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310" r:id="rId2"/>
    <p:sldId id="308" r:id="rId3"/>
    <p:sldId id="301" r:id="rId4"/>
    <p:sldId id="295" r:id="rId5"/>
    <p:sldId id="309" r:id="rId6"/>
    <p:sldId id="299" r:id="rId7"/>
    <p:sldId id="296" r:id="rId8"/>
  </p:sldIdLst>
  <p:sldSz cx="9144000" cy="6858000" type="screen4x3"/>
  <p:notesSz cx="6934200" cy="92805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Times New Roman" pitchFamily="1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040"/>
    <a:srgbClr val="7600A0"/>
    <a:srgbClr val="9900CC"/>
    <a:srgbClr val="9900FF"/>
    <a:srgbClr val="6600CC"/>
    <a:srgbClr val="A5002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36" autoAdjust="0"/>
    <p:restoredTop sz="99290" autoAdjust="0"/>
  </p:normalViewPr>
  <p:slideViewPr>
    <p:cSldViewPr>
      <p:cViewPr varScale="1">
        <p:scale>
          <a:sx n="86" d="100"/>
          <a:sy n="86" d="100"/>
        </p:scale>
        <p:origin x="1068" y="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365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276600" y="8915400"/>
            <a:ext cx="2159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>
              <a:defRPr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 </a:t>
            </a:r>
            <a:fld id="{FB19A1F6-4CBA-3045-A103-578AB249C5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693738" y="387350"/>
            <a:ext cx="554672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3080" name="Line 8"/>
          <p:cNvSpPr>
            <a:spLocks noChangeShapeType="1"/>
          </p:cNvSpPr>
          <p:nvPr/>
        </p:nvSpPr>
        <p:spPr bwMode="auto">
          <a:xfrm>
            <a:off x="685800" y="8915400"/>
            <a:ext cx="5700713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09600" y="8915400"/>
            <a:ext cx="720725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filename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441325" y="112713"/>
            <a:ext cx="98742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Release Date</a:t>
            </a:r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4937125" y="112713"/>
            <a:ext cx="16002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IEEE 802.16xx-99/xxx</a:t>
            </a:r>
          </a:p>
        </p:txBody>
      </p:sp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4724400" y="8915400"/>
            <a:ext cx="167005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Authorname, Affiliation</a:t>
            </a:r>
          </a:p>
        </p:txBody>
      </p:sp>
    </p:spTree>
    <p:extLst>
      <p:ext uri="{BB962C8B-B14F-4D97-AF65-F5344CB8AC3E}">
        <p14:creationId xmlns:p14="http://schemas.microsoft.com/office/powerpoint/2010/main" val="703574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52525" y="701675"/>
            <a:ext cx="4629150" cy="34686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408488"/>
            <a:ext cx="5086350" cy="417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352800" y="8839200"/>
            <a:ext cx="177800" cy="182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>
              <a:defRPr>
                <a:latin typeface="Times New Roman" charset="0"/>
              </a:defRPr>
            </a:lvl1pPr>
          </a:lstStyle>
          <a:p>
            <a:pPr>
              <a:defRPr/>
            </a:pPr>
            <a:fld id="{AFD3B331-72B1-F946-AF7D-D265CAA405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2057" name="Line 9"/>
          <p:cNvSpPr>
            <a:spLocks noChangeShapeType="1"/>
          </p:cNvSpPr>
          <p:nvPr/>
        </p:nvSpPr>
        <p:spPr bwMode="auto">
          <a:xfrm>
            <a:off x="685800" y="883920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>
            <a:off x="647700" y="296863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2059" name="Text Box 11"/>
          <p:cNvSpPr txBox="1">
            <a:spLocks noChangeArrowheads="1"/>
          </p:cNvSpPr>
          <p:nvPr/>
        </p:nvSpPr>
        <p:spPr bwMode="auto">
          <a:xfrm>
            <a:off x="822325" y="8799513"/>
            <a:ext cx="72072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filename</a:t>
            </a:r>
          </a:p>
        </p:txBody>
      </p:sp>
      <p:sp>
        <p:nvSpPr>
          <p:cNvPr id="2060" name="Text Box 12"/>
          <p:cNvSpPr txBox="1">
            <a:spLocks noChangeArrowheads="1"/>
          </p:cNvSpPr>
          <p:nvPr/>
        </p:nvSpPr>
        <p:spPr bwMode="auto">
          <a:xfrm>
            <a:off x="593725" y="36513"/>
            <a:ext cx="987425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Release Date</a:t>
            </a:r>
          </a:p>
        </p:txBody>
      </p:sp>
      <p:sp>
        <p:nvSpPr>
          <p:cNvPr id="2061" name="Text Box 13"/>
          <p:cNvSpPr txBox="1">
            <a:spLocks noChangeArrowheads="1"/>
          </p:cNvSpPr>
          <p:nvPr/>
        </p:nvSpPr>
        <p:spPr bwMode="auto">
          <a:xfrm>
            <a:off x="4632325" y="36513"/>
            <a:ext cx="1600200" cy="27463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IEEE 801.16xx-99/xxx</a:t>
            </a:r>
          </a:p>
        </p:txBody>
      </p:sp>
      <p:sp>
        <p:nvSpPr>
          <p:cNvPr id="2063" name="Text Box 15"/>
          <p:cNvSpPr txBox="1">
            <a:spLocks noChangeArrowheads="1"/>
          </p:cNvSpPr>
          <p:nvPr/>
        </p:nvSpPr>
        <p:spPr bwMode="auto">
          <a:xfrm>
            <a:off x="4267200" y="8839200"/>
            <a:ext cx="1670050" cy="27463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defRPr/>
            </a:pPr>
            <a:r>
              <a:rPr lang="en-US">
                <a:latin typeface="Times New Roman" charset="0"/>
              </a:rPr>
              <a:t>Authorname, Affiliation</a:t>
            </a:r>
          </a:p>
        </p:txBody>
      </p:sp>
    </p:spTree>
    <p:extLst>
      <p:ext uri="{BB962C8B-B14F-4D97-AF65-F5344CB8AC3E}">
        <p14:creationId xmlns:p14="http://schemas.microsoft.com/office/powerpoint/2010/main" val="260034423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 vert="horz"/>
          <a:lstStyle>
            <a:lvl1pPr marL="0" indent="0" algn="ctr">
              <a:buNone/>
              <a:defRPr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2971800" y="1143000"/>
            <a:ext cx="914400" cy="914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NZ" dirty="0"/>
          </a:p>
        </p:txBody>
      </p:sp>
    </p:spTree>
    <p:extLst>
      <p:ext uri="{BB962C8B-B14F-4D97-AF65-F5344CB8AC3E}">
        <p14:creationId xmlns:p14="http://schemas.microsoft.com/office/powerpoint/2010/main" val="22438373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 anchorCtr="1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vert="horz" anchor="t"/>
          <a:lstStyle>
            <a:lvl1pPr algn="l">
              <a:defRPr sz="40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0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vert="horz" anchor="b"/>
          <a:lstStyle>
            <a:lvl1pPr marL="0" indent="0">
              <a:buNone/>
              <a:defRPr sz="24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Arial" pitchFamily="34" charset="0"/>
                <a:cs typeface="Arial" pitchFamily="34" charset="0"/>
              </a:defRPr>
            </a:lvl1pPr>
            <a:lvl2pPr>
              <a:defRPr sz="2000">
                <a:latin typeface="Arial" pitchFamily="34" charset="0"/>
                <a:cs typeface="Arial" pitchFamily="34" charset="0"/>
              </a:defRPr>
            </a:lvl2pPr>
            <a:lvl3pPr>
              <a:defRPr sz="1800">
                <a:latin typeface="Arial" pitchFamily="34" charset="0"/>
                <a:cs typeface="Arial" pitchFamily="34" charset="0"/>
              </a:defRPr>
            </a:lvl3pPr>
            <a:lvl4pPr>
              <a:defRPr sz="1600">
                <a:latin typeface="Arial" pitchFamily="34" charset="0"/>
                <a:cs typeface="Arial" pitchFamily="34" charset="0"/>
              </a:defRPr>
            </a:lvl4pPr>
            <a:lvl5pPr>
              <a:defRPr sz="1600">
                <a:latin typeface="Arial" pitchFamily="34" charset="0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 vert="horz"/>
          <a:lstStyle>
            <a:lvl1pPr>
              <a:defRPr sz="3200">
                <a:latin typeface="Arial" pitchFamily="34" charset="0"/>
                <a:cs typeface="Arial" pitchFamily="34" charset="0"/>
              </a:defRPr>
            </a:lvl1pPr>
            <a:lvl2pPr>
              <a:defRPr sz="2800">
                <a:latin typeface="Arial" pitchFamily="34" charset="0"/>
                <a:cs typeface="Arial" pitchFamily="34" charset="0"/>
              </a:defRPr>
            </a:lvl2pPr>
            <a:lvl3pPr>
              <a:defRPr sz="2400">
                <a:latin typeface="Arial" pitchFamily="34" charset="0"/>
                <a:cs typeface="Arial" pitchFamily="34" charset="0"/>
              </a:defRPr>
            </a:lvl3pPr>
            <a:lvl4pPr>
              <a:defRPr sz="2000">
                <a:latin typeface="Arial" pitchFamily="34" charset="0"/>
                <a:cs typeface="Arial" pitchFamily="34" charset="0"/>
              </a:defRPr>
            </a:lvl4pPr>
            <a:lvl5pPr>
              <a:defRPr sz="2000">
                <a:latin typeface="Arial" pitchFamily="34" charset="0"/>
                <a:cs typeface="Arial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vert="horz"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 vert="horz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8534400" y="6400800"/>
            <a:ext cx="39305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fld id="{3A4FC69D-D438-4AD9-846B-37793AD4330F}" type="slidenum">
              <a:rPr lang="en-US" sz="1400" smtClean="0"/>
              <a:pPr algn="r"/>
              <a:t>‹#›</a:t>
            </a:fld>
            <a:endParaRPr lang="en-US" sz="1400" dirty="0"/>
          </a:p>
        </p:txBody>
      </p:sp>
      <p:sp>
        <p:nvSpPr>
          <p:cNvPr id="4" name="Shape 2"/>
          <p:cNvSpPr/>
          <p:nvPr userDrawn="1"/>
        </p:nvSpPr>
        <p:spPr>
          <a:xfrm>
            <a:off x="6869008" y="76200"/>
            <a:ext cx="2046392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r">
              <a:defRPr sz="1400" b="1"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lvl="0">
              <a:defRPr sz="1800" b="0"/>
            </a:pPr>
            <a:r>
              <a:rPr sz="1400" b="1" dirty="0" smtClean="0"/>
              <a:t>privecsg-1</a:t>
            </a:r>
            <a:r>
              <a:rPr lang="en-US" sz="1400" b="1" dirty="0" smtClean="0"/>
              <a:t>5</a:t>
            </a:r>
            <a:r>
              <a:rPr sz="1400" b="1" dirty="0" smtClean="0"/>
              <a:t>-</a:t>
            </a:r>
            <a:r>
              <a:rPr lang="en-US" sz="1400" b="1" dirty="0" smtClean="0"/>
              <a:t>0025-00</a:t>
            </a:r>
            <a:r>
              <a:rPr sz="1400" b="1" dirty="0" smtClean="0"/>
              <a:t>-0000</a:t>
            </a:r>
            <a:endParaRPr sz="1400" b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imes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standards.ieee.org/guides/bylaws/sect6-7.html" TargetMode="External"/><Relationship Id="rId2" Type="http://schemas.openxmlformats.org/officeDocument/2006/relationships/hyperlink" Target="http://standards.ieee.org/IPR/copyrightpolicy.html" TargetMode="External"/><Relationship Id="rId1" Type="http://schemas.openxmlformats.org/officeDocument/2006/relationships/slideLayout" Target="../slideLayouts/slideLayout10.xml"/><Relationship Id="rId4" Type="http://schemas.openxmlformats.org/officeDocument/2006/relationships/hyperlink" Target="http://standards.ieee.org/guides/opman/sect6.html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register.co.uk/2015/06/26/mac_address_privacy_inches_towards_standardisation/" TargetMode="External"/><Relationship Id="rId7" Type="http://schemas.openxmlformats.org/officeDocument/2006/relationships/hyperlink" Target="http://www.fiercewireless.com/tech/story/ieee-study-group-recommends-improvements-wi-fi-security/2015-07-09" TargetMode="External"/><Relationship Id="rId2" Type="http://schemas.openxmlformats.org/officeDocument/2006/relationships/hyperlink" Target="http://standards.ieee.org/news/2015/wireless_privacy_trials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soonline.com/article/2945044/cyber-attacks-espionage/ieee-groups-recommends-random-mac-addresses-for-wi-fi-security.html" TargetMode="External"/><Relationship Id="rId5" Type="http://schemas.openxmlformats.org/officeDocument/2006/relationships/hyperlink" Target="http://www.rcrwireless.com/20150626/test-and-measurement/test-and-measurement-keysight-to-work-with-korea-telecom-on-5g-tag6" TargetMode="External"/><Relationship Id="rId4" Type="http://schemas.openxmlformats.org/officeDocument/2006/relationships/hyperlink" Target="http://news.softpedia.com/news/mac-address-randomization-gets-closer-to-becoming-a-standard-485372.shtml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privecsg/documents" TargetMode="External"/><Relationship Id="rId2" Type="http://schemas.openxmlformats.org/officeDocument/2006/relationships/hyperlink" Target="http://www.ieee802.org/PrivRecs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iki.tools.ietf.org/html/draft-iab-privsec-confidentiality-threat-07" TargetMode="External"/><Relationship Id="rId4" Type="http://schemas.openxmlformats.org/officeDocument/2006/relationships/hyperlink" Target="http://tools.ietf.org/html/rfc697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3621261"/>
              </p:ext>
            </p:extLst>
          </p:nvPr>
        </p:nvGraphicFramePr>
        <p:xfrm>
          <a:off x="533400" y="483090"/>
          <a:ext cx="8077201" cy="324152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056015"/>
                <a:gridCol w="2056015"/>
                <a:gridCol w="1679170"/>
                <a:gridCol w="2286001"/>
              </a:tblGrid>
              <a:tr h="399499">
                <a:tc gridSpan="4">
                  <a:txBody>
                    <a:bodyPr/>
                    <a:lstStyle/>
                    <a:p>
                      <a:pPr algn="ctr"/>
                      <a:r>
                        <a:rPr lang="en-NZ" sz="2000" dirty="0" smtClean="0">
                          <a:solidFill>
                            <a:schemeClr val="tx2"/>
                          </a:solidFill>
                          <a:latin typeface="+mj-lt"/>
                        </a:rPr>
                        <a:t>Privacy </a:t>
                      </a:r>
                      <a:r>
                        <a:rPr lang="en-NZ" sz="2000" dirty="0" smtClean="0">
                          <a:solidFill>
                            <a:schemeClr val="tx2"/>
                          </a:solidFill>
                          <a:latin typeface="+mj-lt"/>
                        </a:rPr>
                        <a:t>EC SG Update to 802.11 NGP SG</a:t>
                      </a:r>
                      <a:endParaRPr lang="en-US" sz="2000" dirty="0">
                        <a:solidFill>
                          <a:schemeClr val="tx2"/>
                        </a:solidFill>
                        <a:latin typeface="+mj-lt"/>
                      </a:endParaRPr>
                    </a:p>
                  </a:txBody>
                  <a:tcPr marL="36000" marR="36000" marT="36000" marB="3600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234">
                <a:tc gridSpan="4">
                  <a:txBody>
                    <a:bodyPr/>
                    <a:lstStyle/>
                    <a:p>
                      <a:pPr algn="ctr"/>
                      <a:r>
                        <a:rPr lang="en-US" sz="1200" dirty="0" smtClean="0"/>
                        <a:t>Date: [</a:t>
                      </a:r>
                      <a:r>
                        <a:rPr lang="en-US" sz="1200" dirty="0" smtClean="0"/>
                        <a:t>2015-07-13</a:t>
                      </a:r>
                      <a:r>
                        <a:rPr lang="en-US" sz="1200" dirty="0" smtClean="0"/>
                        <a:t>]</a:t>
                      </a:r>
                      <a:endParaRPr lang="en-US" sz="1200" dirty="0"/>
                    </a:p>
                  </a:txBody>
                  <a:tcPr marL="36000" marR="36000" marT="36000" marB="3600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93897">
                <a:tc gridSpan="4">
                  <a:txBody>
                    <a:bodyPr/>
                    <a:lstStyle/>
                    <a:p>
                      <a:r>
                        <a:rPr lang="en-US" sz="1200" b="1" i="1" dirty="0" smtClean="0"/>
                        <a:t>Authors:</a:t>
                      </a:r>
                      <a:endParaRPr lang="en-US" sz="1200" b="1" i="1" dirty="0"/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77280">
                <a:tc>
                  <a:txBody>
                    <a:bodyPr/>
                    <a:lstStyle/>
                    <a:p>
                      <a:r>
                        <a:rPr lang="en-US" sz="1000" b="0" i="1" dirty="0" smtClean="0"/>
                        <a:t>Name</a:t>
                      </a:r>
                      <a:endParaRPr lang="en-US" sz="1000" b="0" i="1" dirty="0"/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i="1" dirty="0" smtClean="0"/>
                        <a:t>Affiliation</a:t>
                      </a:r>
                      <a:endParaRPr lang="en-US" sz="1000" b="0" i="1" dirty="0"/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i="1" dirty="0" smtClean="0"/>
                        <a:t>Phone</a:t>
                      </a:r>
                      <a:endParaRPr lang="en-US" sz="1000" b="0" i="1" dirty="0"/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b="0" i="1" dirty="0" smtClean="0"/>
                        <a:t>Email</a:t>
                      </a:r>
                      <a:endParaRPr lang="en-US" sz="1000" b="0" i="1" dirty="0"/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Juan Carlos </a:t>
                      </a:r>
                      <a:r>
                        <a:rPr lang="en-US" sz="1400" dirty="0" err="1" smtClean="0"/>
                        <a:t>Zúñiga</a:t>
                      </a:r>
                      <a:endParaRPr lang="en-US" sz="1400" dirty="0"/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InterDigital Labs</a:t>
                      </a:r>
                      <a:endParaRPr lang="en-US" sz="1400" dirty="0"/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j.c.zuniga@ieee.org</a:t>
                      </a:r>
                      <a:endParaRPr lang="en-US" sz="1400" dirty="0"/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36000" marR="3600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323">
                <a:tc gridSpan="4">
                  <a:txBody>
                    <a:bodyPr/>
                    <a:lstStyle/>
                    <a:p>
                      <a:r>
                        <a:rPr lang="en-US" sz="1000" b="1" i="1" dirty="0" smtClean="0"/>
                        <a:t>Notice:</a:t>
                      </a:r>
                    </a:p>
                    <a:p>
                      <a:r>
                        <a:rPr lang="en-US" sz="10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This document does not represent the agreed view</a:t>
                      </a:r>
                      <a:r>
                        <a:rPr lang="en-US" sz="1000" i="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of the IEEE 802 EC Privacy Recommendation SG</a:t>
                      </a:r>
                      <a:r>
                        <a:rPr lang="en-US" sz="1000" i="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It represents only the views of the participants listed in the ‘Authors:’ field above. It is offered as a basis for discussion. It is not binding on the contributor, who reserve the right to add, amend or withdraw material contained herein.</a:t>
                      </a:r>
                      <a:endParaRPr lang="en-US" sz="1000" i="0" dirty="0"/>
                    </a:p>
                  </a:txBody>
                  <a:tcPr marL="36000" marR="3600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83754">
                <a:tc gridSpan="4">
                  <a:txBody>
                    <a:bodyPr/>
                    <a:lstStyle/>
                    <a:p>
                      <a:r>
                        <a:rPr lang="en-US" sz="1000" b="1" i="1" dirty="0" smtClean="0"/>
                        <a:t>Copyright policy:</a:t>
                      </a:r>
                    </a:p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contributor is familiar with the IEEE-SA Copyright Policy &lt;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2"/>
                        </a:rPr>
                        <a:t>http://standards.ieee.org/IPR/copyrightpolicy.html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&gt;.</a:t>
                      </a:r>
                      <a:endParaRPr lang="en-US" sz="1000" dirty="0"/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endParaRPr lang="en-US" sz="1200" dirty="0"/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484742">
                <a:tc gridSpan="4">
                  <a:txBody>
                    <a:bodyPr/>
                    <a:lstStyle/>
                    <a:p>
                      <a:r>
                        <a:rPr lang="en-US" sz="1000" b="1" i="1" dirty="0" smtClean="0"/>
                        <a:t>Patent policy:</a:t>
                      </a:r>
                      <a:endParaRPr lang="en-US" sz="1000" b="1" i="1" dirty="0"/>
                    </a:p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The contributor is familiar with the IEEE-SA Patent Policy and Procedures:</a:t>
                      </a:r>
                    </a:p>
                    <a:p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en-US" sz="10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3"/>
                        </a:rPr>
                        <a:t>http://standards.ieee.org/guides/bylaws/sect6-7.html#6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&gt; and &lt;</a:t>
                      </a:r>
                      <a:r>
                        <a:rPr lang="en-US" sz="1000" u="none" strike="noStrike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  <a:hlinkClick r:id="rId4"/>
                        </a:rPr>
                        <a:t>http://standards.ieee.org/guides/opman/sect6.html#6.3</a:t>
                      </a:r>
                      <a:r>
                        <a:rPr lang="en-US" sz="10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&gt;.</a:t>
                      </a: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endParaRPr lang="en-US" sz="12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36000" marR="36000" marT="0" marB="0" anchor="ctr"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33400" y="3886200"/>
            <a:ext cx="8077200" cy="2362200"/>
          </a:xfrm>
          <a:prstGeom prst="rect">
            <a:avLst/>
          </a:prstGeom>
          <a:noFill/>
        </p:spPr>
        <p:txBody>
          <a:bodyPr wrap="square" lIns="36000" tIns="36000" rIns="36000" bIns="36000" rtlCol="0">
            <a:normAutofit/>
          </a:bodyPr>
          <a:lstStyle/>
          <a:p>
            <a:pPr algn="ctr"/>
            <a:r>
              <a:rPr lang="en-US" sz="2000" dirty="0" smtClean="0">
                <a:latin typeface="+mn-lt"/>
              </a:rPr>
              <a:t>Abstract</a:t>
            </a:r>
          </a:p>
          <a:p>
            <a:endParaRPr lang="en-US" sz="1600" dirty="0" smtClean="0">
              <a:latin typeface="+mn-lt"/>
            </a:endParaRPr>
          </a:p>
          <a:p>
            <a:r>
              <a:rPr lang="en-US" sz="1600" dirty="0" smtClean="0">
                <a:latin typeface="+mn-lt"/>
              </a:rPr>
              <a:t>This document </a:t>
            </a:r>
            <a:r>
              <a:rPr lang="en-US" sz="1600" dirty="0" smtClean="0">
                <a:latin typeface="+mn-lt"/>
              </a:rPr>
              <a:t>provides a brief update about the activities, current status, and future plans of </a:t>
            </a:r>
            <a:r>
              <a:rPr lang="en-US" sz="1600" dirty="0">
                <a:latin typeface="+mn-lt"/>
              </a:rPr>
              <a:t>the IEEE 802 Privacy EC </a:t>
            </a:r>
            <a:r>
              <a:rPr lang="en-US" sz="1600" dirty="0" smtClean="0">
                <a:latin typeface="+mn-lt"/>
              </a:rPr>
              <a:t>SG.</a:t>
            </a:r>
            <a:endParaRPr lang="en-US" sz="16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4142895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anose="020F0502020204030204" pitchFamily="34" charset="0"/>
              </a:rPr>
              <a:t>IEEE 802 EC Privacy SG – Scope 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676400"/>
            <a:ext cx="8229600" cy="5029200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en-US" sz="2800" i="1" dirty="0" smtClean="0">
                <a:latin typeface="Calibri" panose="020F0502020204030204" pitchFamily="34" charset="0"/>
              </a:rPr>
              <a:t>The </a:t>
            </a:r>
            <a:r>
              <a:rPr lang="en-US" sz="2800" i="1" dirty="0">
                <a:latin typeface="Calibri" panose="020F0502020204030204" pitchFamily="34" charset="0"/>
              </a:rPr>
              <a:t>IEEE 802 Executive Committee (EC) Privacy Recommendation SG will </a:t>
            </a:r>
            <a:r>
              <a:rPr lang="en-US" sz="2800" i="1" dirty="0">
                <a:solidFill>
                  <a:schemeClr val="tx2"/>
                </a:solidFill>
                <a:latin typeface="Calibri" panose="020F0502020204030204" pitchFamily="34" charset="0"/>
              </a:rPr>
              <a:t>study privacy issues related to IEEE 802 technologies and</a:t>
            </a:r>
            <a:r>
              <a:rPr lang="en-US" sz="2800" i="1" dirty="0">
                <a:latin typeface="Calibri" panose="020F0502020204030204" pitchFamily="34" charset="0"/>
              </a:rPr>
              <a:t> </a:t>
            </a:r>
            <a:r>
              <a:rPr lang="en-US" sz="2800" i="1" dirty="0">
                <a:solidFill>
                  <a:schemeClr val="tx2"/>
                </a:solidFill>
                <a:latin typeface="Calibri" panose="020F0502020204030204" pitchFamily="34" charset="0"/>
              </a:rPr>
              <a:t>consider the need for a recommended practice applicable to IEEE 802 protocols</a:t>
            </a:r>
            <a:r>
              <a:rPr lang="en-US" sz="2800" i="1" dirty="0">
                <a:latin typeface="Calibri" panose="020F0502020204030204" pitchFamily="34" charset="0"/>
              </a:rPr>
              <a:t>. If such a need is identified, the SG will determine whether the IEEE 802 criteria for standards development (CSD) support the initiation of a project and, if so, it will prepare a PAR for consideration by the IEEE 802 Executive Committee</a:t>
            </a:r>
            <a:r>
              <a:rPr lang="en-US" sz="2800" i="1" dirty="0" smtClean="0">
                <a:latin typeface="Calibri" panose="020F0502020204030204" pitchFamily="34" charset="0"/>
              </a:rPr>
              <a:t>.</a:t>
            </a:r>
          </a:p>
          <a:p>
            <a:pPr marL="0" indent="0" algn="just" eaLnBrk="1" hangingPunct="1">
              <a:buNone/>
            </a:pPr>
            <a:endParaRPr lang="en-US" sz="2800" i="1" dirty="0" smtClean="0">
              <a:latin typeface="Calibri" panose="020F0502020204030204" pitchFamily="34" charset="0"/>
            </a:endParaRPr>
          </a:p>
          <a:p>
            <a:pPr marL="0" indent="0" algn="just" eaLnBrk="1" hangingPunct="1">
              <a:buNone/>
            </a:pPr>
            <a:endParaRPr lang="en-US" sz="2800" i="1" dirty="0">
              <a:latin typeface="Calibri" panose="020F0502020204030204" pitchFamily="34" charset="0"/>
            </a:endParaRPr>
          </a:p>
          <a:p>
            <a:pPr marL="0" indent="0" algn="just" eaLnBrk="1" hangingPunct="1">
              <a:buNone/>
            </a:pPr>
            <a:endParaRPr lang="en-US" sz="1600" i="1" dirty="0" smtClean="0">
              <a:latin typeface="Calibri" panose="020F0502020204030204" pitchFamily="34" charset="0"/>
            </a:endParaRPr>
          </a:p>
          <a:p>
            <a:pPr marL="2000250" lvl="5" indent="0" algn="just" eaLnBrk="1" hangingPunct="1">
              <a:buNone/>
            </a:pPr>
            <a:endParaRPr lang="en-US" sz="2400" i="1" dirty="0">
              <a:latin typeface="Calibri" panose="020F0502020204030204" pitchFamily="34" charset="0"/>
            </a:endParaRPr>
          </a:p>
          <a:p>
            <a:pPr marL="1543050" lvl="4" indent="0" algn="just" eaLnBrk="1" hangingPunct="1">
              <a:buNone/>
            </a:pPr>
            <a:endParaRPr lang="en-US" sz="1600" i="1" dirty="0">
              <a:latin typeface="Calibri" panose="020F0502020204030204" pitchFamily="34" charset="0"/>
            </a:endParaRPr>
          </a:p>
          <a:p>
            <a:pPr algn="just" eaLnBrk="1" hangingPunct="1"/>
            <a:endParaRPr lang="en-US" sz="28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525784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73162"/>
          </a:xfrm>
        </p:spPr>
        <p:txBody>
          <a:bodyPr/>
          <a:lstStyle/>
          <a:p>
            <a:pPr eaLnBrk="1" hangingPunct="1"/>
            <a:r>
              <a:rPr lang="en-US" dirty="0" smtClean="0">
                <a:latin typeface="Calibri" panose="020F0502020204030204" pitchFamily="34" charset="0"/>
              </a:rPr>
              <a:t>IEEE 802 EC Privacy SG – Background 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229600" cy="5181600"/>
          </a:xfrm>
        </p:spPr>
        <p:txBody>
          <a:bodyPr/>
          <a:lstStyle/>
          <a:p>
            <a:pPr eaLnBrk="1" hangingPunct="1"/>
            <a:r>
              <a:rPr lang="en-US" sz="2800" dirty="0" smtClean="0">
                <a:latin typeface="Calibri" panose="020F0502020204030204" pitchFamily="34" charset="0"/>
              </a:rPr>
              <a:t>Creation of an Executive </a:t>
            </a:r>
            <a:r>
              <a:rPr lang="en-US" sz="2800" dirty="0">
                <a:latin typeface="Calibri" panose="020F0502020204030204" pitchFamily="34" charset="0"/>
              </a:rPr>
              <a:t>Committee Study Group on Privacy </a:t>
            </a:r>
            <a:r>
              <a:rPr lang="en-US" sz="2800" dirty="0" smtClean="0">
                <a:latin typeface="Calibri" panose="020F0502020204030204" pitchFamily="34" charset="0"/>
              </a:rPr>
              <a:t>Recommendations (2014-07-18)</a:t>
            </a:r>
            <a:endParaRPr lang="en-US" sz="2800" dirty="0">
              <a:latin typeface="Calibri" panose="020F0502020204030204" pitchFamily="34" charset="0"/>
            </a:endParaRPr>
          </a:p>
          <a:p>
            <a:pPr eaLnBrk="1" hangingPunct="1"/>
            <a:r>
              <a:rPr lang="en-US" sz="2800" dirty="0" smtClean="0">
                <a:latin typeface="Calibri" panose="020F0502020204030204" pitchFamily="34" charset="0"/>
              </a:rPr>
              <a:t>Advanced most work </a:t>
            </a:r>
            <a:r>
              <a:rPr lang="en-US" sz="2800" dirty="0">
                <a:latin typeface="Calibri" panose="020F0502020204030204" pitchFamily="34" charset="0"/>
              </a:rPr>
              <a:t>with </a:t>
            </a:r>
            <a:r>
              <a:rPr lang="en-US" sz="2800" b="1" u="sng" dirty="0">
                <a:latin typeface="Calibri" panose="020F0502020204030204" pitchFamily="34" charset="0"/>
              </a:rPr>
              <a:t>teleconferences</a:t>
            </a:r>
            <a:r>
              <a:rPr lang="en-US" sz="2800" dirty="0">
                <a:latin typeface="Calibri" panose="020F0502020204030204" pitchFamily="34" charset="0"/>
              </a:rPr>
              <a:t> and </a:t>
            </a:r>
            <a:r>
              <a:rPr lang="en-US" sz="2800" b="1" u="sng" dirty="0">
                <a:latin typeface="Calibri" panose="020F0502020204030204" pitchFamily="34" charset="0"/>
              </a:rPr>
              <a:t>email </a:t>
            </a:r>
            <a:r>
              <a:rPr lang="en-US" sz="2800" b="1" u="sng" dirty="0" smtClean="0">
                <a:latin typeface="Calibri" panose="020F0502020204030204" pitchFamily="34" charset="0"/>
              </a:rPr>
              <a:t>discussions</a:t>
            </a:r>
          </a:p>
          <a:p>
            <a:pPr eaLnBrk="1" hangingPunct="1"/>
            <a:r>
              <a:rPr lang="en-US" sz="2800" dirty="0" smtClean="0">
                <a:latin typeface="Calibri" panose="020F0502020204030204" pitchFamily="34" charset="0"/>
              </a:rPr>
              <a:t>Call for contributions (ongoing):</a:t>
            </a:r>
          </a:p>
          <a:p>
            <a:pPr marL="914400" lvl="1" indent="-457200" eaLnBrk="1" hangingPunct="1">
              <a:buAutoNum type="arabicParenBoth"/>
            </a:pPr>
            <a:r>
              <a:rPr lang="en-US" sz="2000" dirty="0">
                <a:latin typeface="Calibri" panose="020F0502020204030204" pitchFamily="34" charset="0"/>
              </a:rPr>
              <a:t>Threat Model for Privacy at Link Layer </a:t>
            </a:r>
          </a:p>
          <a:p>
            <a:pPr marL="914400" lvl="1" indent="-457200" eaLnBrk="1" hangingPunct="1">
              <a:buAutoNum type="arabicParenBoth"/>
            </a:pPr>
            <a:r>
              <a:rPr lang="en-US" sz="2000" dirty="0">
                <a:latin typeface="Calibri" panose="020F0502020204030204" pitchFamily="34" charset="0"/>
              </a:rPr>
              <a:t>Privacy Issues at Link Layer</a:t>
            </a:r>
          </a:p>
          <a:p>
            <a:pPr lvl="1" eaLnBrk="1" hangingPunct="1">
              <a:buNone/>
            </a:pPr>
            <a:r>
              <a:rPr lang="en-US" sz="2000" dirty="0">
                <a:latin typeface="Calibri" panose="020F0502020204030204" pitchFamily="34" charset="0"/>
              </a:rPr>
              <a:t>(3) Proposals regarding functionalities in IEEE 802 protocols to improve Privacy</a:t>
            </a:r>
          </a:p>
          <a:p>
            <a:pPr lvl="1" eaLnBrk="1" hangingPunct="1">
              <a:buNone/>
            </a:pPr>
            <a:r>
              <a:rPr lang="en-US" sz="2000" dirty="0">
                <a:latin typeface="Calibri" panose="020F0502020204030204" pitchFamily="34" charset="0"/>
              </a:rPr>
              <a:t>(4) Proposals regarding measuring levels of Privacy on Internet protocols</a:t>
            </a:r>
          </a:p>
          <a:p>
            <a:pPr lvl="1" eaLnBrk="1" hangingPunct="1">
              <a:buNone/>
            </a:pPr>
            <a:r>
              <a:rPr lang="en-US" sz="2000" dirty="0">
                <a:latin typeface="Calibri" panose="020F0502020204030204" pitchFamily="34" charset="0"/>
              </a:rPr>
              <a:t>(5) Implications of MAC address changes</a:t>
            </a:r>
          </a:p>
          <a:p>
            <a:pPr lvl="1" eaLnBrk="1" hangingPunct="1">
              <a:buNone/>
            </a:pPr>
            <a:r>
              <a:rPr lang="en-US" sz="2000" dirty="0">
                <a:latin typeface="Calibri" panose="020F0502020204030204" pitchFamily="34" charset="0"/>
              </a:rPr>
              <a:t>(6) Other…</a:t>
            </a:r>
          </a:p>
          <a:p>
            <a:pPr eaLnBrk="1" hangingPunct="1"/>
            <a:endParaRPr lang="en-US" sz="2800" b="1" u="sng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59832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Privacy EC SG </a:t>
            </a:r>
            <a:r>
              <a:rPr lang="en-US" dirty="0" smtClean="0">
                <a:latin typeface="Calibri" panose="020F0502020204030204" pitchFamily="34" charset="0"/>
              </a:rPr>
              <a:t>– Topics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382000" cy="4754563"/>
          </a:xfrm>
        </p:spPr>
        <p:txBody>
          <a:bodyPr>
            <a:noAutofit/>
          </a:bodyPr>
          <a:lstStyle/>
          <a:p>
            <a:r>
              <a:rPr lang="en-US" sz="2800" dirty="0" smtClean="0">
                <a:latin typeface="Calibri" panose="020F0502020204030204" pitchFamily="34" charset="0"/>
              </a:rPr>
              <a:t>Privacy at </a:t>
            </a:r>
            <a:r>
              <a:rPr lang="en-US" sz="2800" dirty="0" smtClean="0">
                <a:latin typeface="Calibri" panose="020F0502020204030204" pitchFamily="34" charset="0"/>
              </a:rPr>
              <a:t>Link Layer</a:t>
            </a:r>
            <a:endParaRPr lang="en-US" sz="2800" dirty="0" smtClean="0">
              <a:latin typeface="Calibri" panose="020F0502020204030204" pitchFamily="34" charset="0"/>
            </a:endParaRPr>
          </a:p>
          <a:p>
            <a:pPr lvl="1"/>
            <a:r>
              <a:rPr lang="en-US" sz="2400" dirty="0">
                <a:latin typeface="Calibri" panose="020F0502020204030204" pitchFamily="34" charset="0"/>
              </a:rPr>
              <a:t>Bluetooth </a:t>
            </a:r>
            <a:r>
              <a:rPr lang="en-US" sz="2400" dirty="0" smtClean="0">
                <a:latin typeface="Calibri" panose="020F0502020204030204" pitchFamily="34" charset="0"/>
              </a:rPr>
              <a:t>LE/Smart/v4 Privacy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</a:rPr>
              <a:t>IEEE 802.16.1-2012, </a:t>
            </a:r>
            <a:r>
              <a:rPr lang="en-US" sz="2400" dirty="0" smtClean="0">
                <a:latin typeface="Calibri" panose="020F0502020204030204" pitchFamily="34" charset="0"/>
              </a:rPr>
              <a:t>Privacy features of the </a:t>
            </a:r>
            <a:r>
              <a:rPr lang="en-US" sz="2400" dirty="0">
                <a:latin typeface="Calibri" panose="020F0502020204030204" pitchFamily="34" charset="0"/>
              </a:rPr>
              <a:t>‘</a:t>
            </a:r>
            <a:r>
              <a:rPr lang="en-US" sz="2400" dirty="0" err="1">
                <a:latin typeface="Calibri" panose="020F0502020204030204" pitchFamily="34" charset="0"/>
              </a:rPr>
              <a:t>WirelessMAN</a:t>
            </a:r>
            <a:r>
              <a:rPr lang="en-US" sz="2400" dirty="0">
                <a:latin typeface="Calibri" panose="020F0502020204030204" pitchFamily="34" charset="0"/>
              </a:rPr>
              <a:t>-Advanced Air </a:t>
            </a:r>
            <a:r>
              <a:rPr lang="en-US" sz="2400" dirty="0" smtClean="0">
                <a:latin typeface="Calibri" panose="020F0502020204030204" pitchFamily="34" charset="0"/>
              </a:rPr>
              <a:t>Interface’</a:t>
            </a: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802.11 MAC address randomization</a:t>
            </a:r>
          </a:p>
          <a:p>
            <a:r>
              <a:rPr lang="en-US" sz="2800" dirty="0">
                <a:latin typeface="Calibri" panose="020F0502020204030204" pitchFamily="34" charset="0"/>
              </a:rPr>
              <a:t>Privacy Threat model</a:t>
            </a:r>
          </a:p>
          <a:p>
            <a:pPr lvl="1"/>
            <a:r>
              <a:rPr lang="en-US" sz="2400" dirty="0">
                <a:latin typeface="Calibri" panose="020F0502020204030204" pitchFamily="34" charset="0"/>
              </a:rPr>
              <a:t>RFC </a:t>
            </a:r>
            <a:r>
              <a:rPr lang="en-US" sz="2400" dirty="0" smtClean="0">
                <a:latin typeface="Calibri" panose="020F0502020204030204" pitchFamily="34" charset="0"/>
              </a:rPr>
              <a:t>6973</a:t>
            </a:r>
            <a:endParaRPr lang="en-US" sz="2400" dirty="0">
              <a:latin typeface="Calibri" panose="020F0502020204030204" pitchFamily="34" charset="0"/>
            </a:endParaRP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IETF / IAB </a:t>
            </a:r>
            <a:r>
              <a:rPr lang="en-US" sz="2400" dirty="0">
                <a:latin typeface="Calibri" panose="020F0502020204030204" pitchFamily="34" charset="0"/>
              </a:rPr>
              <a:t>Confidentiality </a:t>
            </a:r>
            <a:r>
              <a:rPr lang="en-US" sz="2400" dirty="0" smtClean="0">
                <a:latin typeface="Calibri" panose="020F0502020204030204" pitchFamily="34" charset="0"/>
              </a:rPr>
              <a:t>Draft (soon to be published)</a:t>
            </a:r>
            <a:endParaRPr lang="en-US" sz="2400" dirty="0">
              <a:latin typeface="Calibri" panose="020F0502020204030204" pitchFamily="34" charset="0"/>
            </a:endParaRPr>
          </a:p>
          <a:p>
            <a:r>
              <a:rPr lang="en-US" sz="2800" dirty="0" smtClean="0">
                <a:latin typeface="Calibri" panose="020F0502020204030204" pitchFamily="34" charset="0"/>
              </a:rPr>
              <a:t>MAC Address Privacy </a:t>
            </a:r>
            <a:r>
              <a:rPr lang="en-US" sz="2800" dirty="0" smtClean="0">
                <a:latin typeface="Calibri" panose="020F0502020204030204" pitchFamily="34" charset="0"/>
              </a:rPr>
              <a:t>Trials</a:t>
            </a:r>
            <a:endParaRPr lang="en-US" sz="2800" dirty="0">
              <a:latin typeface="Calibri" panose="020F0502020204030204" pitchFamily="34" charset="0"/>
            </a:endParaRP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@ IETF </a:t>
            </a:r>
            <a:r>
              <a:rPr lang="en-US" sz="2400" dirty="0" smtClean="0">
                <a:latin typeface="Calibri" panose="020F0502020204030204" pitchFamily="34" charset="0"/>
              </a:rPr>
              <a:t>91, IEEE 802 Plenary </a:t>
            </a:r>
            <a:r>
              <a:rPr lang="en-US" sz="2400" dirty="0" smtClean="0">
                <a:latin typeface="Calibri" panose="020F0502020204030204" pitchFamily="34" charset="0"/>
              </a:rPr>
              <a:t>Berlin</a:t>
            </a:r>
            <a:r>
              <a:rPr lang="en-US" sz="2400" dirty="0" smtClean="0">
                <a:latin typeface="Calibri" panose="020F0502020204030204" pitchFamily="34" charset="0"/>
              </a:rPr>
              <a:t>, IETF 92</a:t>
            </a:r>
            <a:endParaRPr lang="en-US" sz="2000" dirty="0">
              <a:latin typeface="Calibri" panose="020F0502020204030204" pitchFamily="34" charset="0"/>
            </a:endParaRPr>
          </a:p>
          <a:p>
            <a:pPr lvl="1"/>
            <a:endParaRPr lang="en-US" sz="2000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9795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IEEE Press Release and Media Coverage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915400" cy="4906963"/>
          </a:xfrm>
        </p:spPr>
        <p:txBody>
          <a:bodyPr>
            <a:noAutofit/>
          </a:bodyPr>
          <a:lstStyle/>
          <a:p>
            <a:pPr lvl="0"/>
            <a:r>
              <a:rPr lang="en-US" sz="1500" b="1" dirty="0"/>
              <a:t>IEEE Press Release</a:t>
            </a:r>
            <a:endParaRPr lang="en-US" sz="1500" dirty="0"/>
          </a:p>
          <a:p>
            <a:pPr lvl="1"/>
            <a:r>
              <a:rPr lang="en-US" sz="1500" dirty="0"/>
              <a:t>IEEE Announces Successful Wireless Privacy Trials at IETF and IEEE 802® Meetings</a:t>
            </a:r>
          </a:p>
          <a:p>
            <a:pPr lvl="1"/>
            <a:r>
              <a:rPr lang="en-US" sz="1500" u="sng" dirty="0">
                <a:hlinkClick r:id="rId2"/>
              </a:rPr>
              <a:t>http://standards.ieee.org/news/2015/wireless_privacy_trials.html</a:t>
            </a:r>
            <a:r>
              <a:rPr lang="en-US" sz="1500" dirty="0"/>
              <a:t> </a:t>
            </a:r>
          </a:p>
          <a:p>
            <a:pPr lvl="0"/>
            <a:r>
              <a:rPr lang="en-US" sz="1500" b="1" dirty="0"/>
              <a:t>MAC Address Privacy Inches Towards </a:t>
            </a:r>
            <a:r>
              <a:rPr lang="en-US" sz="1500" b="1" dirty="0" err="1"/>
              <a:t>Standardisation</a:t>
            </a:r>
            <a:r>
              <a:rPr lang="en-US" sz="1500" b="1" dirty="0"/>
              <a:t> "IEEE hums along to IETF anti-surveillance tune"</a:t>
            </a:r>
            <a:endParaRPr lang="en-US" sz="1500" dirty="0"/>
          </a:p>
          <a:p>
            <a:pPr lvl="1"/>
            <a:r>
              <a:rPr lang="en-US" sz="1500" dirty="0"/>
              <a:t>The Register, June 26, 2015, </a:t>
            </a:r>
            <a:r>
              <a:rPr lang="en-US" sz="1500" u="sng" dirty="0">
                <a:hlinkClick r:id="rId3"/>
              </a:rPr>
              <a:t>http://www.theregister.co.uk/2015/06/26/mac_address_privacy_inches_towards_standardisation/</a:t>
            </a:r>
            <a:r>
              <a:rPr lang="en-US" sz="1500" dirty="0"/>
              <a:t> </a:t>
            </a:r>
          </a:p>
          <a:p>
            <a:pPr lvl="0"/>
            <a:r>
              <a:rPr lang="en-US" sz="1500" b="1" dirty="0"/>
              <a:t>MAC Address Randomization Gets Closer to Becoming a Standard </a:t>
            </a:r>
            <a:endParaRPr lang="en-US" sz="1500" dirty="0"/>
          </a:p>
          <a:p>
            <a:pPr lvl="1"/>
            <a:r>
              <a:rPr lang="es-MX" sz="1500" dirty="0" err="1"/>
              <a:t>Softpedia</a:t>
            </a:r>
            <a:r>
              <a:rPr lang="es-MX" sz="1500" dirty="0"/>
              <a:t>, June 26, 2015, </a:t>
            </a:r>
            <a:r>
              <a:rPr lang="es-MX" sz="1500" u="sng" dirty="0">
                <a:hlinkClick r:id="rId4"/>
              </a:rPr>
              <a:t>http://news.softpedia.com/news/mac-address-randomization-gets-closer-to-becoming-a-standard-485372.shtml</a:t>
            </a:r>
            <a:r>
              <a:rPr lang="es-MX" sz="1500" dirty="0"/>
              <a:t>  </a:t>
            </a:r>
            <a:endParaRPr lang="en-US" sz="1500" dirty="0"/>
          </a:p>
          <a:p>
            <a:pPr lvl="0"/>
            <a:r>
              <a:rPr lang="en-US" sz="1500" b="1" dirty="0"/>
              <a:t>IEEE said it successfully tested improved privacy features for Wi-Fi at field trials.</a:t>
            </a:r>
            <a:endParaRPr lang="en-US" sz="1500" dirty="0"/>
          </a:p>
          <a:p>
            <a:pPr lvl="1"/>
            <a:r>
              <a:rPr lang="en-US" sz="1500" dirty="0"/>
              <a:t>RCR Wireless, Kelly Hill, June 26, 2015, </a:t>
            </a:r>
            <a:r>
              <a:rPr lang="en-US" sz="1500" u="sng" dirty="0">
                <a:hlinkClick r:id="rId5"/>
              </a:rPr>
              <a:t>http://www.rcrwireless.com/20150626/test-and-measurement/test-and-measurement-keysight-to-work-with-korea-telecom-on-5g-tag6</a:t>
            </a:r>
            <a:r>
              <a:rPr lang="en-US" sz="1500" dirty="0"/>
              <a:t> </a:t>
            </a:r>
          </a:p>
          <a:p>
            <a:pPr lvl="0"/>
            <a:r>
              <a:rPr lang="en-US" sz="1500" b="1" dirty="0"/>
              <a:t>IEEE Group Recommends Random MAC Addresses for Wi-Fi Security</a:t>
            </a:r>
            <a:r>
              <a:rPr lang="en-US" sz="1500" dirty="0"/>
              <a:t> </a:t>
            </a:r>
          </a:p>
          <a:p>
            <a:pPr lvl="1"/>
            <a:r>
              <a:rPr lang="en-US" sz="1500" dirty="0"/>
              <a:t>CSO, July 8, 2015 , </a:t>
            </a:r>
            <a:r>
              <a:rPr lang="en-US" sz="1500" u="sng" dirty="0">
                <a:hlinkClick r:id="rId6"/>
              </a:rPr>
              <a:t>http://www.csoonline.com/article/2945044/cyber-attacks-espionage/ieee-groups-recommends-random-mac-addresses-for-wi-fi-security.html</a:t>
            </a:r>
            <a:r>
              <a:rPr lang="en-US" sz="1500" dirty="0"/>
              <a:t> </a:t>
            </a:r>
          </a:p>
          <a:p>
            <a:pPr lvl="0"/>
            <a:r>
              <a:rPr lang="en-US" sz="1500" b="1" dirty="0"/>
              <a:t>IEEE Study Group Recommends Improvements in Wi-Fi Security </a:t>
            </a:r>
            <a:endParaRPr lang="en-US" sz="1500" dirty="0"/>
          </a:p>
          <a:p>
            <a:pPr lvl="1"/>
            <a:r>
              <a:rPr lang="en-US" sz="1500" dirty="0" err="1"/>
              <a:t>FierceWireless</a:t>
            </a:r>
            <a:r>
              <a:rPr lang="en-US" sz="1500" dirty="0"/>
              <a:t>, July 9, 2015, </a:t>
            </a:r>
            <a:r>
              <a:rPr lang="en-US" sz="1500" u="sng" dirty="0">
                <a:hlinkClick r:id="rId7"/>
              </a:rPr>
              <a:t>http://www.fiercewireless.com/tech/story/ieee-study-group-recommends-improvements-wi-fi-security/2015-07-09</a:t>
            </a:r>
            <a:r>
              <a:rPr lang="en-US" sz="15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58476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IEEE 802 July 2015 Plenary Meeting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4754563"/>
          </a:xfrm>
        </p:spPr>
        <p:txBody>
          <a:bodyPr>
            <a:noAutofit/>
          </a:bodyPr>
          <a:lstStyle/>
          <a:p>
            <a:r>
              <a:rPr lang="en-US" sz="2800" b="1" dirty="0">
                <a:latin typeface="Calibri" panose="020F0502020204030204" pitchFamily="34" charset="0"/>
              </a:rPr>
              <a:t>13-17 July 2015, IEEE 802 Plenary meeting in Waikoloa, HI, USA</a:t>
            </a: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Three meeting slots: Tuesday EVE </a:t>
            </a:r>
            <a:r>
              <a:rPr lang="en-US" sz="2400" dirty="0">
                <a:latin typeface="Calibri" panose="020F0502020204030204" pitchFamily="34" charset="0"/>
              </a:rPr>
              <a:t>(19:30-21:30)</a:t>
            </a:r>
            <a:r>
              <a:rPr lang="en-US" sz="2400" dirty="0" smtClean="0">
                <a:latin typeface="Calibri" panose="020F0502020204030204" pitchFamily="34" charset="0"/>
              </a:rPr>
              <a:t>, </a:t>
            </a:r>
            <a:r>
              <a:rPr lang="en-US" sz="2400" dirty="0">
                <a:latin typeface="Calibri" panose="020F0502020204030204" pitchFamily="34" charset="0"/>
              </a:rPr>
              <a:t>Wednesday </a:t>
            </a:r>
            <a:r>
              <a:rPr lang="en-US" sz="2400" dirty="0" smtClean="0">
                <a:latin typeface="Calibri" panose="020F0502020204030204" pitchFamily="34" charset="0"/>
              </a:rPr>
              <a:t>PM1 (13:30-15:30), </a:t>
            </a:r>
            <a:r>
              <a:rPr lang="en-US" sz="2400" dirty="0">
                <a:latin typeface="Calibri" panose="020F0502020204030204" pitchFamily="34" charset="0"/>
              </a:rPr>
              <a:t>and Thursday </a:t>
            </a:r>
            <a:r>
              <a:rPr lang="en-US" sz="2400" dirty="0" smtClean="0">
                <a:latin typeface="Calibri" panose="020F0502020204030204" pitchFamily="34" charset="0"/>
              </a:rPr>
              <a:t>AM1 (8:00-10:00)</a:t>
            </a:r>
            <a:endParaRPr lang="en-US" sz="2400" dirty="0">
              <a:latin typeface="Calibri" panose="020F0502020204030204" pitchFamily="34" charset="0"/>
            </a:endParaRPr>
          </a:p>
          <a:p>
            <a:r>
              <a:rPr lang="en-US" sz="2800" dirty="0" smtClean="0">
                <a:latin typeface="Calibri" panose="020F0502020204030204" pitchFamily="34" charset="0"/>
              </a:rPr>
              <a:t>PAR / CSD comments resolution </a:t>
            </a: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Planning to address potential comments and request approval at EC closing</a:t>
            </a:r>
          </a:p>
          <a:p>
            <a:r>
              <a:rPr lang="en-US" sz="2800" dirty="0" smtClean="0">
                <a:latin typeface="Calibri" panose="020F0502020204030204" pitchFamily="34" charset="0"/>
              </a:rPr>
              <a:t>MAC address randomization trial</a:t>
            </a: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Proposing leaving setup permanently (mainly DHCP settings)</a:t>
            </a:r>
            <a:endParaRPr lang="en-US" dirty="0">
              <a:latin typeface="Calibri" panose="020F0502020204030204" pitchFamily="34" charset="0"/>
            </a:endParaRPr>
          </a:p>
          <a:p>
            <a:r>
              <a:rPr lang="en-US" sz="2800" dirty="0" smtClean="0">
                <a:latin typeface="Calibri" panose="020F0502020204030204" pitchFamily="34" charset="0"/>
              </a:rPr>
              <a:t>Next steps for Privacy EC SG</a:t>
            </a:r>
          </a:p>
          <a:p>
            <a:pPr lvl="1"/>
            <a:r>
              <a:rPr lang="en-US" sz="2400" dirty="0" smtClean="0">
                <a:latin typeface="Calibri" panose="020F0502020204030204" pitchFamily="34" charset="0"/>
              </a:rPr>
              <a:t>Planning to request renewal of SG to keep advancing work until eventual PAR approval</a:t>
            </a:r>
          </a:p>
        </p:txBody>
      </p:sp>
    </p:spTree>
    <p:extLst>
      <p:ext uri="{BB962C8B-B14F-4D97-AF65-F5344CB8AC3E}">
        <p14:creationId xmlns:p14="http://schemas.microsoft.com/office/powerpoint/2010/main" val="1084936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Calibri" panose="020F0502020204030204" pitchFamily="34" charset="0"/>
              </a:rPr>
              <a:t>Resources</a:t>
            </a:r>
            <a:endParaRPr lang="en-US" dirty="0">
              <a:latin typeface="Calibri" panose="020F050202020403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17637"/>
            <a:ext cx="8077200" cy="4754563"/>
          </a:xfrm>
        </p:spPr>
        <p:txBody>
          <a:bodyPr>
            <a:noAutofit/>
          </a:bodyPr>
          <a:lstStyle/>
          <a:p>
            <a:r>
              <a:rPr lang="en-US" sz="2400" dirty="0" smtClean="0">
                <a:latin typeface="Calibri" panose="020F0502020204030204" pitchFamily="34" charset="0"/>
              </a:rPr>
              <a:t>EC SG Web Page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hlinkClick r:id="rId2"/>
              </a:rPr>
              <a:t>http://www.ieee802.org/PrivRecsg</a:t>
            </a:r>
            <a:r>
              <a:rPr lang="en-US" sz="2000" dirty="0" smtClean="0">
                <a:latin typeface="Calibri" panose="020F0502020204030204" pitchFamily="34" charset="0"/>
                <a:hlinkClick r:id="rId2"/>
              </a:rPr>
              <a:t>/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Mailing list (reflector)</a:t>
            </a:r>
          </a:p>
          <a:p>
            <a:pPr lvl="1"/>
            <a:r>
              <a:rPr lang="en-US" sz="1800" i="1" dirty="0" smtClean="0"/>
              <a:t>stds-802-privacy@listserv.ieee.org </a:t>
            </a:r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</a:rPr>
              <a:t>Mentor (document repository)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hlinkClick r:id="rId3"/>
              </a:rPr>
              <a:t>https://</a:t>
            </a:r>
            <a:r>
              <a:rPr lang="en-US" sz="2000" dirty="0" smtClean="0">
                <a:latin typeface="Calibri" panose="020F0502020204030204" pitchFamily="34" charset="0"/>
                <a:hlinkClick r:id="rId3"/>
              </a:rPr>
              <a:t>mentor.ieee.org/privecsg/documents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</a:p>
          <a:p>
            <a:r>
              <a:rPr lang="en-US" sz="2400" dirty="0" smtClean="0">
                <a:latin typeface="Calibri" panose="020F0502020204030204" pitchFamily="34" charset="0"/>
              </a:rPr>
              <a:t>RFC </a:t>
            </a:r>
            <a:r>
              <a:rPr lang="en-US" sz="2400" dirty="0">
                <a:latin typeface="Calibri" panose="020F0502020204030204" pitchFamily="34" charset="0"/>
              </a:rPr>
              <a:t>6973 - Privacy Considerations for Internet Protocols</a:t>
            </a:r>
            <a:endParaRPr lang="en-US" sz="2400" dirty="0" smtClean="0">
              <a:latin typeface="Calibri" panose="020F0502020204030204" pitchFamily="34" charset="0"/>
            </a:endParaRPr>
          </a:p>
          <a:p>
            <a:pPr lvl="1"/>
            <a:r>
              <a:rPr lang="en-US" sz="2000" dirty="0">
                <a:latin typeface="Calibri" panose="020F0502020204030204" pitchFamily="34" charset="0"/>
                <a:hlinkClick r:id="rId4"/>
              </a:rPr>
              <a:t>http://</a:t>
            </a:r>
            <a:r>
              <a:rPr lang="en-US" sz="2000" dirty="0" smtClean="0">
                <a:latin typeface="Calibri" panose="020F0502020204030204" pitchFamily="34" charset="0"/>
                <a:hlinkClick r:id="rId4"/>
              </a:rPr>
              <a:t>tools.ietf.org/html/rfc6973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endParaRPr lang="en-US" sz="2000" dirty="0" smtClean="0">
              <a:latin typeface="Calibri" panose="020F0502020204030204" pitchFamily="34" charset="0"/>
            </a:endParaRPr>
          </a:p>
          <a:p>
            <a:r>
              <a:rPr lang="en-US" sz="2400" dirty="0" smtClean="0">
                <a:latin typeface="Calibri" panose="020F0502020204030204" pitchFamily="34" charset="0"/>
              </a:rPr>
              <a:t>Confidentiality Threat Model and Problem Statement</a:t>
            </a:r>
          </a:p>
          <a:p>
            <a:pPr lvl="1"/>
            <a:r>
              <a:rPr lang="en-US" sz="2000" dirty="0">
                <a:latin typeface="Calibri" panose="020F0502020204030204" pitchFamily="34" charset="0"/>
                <a:hlinkClick r:id="rId5"/>
              </a:rPr>
              <a:t>https://</a:t>
            </a:r>
            <a:r>
              <a:rPr lang="en-US" sz="2000" dirty="0" smtClean="0">
                <a:latin typeface="Calibri" panose="020F0502020204030204" pitchFamily="34" charset="0"/>
                <a:hlinkClick r:id="rId5"/>
              </a:rPr>
              <a:t>wiki.tools.ietf.org/html/draft-iab-privsec-confidentiality-threat-07</a:t>
            </a:r>
            <a:r>
              <a:rPr lang="en-US" sz="2000" dirty="0" smtClean="0">
                <a:latin typeface="Calibri" panose="020F0502020204030204" pitchFamily="34" charset="0"/>
              </a:rPr>
              <a:t> </a:t>
            </a:r>
            <a:endParaRPr lang="en-US" sz="2000" dirty="0" smtClean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872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Template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Roger's PowerBook HD:802:802.16:meetings:#3 9909 Boulder:Template.pot</Template>
  <TotalTime>2986</TotalTime>
  <Words>594</Words>
  <Application>Microsoft Office PowerPoint</Application>
  <PresentationFormat>On-screen Show (4:3)</PresentationFormat>
  <Paragraphs>80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ＭＳ Ｐゴシック</vt:lpstr>
      <vt:lpstr>Arial</vt:lpstr>
      <vt:lpstr>Calibri</vt:lpstr>
      <vt:lpstr>Times</vt:lpstr>
      <vt:lpstr>Times New Roman</vt:lpstr>
      <vt:lpstr>Template</vt:lpstr>
      <vt:lpstr>PowerPoint Presentation</vt:lpstr>
      <vt:lpstr>IEEE 802 EC Privacy SG – Scope </vt:lpstr>
      <vt:lpstr>IEEE 802 EC Privacy SG – Background </vt:lpstr>
      <vt:lpstr>Privacy EC SG – Topics</vt:lpstr>
      <vt:lpstr>IEEE Press Release and Media Coverage</vt:lpstr>
      <vt:lpstr>IEEE 802 July 2015 Plenary Meeting</vt:lpstr>
      <vt:lpstr>Resources</vt:lpstr>
    </vt:vector>
  </TitlesOfParts>
  <Company>NIST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Roger Marks</dc:creator>
  <cp:lastModifiedBy>Zuniga, Juan Carlos</cp:lastModifiedBy>
  <cp:revision>239</cp:revision>
  <cp:lastPrinted>1998-02-10T13:28:06Z</cp:lastPrinted>
  <dcterms:created xsi:type="dcterms:W3CDTF">2011-12-30T17:06:23Z</dcterms:created>
  <dcterms:modified xsi:type="dcterms:W3CDTF">2015-07-13T19:57:39Z</dcterms:modified>
</cp:coreProperties>
</file>