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01" r:id="rId3"/>
    <p:sldId id="295" r:id="rId4"/>
    <p:sldId id="300" r:id="rId5"/>
    <p:sldId id="304" r:id="rId6"/>
    <p:sldId id="305" r:id="rId7"/>
    <p:sldId id="306" r:id="rId8"/>
    <p:sldId id="307" r:id="rId9"/>
    <p:sldId id="299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Shape 2"/>
          <p:cNvSpPr/>
          <p:nvPr userDrawn="1"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</a:t>
            </a:r>
            <a:r>
              <a:rPr lang="en-US" sz="1400" b="1" dirty="0" smtClean="0"/>
              <a:t>5</a:t>
            </a:r>
            <a:r>
              <a:rPr sz="1400" b="1" dirty="0" smtClean="0"/>
              <a:t>-</a:t>
            </a:r>
            <a:r>
              <a:rPr lang="en-US" sz="1400" b="1" dirty="0" smtClean="0"/>
              <a:t>0024-01</a:t>
            </a:r>
            <a:r>
              <a:rPr sz="1400" b="1" dirty="0" smtClean="0"/>
              <a:t>-0000</a:t>
            </a:r>
            <a:endParaRPr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697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6/26/mac_address_privacy_inches_towards_standardisation/" TargetMode="External"/><Relationship Id="rId7" Type="http://schemas.openxmlformats.org/officeDocument/2006/relationships/hyperlink" Target="http://www.fiercewireless.com/tech/story/ieee-study-group-recommends-improvements-wi-fi-security/2015-07-09" TargetMode="External"/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oonline.com/article/2945044/cyber-attacks-espionage/ieee-groups-recommends-random-mac-addresses-for-wi-fi-security.html" TargetMode="External"/><Relationship Id="rId5" Type="http://schemas.openxmlformats.org/officeDocument/2006/relationships/hyperlink" Target="http://www.rcrwireless.com/20150626/test-and-measurement/test-and-measurement-keysight-to-work-with-korea-telecom-on-5g-tag6" TargetMode="External"/><Relationship Id="rId4" Type="http://schemas.openxmlformats.org/officeDocument/2006/relationships/hyperlink" Target="http://news.softpedia.com/news/mac-address-randomization-gets-closer-to-becoming-a-standard-485372.s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bridgewireless.co.uk/futureofwireless/agend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04-04-0000-privacy-recommendation-par-csd-proposal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Privacy Recommendation Study Group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Update to IEEE802-EC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@ July 2015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239000" cy="17526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2015-07-13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Ref: RFC </a:t>
            </a:r>
            <a:r>
              <a:rPr lang="en-US" sz="3000" dirty="0">
                <a:latin typeface="Calibri" panose="020F0502020204030204" pitchFamily="34" charset="0"/>
              </a:rPr>
              <a:t>6973 - Privacy Considerations for Internet Protocols</a:t>
            </a:r>
            <a:endParaRPr lang="en-US" sz="3000" dirty="0" smtClean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2600" dirty="0" smtClean="0">
                <a:latin typeface="Calibri" panose="020F0502020204030204" pitchFamily="34" charset="0"/>
                <a:hlinkClick r:id="rId4"/>
              </a:rPr>
              <a:t>tools.ietf.org/html/rfc6973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of an Executive </a:t>
            </a:r>
            <a:r>
              <a:rPr lang="en-US" sz="2800" dirty="0">
                <a:latin typeface="Calibri" panose="020F0502020204030204" pitchFamily="34" charset="0"/>
              </a:rPr>
              <a:t>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Advanced most work </a:t>
            </a:r>
            <a:r>
              <a:rPr lang="en-US" sz="2800" dirty="0">
                <a:latin typeface="Calibri" panose="020F0502020204030204" pitchFamily="34" charset="0"/>
              </a:rPr>
              <a:t>with </a:t>
            </a:r>
            <a:r>
              <a:rPr lang="en-US" sz="2800" b="1" u="sng" dirty="0">
                <a:latin typeface="Calibri" panose="020F0502020204030204" pitchFamily="34" charset="0"/>
              </a:rPr>
              <a:t>teleconferences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b="1" u="sng" dirty="0">
                <a:latin typeface="Calibri" panose="020F0502020204030204" pitchFamily="34" charset="0"/>
              </a:rPr>
              <a:t>email </a:t>
            </a:r>
            <a:r>
              <a:rPr lang="en-US" sz="2800" b="1" u="sng" dirty="0" smtClean="0">
                <a:latin typeface="Calibri" panose="020F0502020204030204" pitchFamily="34" charset="0"/>
              </a:rPr>
              <a:t>discussions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Call for contributions (ongoing):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Layer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(3) Proposals 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(4) Proposals regarding measuring levels of Privacy on Internet protocols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(6) Other…</a:t>
            </a:r>
          </a:p>
          <a:p>
            <a:pPr eaLnBrk="1" hangingPunct="1"/>
            <a:endParaRPr lang="en-US" sz="28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8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far (1/3)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Several discussions on the mailing list, especially about 802-based tracking threats, possible solutions and network implications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</a:t>
            </a:r>
            <a:r>
              <a:rPr lang="en-US" dirty="0">
                <a:latin typeface="Calibri" panose="020F0502020204030204" pitchFamily="34" charset="0"/>
              </a:rPr>
              <a:t>far </a:t>
            </a:r>
            <a:r>
              <a:rPr lang="en-US" dirty="0" smtClean="0">
                <a:latin typeface="Calibri" panose="020F0502020204030204" pitchFamily="34" charset="0"/>
              </a:rPr>
              <a:t>(2/3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November 4&amp;6, 2014, during the IEEE 802 Plenary meeting in San Antonio, TX,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r>
              <a:rPr lang="en-US" b="1" dirty="0" smtClean="0">
                <a:latin typeface="Calibri" panose="020F0502020204030204" pitchFamily="34" charset="0"/>
              </a:rPr>
              <a:t>MAC Privacy trial during IETF 91 meeting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10 December 2014, (10:00 AM ET),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12-15 January 2015, IEEE Interim meeting in Atlanta, GA,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Preliminary report about MAC address randomization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4 February 2015, (10:00 AM ET), Teleconference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PAR/CSD 1</a:t>
            </a:r>
            <a:r>
              <a:rPr lang="en-US" sz="2400" baseline="30000" dirty="0" smtClean="0">
                <a:latin typeface="Calibri" panose="020F0502020204030204" pitchFamily="34" charset="0"/>
              </a:rPr>
              <a:t>st</a:t>
            </a:r>
            <a:r>
              <a:rPr lang="en-US" sz="2400" dirty="0" smtClean="0">
                <a:latin typeface="Calibri" panose="020F0502020204030204" pitchFamily="34" charset="0"/>
              </a:rPr>
              <a:t> pre-circulation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</a:t>
            </a:r>
            <a:r>
              <a:rPr lang="en-US" dirty="0">
                <a:latin typeface="Calibri" panose="020F0502020204030204" pitchFamily="34" charset="0"/>
              </a:rPr>
              <a:t>far </a:t>
            </a:r>
            <a:r>
              <a:rPr lang="en-US" dirty="0" smtClean="0">
                <a:latin typeface="Calibri" panose="020F0502020204030204" pitchFamily="34" charset="0"/>
              </a:rPr>
              <a:t>(3/3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117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8-13 </a:t>
            </a:r>
            <a:r>
              <a:rPr lang="en-US" sz="2800" dirty="0">
                <a:latin typeface="Calibri" panose="020F0502020204030204" pitchFamily="34" charset="0"/>
              </a:rPr>
              <a:t>March 2015, IEEE 802 Plenary meeting in Berlin, </a:t>
            </a:r>
            <a:r>
              <a:rPr lang="en-US" sz="2800" dirty="0" smtClean="0">
                <a:latin typeface="Calibri" panose="020F0502020204030204" pitchFamily="34" charset="0"/>
              </a:rPr>
              <a:t>Germany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b="1" dirty="0">
                <a:latin typeface="Calibri" panose="020F0502020204030204" pitchFamily="34" charset="0"/>
              </a:rPr>
              <a:t>MAC Privacy trial during </a:t>
            </a:r>
            <a:r>
              <a:rPr lang="en-US" b="1" dirty="0" smtClean="0">
                <a:latin typeface="Calibri" panose="020F0502020204030204" pitchFamily="34" charset="0"/>
              </a:rPr>
              <a:t>IEEE 802 plenary meeting</a:t>
            </a:r>
          </a:p>
          <a:p>
            <a:pPr lvl="1"/>
            <a:r>
              <a:rPr lang="en-US" b="1" dirty="0">
                <a:latin typeface="Calibri" panose="020F0502020204030204" pitchFamily="34" charset="0"/>
              </a:rPr>
              <a:t>MAC Privacy trial during IETF </a:t>
            </a:r>
            <a:r>
              <a:rPr lang="en-US" b="1" dirty="0" smtClean="0">
                <a:latin typeface="Calibri" panose="020F0502020204030204" pitchFamily="34" charset="0"/>
              </a:rPr>
              <a:t>92 meeting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15 April 2015, Teleconference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Trial results and threat model discussions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3 June </a:t>
            </a:r>
            <a:r>
              <a:rPr lang="en-US" sz="2800" dirty="0">
                <a:latin typeface="Calibri" panose="020F0502020204030204" pitchFamily="34" charset="0"/>
              </a:rPr>
              <a:t>2015,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PAR/CSD refinements and 2</a:t>
            </a:r>
            <a:r>
              <a:rPr lang="en-US" sz="2400" baseline="30000" dirty="0" smtClean="0">
                <a:latin typeface="Calibri" panose="020F0502020204030204" pitchFamily="34" charset="0"/>
              </a:rPr>
              <a:t>nd</a:t>
            </a:r>
            <a:r>
              <a:rPr lang="en-US" sz="2400" dirty="0" smtClean="0">
                <a:latin typeface="Calibri" panose="020F0502020204030204" pitchFamily="34" charset="0"/>
              </a:rPr>
              <a:t> pre-circulation for approval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Suggesting 802.1 WG as possible home for project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24 June 2015, IEEE SA Press Release about Privacy Trials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Media coverage (see next slides)</a:t>
            </a:r>
          </a:p>
        </p:txBody>
      </p:sp>
    </p:spTree>
    <p:extLst>
      <p:ext uri="{BB962C8B-B14F-4D97-AF65-F5344CB8AC3E}">
        <p14:creationId xmlns:p14="http://schemas.microsoft.com/office/powerpoint/2010/main" val="37179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Coverage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906963"/>
          </a:xfrm>
        </p:spPr>
        <p:txBody>
          <a:bodyPr>
            <a:noAutofit/>
          </a:bodyPr>
          <a:lstStyle/>
          <a:p>
            <a:pPr lvl="0"/>
            <a:r>
              <a:rPr lang="en-US" sz="1500" b="1" dirty="0"/>
              <a:t>IEEE Press Release</a:t>
            </a:r>
            <a:endParaRPr lang="en-US" sz="1500" dirty="0"/>
          </a:p>
          <a:p>
            <a:pPr lvl="1"/>
            <a:r>
              <a:rPr lang="en-US" sz="1500" dirty="0"/>
              <a:t>IEEE Announces Successful Wireless Privacy Trials at IETF and IEEE 802® Meetings</a:t>
            </a:r>
          </a:p>
          <a:p>
            <a:pPr lvl="1"/>
            <a:r>
              <a:rPr lang="en-US" sz="1500" u="sng" dirty="0">
                <a:hlinkClick r:id="rId2"/>
              </a:rPr>
              <a:t>http://standards.ieee.org/news/2015/wireless_privacy_trials.html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MAC Address Privacy Inches Towards </a:t>
            </a:r>
            <a:r>
              <a:rPr lang="en-US" sz="1500" b="1" dirty="0" err="1"/>
              <a:t>Standardisation</a:t>
            </a:r>
            <a:r>
              <a:rPr lang="en-US" sz="1500" b="1" dirty="0"/>
              <a:t> "IEEE hums along to IETF anti-surveillance tune"</a:t>
            </a:r>
            <a:endParaRPr lang="en-US" sz="1500" dirty="0"/>
          </a:p>
          <a:p>
            <a:pPr lvl="1"/>
            <a:r>
              <a:rPr lang="en-US" sz="1500" dirty="0"/>
              <a:t>The Register, June 26, 2015, </a:t>
            </a:r>
            <a:r>
              <a:rPr lang="en-US" sz="1500" u="sng" dirty="0">
                <a:hlinkClick r:id="rId3"/>
              </a:rPr>
              <a:t>http://www.theregister.co.uk/2015/06/26/mac_address_privacy_inches_towards_standardisation/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MAC Address Randomization Gets Closer to Becoming a Standard </a:t>
            </a:r>
            <a:endParaRPr lang="en-US" sz="1500" dirty="0"/>
          </a:p>
          <a:p>
            <a:pPr lvl="1"/>
            <a:r>
              <a:rPr lang="es-MX" sz="1500" dirty="0" err="1"/>
              <a:t>Softpedia</a:t>
            </a:r>
            <a:r>
              <a:rPr lang="es-MX" sz="1500" dirty="0"/>
              <a:t>, June 26, 2015, </a:t>
            </a:r>
            <a:r>
              <a:rPr lang="es-MX" sz="1500" u="sng" dirty="0">
                <a:hlinkClick r:id="rId4"/>
              </a:rPr>
              <a:t>http://news.softpedia.com/news/mac-address-randomization-gets-closer-to-becoming-a-standard-485372.shtml</a:t>
            </a:r>
            <a:r>
              <a:rPr lang="es-MX" sz="1500" dirty="0"/>
              <a:t>  </a:t>
            </a:r>
            <a:endParaRPr lang="en-US" sz="1500" dirty="0"/>
          </a:p>
          <a:p>
            <a:pPr lvl="0"/>
            <a:r>
              <a:rPr lang="en-US" sz="1500" b="1" dirty="0"/>
              <a:t>IEEE said it successfully tested improved privacy features for Wi-Fi at field trials.</a:t>
            </a:r>
            <a:endParaRPr lang="en-US" sz="1500" dirty="0"/>
          </a:p>
          <a:p>
            <a:pPr lvl="1"/>
            <a:r>
              <a:rPr lang="en-US" sz="1500" dirty="0"/>
              <a:t>RCR Wireless, Kelly Hill, June 26, 2015, </a:t>
            </a:r>
            <a:r>
              <a:rPr lang="en-US" sz="1500" u="sng" dirty="0">
                <a:hlinkClick r:id="rId5"/>
              </a:rPr>
              <a:t>http://www.rcrwireless.com/20150626/test-and-measurement/test-and-measurement-keysight-to-work-with-korea-telecom-on-5g-tag6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IEEE Group Recommends Random MAC Addresses for Wi-Fi Security</a:t>
            </a:r>
            <a:r>
              <a:rPr lang="en-US" sz="1500" dirty="0"/>
              <a:t> </a:t>
            </a:r>
          </a:p>
          <a:p>
            <a:pPr lvl="1"/>
            <a:r>
              <a:rPr lang="en-US" sz="1500" dirty="0"/>
              <a:t>CSO, July 8, 2015 , </a:t>
            </a:r>
            <a:r>
              <a:rPr lang="en-US" sz="1500" u="sng" dirty="0">
                <a:hlinkClick r:id="rId6"/>
              </a:rPr>
              <a:t>http://www.csoonline.com/article/2945044/cyber-attacks-espionage/ieee-groups-recommends-random-mac-addresses-for-wi-fi-security.html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IEEE Study Group Recommends Improvements in Wi-Fi Security </a:t>
            </a:r>
            <a:endParaRPr lang="en-US" sz="1500" dirty="0"/>
          </a:p>
          <a:p>
            <a:pPr lvl="1"/>
            <a:r>
              <a:rPr lang="en-US" sz="1500" dirty="0" err="1"/>
              <a:t>FierceWireless</a:t>
            </a:r>
            <a:r>
              <a:rPr lang="en-US" sz="1500" dirty="0"/>
              <a:t>, July 9, 2015, </a:t>
            </a:r>
            <a:r>
              <a:rPr lang="en-US" sz="1500" u="sng" dirty="0">
                <a:hlinkClick r:id="rId7"/>
              </a:rPr>
              <a:t>http://www.fiercewireless.com/tech/story/ieee-study-group-recommends-improvements-wi-fi-security/2015-07-09</a:t>
            </a:r>
            <a:r>
              <a:rPr lang="en-US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1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BSI </a:t>
            </a:r>
            <a:r>
              <a:rPr lang="en-US" dirty="0" err="1" smtClean="0">
                <a:latin typeface="Calibri" panose="020F0502020204030204" pitchFamily="34" charset="0"/>
              </a:rPr>
              <a:t>Infocomms</a:t>
            </a:r>
            <a:r>
              <a:rPr lang="en-US" dirty="0" smtClean="0">
                <a:latin typeface="Calibri" panose="020F0502020204030204" pitchFamily="34" charset="0"/>
              </a:rPr>
              <a:t> Protocols Panel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Organized </a:t>
            </a:r>
            <a:r>
              <a:rPr lang="en-US" sz="2400" dirty="0">
                <a:latin typeface="Calibri" panose="020F0502020204030204" pitchFamily="34" charset="0"/>
              </a:rPr>
              <a:t>by BSI (British Standards Institute) </a:t>
            </a:r>
            <a:r>
              <a:rPr lang="en-US" sz="2400" dirty="0" smtClean="0">
                <a:latin typeface="Calibri" panose="020F0502020204030204" pitchFamily="34" charset="0"/>
              </a:rPr>
              <a:t>at the </a:t>
            </a:r>
            <a:r>
              <a:rPr lang="en-US" sz="2400" dirty="0">
                <a:latin typeface="Calibri" panose="020F0502020204030204" pitchFamily="34" charset="0"/>
              </a:rPr>
              <a:t>Cambridge Wireless </a:t>
            </a:r>
            <a:r>
              <a:rPr lang="en-US" sz="2400" dirty="0" smtClean="0">
                <a:latin typeface="Calibri" panose="020F0502020204030204" pitchFamily="34" charset="0"/>
              </a:rPr>
              <a:t>“Future </a:t>
            </a:r>
            <a:r>
              <a:rPr lang="en-US" sz="2400" dirty="0">
                <a:latin typeface="Calibri" panose="020F0502020204030204" pitchFamily="34" charset="0"/>
              </a:rPr>
              <a:t>of Wireless International Conference </a:t>
            </a:r>
            <a:r>
              <a:rPr lang="en-US" sz="2400" dirty="0" smtClean="0">
                <a:latin typeface="Calibri" panose="020F0502020204030204" pitchFamily="34" charset="0"/>
              </a:rPr>
              <a:t>2015”, London 23-24 June, 2015.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hlinkClick r:id="rId2"/>
              </a:rPr>
              <a:t>http://www.cambridgewireless.co.uk/futureofwireless/agenda</a:t>
            </a: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Stephen Temple, ETSI TA founding Chairman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Sir David Brown, BSI Chairman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Adrian </a:t>
            </a:r>
            <a:r>
              <a:rPr lang="en-US" sz="2000" dirty="0" err="1" smtClean="0">
                <a:latin typeface="Calibri" panose="020F0502020204030204" pitchFamily="34" charset="0"/>
              </a:rPr>
              <a:t>Scrase</a:t>
            </a:r>
            <a:r>
              <a:rPr lang="en-US" sz="2000" dirty="0" smtClean="0">
                <a:latin typeface="Calibri" panose="020F0502020204030204" pitchFamily="34" charset="0"/>
              </a:rPr>
              <a:t> ETSI CTO / </a:t>
            </a:r>
            <a:r>
              <a:rPr lang="en-US" sz="2000" dirty="0" err="1" smtClean="0">
                <a:latin typeface="Calibri" panose="020F0502020204030204" pitchFamily="34" charset="0"/>
              </a:rPr>
              <a:t>Ultan</a:t>
            </a:r>
            <a:r>
              <a:rPr lang="en-US" sz="2000" dirty="0" smtClean="0">
                <a:latin typeface="Calibri" panose="020F0502020204030204" pitchFamily="34" charset="0"/>
              </a:rPr>
              <a:t> Mulligan </a:t>
            </a:r>
            <a:r>
              <a:rPr lang="en-US" sz="2000" dirty="0" smtClean="0">
                <a:latin typeface="Calibri" panose="020F0502020204030204" pitchFamily="34" charset="0"/>
              </a:rPr>
              <a:t>ETSI </a:t>
            </a:r>
            <a:r>
              <a:rPr lang="en-US" sz="2000" dirty="0" smtClean="0">
                <a:latin typeface="Calibri" panose="020F0502020204030204" pitchFamily="34" charset="0"/>
              </a:rPr>
              <a:t>DC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Olaf Kolkman, ISOC CTO / IETF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Juan Carlos Zuniga, IEEE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Andy Sutton, EE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John Day, Boston University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Jon Crowcroft, University of Cambridge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Gerry Foster, University of Surrey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BSI </a:t>
            </a:r>
            <a:r>
              <a:rPr lang="en-US" dirty="0" err="1" smtClean="0">
                <a:latin typeface="Calibri" panose="020F0502020204030204" pitchFamily="34" charset="0"/>
              </a:rPr>
              <a:t>Infocomms</a:t>
            </a:r>
            <a:r>
              <a:rPr lang="en-US" dirty="0" smtClean="0">
                <a:latin typeface="Calibri" panose="020F0502020204030204" pitchFamily="34" charset="0"/>
              </a:rPr>
              <a:t> Protocols Panel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“How </a:t>
            </a:r>
            <a:r>
              <a:rPr lang="en-US" sz="2400" dirty="0">
                <a:latin typeface="Calibri" panose="020F0502020204030204" pitchFamily="34" charset="0"/>
              </a:rPr>
              <a:t>should the relevant standards bodies around the world come together to build a consensus around the </a:t>
            </a:r>
            <a:r>
              <a:rPr lang="en-US" sz="2400" dirty="0" err="1">
                <a:latin typeface="Calibri" panose="020F0502020204030204" pitchFamily="34" charset="0"/>
              </a:rPr>
              <a:t>modernisation</a:t>
            </a:r>
            <a:r>
              <a:rPr lang="en-US" sz="2400" dirty="0">
                <a:latin typeface="Calibri" panose="020F0502020204030204" pitchFamily="34" charset="0"/>
              </a:rPr>
              <a:t> of </a:t>
            </a:r>
            <a:r>
              <a:rPr lang="en-US" sz="2400" dirty="0" err="1">
                <a:latin typeface="Calibri" panose="020F0502020204030204" pitchFamily="34" charset="0"/>
              </a:rPr>
              <a:t>InfoComms</a:t>
            </a:r>
            <a:r>
              <a:rPr lang="en-US" sz="2400" dirty="0">
                <a:latin typeface="Calibri" panose="020F0502020204030204" pitchFamily="34" charset="0"/>
              </a:rPr>
              <a:t> protocols that will secure global industrial support for their implementation in a commonly agreed timescale</a:t>
            </a:r>
            <a:r>
              <a:rPr lang="en-US" sz="2400" dirty="0" smtClean="0">
                <a:latin typeface="Calibri" panose="020F0502020204030204" pitchFamily="34" charset="0"/>
              </a:rPr>
              <a:t>”.</a:t>
            </a: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IEEE 802 acknowledged as a key standards body enabling (wired and wireless) Internet connectivity.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Rough consensus that a likely milestone will be the 5G evolution in the 2020 timeframe, as defined by NGMN, IMT-2020 (ITU-R), etc.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Collaboration between key standards organizations </a:t>
            </a:r>
            <a:r>
              <a:rPr lang="en-US" sz="2400" dirty="0">
                <a:latin typeface="Calibri" panose="020F0502020204030204" pitchFamily="34" charset="0"/>
              </a:rPr>
              <a:t>(IEEE, IETF, ETSI) </a:t>
            </a:r>
            <a:r>
              <a:rPr lang="en-US" sz="2400" dirty="0" smtClean="0">
                <a:latin typeface="Calibri" panose="020F0502020204030204" pitchFamily="34" charset="0"/>
              </a:rPr>
              <a:t>towards the goal considered as a potential follow up.</a:t>
            </a:r>
          </a:p>
          <a:p>
            <a:pPr lvl="1"/>
            <a:endParaRPr lang="en-US" sz="1000" dirty="0">
              <a:latin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July 2015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13-17 July 2015, IEEE 802 Plenary meeting in Waikoloa, HI, USA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Three meeting slots: Tuesday EVE </a:t>
            </a:r>
            <a:r>
              <a:rPr lang="en-US" sz="2200" dirty="0">
                <a:latin typeface="Calibri" panose="020F0502020204030204" pitchFamily="34" charset="0"/>
              </a:rPr>
              <a:t>(19:30-21:30)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en-US" sz="2200" dirty="0">
                <a:latin typeface="Calibri" panose="020F0502020204030204" pitchFamily="34" charset="0"/>
              </a:rPr>
              <a:t>Wednesday </a:t>
            </a:r>
            <a:r>
              <a:rPr lang="en-US" sz="2200" dirty="0" smtClean="0">
                <a:latin typeface="Calibri" panose="020F0502020204030204" pitchFamily="34" charset="0"/>
              </a:rPr>
              <a:t>PM1 (13:30-15:30), </a:t>
            </a:r>
            <a:r>
              <a:rPr lang="en-US" sz="2200" dirty="0">
                <a:latin typeface="Calibri" panose="020F0502020204030204" pitchFamily="34" charset="0"/>
              </a:rPr>
              <a:t>and Thursday </a:t>
            </a:r>
            <a:r>
              <a:rPr lang="en-US" sz="2200" dirty="0" smtClean="0">
                <a:latin typeface="Calibri" panose="020F0502020204030204" pitchFamily="34" charset="0"/>
              </a:rPr>
              <a:t>AM1 (8:00-10:00)</a:t>
            </a:r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PAR / CSD pre-circulation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2200" dirty="0" smtClean="0">
                <a:latin typeface="Calibri" panose="020F0502020204030204" pitchFamily="34" charset="0"/>
                <a:hlinkClick r:id="rId2"/>
              </a:rPr>
              <a:t>mentor.ieee.org/privecsg/dcn/15/privecsg-15-0004-04-0000-privacy-recommendation-par-csd-proposal.pptx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Planning to address potential comments and request approval at EC closing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MAC address randomization trial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Proposing leaving setup permanently (mainly DHCP settings)</a:t>
            </a:r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steps for Privacy EC SG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Planning to request renewal of SG to keep advancing work until eventual PAR approval</a:t>
            </a:r>
          </a:p>
        </p:txBody>
      </p:sp>
    </p:spTree>
    <p:extLst>
      <p:ext uri="{BB962C8B-B14F-4D97-AF65-F5344CB8AC3E}">
        <p14:creationId xmlns:p14="http://schemas.microsoft.com/office/powerpoint/2010/main" val="1084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2953</TotalTime>
  <Words>739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</vt:lpstr>
      <vt:lpstr>Times New Roman</vt:lpstr>
      <vt:lpstr>Template</vt:lpstr>
      <vt:lpstr>IEEE 802 EC  Privacy Recommendation Study Group  Update to IEEE802-EC  @ July 2015 Plenary meeting</vt:lpstr>
      <vt:lpstr>IEEE 802 EC Privacy SG – Background </vt:lpstr>
      <vt:lpstr>Privacy EC SG - Progress so far (1/3)</vt:lpstr>
      <vt:lpstr>Privacy EC SG - Progress so far (2/3)</vt:lpstr>
      <vt:lpstr>Privacy EC SG - Progress so far (3/3)</vt:lpstr>
      <vt:lpstr>IEEE Press Release and Media Coverage</vt:lpstr>
      <vt:lpstr>BSI Infocomms Protocols Panel (1/2)</vt:lpstr>
      <vt:lpstr>BSI Infocomms Protocols Panel (2/2)</vt:lpstr>
      <vt:lpstr>IEEE 802 July 2015 Plenary Meeting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237</cp:revision>
  <cp:lastPrinted>1998-02-10T13:28:06Z</cp:lastPrinted>
  <dcterms:created xsi:type="dcterms:W3CDTF">2011-12-30T17:06:23Z</dcterms:created>
  <dcterms:modified xsi:type="dcterms:W3CDTF">2015-07-13T03:27:29Z</dcterms:modified>
</cp:coreProperties>
</file>