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2" r:id="rId2"/>
    <p:sldId id="301" r:id="rId3"/>
    <p:sldId id="295" r:id="rId4"/>
    <p:sldId id="300" r:id="rId5"/>
    <p:sldId id="304" r:id="rId6"/>
    <p:sldId id="305" r:id="rId7"/>
    <p:sldId id="306" r:id="rId8"/>
    <p:sldId id="307" r:id="rId9"/>
    <p:sldId id="299" r:id="rId10"/>
    <p:sldId id="296" r:id="rId11"/>
  </p:sldIdLst>
  <p:sldSz cx="9144000" cy="6858000" type="screen4x3"/>
  <p:notesSz cx="693420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040"/>
    <a:srgbClr val="7600A0"/>
    <a:srgbClr val="9900CC"/>
    <a:srgbClr val="9900FF"/>
    <a:srgbClr val="6600CC"/>
    <a:srgbClr val="A5002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36" autoAdjust="0"/>
    <p:restoredTop sz="99290" autoAdjust="0"/>
  </p:normalViewPr>
  <p:slideViewPr>
    <p:cSldViewPr>
      <p:cViewPr varScale="1">
        <p:scale>
          <a:sx n="86" d="100"/>
          <a:sy n="86" d="100"/>
        </p:scale>
        <p:origin x="106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276600" y="8915400"/>
            <a:ext cx="2159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>
              <a:defRPr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 </a:t>
            </a:r>
            <a:fld id="{FB19A1F6-4CBA-3045-A103-578AB249C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85800" y="8915400"/>
            <a:ext cx="57007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09600" y="8915400"/>
            <a:ext cx="720725" cy="274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filename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441325" y="112713"/>
            <a:ext cx="987425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Release Date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4937125" y="112713"/>
            <a:ext cx="1600200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IEEE 802.16xx-99/xxx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4724400" y="8915400"/>
            <a:ext cx="1670050" cy="274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Authorname, Affiliation</a:t>
            </a:r>
          </a:p>
        </p:txBody>
      </p:sp>
    </p:spTree>
    <p:extLst>
      <p:ext uri="{BB962C8B-B14F-4D97-AF65-F5344CB8AC3E}">
        <p14:creationId xmlns:p14="http://schemas.microsoft.com/office/powerpoint/2010/main" val="703574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352800" y="8839200"/>
            <a:ext cx="1778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>
                <a:latin typeface="Times New Roman" charset="0"/>
              </a:defRPr>
            </a:lvl1pPr>
          </a:lstStyle>
          <a:p>
            <a:pPr>
              <a:defRPr/>
            </a:pPr>
            <a:fld id="{AFD3B331-72B1-F946-AF7D-D265CAA40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685800" y="8839200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822325" y="8799513"/>
            <a:ext cx="720725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filename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593725" y="36513"/>
            <a:ext cx="987425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Release Date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4632325" y="36513"/>
            <a:ext cx="1600200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IEEE 801.16xx-99/xxx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4267200" y="8839200"/>
            <a:ext cx="1670050" cy="274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Authorname, Affiliation</a:t>
            </a:r>
          </a:p>
        </p:txBody>
      </p:sp>
    </p:spTree>
    <p:extLst>
      <p:ext uri="{BB962C8B-B14F-4D97-AF65-F5344CB8AC3E}">
        <p14:creationId xmlns:p14="http://schemas.microsoft.com/office/powerpoint/2010/main" val="2600344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 anchorCtr="1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534400" y="6400800"/>
            <a:ext cx="3930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3A4FC69D-D438-4AD9-846B-37793AD4330F}" type="slidenum">
              <a:rPr lang="en-US" sz="1400" smtClean="0"/>
              <a:pPr algn="r"/>
              <a:t>‹#›</a:t>
            </a:fld>
            <a:endParaRPr lang="en-US" sz="1400" dirty="0"/>
          </a:p>
        </p:txBody>
      </p:sp>
      <p:sp>
        <p:nvSpPr>
          <p:cNvPr id="4" name="Shape 2"/>
          <p:cNvSpPr/>
          <p:nvPr userDrawn="1"/>
        </p:nvSpPr>
        <p:spPr>
          <a:xfrm>
            <a:off x="6869008" y="76200"/>
            <a:ext cx="2046392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 algn="r">
              <a:defRPr sz="1400" b="1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 b="0"/>
            </a:pPr>
            <a:r>
              <a:rPr sz="1400" b="1" dirty="0" smtClean="0"/>
              <a:t>privecsg-1</a:t>
            </a:r>
            <a:r>
              <a:rPr lang="en-US" sz="1400" b="1" dirty="0" smtClean="0"/>
              <a:t>5</a:t>
            </a:r>
            <a:r>
              <a:rPr sz="1400" b="1" dirty="0" smtClean="0"/>
              <a:t>-</a:t>
            </a:r>
            <a:r>
              <a:rPr lang="en-US" sz="1400" b="1" dirty="0" smtClean="0"/>
              <a:t>0024-01</a:t>
            </a:r>
            <a:r>
              <a:rPr sz="1400" b="1" dirty="0" smtClean="0"/>
              <a:t>-0000</a:t>
            </a:r>
            <a:endParaRPr sz="1400" b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privecsg/documents" TargetMode="External"/><Relationship Id="rId2" Type="http://schemas.openxmlformats.org/officeDocument/2006/relationships/hyperlink" Target="http://www.ieee802.org/PrivRecs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ools.ietf.org/html/rfc6973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register.co.uk/2015/06/26/mac_address_privacy_inches_towards_standardisation/" TargetMode="External"/><Relationship Id="rId7" Type="http://schemas.openxmlformats.org/officeDocument/2006/relationships/hyperlink" Target="http://www.fiercewireless.com/tech/story/ieee-study-group-recommends-improvements-wi-fi-security/2015-07-09" TargetMode="External"/><Relationship Id="rId2" Type="http://schemas.openxmlformats.org/officeDocument/2006/relationships/hyperlink" Target="http://standards.ieee.org/news/2015/wireless_privacy_trials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soonline.com/article/2945044/cyber-attacks-espionage/ieee-groups-recommends-random-mac-addresses-for-wi-fi-security.html" TargetMode="External"/><Relationship Id="rId5" Type="http://schemas.openxmlformats.org/officeDocument/2006/relationships/hyperlink" Target="http://www.rcrwireless.com/20150626/test-and-measurement/test-and-measurement-keysight-to-work-with-korea-telecom-on-5g-tag6" TargetMode="External"/><Relationship Id="rId4" Type="http://schemas.openxmlformats.org/officeDocument/2006/relationships/hyperlink" Target="http://news.softpedia.com/news/mac-address-randomization-gets-closer-to-becoming-a-standard-485372.shtml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mbridgewireless.co.uk/futureofwireless/agenda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mentor.ieee.org/privecsg/dcn/15/privecsg-15-0004-04-0000-privacy-recommendation-par-csd-proposal.ppt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4175"/>
            <a:ext cx="7772400" cy="1470025"/>
          </a:xfrm>
        </p:spPr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IEEE 802 EC </a:t>
            </a:r>
            <a:br>
              <a:rPr lang="en-US" dirty="0" smtClean="0">
                <a:latin typeface="Calibri" panose="020F0502020204030204" pitchFamily="34" charset="0"/>
              </a:rPr>
            </a:br>
            <a:r>
              <a:rPr lang="en-US" dirty="0" smtClean="0">
                <a:latin typeface="Calibri" panose="020F0502020204030204" pitchFamily="34" charset="0"/>
              </a:rPr>
              <a:t>Privacy Recommendation Study Group</a:t>
            </a:r>
            <a:br>
              <a:rPr lang="en-US" dirty="0" smtClean="0">
                <a:latin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</a:rPr>
              <a:t/>
            </a:r>
            <a:br>
              <a:rPr lang="en-US" dirty="0">
                <a:latin typeface="Calibri" panose="020F0502020204030204" pitchFamily="34" charset="0"/>
              </a:rPr>
            </a:br>
            <a:r>
              <a:rPr lang="en-US" dirty="0" smtClean="0">
                <a:latin typeface="Calibri" panose="020F0502020204030204" pitchFamily="34" charset="0"/>
              </a:rPr>
              <a:t>Update to IEEE802-EC </a:t>
            </a:r>
            <a:br>
              <a:rPr lang="en-US" dirty="0" smtClean="0">
                <a:latin typeface="Calibri" panose="020F0502020204030204" pitchFamily="34" charset="0"/>
              </a:rPr>
            </a:br>
            <a:r>
              <a:rPr lang="en-US" dirty="0" smtClean="0">
                <a:latin typeface="Calibri" panose="020F0502020204030204" pitchFamily="34" charset="0"/>
              </a:rPr>
              <a:t>@ July 2015 Plenary meeting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419600"/>
            <a:ext cx="7239000" cy="1752600"/>
          </a:xfrm>
        </p:spPr>
        <p:txBody>
          <a:bodyPr/>
          <a:lstStyle/>
          <a:p>
            <a:r>
              <a:rPr lang="en-US" sz="2800" dirty="0" smtClean="0">
                <a:latin typeface="Calibri" panose="020F0502020204030204" pitchFamily="34" charset="0"/>
              </a:rPr>
              <a:t>2015-07-13</a:t>
            </a:r>
            <a:r>
              <a:rPr lang="en-US" sz="2800" dirty="0">
                <a:latin typeface="Calibri" panose="020F0502020204030204" pitchFamily="34" charset="0"/>
              </a:rPr>
              <a:t/>
            </a:r>
            <a:br>
              <a:rPr lang="en-US" sz="2800" dirty="0">
                <a:latin typeface="Calibri" panose="020F0502020204030204" pitchFamily="34" charset="0"/>
              </a:rPr>
            </a:br>
            <a:r>
              <a:rPr lang="en-US" sz="2800" dirty="0" smtClean="0">
                <a:latin typeface="Calibri" panose="020F0502020204030204" pitchFamily="34" charset="0"/>
              </a:rPr>
              <a:t>Juan Carlos Zuniga, InterDigital Labs</a:t>
            </a:r>
            <a:endParaRPr lang="en-US" sz="2800" dirty="0">
              <a:latin typeface="Calibri" panose="020F0502020204030204" pitchFamily="34" charset="0"/>
            </a:endParaRPr>
          </a:p>
          <a:p>
            <a:r>
              <a:rPr lang="en-US" sz="2800" dirty="0" smtClean="0">
                <a:latin typeface="Calibri" panose="020F0502020204030204" pitchFamily="34" charset="0"/>
              </a:rPr>
              <a:t>(EC SG Chair</a:t>
            </a:r>
            <a:r>
              <a:rPr lang="en-US" sz="2800" dirty="0">
                <a:latin typeface="Calibri" panose="020F0502020204030204" pitchFamily="34" charset="0"/>
              </a:rPr>
              <a:t>)</a:t>
            </a:r>
          </a:p>
          <a:p>
            <a:endParaRPr lang="en-US" sz="28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Resources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7637"/>
            <a:ext cx="8382000" cy="4754563"/>
          </a:xfrm>
        </p:spPr>
        <p:txBody>
          <a:bodyPr>
            <a:noAutofit/>
          </a:bodyPr>
          <a:lstStyle/>
          <a:p>
            <a:r>
              <a:rPr lang="en-US" sz="3000" dirty="0" smtClean="0">
                <a:latin typeface="Calibri" panose="020F0502020204030204" pitchFamily="34" charset="0"/>
              </a:rPr>
              <a:t>EC SG Web Page</a:t>
            </a:r>
          </a:p>
          <a:p>
            <a:pPr lvl="1"/>
            <a:r>
              <a:rPr lang="en-US" sz="2600" dirty="0">
                <a:latin typeface="Calibri" panose="020F0502020204030204" pitchFamily="34" charset="0"/>
                <a:hlinkClick r:id="rId2"/>
              </a:rPr>
              <a:t>http://www.ieee802.org/PrivRecsg</a:t>
            </a:r>
            <a:r>
              <a:rPr lang="en-US" sz="2600" dirty="0" smtClean="0">
                <a:latin typeface="Calibri" panose="020F0502020204030204" pitchFamily="34" charset="0"/>
                <a:hlinkClick r:id="rId2"/>
              </a:rPr>
              <a:t>/</a:t>
            </a:r>
            <a:r>
              <a:rPr lang="en-US" sz="2600" dirty="0" smtClean="0">
                <a:latin typeface="Calibri" panose="020F0502020204030204" pitchFamily="34" charset="0"/>
              </a:rPr>
              <a:t> </a:t>
            </a:r>
          </a:p>
          <a:p>
            <a:r>
              <a:rPr lang="en-US" sz="3000" dirty="0" smtClean="0">
                <a:latin typeface="Calibri" panose="020F0502020204030204" pitchFamily="34" charset="0"/>
              </a:rPr>
              <a:t>Mailing list (reflector)</a:t>
            </a:r>
          </a:p>
          <a:p>
            <a:pPr lvl="1"/>
            <a:r>
              <a:rPr lang="en-US" sz="2400" i="1" dirty="0" smtClean="0"/>
              <a:t>stds-802-privacy@listserv.ieee.org </a:t>
            </a:r>
            <a:endParaRPr lang="en-US" sz="2600" dirty="0" smtClean="0">
              <a:latin typeface="Calibri" panose="020F0502020204030204" pitchFamily="34" charset="0"/>
            </a:endParaRPr>
          </a:p>
          <a:p>
            <a:r>
              <a:rPr lang="en-US" sz="3000" dirty="0" smtClean="0">
                <a:latin typeface="Calibri" panose="020F0502020204030204" pitchFamily="34" charset="0"/>
              </a:rPr>
              <a:t>Mentor (document repository)</a:t>
            </a:r>
          </a:p>
          <a:p>
            <a:pPr lvl="1"/>
            <a:r>
              <a:rPr lang="en-US" sz="2600" dirty="0">
                <a:latin typeface="Calibri" panose="020F0502020204030204" pitchFamily="34" charset="0"/>
                <a:hlinkClick r:id="rId3"/>
              </a:rPr>
              <a:t>https://</a:t>
            </a:r>
            <a:r>
              <a:rPr lang="en-US" sz="2600" dirty="0" smtClean="0">
                <a:latin typeface="Calibri" panose="020F0502020204030204" pitchFamily="34" charset="0"/>
                <a:hlinkClick r:id="rId3"/>
              </a:rPr>
              <a:t>mentor.ieee.org/privecsg/documents</a:t>
            </a:r>
            <a:r>
              <a:rPr lang="en-US" sz="2600" dirty="0" smtClean="0">
                <a:latin typeface="Calibri" panose="020F0502020204030204" pitchFamily="34" charset="0"/>
              </a:rPr>
              <a:t> </a:t>
            </a:r>
          </a:p>
          <a:p>
            <a:r>
              <a:rPr lang="en-US" sz="3000" dirty="0" smtClean="0">
                <a:latin typeface="Calibri" panose="020F0502020204030204" pitchFamily="34" charset="0"/>
              </a:rPr>
              <a:t>Ref: RFC </a:t>
            </a:r>
            <a:r>
              <a:rPr lang="en-US" sz="3000" dirty="0">
                <a:latin typeface="Calibri" panose="020F0502020204030204" pitchFamily="34" charset="0"/>
              </a:rPr>
              <a:t>6973 - Privacy Considerations for Internet Protocols</a:t>
            </a:r>
            <a:endParaRPr lang="en-US" sz="3000" dirty="0" smtClean="0">
              <a:latin typeface="Calibri" panose="020F0502020204030204" pitchFamily="34" charset="0"/>
            </a:endParaRPr>
          </a:p>
          <a:p>
            <a:pPr lvl="1"/>
            <a:r>
              <a:rPr lang="en-US" sz="2600" dirty="0">
                <a:latin typeface="Calibri" panose="020F0502020204030204" pitchFamily="34" charset="0"/>
                <a:hlinkClick r:id="rId4"/>
              </a:rPr>
              <a:t>http://</a:t>
            </a:r>
            <a:r>
              <a:rPr lang="en-US" sz="2600" dirty="0" smtClean="0">
                <a:latin typeface="Calibri" panose="020F0502020204030204" pitchFamily="34" charset="0"/>
                <a:hlinkClick r:id="rId4"/>
              </a:rPr>
              <a:t>tools.ietf.org/html/rfc6973</a:t>
            </a:r>
            <a:r>
              <a:rPr lang="en-US" sz="2600" dirty="0" smtClean="0">
                <a:latin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387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alibri" panose="020F0502020204030204" pitchFamily="34" charset="0"/>
              </a:rPr>
              <a:t>IEEE 802 EC Privacy SG – Background 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1816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Calibri" panose="020F0502020204030204" pitchFamily="34" charset="0"/>
              </a:rPr>
              <a:t>Creation of an Executive </a:t>
            </a:r>
            <a:r>
              <a:rPr lang="en-US" sz="2800" dirty="0">
                <a:latin typeface="Calibri" panose="020F0502020204030204" pitchFamily="34" charset="0"/>
              </a:rPr>
              <a:t>Committee Study Group on Privacy </a:t>
            </a:r>
            <a:r>
              <a:rPr lang="en-US" sz="2800" dirty="0" smtClean="0">
                <a:latin typeface="Calibri" panose="020F0502020204030204" pitchFamily="34" charset="0"/>
              </a:rPr>
              <a:t>Recommendations (2014-07-18)</a:t>
            </a:r>
            <a:endParaRPr lang="en-US" sz="2800" dirty="0">
              <a:latin typeface="Calibri" panose="020F0502020204030204" pitchFamily="34" charset="0"/>
            </a:endParaRPr>
          </a:p>
          <a:p>
            <a:pPr eaLnBrk="1" hangingPunct="1"/>
            <a:r>
              <a:rPr lang="en-US" sz="2800" dirty="0" smtClean="0">
                <a:latin typeface="Calibri" panose="020F0502020204030204" pitchFamily="34" charset="0"/>
              </a:rPr>
              <a:t>Advanced most work </a:t>
            </a:r>
            <a:r>
              <a:rPr lang="en-US" sz="2800" dirty="0">
                <a:latin typeface="Calibri" panose="020F0502020204030204" pitchFamily="34" charset="0"/>
              </a:rPr>
              <a:t>with </a:t>
            </a:r>
            <a:r>
              <a:rPr lang="en-US" sz="2800" b="1" u="sng" dirty="0">
                <a:latin typeface="Calibri" panose="020F0502020204030204" pitchFamily="34" charset="0"/>
              </a:rPr>
              <a:t>teleconferences</a:t>
            </a:r>
            <a:r>
              <a:rPr lang="en-US" sz="2800" dirty="0">
                <a:latin typeface="Calibri" panose="020F0502020204030204" pitchFamily="34" charset="0"/>
              </a:rPr>
              <a:t> and </a:t>
            </a:r>
            <a:r>
              <a:rPr lang="en-US" sz="2800" b="1" u="sng" dirty="0">
                <a:latin typeface="Calibri" panose="020F0502020204030204" pitchFamily="34" charset="0"/>
              </a:rPr>
              <a:t>email </a:t>
            </a:r>
            <a:r>
              <a:rPr lang="en-US" sz="2800" b="1" u="sng" dirty="0" smtClean="0">
                <a:latin typeface="Calibri" panose="020F0502020204030204" pitchFamily="34" charset="0"/>
              </a:rPr>
              <a:t>discussions</a:t>
            </a:r>
          </a:p>
          <a:p>
            <a:pPr eaLnBrk="1" hangingPunct="1"/>
            <a:r>
              <a:rPr lang="en-US" sz="2800" dirty="0" smtClean="0">
                <a:latin typeface="Calibri" panose="020F0502020204030204" pitchFamily="34" charset="0"/>
              </a:rPr>
              <a:t>Call for contributions (ongoing):</a:t>
            </a:r>
          </a:p>
          <a:p>
            <a:pPr marL="914400" lvl="1" indent="-457200" eaLnBrk="1" hangingPunct="1">
              <a:buAutoNum type="arabicParenBoth"/>
            </a:pPr>
            <a:r>
              <a:rPr lang="en-US" sz="2000" dirty="0">
                <a:latin typeface="Calibri" panose="020F0502020204030204" pitchFamily="34" charset="0"/>
              </a:rPr>
              <a:t>Threat Model for Privacy at Link Layer </a:t>
            </a:r>
          </a:p>
          <a:p>
            <a:pPr marL="914400" lvl="1" indent="-457200" eaLnBrk="1" hangingPunct="1">
              <a:buAutoNum type="arabicParenBoth"/>
            </a:pPr>
            <a:r>
              <a:rPr lang="en-US" sz="2000" dirty="0">
                <a:latin typeface="Calibri" panose="020F0502020204030204" pitchFamily="34" charset="0"/>
              </a:rPr>
              <a:t>Privacy Issues at Link Layer</a:t>
            </a:r>
          </a:p>
          <a:p>
            <a:pPr lvl="1" eaLnBrk="1" hangingPunct="1">
              <a:buNone/>
            </a:pPr>
            <a:r>
              <a:rPr lang="en-US" sz="2000" dirty="0">
                <a:latin typeface="Calibri" panose="020F0502020204030204" pitchFamily="34" charset="0"/>
              </a:rPr>
              <a:t>(3) Proposals regarding functionalities in IEEE 802 protocols to improve Privacy</a:t>
            </a:r>
          </a:p>
          <a:p>
            <a:pPr lvl="1" eaLnBrk="1" hangingPunct="1">
              <a:buNone/>
            </a:pPr>
            <a:r>
              <a:rPr lang="en-US" sz="2000" dirty="0">
                <a:latin typeface="Calibri" panose="020F0502020204030204" pitchFamily="34" charset="0"/>
              </a:rPr>
              <a:t>(4) Proposals regarding measuring levels of Privacy on Internet protocols</a:t>
            </a:r>
          </a:p>
          <a:p>
            <a:pPr lvl="1" eaLnBrk="1" hangingPunct="1">
              <a:buNone/>
            </a:pPr>
            <a:r>
              <a:rPr lang="en-US" sz="2000" dirty="0">
                <a:latin typeface="Calibri" panose="020F0502020204030204" pitchFamily="34" charset="0"/>
              </a:rPr>
              <a:t>(5) Implications of MAC address changes</a:t>
            </a:r>
          </a:p>
          <a:p>
            <a:pPr lvl="1" eaLnBrk="1" hangingPunct="1">
              <a:buNone/>
            </a:pPr>
            <a:r>
              <a:rPr lang="en-US" sz="2000" dirty="0">
                <a:latin typeface="Calibri" panose="020F0502020204030204" pitchFamily="34" charset="0"/>
              </a:rPr>
              <a:t>(6) Other…</a:t>
            </a:r>
          </a:p>
          <a:p>
            <a:pPr eaLnBrk="1" hangingPunct="1"/>
            <a:endParaRPr lang="en-US" sz="2800" b="1" u="sng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9832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Privacy EC SG - Progress so far (1/3)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4754563"/>
          </a:xfrm>
        </p:spPr>
        <p:txBody>
          <a:bodyPr>
            <a:noAutofit/>
          </a:bodyPr>
          <a:lstStyle/>
          <a:p>
            <a:r>
              <a:rPr lang="en-US" sz="2800" dirty="0">
                <a:latin typeface="Calibri" panose="020F0502020204030204" pitchFamily="34" charset="0"/>
              </a:rPr>
              <a:t>3 September 2014, EC SG </a:t>
            </a:r>
            <a:r>
              <a:rPr lang="en-US" sz="2800" dirty="0" smtClean="0">
                <a:latin typeface="Calibri" panose="020F0502020204030204" pitchFamily="34" charset="0"/>
              </a:rPr>
              <a:t>Teleconference</a:t>
            </a:r>
          </a:p>
          <a:p>
            <a:pPr lvl="3"/>
            <a:endParaRPr lang="en-US" sz="400" dirty="0">
              <a:latin typeface="Calibri" panose="020F0502020204030204" pitchFamily="34" charset="0"/>
            </a:endParaRPr>
          </a:p>
          <a:p>
            <a:r>
              <a:rPr lang="en-US" sz="2800" dirty="0" err="1">
                <a:latin typeface="Calibri" panose="020F0502020204030204" pitchFamily="34" charset="0"/>
              </a:rPr>
              <a:t>Priv</a:t>
            </a:r>
            <a:r>
              <a:rPr lang="en-US" sz="2800" dirty="0">
                <a:latin typeface="Calibri" panose="020F0502020204030204" pitchFamily="34" charset="0"/>
              </a:rPr>
              <a:t> Rec EC SG </a:t>
            </a:r>
            <a:r>
              <a:rPr lang="en-US" sz="2800" dirty="0" smtClean="0">
                <a:latin typeface="Calibri" panose="020F0502020204030204" pitchFamily="34" charset="0"/>
              </a:rPr>
              <a:t>presentations at 802.1/802.3 </a:t>
            </a:r>
            <a:r>
              <a:rPr lang="en-US" sz="2800" dirty="0">
                <a:latin typeface="Calibri" panose="020F0502020204030204" pitchFamily="34" charset="0"/>
              </a:rPr>
              <a:t>WGs Interim meeting in Ottawa, Canada - </a:t>
            </a:r>
            <a:r>
              <a:rPr lang="en-US" sz="2800" dirty="0" smtClean="0">
                <a:latin typeface="Calibri" panose="020F0502020204030204" pitchFamily="34" charset="0"/>
              </a:rPr>
              <a:t>Sep </a:t>
            </a:r>
            <a:r>
              <a:rPr lang="en-US" sz="2800" dirty="0">
                <a:latin typeface="Calibri" panose="020F0502020204030204" pitchFamily="34" charset="0"/>
              </a:rPr>
              <a:t>8 and 9</a:t>
            </a:r>
          </a:p>
          <a:p>
            <a:pPr lvl="4"/>
            <a:endParaRPr lang="en-US" sz="800" dirty="0">
              <a:latin typeface="Calibri" panose="020F0502020204030204" pitchFamily="34" charset="0"/>
            </a:endParaRPr>
          </a:p>
          <a:p>
            <a:r>
              <a:rPr lang="en-US" sz="2800" dirty="0" err="1">
                <a:latin typeface="Calibri" panose="020F0502020204030204" pitchFamily="34" charset="0"/>
              </a:rPr>
              <a:t>Priv</a:t>
            </a:r>
            <a:r>
              <a:rPr lang="en-US" sz="2800" dirty="0">
                <a:latin typeface="Calibri" panose="020F0502020204030204" pitchFamily="34" charset="0"/>
              </a:rPr>
              <a:t> Rec EC SG </a:t>
            </a:r>
            <a:r>
              <a:rPr lang="en-US" sz="2800" dirty="0" smtClean="0">
                <a:latin typeface="Calibri" panose="020F0502020204030204" pitchFamily="34" charset="0"/>
              </a:rPr>
              <a:t>presentations at 802 </a:t>
            </a:r>
            <a:r>
              <a:rPr lang="en-US" sz="2800" dirty="0">
                <a:latin typeface="Calibri" panose="020F0502020204030204" pitchFamily="34" charset="0"/>
              </a:rPr>
              <a:t>Wireless WGs </a:t>
            </a:r>
            <a:r>
              <a:rPr lang="en-US" sz="2800" dirty="0" smtClean="0">
                <a:latin typeface="Calibri" panose="020F0502020204030204" pitchFamily="34" charset="0"/>
              </a:rPr>
              <a:t>interim </a:t>
            </a:r>
            <a:r>
              <a:rPr lang="en-US" sz="2800" dirty="0">
                <a:latin typeface="Calibri" panose="020F0502020204030204" pitchFamily="34" charset="0"/>
              </a:rPr>
              <a:t>meeting in Athens, Greece – week of </a:t>
            </a:r>
            <a:r>
              <a:rPr lang="en-US" sz="2800" dirty="0" smtClean="0">
                <a:latin typeface="Calibri" panose="020F0502020204030204" pitchFamily="34" charset="0"/>
              </a:rPr>
              <a:t>Sep 15</a:t>
            </a:r>
          </a:p>
          <a:p>
            <a:pPr lvl="5"/>
            <a:endParaRPr lang="en-US" sz="9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1 October </a:t>
            </a:r>
            <a:r>
              <a:rPr lang="en-US" sz="2800" dirty="0" smtClean="0">
                <a:latin typeface="Calibri" panose="020F0502020204030204" pitchFamily="34" charset="0"/>
              </a:rPr>
              <a:t>2014, EC SG Teleconference</a:t>
            </a:r>
          </a:p>
          <a:p>
            <a:pPr lvl="4"/>
            <a:endParaRPr lang="en-US" sz="6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22 October </a:t>
            </a:r>
            <a:r>
              <a:rPr lang="en-US" sz="2800" dirty="0" smtClean="0">
                <a:latin typeface="Calibri" panose="020F0502020204030204" pitchFamily="34" charset="0"/>
              </a:rPr>
              <a:t>2014, EC SG Teleconference</a:t>
            </a:r>
          </a:p>
          <a:p>
            <a:pPr lvl="3"/>
            <a:endParaRPr lang="en-US" sz="400" dirty="0">
              <a:latin typeface="Calibri" panose="020F0502020204030204" pitchFamily="34" charset="0"/>
            </a:endParaRPr>
          </a:p>
          <a:p>
            <a:r>
              <a:rPr lang="en-US" sz="2800" b="1" dirty="0" smtClean="0">
                <a:latin typeface="Calibri" panose="020F0502020204030204" pitchFamily="34" charset="0"/>
              </a:rPr>
              <a:t>Several discussions on the mailing list, especially about 802-based tracking threats, possible solutions and network implications</a:t>
            </a:r>
            <a:endParaRPr lang="en-US" sz="28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79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Privacy EC SG - Progress so </a:t>
            </a:r>
            <a:r>
              <a:rPr lang="en-US" dirty="0">
                <a:latin typeface="Calibri" panose="020F0502020204030204" pitchFamily="34" charset="0"/>
              </a:rPr>
              <a:t>far </a:t>
            </a:r>
            <a:r>
              <a:rPr lang="en-US" dirty="0" smtClean="0">
                <a:latin typeface="Calibri" panose="020F0502020204030204" pitchFamily="34" charset="0"/>
              </a:rPr>
              <a:t>(2/3</a:t>
            </a:r>
            <a:r>
              <a:rPr lang="en-US" dirty="0"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382000" cy="4754563"/>
          </a:xfrm>
        </p:spPr>
        <p:txBody>
          <a:bodyPr>
            <a:noAutofit/>
          </a:bodyPr>
          <a:lstStyle/>
          <a:p>
            <a:r>
              <a:rPr lang="en-US" sz="2800" dirty="0">
                <a:latin typeface="Calibri" panose="020F0502020204030204" pitchFamily="34" charset="0"/>
              </a:rPr>
              <a:t>November 4&amp;6, 2014, during the IEEE 802 Plenary meeting in San Antonio, TX, </a:t>
            </a:r>
            <a:r>
              <a:rPr lang="en-US" sz="2800" dirty="0" smtClean="0">
                <a:latin typeface="Calibri" panose="020F0502020204030204" pitchFamily="34" charset="0"/>
              </a:rPr>
              <a:t>USA</a:t>
            </a:r>
          </a:p>
          <a:p>
            <a:pPr lvl="1"/>
            <a:r>
              <a:rPr lang="en-US" b="1" dirty="0" smtClean="0">
                <a:latin typeface="Calibri" panose="020F0502020204030204" pitchFamily="34" charset="0"/>
              </a:rPr>
              <a:t>MAC Privacy trial during IETF 91 meeting</a:t>
            </a:r>
            <a:endParaRPr lang="en-US" b="1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10 December 2014, (10:00 AM ET), </a:t>
            </a:r>
            <a:r>
              <a:rPr lang="en-US" sz="2800" dirty="0" smtClean="0">
                <a:latin typeface="Calibri" panose="020F0502020204030204" pitchFamily="34" charset="0"/>
              </a:rPr>
              <a:t>Teleconference</a:t>
            </a:r>
            <a:endParaRPr lang="en-US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12-15 January 2015, IEEE Interim meeting in Atlanta, GA, </a:t>
            </a:r>
            <a:r>
              <a:rPr lang="en-US" sz="2800" dirty="0" smtClean="0">
                <a:latin typeface="Calibri" panose="020F0502020204030204" pitchFamily="34" charset="0"/>
              </a:rPr>
              <a:t>USA</a:t>
            </a:r>
          </a:p>
          <a:p>
            <a:pPr lvl="1"/>
            <a:r>
              <a:rPr lang="en-US" sz="2400" dirty="0" smtClean="0">
                <a:latin typeface="Calibri" panose="020F0502020204030204" pitchFamily="34" charset="0"/>
              </a:rPr>
              <a:t>Preliminary report about MAC address randomization</a:t>
            </a:r>
            <a:endParaRPr lang="en-US" sz="24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4 February 2015, (10:00 AM ET), Teleconference</a:t>
            </a:r>
          </a:p>
          <a:p>
            <a:pPr lvl="1"/>
            <a:r>
              <a:rPr lang="en-US" sz="2400" dirty="0" smtClean="0">
                <a:latin typeface="Calibri" panose="020F0502020204030204" pitchFamily="34" charset="0"/>
              </a:rPr>
              <a:t>PAR/CSD 1</a:t>
            </a:r>
            <a:r>
              <a:rPr lang="en-US" sz="2400" baseline="30000" dirty="0" smtClean="0">
                <a:latin typeface="Calibri" panose="020F0502020204030204" pitchFamily="34" charset="0"/>
              </a:rPr>
              <a:t>st</a:t>
            </a:r>
            <a:r>
              <a:rPr lang="en-US" sz="2400" dirty="0" smtClean="0">
                <a:latin typeface="Calibri" panose="020F0502020204030204" pitchFamily="34" charset="0"/>
              </a:rPr>
              <a:t> pre-circulation</a:t>
            </a:r>
            <a:endParaRPr lang="en-US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31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Privacy EC SG - Progress so </a:t>
            </a:r>
            <a:r>
              <a:rPr lang="en-US" dirty="0">
                <a:latin typeface="Calibri" panose="020F0502020204030204" pitchFamily="34" charset="0"/>
              </a:rPr>
              <a:t>far </a:t>
            </a:r>
            <a:r>
              <a:rPr lang="en-US" dirty="0" smtClean="0">
                <a:latin typeface="Calibri" panose="020F0502020204030204" pitchFamily="34" charset="0"/>
              </a:rPr>
              <a:t>(3/3</a:t>
            </a:r>
            <a:r>
              <a:rPr lang="en-US" dirty="0"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5211763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Calibri" panose="020F0502020204030204" pitchFamily="34" charset="0"/>
              </a:rPr>
              <a:t>8-13 </a:t>
            </a:r>
            <a:r>
              <a:rPr lang="en-US" sz="2800" dirty="0">
                <a:latin typeface="Calibri" panose="020F0502020204030204" pitchFamily="34" charset="0"/>
              </a:rPr>
              <a:t>March 2015, IEEE 802 Plenary meeting in Berlin, </a:t>
            </a:r>
            <a:r>
              <a:rPr lang="en-US" sz="2800" dirty="0" smtClean="0">
                <a:latin typeface="Calibri" panose="020F0502020204030204" pitchFamily="34" charset="0"/>
              </a:rPr>
              <a:t>Germany</a:t>
            </a:r>
            <a:endParaRPr lang="en-US" sz="2800" dirty="0">
              <a:latin typeface="Calibri" panose="020F0502020204030204" pitchFamily="34" charset="0"/>
            </a:endParaRPr>
          </a:p>
          <a:p>
            <a:pPr lvl="1"/>
            <a:r>
              <a:rPr lang="en-US" b="1" dirty="0">
                <a:latin typeface="Calibri" panose="020F0502020204030204" pitchFamily="34" charset="0"/>
              </a:rPr>
              <a:t>MAC Privacy trial during </a:t>
            </a:r>
            <a:r>
              <a:rPr lang="en-US" b="1" dirty="0" smtClean="0">
                <a:latin typeface="Calibri" panose="020F0502020204030204" pitchFamily="34" charset="0"/>
              </a:rPr>
              <a:t>IEEE 802 plenary meeting</a:t>
            </a:r>
          </a:p>
          <a:p>
            <a:pPr lvl="1"/>
            <a:r>
              <a:rPr lang="en-US" b="1" dirty="0">
                <a:latin typeface="Calibri" panose="020F0502020204030204" pitchFamily="34" charset="0"/>
              </a:rPr>
              <a:t>MAC Privacy trial during IETF </a:t>
            </a:r>
            <a:r>
              <a:rPr lang="en-US" b="1" dirty="0" smtClean="0">
                <a:latin typeface="Calibri" panose="020F0502020204030204" pitchFamily="34" charset="0"/>
              </a:rPr>
              <a:t>92 meeting</a:t>
            </a:r>
            <a:endParaRPr lang="en-US" b="1" dirty="0">
              <a:latin typeface="Calibri" panose="020F0502020204030204" pitchFamily="34" charset="0"/>
            </a:endParaRPr>
          </a:p>
          <a:p>
            <a:r>
              <a:rPr lang="en-US" sz="2800" dirty="0" smtClean="0">
                <a:latin typeface="Calibri" panose="020F0502020204030204" pitchFamily="34" charset="0"/>
              </a:rPr>
              <a:t>15 April 2015, Teleconference</a:t>
            </a:r>
          </a:p>
          <a:p>
            <a:pPr lvl="1"/>
            <a:r>
              <a:rPr lang="en-US" sz="2400" dirty="0" smtClean="0">
                <a:latin typeface="Calibri" panose="020F0502020204030204" pitchFamily="34" charset="0"/>
              </a:rPr>
              <a:t>Trial results and threat model discussions</a:t>
            </a:r>
            <a:endParaRPr lang="en-US" sz="2400" dirty="0">
              <a:latin typeface="Calibri" panose="020F0502020204030204" pitchFamily="34" charset="0"/>
            </a:endParaRPr>
          </a:p>
          <a:p>
            <a:r>
              <a:rPr lang="en-US" sz="2800" dirty="0" smtClean="0">
                <a:latin typeface="Calibri" panose="020F0502020204030204" pitchFamily="34" charset="0"/>
              </a:rPr>
              <a:t>3 June </a:t>
            </a:r>
            <a:r>
              <a:rPr lang="en-US" sz="2800" dirty="0">
                <a:latin typeface="Calibri" panose="020F0502020204030204" pitchFamily="34" charset="0"/>
              </a:rPr>
              <a:t>2015, </a:t>
            </a:r>
            <a:r>
              <a:rPr lang="en-US" sz="2800" dirty="0" smtClean="0">
                <a:latin typeface="Calibri" panose="020F0502020204030204" pitchFamily="34" charset="0"/>
              </a:rPr>
              <a:t>Teleconference</a:t>
            </a:r>
            <a:endParaRPr lang="en-US" sz="2800" dirty="0">
              <a:latin typeface="Calibri" panose="020F0502020204030204" pitchFamily="34" charset="0"/>
            </a:endParaRPr>
          </a:p>
          <a:p>
            <a:pPr lvl="1"/>
            <a:r>
              <a:rPr lang="en-US" sz="2400" dirty="0" smtClean="0">
                <a:latin typeface="Calibri" panose="020F0502020204030204" pitchFamily="34" charset="0"/>
              </a:rPr>
              <a:t>PAR/CSD refinements and 2</a:t>
            </a:r>
            <a:r>
              <a:rPr lang="en-US" sz="2400" baseline="30000" dirty="0" smtClean="0">
                <a:latin typeface="Calibri" panose="020F0502020204030204" pitchFamily="34" charset="0"/>
              </a:rPr>
              <a:t>nd</a:t>
            </a:r>
            <a:r>
              <a:rPr lang="en-US" sz="2400" dirty="0" smtClean="0">
                <a:latin typeface="Calibri" panose="020F0502020204030204" pitchFamily="34" charset="0"/>
              </a:rPr>
              <a:t> pre-circulation for approval</a:t>
            </a:r>
          </a:p>
          <a:p>
            <a:pPr lvl="1"/>
            <a:r>
              <a:rPr lang="en-US" sz="2400" dirty="0" smtClean="0">
                <a:latin typeface="Calibri" panose="020F0502020204030204" pitchFamily="34" charset="0"/>
              </a:rPr>
              <a:t>Suggesting 802.1 WG as possible home for project</a:t>
            </a:r>
            <a:endParaRPr lang="en-US" sz="2400" dirty="0">
              <a:latin typeface="Calibri" panose="020F0502020204030204" pitchFamily="34" charset="0"/>
            </a:endParaRPr>
          </a:p>
          <a:p>
            <a:r>
              <a:rPr lang="en-US" sz="2800" dirty="0" smtClean="0">
                <a:latin typeface="Calibri" panose="020F0502020204030204" pitchFamily="34" charset="0"/>
              </a:rPr>
              <a:t>24 June 2015, IEEE SA Press Release about Privacy Trials</a:t>
            </a:r>
          </a:p>
          <a:p>
            <a:pPr lvl="1"/>
            <a:r>
              <a:rPr lang="en-US" sz="2400" dirty="0" smtClean="0">
                <a:latin typeface="Calibri" panose="020F0502020204030204" pitchFamily="34" charset="0"/>
              </a:rPr>
              <a:t>Media coverage (see next slides)</a:t>
            </a:r>
          </a:p>
        </p:txBody>
      </p:sp>
    </p:spTree>
    <p:extLst>
      <p:ext uri="{BB962C8B-B14F-4D97-AF65-F5344CB8AC3E}">
        <p14:creationId xmlns:p14="http://schemas.microsoft.com/office/powerpoint/2010/main" val="371799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IEEE Press Release and Media Coverage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915400" cy="4906963"/>
          </a:xfrm>
        </p:spPr>
        <p:txBody>
          <a:bodyPr>
            <a:noAutofit/>
          </a:bodyPr>
          <a:lstStyle/>
          <a:p>
            <a:pPr lvl="0"/>
            <a:r>
              <a:rPr lang="en-US" sz="1500" b="1" dirty="0"/>
              <a:t>IEEE Press Release</a:t>
            </a:r>
            <a:endParaRPr lang="en-US" sz="1500" dirty="0"/>
          </a:p>
          <a:p>
            <a:pPr lvl="1"/>
            <a:r>
              <a:rPr lang="en-US" sz="1500" dirty="0"/>
              <a:t>IEEE Announces Successful Wireless Privacy Trials at IETF and IEEE 802® Meetings</a:t>
            </a:r>
          </a:p>
          <a:p>
            <a:pPr lvl="1"/>
            <a:r>
              <a:rPr lang="en-US" sz="1500" u="sng" dirty="0">
                <a:hlinkClick r:id="rId2"/>
              </a:rPr>
              <a:t>http://standards.ieee.org/news/2015/wireless_privacy_trials.html</a:t>
            </a:r>
            <a:r>
              <a:rPr lang="en-US" sz="1500" dirty="0"/>
              <a:t> </a:t>
            </a:r>
          </a:p>
          <a:p>
            <a:pPr lvl="0"/>
            <a:r>
              <a:rPr lang="en-US" sz="1500" b="1" dirty="0"/>
              <a:t>MAC Address Privacy Inches Towards </a:t>
            </a:r>
            <a:r>
              <a:rPr lang="en-US" sz="1500" b="1" dirty="0" err="1"/>
              <a:t>Standardisation</a:t>
            </a:r>
            <a:r>
              <a:rPr lang="en-US" sz="1500" b="1" dirty="0"/>
              <a:t> "IEEE hums along to IETF anti-surveillance tune"</a:t>
            </a:r>
            <a:endParaRPr lang="en-US" sz="1500" dirty="0"/>
          </a:p>
          <a:p>
            <a:pPr lvl="1"/>
            <a:r>
              <a:rPr lang="en-US" sz="1500" dirty="0"/>
              <a:t>The Register, June 26, 2015, </a:t>
            </a:r>
            <a:r>
              <a:rPr lang="en-US" sz="1500" u="sng" dirty="0">
                <a:hlinkClick r:id="rId3"/>
              </a:rPr>
              <a:t>http://www.theregister.co.uk/2015/06/26/mac_address_privacy_inches_towards_standardisation/</a:t>
            </a:r>
            <a:r>
              <a:rPr lang="en-US" sz="1500" dirty="0"/>
              <a:t> </a:t>
            </a:r>
          </a:p>
          <a:p>
            <a:pPr lvl="0"/>
            <a:r>
              <a:rPr lang="en-US" sz="1500" b="1" dirty="0"/>
              <a:t>MAC Address Randomization Gets Closer to Becoming a Standard </a:t>
            </a:r>
            <a:endParaRPr lang="en-US" sz="1500" dirty="0"/>
          </a:p>
          <a:p>
            <a:pPr lvl="1"/>
            <a:r>
              <a:rPr lang="es-MX" sz="1500" dirty="0" err="1"/>
              <a:t>Softpedia</a:t>
            </a:r>
            <a:r>
              <a:rPr lang="es-MX" sz="1500" dirty="0"/>
              <a:t>, June 26, 2015, </a:t>
            </a:r>
            <a:r>
              <a:rPr lang="es-MX" sz="1500" u="sng" dirty="0">
                <a:hlinkClick r:id="rId4"/>
              </a:rPr>
              <a:t>http://news.softpedia.com/news/mac-address-randomization-gets-closer-to-becoming-a-standard-485372.shtml</a:t>
            </a:r>
            <a:r>
              <a:rPr lang="es-MX" sz="1500" dirty="0"/>
              <a:t>  </a:t>
            </a:r>
            <a:endParaRPr lang="en-US" sz="1500" dirty="0"/>
          </a:p>
          <a:p>
            <a:pPr lvl="0"/>
            <a:r>
              <a:rPr lang="en-US" sz="1500" b="1" dirty="0"/>
              <a:t>IEEE said it successfully tested improved privacy features for Wi-Fi at field trials.</a:t>
            </a:r>
            <a:endParaRPr lang="en-US" sz="1500" dirty="0"/>
          </a:p>
          <a:p>
            <a:pPr lvl="1"/>
            <a:r>
              <a:rPr lang="en-US" sz="1500" dirty="0"/>
              <a:t>RCR Wireless, Kelly Hill, June 26, 2015, </a:t>
            </a:r>
            <a:r>
              <a:rPr lang="en-US" sz="1500" u="sng" dirty="0">
                <a:hlinkClick r:id="rId5"/>
              </a:rPr>
              <a:t>http://www.rcrwireless.com/20150626/test-and-measurement/test-and-measurement-keysight-to-work-with-korea-telecom-on-5g-tag6</a:t>
            </a:r>
            <a:r>
              <a:rPr lang="en-US" sz="1500" dirty="0"/>
              <a:t> </a:t>
            </a:r>
          </a:p>
          <a:p>
            <a:pPr lvl="0"/>
            <a:r>
              <a:rPr lang="en-US" sz="1500" b="1" dirty="0"/>
              <a:t>IEEE Group Recommends Random MAC Addresses for Wi-Fi Security</a:t>
            </a:r>
            <a:r>
              <a:rPr lang="en-US" sz="1500" dirty="0"/>
              <a:t> </a:t>
            </a:r>
          </a:p>
          <a:p>
            <a:pPr lvl="1"/>
            <a:r>
              <a:rPr lang="en-US" sz="1500" dirty="0"/>
              <a:t>CSO, July 8, 2015 , </a:t>
            </a:r>
            <a:r>
              <a:rPr lang="en-US" sz="1500" u="sng" dirty="0">
                <a:hlinkClick r:id="rId6"/>
              </a:rPr>
              <a:t>http://www.csoonline.com/article/2945044/cyber-attacks-espionage/ieee-groups-recommends-random-mac-addresses-for-wi-fi-security.html</a:t>
            </a:r>
            <a:r>
              <a:rPr lang="en-US" sz="1500" dirty="0"/>
              <a:t> </a:t>
            </a:r>
          </a:p>
          <a:p>
            <a:pPr lvl="0"/>
            <a:r>
              <a:rPr lang="en-US" sz="1500" b="1" dirty="0"/>
              <a:t>IEEE Study Group Recommends Improvements in Wi-Fi Security </a:t>
            </a:r>
            <a:endParaRPr lang="en-US" sz="1500" dirty="0"/>
          </a:p>
          <a:p>
            <a:pPr lvl="1"/>
            <a:r>
              <a:rPr lang="en-US" sz="1500" dirty="0" err="1"/>
              <a:t>FierceWireless</a:t>
            </a:r>
            <a:r>
              <a:rPr lang="en-US" sz="1500" dirty="0"/>
              <a:t>, July 9, 2015, </a:t>
            </a:r>
            <a:r>
              <a:rPr lang="en-US" sz="1500" u="sng" dirty="0">
                <a:hlinkClick r:id="rId7"/>
              </a:rPr>
              <a:t>http://www.fiercewireless.com/tech/story/ieee-study-group-recommends-improvements-wi-fi-security/2015-07-09</a:t>
            </a:r>
            <a:r>
              <a:rPr lang="en-US" sz="15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715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BSI </a:t>
            </a:r>
            <a:r>
              <a:rPr lang="en-US" dirty="0" err="1" smtClean="0">
                <a:latin typeface="Calibri" panose="020F0502020204030204" pitchFamily="34" charset="0"/>
              </a:rPr>
              <a:t>Infocomms</a:t>
            </a:r>
            <a:r>
              <a:rPr lang="en-US" dirty="0" smtClean="0">
                <a:latin typeface="Calibri" panose="020F0502020204030204" pitchFamily="34" charset="0"/>
              </a:rPr>
              <a:t> Protocols Panel (1/2)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4754563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alibri" panose="020F0502020204030204" pitchFamily="34" charset="0"/>
              </a:rPr>
              <a:t>Organized </a:t>
            </a:r>
            <a:r>
              <a:rPr lang="en-US" sz="2400" dirty="0">
                <a:latin typeface="Calibri" panose="020F0502020204030204" pitchFamily="34" charset="0"/>
              </a:rPr>
              <a:t>by BSI (British Standards Institute) </a:t>
            </a:r>
            <a:r>
              <a:rPr lang="en-US" sz="2400" dirty="0" smtClean="0">
                <a:latin typeface="Calibri" panose="020F0502020204030204" pitchFamily="34" charset="0"/>
              </a:rPr>
              <a:t>at the </a:t>
            </a:r>
            <a:r>
              <a:rPr lang="en-US" sz="2400" dirty="0">
                <a:latin typeface="Calibri" panose="020F0502020204030204" pitchFamily="34" charset="0"/>
              </a:rPr>
              <a:t>Cambridge Wireless </a:t>
            </a:r>
            <a:r>
              <a:rPr lang="en-US" sz="2400" dirty="0" smtClean="0">
                <a:latin typeface="Calibri" panose="020F0502020204030204" pitchFamily="34" charset="0"/>
              </a:rPr>
              <a:t>“Future </a:t>
            </a:r>
            <a:r>
              <a:rPr lang="en-US" sz="2400" dirty="0">
                <a:latin typeface="Calibri" panose="020F0502020204030204" pitchFamily="34" charset="0"/>
              </a:rPr>
              <a:t>of Wireless International Conference </a:t>
            </a:r>
            <a:r>
              <a:rPr lang="en-US" sz="2400" dirty="0" smtClean="0">
                <a:latin typeface="Calibri" panose="020F0502020204030204" pitchFamily="34" charset="0"/>
              </a:rPr>
              <a:t>2015”, London 23-24 June, 2015. 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hlinkClick r:id="rId2"/>
              </a:rPr>
              <a:t>http://www.cambridgewireless.co.uk/futureofwireless/agenda</a:t>
            </a:r>
            <a:r>
              <a:rPr lang="en-US" sz="2000" dirty="0" smtClean="0">
                <a:latin typeface="Calibri" panose="020F0502020204030204" pitchFamily="34" charset="0"/>
                <a:hlinkClick r:id="rId2"/>
              </a:rPr>
              <a:t>/</a:t>
            </a:r>
            <a:r>
              <a:rPr lang="en-US" sz="2000" dirty="0" smtClean="0">
                <a:latin typeface="Calibri" panose="020F0502020204030204" pitchFamily="34" charset="0"/>
              </a:rPr>
              <a:t> 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Stephen Temple, ETSI TA founding Chairman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Sir David Brown, BSI Chairman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Adrian </a:t>
            </a:r>
            <a:r>
              <a:rPr lang="en-US" sz="2000" dirty="0" err="1" smtClean="0">
                <a:latin typeface="Calibri" panose="020F0502020204030204" pitchFamily="34" charset="0"/>
              </a:rPr>
              <a:t>Scrase</a:t>
            </a:r>
            <a:r>
              <a:rPr lang="en-US" sz="2000" dirty="0" smtClean="0">
                <a:latin typeface="Calibri" panose="020F0502020204030204" pitchFamily="34" charset="0"/>
              </a:rPr>
              <a:t> ETSI CTO / </a:t>
            </a:r>
            <a:r>
              <a:rPr lang="en-US" sz="2000" dirty="0" err="1" smtClean="0">
                <a:latin typeface="Calibri" panose="020F0502020204030204" pitchFamily="34" charset="0"/>
              </a:rPr>
              <a:t>Ultan</a:t>
            </a:r>
            <a:r>
              <a:rPr lang="en-US" sz="2000" dirty="0" smtClean="0">
                <a:latin typeface="Calibri" panose="020F0502020204030204" pitchFamily="34" charset="0"/>
              </a:rPr>
              <a:t> Mulligan </a:t>
            </a:r>
            <a:r>
              <a:rPr lang="en-US" sz="2000" dirty="0" smtClean="0">
                <a:latin typeface="Calibri" panose="020F0502020204030204" pitchFamily="34" charset="0"/>
              </a:rPr>
              <a:t>ETSI </a:t>
            </a:r>
            <a:r>
              <a:rPr lang="en-US" sz="2000" dirty="0" smtClean="0">
                <a:latin typeface="Calibri" panose="020F0502020204030204" pitchFamily="34" charset="0"/>
              </a:rPr>
              <a:t>DC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Olaf Kolkman, ISOC CTO / IETF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Juan Carlos Zuniga, IEEE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Andy Sutton, EE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John Day, Boston University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Jon Crowcroft, University of Cambridge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Gerry Foster, University of Surrey</a:t>
            </a:r>
          </a:p>
          <a:p>
            <a:endParaRPr lang="en-US" sz="2400" dirty="0">
              <a:latin typeface="Calibri" panose="020F0502020204030204" pitchFamily="34" charset="0"/>
            </a:endParaRPr>
          </a:p>
          <a:p>
            <a:endParaRPr lang="en-US" sz="1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36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BSI </a:t>
            </a:r>
            <a:r>
              <a:rPr lang="en-US" dirty="0" err="1" smtClean="0">
                <a:latin typeface="Calibri" panose="020F0502020204030204" pitchFamily="34" charset="0"/>
              </a:rPr>
              <a:t>Infocomms</a:t>
            </a:r>
            <a:r>
              <a:rPr lang="en-US" dirty="0" smtClean="0">
                <a:latin typeface="Calibri" panose="020F0502020204030204" pitchFamily="34" charset="0"/>
              </a:rPr>
              <a:t> Protocols Panel (2/2)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4754563"/>
          </a:xfrm>
        </p:spPr>
        <p:txBody>
          <a:bodyPr>
            <a:noAutofit/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</a:rPr>
              <a:t>“How </a:t>
            </a:r>
            <a:r>
              <a:rPr lang="en-US" sz="2400" dirty="0">
                <a:latin typeface="Calibri" panose="020F0502020204030204" pitchFamily="34" charset="0"/>
              </a:rPr>
              <a:t>should the relevant standards bodies around the world come together to build a consensus around the </a:t>
            </a:r>
            <a:r>
              <a:rPr lang="en-US" sz="2400" dirty="0" err="1">
                <a:latin typeface="Calibri" panose="020F0502020204030204" pitchFamily="34" charset="0"/>
              </a:rPr>
              <a:t>modernisation</a:t>
            </a:r>
            <a:r>
              <a:rPr lang="en-US" sz="2400" dirty="0">
                <a:latin typeface="Calibri" panose="020F0502020204030204" pitchFamily="34" charset="0"/>
              </a:rPr>
              <a:t> of </a:t>
            </a:r>
            <a:r>
              <a:rPr lang="en-US" sz="2400" dirty="0" err="1">
                <a:latin typeface="Calibri" panose="020F0502020204030204" pitchFamily="34" charset="0"/>
              </a:rPr>
              <a:t>InfoComms</a:t>
            </a:r>
            <a:r>
              <a:rPr lang="en-US" sz="2400" dirty="0">
                <a:latin typeface="Calibri" panose="020F0502020204030204" pitchFamily="34" charset="0"/>
              </a:rPr>
              <a:t> protocols that will secure global industrial support for their implementation in a commonly agreed timescale</a:t>
            </a:r>
            <a:r>
              <a:rPr lang="en-US" sz="2400" dirty="0" smtClean="0">
                <a:latin typeface="Calibri" panose="020F0502020204030204" pitchFamily="34" charset="0"/>
              </a:rPr>
              <a:t>”.</a:t>
            </a:r>
          </a:p>
          <a:p>
            <a:pPr lvl="1"/>
            <a:endParaRPr lang="en-US" sz="2000" dirty="0" smtClean="0">
              <a:latin typeface="Calibri" panose="020F0502020204030204" pitchFamily="34" charset="0"/>
            </a:endParaRPr>
          </a:p>
          <a:p>
            <a:pPr lvl="1"/>
            <a:r>
              <a:rPr lang="en-US" sz="2400" dirty="0" smtClean="0">
                <a:latin typeface="Calibri" panose="020F0502020204030204" pitchFamily="34" charset="0"/>
              </a:rPr>
              <a:t>IEEE 802 acknowledged as a key standards body enabling (wired and wireless) Internet connectivity.</a:t>
            </a:r>
          </a:p>
          <a:p>
            <a:pPr lvl="1"/>
            <a:r>
              <a:rPr lang="en-US" sz="2400" dirty="0" smtClean="0">
                <a:latin typeface="Calibri" panose="020F0502020204030204" pitchFamily="34" charset="0"/>
              </a:rPr>
              <a:t>Rough consensus that a likely milestone will be the 5G evolution in the 2020 timeframe, as defined by NGMN, IMT-2020 (ITU-R), etc.</a:t>
            </a:r>
          </a:p>
          <a:p>
            <a:pPr lvl="1"/>
            <a:r>
              <a:rPr lang="en-US" sz="2400" dirty="0" smtClean="0">
                <a:latin typeface="Calibri" panose="020F0502020204030204" pitchFamily="34" charset="0"/>
              </a:rPr>
              <a:t>Collaboration between key standards organizations </a:t>
            </a:r>
            <a:r>
              <a:rPr lang="en-US" sz="2400" dirty="0">
                <a:latin typeface="Calibri" panose="020F0502020204030204" pitchFamily="34" charset="0"/>
              </a:rPr>
              <a:t>(IEEE, IETF, ETSI) </a:t>
            </a:r>
            <a:r>
              <a:rPr lang="en-US" sz="2400" dirty="0" smtClean="0">
                <a:latin typeface="Calibri" panose="020F0502020204030204" pitchFamily="34" charset="0"/>
              </a:rPr>
              <a:t>towards the goal considered as a potential follow up.</a:t>
            </a:r>
          </a:p>
          <a:p>
            <a:pPr lvl="1"/>
            <a:endParaRPr lang="en-US" sz="1000" dirty="0">
              <a:latin typeface="Calibri" panose="020F0502020204030204" pitchFamily="34" charset="0"/>
            </a:endParaRPr>
          </a:p>
          <a:p>
            <a:endParaRPr lang="en-US" sz="1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77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IEEE 802 July 2015 Plenary Meeting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4754563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Calibri" panose="020F0502020204030204" pitchFamily="34" charset="0"/>
              </a:rPr>
              <a:t>13-17 July 2015, IEEE 802 Plenary meeting in Waikoloa, HI, USA</a:t>
            </a:r>
          </a:p>
          <a:p>
            <a:pPr lvl="1"/>
            <a:r>
              <a:rPr lang="en-US" sz="2200" dirty="0" smtClean="0">
                <a:latin typeface="Calibri" panose="020F0502020204030204" pitchFamily="34" charset="0"/>
              </a:rPr>
              <a:t>Three meeting slots: Tuesday EVE </a:t>
            </a:r>
            <a:r>
              <a:rPr lang="en-US" sz="2200" dirty="0">
                <a:latin typeface="Calibri" panose="020F0502020204030204" pitchFamily="34" charset="0"/>
              </a:rPr>
              <a:t>(19:30-21:30)</a:t>
            </a:r>
            <a:r>
              <a:rPr lang="en-US" sz="2200" dirty="0" smtClean="0">
                <a:latin typeface="Calibri" panose="020F0502020204030204" pitchFamily="34" charset="0"/>
              </a:rPr>
              <a:t>, </a:t>
            </a:r>
            <a:r>
              <a:rPr lang="en-US" sz="2200" dirty="0">
                <a:latin typeface="Calibri" panose="020F0502020204030204" pitchFamily="34" charset="0"/>
              </a:rPr>
              <a:t>Wednesday </a:t>
            </a:r>
            <a:r>
              <a:rPr lang="en-US" sz="2200" dirty="0" smtClean="0">
                <a:latin typeface="Calibri" panose="020F0502020204030204" pitchFamily="34" charset="0"/>
              </a:rPr>
              <a:t>PM1 (13:30-15:30), </a:t>
            </a:r>
            <a:r>
              <a:rPr lang="en-US" sz="2200" dirty="0">
                <a:latin typeface="Calibri" panose="020F0502020204030204" pitchFamily="34" charset="0"/>
              </a:rPr>
              <a:t>and Thursday </a:t>
            </a:r>
            <a:r>
              <a:rPr lang="en-US" sz="2200" dirty="0" smtClean="0">
                <a:latin typeface="Calibri" panose="020F0502020204030204" pitchFamily="34" charset="0"/>
              </a:rPr>
              <a:t>AM1 (8:00-10:00)</a:t>
            </a:r>
            <a:endParaRPr lang="en-US" sz="2200" dirty="0">
              <a:latin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</a:rPr>
              <a:t>PAR / CSD pre-circulation</a:t>
            </a:r>
          </a:p>
          <a:p>
            <a:pPr lvl="1"/>
            <a:r>
              <a:rPr lang="en-US" sz="2200" dirty="0" smtClean="0">
                <a:latin typeface="Calibri" panose="020F0502020204030204" pitchFamily="34" charset="0"/>
                <a:hlinkClick r:id="rId2"/>
              </a:rPr>
              <a:t>https</a:t>
            </a:r>
            <a:r>
              <a:rPr lang="en-US" sz="2200" dirty="0">
                <a:latin typeface="Calibri" panose="020F0502020204030204" pitchFamily="34" charset="0"/>
                <a:hlinkClick r:id="rId2"/>
              </a:rPr>
              <a:t>://</a:t>
            </a:r>
            <a:r>
              <a:rPr lang="en-US" sz="2200" dirty="0" smtClean="0">
                <a:latin typeface="Calibri" panose="020F0502020204030204" pitchFamily="34" charset="0"/>
                <a:hlinkClick r:id="rId2"/>
              </a:rPr>
              <a:t>mentor.ieee.org/privecsg/dcn/15/privecsg-15-0004-04-0000-privacy-recommendation-par-csd-proposal.pptx</a:t>
            </a:r>
            <a:r>
              <a:rPr lang="en-US" sz="2200" dirty="0" smtClean="0">
                <a:latin typeface="Calibri" panose="020F0502020204030204" pitchFamily="34" charset="0"/>
              </a:rPr>
              <a:t> </a:t>
            </a:r>
          </a:p>
          <a:p>
            <a:pPr lvl="1"/>
            <a:r>
              <a:rPr lang="en-US" sz="2200" dirty="0" smtClean="0">
                <a:latin typeface="Calibri" panose="020F0502020204030204" pitchFamily="34" charset="0"/>
              </a:rPr>
              <a:t>Planning to address potential comments and request approval at EC closing</a:t>
            </a:r>
          </a:p>
          <a:p>
            <a:r>
              <a:rPr lang="en-US" sz="2400" dirty="0" smtClean="0">
                <a:latin typeface="Calibri" panose="020F0502020204030204" pitchFamily="34" charset="0"/>
              </a:rPr>
              <a:t>MAC address randomization trial</a:t>
            </a:r>
          </a:p>
          <a:p>
            <a:pPr lvl="1"/>
            <a:r>
              <a:rPr lang="en-US" sz="2200" dirty="0" smtClean="0">
                <a:latin typeface="Calibri" panose="020F0502020204030204" pitchFamily="34" charset="0"/>
              </a:rPr>
              <a:t>Proposing leaving setup permanently (mainly DHCP settings)</a:t>
            </a:r>
            <a:endParaRPr lang="en-US" sz="2200" dirty="0">
              <a:latin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</a:rPr>
              <a:t>Next steps for Privacy EC SG</a:t>
            </a:r>
          </a:p>
          <a:p>
            <a:pPr lvl="1"/>
            <a:r>
              <a:rPr lang="en-US" sz="2200" dirty="0" smtClean="0">
                <a:latin typeface="Calibri" panose="020F0502020204030204" pitchFamily="34" charset="0"/>
              </a:rPr>
              <a:t>Planning to request renewal of SG to keep advancing work until eventual PAR approval</a:t>
            </a:r>
          </a:p>
        </p:txBody>
      </p:sp>
    </p:spTree>
    <p:extLst>
      <p:ext uri="{BB962C8B-B14F-4D97-AF65-F5344CB8AC3E}">
        <p14:creationId xmlns:p14="http://schemas.microsoft.com/office/powerpoint/2010/main" val="108493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Roger's PowerBook HD:802:802.16:meetings:#3 9909 Boulder:Template.pot</Template>
  <TotalTime>2953</TotalTime>
  <Words>739</Words>
  <Application>Microsoft Office PowerPoint</Application>
  <PresentationFormat>On-screen Show (4:3)</PresentationFormat>
  <Paragraphs>96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ＭＳ Ｐゴシック</vt:lpstr>
      <vt:lpstr>Arial</vt:lpstr>
      <vt:lpstr>Calibri</vt:lpstr>
      <vt:lpstr>Times</vt:lpstr>
      <vt:lpstr>Times New Roman</vt:lpstr>
      <vt:lpstr>Template</vt:lpstr>
      <vt:lpstr>IEEE 802 EC  Privacy Recommendation Study Group  Update to IEEE802-EC  @ July 2015 Plenary meeting</vt:lpstr>
      <vt:lpstr>IEEE 802 EC Privacy SG – Background </vt:lpstr>
      <vt:lpstr>Privacy EC SG - Progress so far (1/3)</vt:lpstr>
      <vt:lpstr>Privacy EC SG - Progress so far (2/3)</vt:lpstr>
      <vt:lpstr>Privacy EC SG - Progress so far (3/3)</vt:lpstr>
      <vt:lpstr>IEEE Press Release and Media Coverage</vt:lpstr>
      <vt:lpstr>BSI Infocomms Protocols Panel (1/2)</vt:lpstr>
      <vt:lpstr>BSI Infocomms Protocols Panel (2/2)</vt:lpstr>
      <vt:lpstr>IEEE 802 July 2015 Plenary Meeting</vt:lpstr>
      <vt:lpstr>Resources</vt:lpstr>
    </vt:vector>
  </TitlesOfParts>
  <Company>NIST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Roger Marks</dc:creator>
  <cp:lastModifiedBy>Zuniga, Juan Carlos</cp:lastModifiedBy>
  <cp:revision>237</cp:revision>
  <cp:lastPrinted>1998-02-10T13:28:06Z</cp:lastPrinted>
  <dcterms:created xsi:type="dcterms:W3CDTF">2011-12-30T17:06:23Z</dcterms:created>
  <dcterms:modified xsi:type="dcterms:W3CDTF">2015-07-13T03:27:29Z</dcterms:modified>
</cp:coreProperties>
</file>