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65" r:id="rId3"/>
    <p:sldId id="275" r:id="rId4"/>
    <p:sldId id="276" r:id="rId5"/>
    <p:sldId id="277" r:id="rId6"/>
    <p:sldId id="278" r:id="rId7"/>
    <p:sldId id="271" r:id="rId8"/>
    <p:sldId id="266" r:id="rId9"/>
    <p:sldId id="283" r:id="rId10"/>
    <p:sldId id="281" r:id="rId11"/>
    <p:sldId id="298" r:id="rId12"/>
    <p:sldId id="296" r:id="rId13"/>
    <p:sldId id="299" r:id="rId14"/>
    <p:sldId id="300" r:id="rId15"/>
    <p:sldId id="301" r:id="rId16"/>
    <p:sldId id="302" r:id="rId17"/>
    <p:sldId id="282" r:id="rId18"/>
    <p:sldId id="285"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85" d="100"/>
          <a:sy n="85" d="100"/>
        </p:scale>
        <p:origin x="810" y="90"/>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VBOXSVR\guindous\privacy_trial\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2"/>
            <c:bubble3D val="0"/>
            <c:spPr>
              <a:solidFill>
                <a:srgbClr val="008000"/>
              </a:solidFill>
            </c:spPr>
          </c:dPt>
          <c:dLbls>
            <c:dLbl>
              <c:idx val="0"/>
              <c:layout>
                <c:manualLayout>
                  <c:x val="-4.1657042869641295E-2"/>
                  <c:y val="0.13181102362204725"/>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15285498687664043"/>
                  <c:y val="-0.15359981044036161"/>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14285017497812774"/>
                  <c:y val="5.1791703120443275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Hoja1!$I$5:$I$7</c:f>
              <c:strCache>
                <c:ptCount val="3"/>
                <c:pt idx="0">
                  <c:v>Windows</c:v>
                </c:pt>
                <c:pt idx="1">
                  <c:v>Mac OS X</c:v>
                </c:pt>
                <c:pt idx="2">
                  <c:v>Linux</c:v>
                </c:pt>
              </c:strCache>
            </c:strRef>
          </c:cat>
          <c:val>
            <c:numRef>
              <c:f>Hoja1!$K$5:$K$7</c:f>
              <c:numCache>
                <c:formatCode>0%</c:formatCode>
                <c:ptCount val="3"/>
                <c:pt idx="0">
                  <c:v>6.6666666666666666E-2</c:v>
                </c:pt>
                <c:pt idx="1">
                  <c:v>0.53333333333333333</c:v>
                </c:pt>
                <c:pt idx="2">
                  <c:v>0.4</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6265223097112866"/>
          <c:y val="0.30205854476523775"/>
          <c:w val="0.23593202483947956"/>
          <c:h val="0.39558999905519754"/>
        </c:manualLayout>
      </c:layout>
      <c:overlay val="0"/>
      <c:txPr>
        <a:bodyPr/>
        <a:lstStyle/>
        <a:p>
          <a:pPr>
            <a:defRPr sz="1800" b="1"/>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425598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4126187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3148555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privecsg-15-0005-00-ecsg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privecsg/dcn/15/privecsg-15-0004-01-0000-privacy-recommendation-par-csd-proposal.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8a4786c5b454adf48f45b879102e172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myrcplus.com/cnums.asp?bwebid=8369444&amp;ppc=542167&amp;num=1&amp;num2=1719-867-1571" TargetMode="External"/><Relationship Id="rId4" Type="http://schemas.openxmlformats.org/officeDocument/2006/relationships/hyperlink" Target="https://premconf.webex.com/premconf/j.php?MTID=meac83add1b23800f65b22f624b01106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February 4</a:t>
            </a:r>
            <a:r>
              <a:rPr lang="en-US" baseline="30000" dirty="0" smtClean="0">
                <a:latin typeface="Calibri" panose="020F0502020204030204" pitchFamily="34" charset="0"/>
              </a:rPr>
              <a:t>th</a:t>
            </a:r>
            <a:r>
              <a:rPr lang="en-US" dirty="0" smtClean="0">
                <a:latin typeface="Calibri" panose="020F0502020204030204" pitchFamily="34" charset="0"/>
              </a:rPr>
              <a:t>, 2015,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a:xfrm>
            <a:off x="304800" y="1600200"/>
            <a:ext cx="8610600" cy="4525963"/>
          </a:xfrm>
        </p:spPr>
        <p:txBody>
          <a:bodyPr>
            <a:normAutofit/>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r>
              <a:rPr lang="en-US" dirty="0" smtClean="0">
                <a:latin typeface="Calibri" panose="020F0502020204030204" pitchFamily="34" charset="0"/>
              </a:rPr>
              <a:t>Reports</a:t>
            </a:r>
          </a:p>
          <a:p>
            <a:pPr lvl="1"/>
            <a:r>
              <a:rPr lang="en-US" dirty="0" smtClean="0">
                <a:latin typeface="Calibri" panose="020F0502020204030204" pitchFamily="34" charset="0"/>
              </a:rPr>
              <a:t>Group’s updates</a:t>
            </a:r>
          </a:p>
          <a:p>
            <a:pPr lvl="2"/>
            <a:r>
              <a:rPr lang="en-US" dirty="0">
                <a:latin typeface="Calibri" panose="020F0502020204030204" pitchFamily="34" charset="0"/>
              </a:rPr>
              <a:t>Privacy EC SG PAR/CSD</a:t>
            </a:r>
          </a:p>
          <a:p>
            <a:pPr lvl="2"/>
            <a:r>
              <a:rPr lang="en-US" dirty="0">
                <a:latin typeface="Calibri" panose="020F0502020204030204" pitchFamily="34" charset="0"/>
              </a:rPr>
              <a:t>IETF MAC address randomization trial – next steps</a:t>
            </a: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Privacy Rec PAR/CSD</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400" dirty="0" smtClean="0">
                <a:latin typeface="Calibri" panose="020F0502020204030204" pitchFamily="34" charset="0"/>
                <a:cs typeface="Arial"/>
              </a:rPr>
              <a:t>Privacy Recommendation PAR/CSD proposal presented and discussed during Atlanta’s interim meeting</a:t>
            </a:r>
          </a:p>
          <a:p>
            <a:pPr lvl="1" eaLnBrk="1" hangingPunct="1"/>
            <a:r>
              <a:rPr lang="en-US" sz="1600" dirty="0">
                <a:latin typeface="Calibri" panose="020F0502020204030204" pitchFamily="34" charset="0"/>
                <a:cs typeface="Arial"/>
                <a:hlinkClick r:id="rId2"/>
              </a:rPr>
              <a:t>https://</a:t>
            </a:r>
            <a:r>
              <a:rPr lang="en-US" sz="1600" dirty="0" smtClean="0">
                <a:latin typeface="Calibri" panose="020F0502020204030204" pitchFamily="34" charset="0"/>
                <a:cs typeface="Arial"/>
                <a:hlinkClick r:id="rId2"/>
              </a:rPr>
              <a:t>mentor.ieee.org/privecsg/dcn/15/privecsg-15-0004-01-0000-privacy-recommendation-par-csd-proposal.pptx</a:t>
            </a:r>
            <a:endParaRPr lang="en-US" sz="1600" dirty="0" smtClean="0">
              <a:latin typeface="Calibri" panose="020F0502020204030204" pitchFamily="34" charset="0"/>
              <a:cs typeface="Arial"/>
            </a:endParaRPr>
          </a:p>
          <a:p>
            <a:pPr lvl="1" eaLnBrk="1" hangingPunct="1"/>
            <a:endParaRPr lang="en-US" sz="1600" dirty="0">
              <a:latin typeface="Calibri" panose="020F0502020204030204" pitchFamily="34" charset="0"/>
              <a:cs typeface="Arial"/>
            </a:endParaRPr>
          </a:p>
          <a:p>
            <a:pPr eaLnBrk="1" hangingPunct="1"/>
            <a:r>
              <a:rPr lang="en-US" sz="2400" dirty="0" smtClean="0">
                <a:latin typeface="Calibri" panose="020F0502020204030204" pitchFamily="34" charset="0"/>
                <a:cs typeface="Arial"/>
              </a:rPr>
              <a:t>Currently planning to pre-circulate PAR as an 802.1 WG project proposal</a:t>
            </a:r>
          </a:p>
          <a:p>
            <a:pPr eaLnBrk="1" hangingPunct="1"/>
            <a:endParaRPr lang="en-US" sz="2400" dirty="0">
              <a:latin typeface="Calibri" panose="020F0502020204030204" pitchFamily="34" charset="0"/>
              <a:cs typeface="Arial"/>
            </a:endParaRPr>
          </a:p>
          <a:p>
            <a:pPr eaLnBrk="1" hangingPunct="1"/>
            <a:r>
              <a:rPr lang="en-US" sz="2400" dirty="0" smtClean="0">
                <a:latin typeface="Calibri" panose="020F0502020204030204" pitchFamily="34" charset="0"/>
                <a:cs typeface="Arial"/>
              </a:rPr>
              <a:t>Deadline for consideration at March plenary is this Friday, March 6, 2015</a:t>
            </a:r>
            <a:endParaRPr lang="en-US" sz="2400" dirty="0">
              <a:latin typeface="Calibri" panose="020F0502020204030204" pitchFamily="34" charset="0"/>
              <a:cs typeface="Arial"/>
            </a:endParaRPr>
          </a:p>
        </p:txBody>
      </p:sp>
    </p:spTree>
    <p:extLst>
      <p:ext uri="{BB962C8B-B14F-4D97-AF65-F5344CB8AC3E}">
        <p14:creationId xmlns:p14="http://schemas.microsoft.com/office/powerpoint/2010/main" val="23194338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MAC Randomization Experiment</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458200" cy="5511800"/>
          </a:xfrm>
        </p:spPr>
        <p:txBody>
          <a:bodyPr/>
          <a:lstStyle/>
          <a:p>
            <a:pPr lvl="0"/>
            <a:endParaRPr lang="en-US" sz="2400" dirty="0" smtClean="0">
              <a:latin typeface="Calibri" panose="020F0502020204030204" pitchFamily="34" charset="0"/>
            </a:endParaRPr>
          </a:p>
          <a:p>
            <a:pPr lvl="0"/>
            <a:r>
              <a:rPr lang="en-US" sz="2800" dirty="0" smtClean="0">
                <a:latin typeface="Calibri" panose="020F0502020204030204" pitchFamily="34" charset="0"/>
              </a:rPr>
              <a:t>Preliminary results from trial at IETF 91 meeting presented in Atlanta</a:t>
            </a:r>
          </a:p>
          <a:p>
            <a:pPr lvl="1"/>
            <a:r>
              <a:rPr lang="en-US" dirty="0" smtClean="0">
                <a:latin typeface="Calibri" panose="020F0502020204030204" pitchFamily="34" charset="0"/>
              </a:rPr>
              <a:t>Carlos J. Bernardos (University Carlos III of Madrid)</a:t>
            </a:r>
          </a:p>
          <a:p>
            <a:pPr lvl="1"/>
            <a:endParaRPr lang="en-US" dirty="0">
              <a:latin typeface="Calibri" panose="020F0502020204030204" pitchFamily="34" charset="0"/>
            </a:endParaRPr>
          </a:p>
          <a:p>
            <a:r>
              <a:rPr lang="en-US" sz="2800" dirty="0" smtClean="0">
                <a:latin typeface="Calibri" panose="020F0502020204030204" pitchFamily="34" charset="0"/>
              </a:rPr>
              <a:t>Planning to repeat the trial at both upcoming IEEE 802 and IETF meetings</a:t>
            </a:r>
          </a:p>
          <a:p>
            <a:pPr lvl="1"/>
            <a:r>
              <a:rPr lang="en-US" sz="2400" dirty="0" smtClean="0">
                <a:latin typeface="Calibri" panose="020F0502020204030204" pitchFamily="34" charset="0"/>
              </a:rPr>
              <a:t>IEEE 802 Plenary, Berlin, Germany, 8-13 March</a:t>
            </a:r>
          </a:p>
          <a:p>
            <a:pPr lvl="1"/>
            <a:r>
              <a:rPr lang="en-US" sz="2400" dirty="0" smtClean="0">
                <a:latin typeface="Calibri" panose="020F0502020204030204" pitchFamily="34" charset="0"/>
              </a:rPr>
              <a:t>IETF 92 meeting, Dallas, TX, USA, 23-27 March</a:t>
            </a:r>
            <a:endParaRPr lang="en-US" sz="2400" dirty="0">
              <a:latin typeface="Calibri" panose="020F0502020204030204" pitchFamily="34" charset="0"/>
            </a:endParaRPr>
          </a:p>
          <a:p>
            <a:pPr lvl="1"/>
            <a:endParaRPr lang="en-US" sz="2000" dirty="0">
              <a:latin typeface="Calibri" panose="020F0502020204030204" pitchFamily="34" charset="0"/>
            </a:endParaRPr>
          </a:p>
        </p:txBody>
      </p:sp>
    </p:spTree>
    <p:extLst>
      <p:ext uri="{BB962C8B-B14F-4D97-AF65-F5344CB8AC3E}">
        <p14:creationId xmlns:p14="http://schemas.microsoft.com/office/powerpoint/2010/main" val="24166640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66850" y="527518"/>
            <a:ext cx="5848350" cy="460244"/>
          </a:xfrm>
        </p:spPr>
        <p:txBody>
          <a:bodyPr/>
          <a:lstStyle/>
          <a:p>
            <a:r>
              <a:rPr lang="en-US" dirty="0" smtClean="0">
                <a:latin typeface="Calibri" panose="020F0502020204030204" pitchFamily="34" charset="0"/>
              </a:rPr>
              <a:t>Trial setup</a:t>
            </a:r>
            <a:endParaRPr lang="en-US" dirty="0">
              <a:latin typeface="Calibri" panose="020F0502020204030204" pitchFamily="34" charset="0"/>
            </a:endParaRPr>
          </a:p>
        </p:txBody>
      </p:sp>
      <p:sp>
        <p:nvSpPr>
          <p:cNvPr id="3" name="2 Marcador de contenido"/>
          <p:cNvSpPr>
            <a:spLocks noGrp="1"/>
          </p:cNvSpPr>
          <p:nvPr>
            <p:ph idx="1"/>
          </p:nvPr>
        </p:nvSpPr>
        <p:spPr>
          <a:xfrm>
            <a:off x="533400" y="1368464"/>
            <a:ext cx="8141677" cy="4652597"/>
          </a:xfrm>
        </p:spPr>
        <p:txBody>
          <a:bodyPr/>
          <a:lstStyle/>
          <a:p>
            <a:endParaRPr lang="en-US" sz="2400" dirty="0" smtClean="0"/>
          </a:p>
          <a:p>
            <a:r>
              <a:rPr lang="en-US" sz="2400" dirty="0" smtClean="0"/>
              <a:t>WLAN address randomization scripts developed and provided for 3 different </a:t>
            </a:r>
            <a:r>
              <a:rPr lang="en-US" sz="2400" dirty="0" err="1" smtClean="0"/>
              <a:t>OSes</a:t>
            </a:r>
            <a:r>
              <a:rPr lang="en-US" sz="2400" dirty="0" smtClean="0"/>
              <a:t>:</a:t>
            </a:r>
          </a:p>
          <a:p>
            <a:endParaRPr lang="en-US" sz="2400" dirty="0" smtClean="0"/>
          </a:p>
          <a:p>
            <a:pPr lvl="1"/>
            <a:r>
              <a:rPr lang="en-US" sz="2000" dirty="0" smtClean="0"/>
              <a:t>Microsoft Windows (tested on Windows 7)</a:t>
            </a:r>
          </a:p>
          <a:p>
            <a:pPr lvl="1"/>
            <a:r>
              <a:rPr lang="en-US" sz="2000" dirty="0" smtClean="0"/>
              <a:t>Apple Mac </a:t>
            </a:r>
            <a:r>
              <a:rPr lang="en-US" sz="2000" dirty="0"/>
              <a:t>OS X (tested on Version 10.10, alias </a:t>
            </a:r>
            <a:r>
              <a:rPr lang="en-US" sz="2000" dirty="0" smtClean="0"/>
              <a:t>Yosemite)</a:t>
            </a:r>
          </a:p>
          <a:p>
            <a:pPr lvl="1"/>
            <a:r>
              <a:rPr lang="en-US" sz="2000" dirty="0"/>
              <a:t>GNU Linux (tested on </a:t>
            </a:r>
            <a:r>
              <a:rPr lang="en-US" sz="2000" dirty="0" err="1"/>
              <a:t>Debian</a:t>
            </a:r>
            <a:r>
              <a:rPr lang="en-US" sz="2000" dirty="0"/>
              <a:t> testing/unstable, Ubuntu </a:t>
            </a:r>
            <a:r>
              <a:rPr lang="en-US" sz="2000" dirty="0" smtClean="0"/>
              <a:t>13.10, </a:t>
            </a:r>
            <a:r>
              <a:rPr lang="en-US" sz="2000" dirty="0"/>
              <a:t>and Fedora </a:t>
            </a:r>
            <a:r>
              <a:rPr lang="en-US" sz="2000" dirty="0" smtClean="0"/>
              <a:t>20)</a:t>
            </a:r>
          </a:p>
          <a:p>
            <a:pPr lvl="1"/>
            <a:endParaRPr lang="en-US" sz="2000" dirty="0" smtClean="0"/>
          </a:p>
          <a:p>
            <a:r>
              <a:rPr lang="en-US" sz="2400" dirty="0" smtClean="0"/>
              <a:t>Probes on DHCP and wireless network infrastructure </a:t>
            </a:r>
          </a:p>
          <a:p>
            <a:endParaRPr lang="en-US" sz="2400" dirty="0" smtClean="0"/>
          </a:p>
        </p:txBody>
      </p:sp>
      <p:sp>
        <p:nvSpPr>
          <p:cNvPr id="4" name="3 Rectángulo"/>
          <p:cNvSpPr/>
          <p:nvPr/>
        </p:nvSpPr>
        <p:spPr>
          <a:xfrm>
            <a:off x="450927" y="6154227"/>
            <a:ext cx="7879080" cy="348109"/>
          </a:xfrm>
          <a:prstGeom prst="rect">
            <a:avLst/>
          </a:prstGeom>
        </p:spPr>
        <p:txBody>
          <a:bodyPr wrap="none">
            <a:spAutoFit/>
          </a:bodyPr>
          <a:lstStyle/>
          <a:p>
            <a:r>
              <a:rPr lang="en-US" sz="1662" b="1" dirty="0">
                <a:latin typeface="Courier New" panose="02070309020205020404" pitchFamily="49" charset="0"/>
                <a:cs typeface="Courier New" panose="02070309020205020404" pitchFamily="49" charset="0"/>
              </a:rPr>
              <a:t>https://www.ietf.org/registration/MeetingWiki/wiki/91privacy</a:t>
            </a:r>
          </a:p>
        </p:txBody>
      </p:sp>
    </p:spTree>
    <p:extLst>
      <p:ext uri="{BB962C8B-B14F-4D97-AF65-F5344CB8AC3E}">
        <p14:creationId xmlns:p14="http://schemas.microsoft.com/office/powerpoint/2010/main" val="3492231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28800" y="527518"/>
            <a:ext cx="5848350" cy="460244"/>
          </a:xfrm>
        </p:spPr>
        <p:txBody>
          <a:bodyPr/>
          <a:lstStyle/>
          <a:p>
            <a:r>
              <a:rPr lang="en-US" dirty="0" smtClean="0">
                <a:latin typeface="Calibri" panose="020F0502020204030204" pitchFamily="34" charset="0"/>
              </a:rPr>
              <a:t>Participants’ statistics</a:t>
            </a:r>
            <a:endParaRPr lang="en-US" dirty="0">
              <a:latin typeface="Calibri" panose="020F0502020204030204" pitchFamily="34" charset="0"/>
            </a:endParaRPr>
          </a:p>
        </p:txBody>
      </p:sp>
      <p:sp>
        <p:nvSpPr>
          <p:cNvPr id="3" name="2 Marcador de contenido"/>
          <p:cNvSpPr>
            <a:spLocks noGrp="1"/>
          </p:cNvSpPr>
          <p:nvPr>
            <p:ph idx="1"/>
          </p:nvPr>
        </p:nvSpPr>
        <p:spPr>
          <a:xfrm>
            <a:off x="457200" y="1447800"/>
            <a:ext cx="8229600" cy="4525963"/>
          </a:xfrm>
        </p:spPr>
        <p:txBody>
          <a:bodyPr/>
          <a:lstStyle/>
          <a:p>
            <a:r>
              <a:rPr lang="en-US" sz="2400" dirty="0"/>
              <a:t>Participation increased significantly throughout the week</a:t>
            </a:r>
          </a:p>
          <a:p>
            <a:pPr lvl="1"/>
            <a:endParaRPr lang="en-US" sz="2000" dirty="0" smtClean="0"/>
          </a:p>
          <a:p>
            <a:pPr lvl="1"/>
            <a:r>
              <a:rPr lang="en-US" sz="2000" dirty="0" smtClean="0"/>
              <a:t>Around </a:t>
            </a:r>
            <a:r>
              <a:rPr lang="en-US" sz="2000" dirty="0"/>
              <a:t>3x at the end of the </a:t>
            </a:r>
            <a:r>
              <a:rPr lang="en-US" sz="2000" dirty="0" smtClean="0"/>
              <a:t>week (Mon-Thu)</a:t>
            </a:r>
            <a:endParaRPr lang="en-US" sz="2000" dirty="0"/>
          </a:p>
          <a:p>
            <a:endParaRPr lang="en-US" sz="2400" dirty="0" smtClean="0"/>
          </a:p>
          <a:p>
            <a:r>
              <a:rPr lang="en-US" sz="2400" dirty="0" smtClean="0"/>
              <a:t>OS distribution:</a:t>
            </a:r>
            <a:endParaRPr lang="en-US" sz="2400" dirty="0"/>
          </a:p>
        </p:txBody>
      </p:sp>
      <p:graphicFrame>
        <p:nvGraphicFramePr>
          <p:cNvPr id="7" name="3 Gráfico"/>
          <p:cNvGraphicFramePr>
            <a:graphicFrameLocks/>
          </p:cNvGraphicFramePr>
          <p:nvPr>
            <p:extLst/>
          </p:nvPr>
        </p:nvGraphicFramePr>
        <p:xfrm>
          <a:off x="1371600" y="3200400"/>
          <a:ext cx="6181611" cy="33234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0651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0" y="527518"/>
            <a:ext cx="5848350" cy="460244"/>
          </a:xfrm>
        </p:spPr>
        <p:txBody>
          <a:bodyPr/>
          <a:lstStyle/>
          <a:p>
            <a:r>
              <a:rPr lang="en-US" dirty="0" smtClean="0">
                <a:latin typeface="Calibri" panose="020F0502020204030204" pitchFamily="34" charset="0"/>
              </a:rPr>
              <a:t>DHCP logs</a:t>
            </a:r>
            <a:endParaRPr lang="en-US" dirty="0">
              <a:latin typeface="Calibri" panose="020F0502020204030204" pitchFamily="34" charset="0"/>
            </a:endParaRPr>
          </a:p>
        </p:txBody>
      </p:sp>
      <p:sp>
        <p:nvSpPr>
          <p:cNvPr id="3" name="2 Marcador de contenido"/>
          <p:cNvSpPr>
            <a:spLocks noGrp="1"/>
          </p:cNvSpPr>
          <p:nvPr>
            <p:ph idx="1"/>
          </p:nvPr>
        </p:nvSpPr>
        <p:spPr/>
        <p:txBody>
          <a:bodyPr/>
          <a:lstStyle/>
          <a:p>
            <a:r>
              <a:rPr lang="en-US" sz="2215" dirty="0"/>
              <a:t>685 Local MACs seen during the week</a:t>
            </a:r>
          </a:p>
          <a:p>
            <a:pPr lvl="1"/>
            <a:r>
              <a:rPr lang="en-US" sz="1846" dirty="0"/>
              <a:t>631 Local MACs were seen on the trial’s WLAN network</a:t>
            </a:r>
          </a:p>
          <a:p>
            <a:pPr lvl="1"/>
            <a:r>
              <a:rPr lang="en-US" sz="1846" dirty="0"/>
              <a:t>125 Local MACs were also seen on regular IETF WLAN </a:t>
            </a:r>
            <a:r>
              <a:rPr lang="en-US" sz="1846" dirty="0" smtClean="0"/>
              <a:t>networks</a:t>
            </a:r>
          </a:p>
          <a:p>
            <a:pPr lvl="1"/>
            <a:endParaRPr lang="en-US" sz="1846" dirty="0"/>
          </a:p>
          <a:p>
            <a:r>
              <a:rPr lang="en-US" sz="2215" dirty="0" smtClean="0"/>
              <a:t>Estimating </a:t>
            </a:r>
            <a:r>
              <a:rPr lang="en-US" sz="2215" dirty="0"/>
              <a:t>between 50 and 100 people participated in the </a:t>
            </a:r>
            <a:r>
              <a:rPr lang="en-US" sz="2215" dirty="0" smtClean="0"/>
              <a:t>trial</a:t>
            </a:r>
          </a:p>
          <a:p>
            <a:pPr lvl="1"/>
            <a:r>
              <a:rPr lang="en-US" sz="1815" dirty="0" smtClean="0"/>
              <a:t>Results based </a:t>
            </a:r>
            <a:r>
              <a:rPr lang="en-US" sz="1815" dirty="0"/>
              <a:t>on the number of non-Local MAC seen on the trial’s WLAN and other metrics (e.g., # different IP addresses allocated and DHCP hostnames provided</a:t>
            </a:r>
            <a:r>
              <a:rPr lang="en-US" sz="1815" dirty="0" smtClean="0"/>
              <a:t>)</a:t>
            </a:r>
            <a:endParaRPr lang="en-US" sz="1815" dirty="0"/>
          </a:p>
          <a:p>
            <a:pPr lvl="1"/>
            <a:r>
              <a:rPr lang="en-US" sz="1846" dirty="0"/>
              <a:t>Method for better keeping track the number of participants should be provided in the future (e.g., use of IEEE 802.1X access setup)</a:t>
            </a:r>
          </a:p>
        </p:txBody>
      </p:sp>
    </p:spTree>
    <p:extLst>
      <p:ext uri="{BB962C8B-B14F-4D97-AF65-F5344CB8AC3E}">
        <p14:creationId xmlns:p14="http://schemas.microsoft.com/office/powerpoint/2010/main" val="300609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47800" y="527518"/>
            <a:ext cx="5848350" cy="460244"/>
          </a:xfrm>
        </p:spPr>
        <p:txBody>
          <a:bodyPr/>
          <a:lstStyle/>
          <a:p>
            <a:r>
              <a:rPr lang="en-US" dirty="0" smtClean="0">
                <a:latin typeface="Calibri" panose="020F0502020204030204" pitchFamily="34" charset="0"/>
              </a:rPr>
              <a:t>Experiment's next steps</a:t>
            </a:r>
            <a:endParaRPr lang="en-US" dirty="0">
              <a:latin typeface="Calibri" panose="020F0502020204030204" pitchFamily="34" charset="0"/>
            </a:endParaRPr>
          </a:p>
        </p:txBody>
      </p:sp>
      <p:sp>
        <p:nvSpPr>
          <p:cNvPr id="3" name="2 Marcador de contenido"/>
          <p:cNvSpPr>
            <a:spLocks noGrp="1"/>
          </p:cNvSpPr>
          <p:nvPr>
            <p:ph idx="1"/>
          </p:nvPr>
        </p:nvSpPr>
        <p:spPr>
          <a:xfrm>
            <a:off x="457200" y="1219200"/>
            <a:ext cx="8217877" cy="4652597"/>
          </a:xfrm>
        </p:spPr>
        <p:txBody>
          <a:bodyPr/>
          <a:lstStyle/>
          <a:p>
            <a:r>
              <a:rPr lang="en-US" sz="2400" dirty="0" smtClean="0"/>
              <a:t>Preparing </a:t>
            </a:r>
            <a:r>
              <a:rPr lang="en-US" sz="2400" dirty="0"/>
              <a:t>a “wish list” </a:t>
            </a:r>
            <a:r>
              <a:rPr lang="en-US" sz="2400" dirty="0" smtClean="0"/>
              <a:t>with IETF NOC and SG members</a:t>
            </a:r>
            <a:endParaRPr lang="en-US" sz="2400" dirty="0"/>
          </a:p>
          <a:p>
            <a:pPr lvl="1"/>
            <a:r>
              <a:rPr lang="en-US" sz="2000" dirty="0" smtClean="0"/>
              <a:t>Logged </a:t>
            </a:r>
            <a:r>
              <a:rPr lang="en-US" sz="2000" dirty="0"/>
              <a:t>information: </a:t>
            </a:r>
            <a:r>
              <a:rPr lang="en-US" sz="2000" dirty="0" smtClean="0"/>
              <a:t>working </a:t>
            </a:r>
            <a:r>
              <a:rPr lang="en-US" sz="2000" dirty="0"/>
              <a:t>on potential additional logs that would help </a:t>
            </a:r>
            <a:r>
              <a:rPr lang="en-US" sz="2000" dirty="0" smtClean="0"/>
              <a:t>getting </a:t>
            </a:r>
            <a:r>
              <a:rPr lang="en-US" sz="2000" dirty="0"/>
              <a:t>more precise information</a:t>
            </a:r>
          </a:p>
          <a:p>
            <a:pPr lvl="1"/>
            <a:r>
              <a:rPr lang="en-US" sz="2000" dirty="0" smtClean="0"/>
              <a:t>Increased </a:t>
            </a:r>
            <a:r>
              <a:rPr lang="en-US" sz="2000" dirty="0"/>
              <a:t>frequency poll of logs at the routers (</a:t>
            </a:r>
            <a:r>
              <a:rPr lang="en-US" sz="2000" dirty="0" err="1"/>
              <a:t>netdisco</a:t>
            </a:r>
            <a:r>
              <a:rPr lang="en-US" sz="2000" dirty="0"/>
              <a:t>)</a:t>
            </a:r>
          </a:p>
          <a:p>
            <a:pPr lvl="1"/>
            <a:r>
              <a:rPr lang="en-US" sz="2000" dirty="0"/>
              <a:t>Decrease DHCP lease </a:t>
            </a:r>
            <a:r>
              <a:rPr lang="en-US" sz="2000" dirty="0" smtClean="0"/>
              <a:t>time for Local MACs</a:t>
            </a:r>
            <a:endParaRPr lang="en-US" sz="2000" dirty="0"/>
          </a:p>
          <a:p>
            <a:pPr lvl="1"/>
            <a:r>
              <a:rPr lang="en-US" sz="2000" dirty="0" smtClean="0"/>
              <a:t>Access setup: use IEEE 802.1X to easily track participation</a:t>
            </a:r>
          </a:p>
          <a:p>
            <a:pPr lvl="1"/>
            <a:r>
              <a:rPr lang="en-US" sz="2000" dirty="0" smtClean="0"/>
              <a:t>Make a more detailed study of collision effects under different scenarios</a:t>
            </a:r>
          </a:p>
          <a:p>
            <a:pPr lvl="1"/>
            <a:endParaRPr lang="en-US" sz="2000" dirty="0" smtClean="0"/>
          </a:p>
          <a:p>
            <a:r>
              <a:rPr lang="en-US" sz="2400" dirty="0" smtClean="0"/>
              <a:t>Need to increase participation</a:t>
            </a:r>
          </a:p>
          <a:p>
            <a:pPr lvl="1"/>
            <a:r>
              <a:rPr lang="en-US" sz="2000" dirty="0" smtClean="0"/>
              <a:t>Preparing </a:t>
            </a:r>
            <a:r>
              <a:rPr lang="en-US" sz="2000" dirty="0"/>
              <a:t>address randomization tools for more platforms/</a:t>
            </a:r>
            <a:r>
              <a:rPr lang="en-US" sz="2000" dirty="0" err="1"/>
              <a:t>OSes</a:t>
            </a:r>
            <a:r>
              <a:rPr lang="en-US" sz="2000" dirty="0"/>
              <a:t>, including mobile ones (e.g. Android</a:t>
            </a:r>
            <a:r>
              <a:rPr lang="en-US" sz="2000" dirty="0" smtClean="0"/>
              <a:t>)</a:t>
            </a:r>
          </a:p>
        </p:txBody>
      </p:sp>
    </p:spTree>
    <p:extLst>
      <p:ext uri="{BB962C8B-B14F-4D97-AF65-F5344CB8AC3E}">
        <p14:creationId xmlns:p14="http://schemas.microsoft.com/office/powerpoint/2010/main" val="587144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TBD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4754563"/>
          </a:xfrm>
        </p:spPr>
        <p:txBody>
          <a:bodyPr>
            <a:noAutofit/>
          </a:bodyPr>
          <a:lstStyle/>
          <a:p>
            <a:r>
              <a:rPr lang="en-US" sz="2800" dirty="0" smtClean="0">
                <a:latin typeface="Calibri" panose="020F0502020204030204" pitchFamily="34" charset="0"/>
              </a:rPr>
              <a:t>Next steps</a:t>
            </a:r>
          </a:p>
          <a:p>
            <a:pPr lvl="1"/>
            <a:r>
              <a:rPr lang="en-US" sz="2400" dirty="0" smtClean="0">
                <a:latin typeface="Calibri" panose="020F0502020204030204" pitchFamily="34" charset="0"/>
              </a:rPr>
              <a:t>Submit PAR for pre-circulation at IEEE 802 March plenary</a:t>
            </a:r>
          </a:p>
          <a:p>
            <a:pPr lvl="1"/>
            <a:endParaRPr lang="en-US" sz="2400" dirty="0" smtClean="0">
              <a:latin typeface="Calibri" panose="020F0502020204030204" pitchFamily="34" charset="0"/>
            </a:endParaRPr>
          </a:p>
          <a:p>
            <a:pPr lvl="1"/>
            <a:r>
              <a:rPr lang="en-US" sz="2400" dirty="0" smtClean="0">
                <a:latin typeface="Calibri" panose="020F0502020204030204" pitchFamily="34" charset="0"/>
              </a:rPr>
              <a:t>Continue call for proposals to discuss technical topics</a:t>
            </a:r>
          </a:p>
          <a:p>
            <a:pPr marL="1257300" lvl="2" indent="-457200" eaLnBrk="1" hangingPunct="1">
              <a:buAutoNum type="arabicParenBoth"/>
            </a:pPr>
            <a:r>
              <a:rPr lang="en-US" sz="2000" dirty="0">
                <a:latin typeface="Calibri" panose="020F0502020204030204" pitchFamily="34" charset="0"/>
              </a:rPr>
              <a:t>Threat Model for Privacy at Link Layer </a:t>
            </a:r>
          </a:p>
          <a:p>
            <a:pPr marL="1257300" lvl="2" indent="-457200" eaLnBrk="1" hangingPunct="1">
              <a:buAutoNum type="arabicParenBoth"/>
            </a:pPr>
            <a:r>
              <a:rPr lang="en-US" sz="2000" dirty="0">
                <a:latin typeface="Calibri" panose="020F0502020204030204" pitchFamily="34" charset="0"/>
              </a:rPr>
              <a:t>Privacy Issues at Link </a:t>
            </a:r>
            <a:r>
              <a:rPr lang="en-US" sz="2000" dirty="0" smtClean="0">
                <a:latin typeface="Calibri" panose="020F0502020204030204" pitchFamily="34" charset="0"/>
              </a:rPr>
              <a:t>Layer</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a:t>
            </a:r>
            <a:r>
              <a:rPr lang="en-US" sz="2000" dirty="0" smtClean="0">
                <a:latin typeface="Calibri" panose="020F0502020204030204" pitchFamily="34" charset="0"/>
              </a:rPr>
              <a:t>Privacy</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a:t>
            </a:r>
            <a:r>
              <a:rPr lang="en-US" sz="2000" dirty="0" smtClean="0">
                <a:latin typeface="Calibri" panose="020F0502020204030204" pitchFamily="34" charset="0"/>
              </a:rPr>
              <a:t>protocols</a:t>
            </a:r>
          </a:p>
          <a:p>
            <a:pPr marL="1257300" lvl="2" indent="-457200" eaLnBrk="1" hangingPunct="1">
              <a:buAutoNum type="arabicParenBoth"/>
            </a:pPr>
            <a:r>
              <a:rPr lang="en-US" sz="2000" dirty="0" smtClean="0">
                <a:latin typeface="Calibri" panose="020F0502020204030204" pitchFamily="34" charset="0"/>
              </a:rPr>
              <a:t>Implications </a:t>
            </a:r>
            <a:r>
              <a:rPr lang="en-US" sz="2000" dirty="0">
                <a:latin typeface="Calibri" panose="020F0502020204030204" pitchFamily="34" charset="0"/>
              </a:rPr>
              <a:t>of MAC address </a:t>
            </a:r>
            <a:r>
              <a:rPr lang="en-US" sz="2000" dirty="0" smtClean="0">
                <a:latin typeface="Calibri" panose="020F0502020204030204" pitchFamily="34" charset="0"/>
              </a:rPr>
              <a:t>changes</a:t>
            </a:r>
          </a:p>
          <a:p>
            <a:pPr marL="1257300" lvl="2" indent="-457200" eaLnBrk="1" hangingPunct="1">
              <a:buAutoNum type="arabicParenBoth"/>
            </a:pPr>
            <a:r>
              <a:rPr lang="en-US" sz="2000" dirty="0" smtClean="0">
                <a:latin typeface="Calibri" panose="020F0502020204030204" pitchFamily="34" charset="0"/>
              </a:rPr>
              <a:t>Other…</a:t>
            </a: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610600" cy="4754563"/>
          </a:xfrm>
        </p:spPr>
        <p:txBody>
          <a:bodyPr>
            <a:noAutofit/>
          </a:bodyPr>
          <a:lstStyle/>
          <a:p>
            <a:r>
              <a:rPr lang="en-US" sz="2800" dirty="0" smtClean="0">
                <a:latin typeface="Calibri" panose="020F0502020204030204" pitchFamily="34" charset="0"/>
              </a:rPr>
              <a:t>Upcoming meetings</a:t>
            </a:r>
            <a:endParaRPr lang="en-US" sz="2400" dirty="0">
              <a:latin typeface="Calibri" panose="020F0502020204030204" pitchFamily="34" charset="0"/>
            </a:endParaRPr>
          </a:p>
          <a:p>
            <a:pPr lvl="1"/>
            <a:r>
              <a:rPr lang="en-US" sz="2400" dirty="0" smtClean="0">
                <a:latin typeface="Calibri" panose="020F0502020204030204" pitchFamily="34" charset="0"/>
              </a:rPr>
              <a:t>25 </a:t>
            </a:r>
            <a:r>
              <a:rPr lang="en-US" sz="2400" dirty="0">
                <a:latin typeface="Calibri" panose="020F0502020204030204" pitchFamily="34" charset="0"/>
              </a:rPr>
              <a:t>February 2015, (10:00 AM ET), Teleconference</a:t>
            </a:r>
          </a:p>
          <a:p>
            <a:pPr lvl="1"/>
            <a:r>
              <a:rPr lang="en-US" sz="2400" dirty="0">
                <a:latin typeface="Calibri" panose="020F0502020204030204" pitchFamily="34" charset="0"/>
              </a:rPr>
              <a:t>March 8-13, 2015, IEEE 802 Plenary meeting in Berlin, </a:t>
            </a:r>
            <a:r>
              <a:rPr lang="en-US" sz="2400" dirty="0" smtClean="0">
                <a:latin typeface="Calibri" panose="020F0502020204030204" pitchFamily="34" charset="0"/>
              </a:rPr>
              <a:t>Germany</a:t>
            </a:r>
          </a:p>
          <a:p>
            <a:pPr lvl="1"/>
            <a:r>
              <a:rPr lang="en-US" sz="2400" i="1" dirty="0" smtClean="0">
                <a:latin typeface="Calibri" panose="020F0502020204030204" pitchFamily="34" charset="0"/>
              </a:rPr>
              <a:t>(TBD more meetings and teleconferences if SG is renewed)</a:t>
            </a:r>
          </a:p>
          <a:p>
            <a:pPr lvl="1"/>
            <a:endParaRPr lang="en-US" sz="2800" i="1" dirty="0" smtClean="0">
              <a:latin typeface="Calibri" panose="020F0502020204030204" pitchFamily="34" charset="0"/>
            </a:endParaRP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 Details </a:t>
            </a:r>
            <a:endParaRPr lang="en-GB" dirty="0">
              <a:latin typeface="Calibri" panose="020F0502020204030204" pitchFamily="34" charset="0"/>
            </a:endParaRPr>
          </a:p>
        </p:txBody>
      </p:sp>
      <p:sp>
        <p:nvSpPr>
          <p:cNvPr id="3078" name="Rectangle 3"/>
          <p:cNvSpPr>
            <a:spLocks noGrp="1" noChangeArrowheads="1"/>
          </p:cNvSpPr>
          <p:nvPr>
            <p:ph type="body" idx="1"/>
          </p:nvPr>
        </p:nvSpPr>
        <p:spPr>
          <a:xfrm>
            <a:off x="228600" y="1189037"/>
            <a:ext cx="8763000" cy="4525963"/>
          </a:xfrm>
        </p:spPr>
        <p:txBody>
          <a:bodyPr>
            <a:noAutofit/>
          </a:bodyPr>
          <a:lstStyle/>
          <a:p>
            <a:r>
              <a:rPr lang="en-GB" sz="1800" dirty="0" smtClean="0">
                <a:latin typeface="Calibri" panose="020F0502020204030204" pitchFamily="34" charset="0"/>
              </a:rPr>
              <a:t>Wednesday</a:t>
            </a:r>
            <a:r>
              <a:rPr lang="en-GB" sz="1800" dirty="0">
                <a:latin typeface="Calibri" panose="020F0502020204030204" pitchFamily="34" charset="0"/>
              </a:rPr>
              <a:t>, </a:t>
            </a:r>
            <a:r>
              <a:rPr lang="en-US" sz="1800" dirty="0" smtClean="0">
                <a:latin typeface="Calibri" panose="020F0502020204030204" pitchFamily="34" charset="0"/>
              </a:rPr>
              <a:t>February 4</a:t>
            </a:r>
            <a:r>
              <a:rPr lang="en-US" sz="1800" baseline="30000" dirty="0" smtClean="0">
                <a:latin typeface="Calibri" panose="020F0502020204030204" pitchFamily="34" charset="0"/>
              </a:rPr>
              <a:t>th</a:t>
            </a:r>
            <a:r>
              <a:rPr lang="en-US" sz="1800" dirty="0" smtClean="0">
                <a:latin typeface="Calibri" panose="020F0502020204030204" pitchFamily="34" charset="0"/>
              </a:rPr>
              <a:t>, 2015, 10:00-11:00am EDT</a:t>
            </a:r>
          </a:p>
          <a:p>
            <a:pPr lvl="3"/>
            <a:endParaRPr lang="en-US" sz="600" dirty="0" smtClean="0">
              <a:latin typeface="Calibri" panose="020F0502020204030204" pitchFamily="34" charset="0"/>
            </a:endParaRPr>
          </a:p>
          <a:p>
            <a:r>
              <a:rPr lang="en-US" sz="1800" dirty="0" err="1" smtClean="0">
                <a:latin typeface="Calibri" panose="020F0502020204030204" pitchFamily="34" charset="0"/>
              </a:rPr>
              <a:t>WebEX</a:t>
            </a:r>
            <a:r>
              <a:rPr lang="en-US" sz="1800" dirty="0" smtClean="0">
                <a:latin typeface="Calibri" panose="020F0502020204030204" pitchFamily="34" charset="0"/>
              </a:rPr>
              <a:t>:</a:t>
            </a:r>
          </a:p>
          <a:p>
            <a:pPr lvl="1"/>
            <a:r>
              <a:rPr lang="en-US" sz="1600" dirty="0">
                <a:latin typeface="Calibri" panose="020F0502020204030204" pitchFamily="34" charset="0"/>
              </a:rPr>
              <a:t>Meeting Number: 746 673 385 </a:t>
            </a:r>
          </a:p>
          <a:p>
            <a:pPr lvl="1"/>
            <a:r>
              <a:rPr lang="en-US" sz="1600" dirty="0">
                <a:latin typeface="Calibri" panose="020F0502020204030204" pitchFamily="34" charset="0"/>
              </a:rPr>
              <a:t>Meeting Password: </a:t>
            </a:r>
            <a:r>
              <a:rPr lang="en-US" sz="1600" dirty="0" err="1">
                <a:latin typeface="Calibri" panose="020F0502020204030204" pitchFamily="34" charset="0"/>
              </a:rPr>
              <a:t>privecsg</a:t>
            </a:r>
            <a:r>
              <a:rPr lang="en-US" sz="1600" dirty="0">
                <a:latin typeface="Calibri" panose="020F0502020204030204" pitchFamily="34" charset="0"/>
              </a:rPr>
              <a:t> </a:t>
            </a:r>
          </a:p>
          <a:p>
            <a:pPr lvl="1"/>
            <a:r>
              <a:rPr lang="en-US" sz="1600" dirty="0" smtClean="0">
                <a:latin typeface="Calibri" panose="020F0502020204030204" pitchFamily="34" charset="0"/>
              </a:rPr>
              <a:t>To join this meeting (also from mobile devices):</a:t>
            </a:r>
          </a:p>
          <a:p>
            <a:pPr marL="1143000" lvl="2" indent="-342900">
              <a:buAutoNum type="arabicPeriod"/>
            </a:pPr>
            <a:r>
              <a:rPr lang="en-US" sz="1400" dirty="0" smtClean="0">
                <a:latin typeface="Calibri" panose="020F0502020204030204" pitchFamily="34" charset="0"/>
              </a:rPr>
              <a:t>Go to </a:t>
            </a:r>
            <a:r>
              <a:rPr lang="en-US" sz="1400" u="sng" dirty="0" smtClean="0">
                <a:latin typeface="Calibri" panose="020F0502020204030204" pitchFamily="34" charset="0"/>
                <a:hlinkClick r:id="rId3"/>
              </a:rPr>
              <a:t>https</a:t>
            </a:r>
            <a:r>
              <a:rPr lang="en-US" sz="1400" u="sng" dirty="0">
                <a:latin typeface="Calibri" panose="020F0502020204030204" pitchFamily="34" charset="0"/>
                <a:hlinkClick r:id="rId3"/>
              </a:rPr>
              <a:t>://</a:t>
            </a:r>
            <a:r>
              <a:rPr lang="en-US" sz="1400" u="sng" dirty="0" smtClean="0">
                <a:latin typeface="Calibri" panose="020F0502020204030204" pitchFamily="34" charset="0"/>
                <a:hlinkClick r:id="rId3"/>
              </a:rPr>
              <a:t>premconf.webex.com/premconf/j.php?MTID=m8a4786c5b454adf48f45b879102e172e</a:t>
            </a:r>
            <a:endParaRPr lang="en-US" sz="1400" dirty="0" smtClean="0">
              <a:latin typeface="Calibri" panose="020F0502020204030204" pitchFamily="34" charset="0"/>
            </a:endParaRPr>
          </a:p>
          <a:p>
            <a:pPr marL="1143000" lvl="2" indent="-342900">
              <a:buAutoNum type="arabicPeriod"/>
            </a:pPr>
            <a:r>
              <a:rPr lang="en-US" sz="1400" dirty="0" smtClean="0">
                <a:latin typeface="Calibri" panose="020F0502020204030204" pitchFamily="34" charset="0"/>
              </a:rPr>
              <a:t>2</a:t>
            </a:r>
            <a:r>
              <a:rPr lang="en-US" sz="1400" dirty="0">
                <a:latin typeface="Calibri" panose="020F0502020204030204" pitchFamily="34" charset="0"/>
              </a:rPr>
              <a:t>. If requested, enter your name and email address. </a:t>
            </a:r>
          </a:p>
          <a:p>
            <a:pPr marL="800100" lvl="2" indent="0">
              <a:buNone/>
            </a:pPr>
            <a:r>
              <a:rPr lang="en-US" sz="1400" dirty="0">
                <a:latin typeface="Calibri" panose="020F0502020204030204" pitchFamily="34" charset="0"/>
              </a:rPr>
              <a:t>3. If a password is required, enter the meeting password: </a:t>
            </a:r>
            <a:r>
              <a:rPr lang="en-US" sz="1400" dirty="0" err="1">
                <a:latin typeface="Calibri" panose="020F0502020204030204" pitchFamily="34" charset="0"/>
              </a:rPr>
              <a:t>privecsg</a:t>
            </a:r>
            <a:r>
              <a:rPr lang="en-US" sz="1400" dirty="0">
                <a:latin typeface="Calibri" panose="020F0502020204030204" pitchFamily="34" charset="0"/>
              </a:rPr>
              <a:t> </a:t>
            </a:r>
          </a:p>
          <a:p>
            <a:pPr marL="800100" lvl="2" indent="0">
              <a:buNone/>
            </a:pPr>
            <a:r>
              <a:rPr lang="en-US" sz="1400" dirty="0">
                <a:latin typeface="Calibri" panose="020F0502020204030204" pitchFamily="34" charset="0"/>
              </a:rPr>
              <a:t>4. Click "Join". </a:t>
            </a:r>
          </a:p>
          <a:p>
            <a:pPr marL="800100" lvl="2" indent="0">
              <a:buNone/>
            </a:pPr>
            <a:r>
              <a:rPr lang="en-US" sz="1400" dirty="0">
                <a:latin typeface="Calibri" panose="020F0502020204030204" pitchFamily="34" charset="0"/>
              </a:rPr>
              <a:t>5. Follow the instructions that appear on your screen. </a:t>
            </a:r>
            <a:endParaRPr lang="en-US" sz="1600" dirty="0">
              <a:latin typeface="Calibri" panose="020F0502020204030204" pitchFamily="34" charset="0"/>
            </a:endParaRPr>
          </a:p>
          <a:p>
            <a:pPr lvl="1"/>
            <a:r>
              <a:rPr lang="en-US" sz="1600" dirty="0">
                <a:latin typeface="Calibri" panose="020F0502020204030204" pitchFamily="34" charset="0"/>
              </a:rPr>
              <a:t>To view in other time zones or languages, please click the link: </a:t>
            </a:r>
          </a:p>
          <a:p>
            <a:pPr lvl="1"/>
            <a:r>
              <a:rPr lang="en-US" sz="1200" u="sng" dirty="0">
                <a:hlinkClick r:id="rId4"/>
              </a:rPr>
              <a:t>https://premconf.webex.com/premconf/j.php?MTID=meac83add1b23800f65b22f624b011066</a:t>
            </a:r>
            <a:r>
              <a:rPr lang="en-US" sz="1200" dirty="0"/>
              <a:t> </a:t>
            </a:r>
            <a:endParaRPr lang="en-US" sz="1200" dirty="0" smtClean="0"/>
          </a:p>
          <a:p>
            <a:pPr lvl="1"/>
            <a:r>
              <a:rPr lang="en-US" sz="1800" dirty="0" smtClean="0">
                <a:latin typeface="Calibri" panose="020F0502020204030204" pitchFamily="34" charset="0"/>
              </a:rPr>
              <a:t>Teleconference information</a:t>
            </a:r>
            <a:endParaRPr lang="en-US" sz="1800" dirty="0">
              <a:latin typeface="Calibri" panose="020F0502020204030204" pitchFamily="34" charset="0"/>
            </a:endParaRPr>
          </a:p>
          <a:p>
            <a:pPr lvl="1"/>
            <a:r>
              <a:rPr lang="en-US" sz="1600" dirty="0" smtClean="0">
                <a:latin typeface="Calibri" panose="020F0502020204030204" pitchFamily="34" charset="0"/>
              </a:rPr>
              <a:t>Show </a:t>
            </a:r>
            <a:r>
              <a:rPr lang="en-US" sz="1600" dirty="0">
                <a:latin typeface="Calibri" panose="020F0502020204030204" pitchFamily="34" charset="0"/>
              </a:rPr>
              <a:t>global numbers: </a:t>
            </a:r>
            <a:r>
              <a:rPr lang="en-US" sz="1400" dirty="0">
                <a:latin typeface="Calibri" panose="020F0502020204030204" pitchFamily="34" charset="0"/>
                <a:hlinkClick r:id="rId5"/>
              </a:rPr>
              <a:t>https://</a:t>
            </a:r>
            <a:r>
              <a:rPr lang="en-US" sz="1400" dirty="0" smtClean="0">
                <a:latin typeface="Calibri" panose="020F0502020204030204" pitchFamily="34" charset="0"/>
                <a:hlinkClick r:id="rId5"/>
              </a:rPr>
              <a:t>www.myrcplus.com/cnums.asp?bwebid=8369444&amp;ppc=542167&amp;num=1&amp;num2=1719-867-1571</a:t>
            </a:r>
            <a:r>
              <a:rPr lang="en-US" sz="1400" dirty="0" smtClean="0">
                <a:latin typeface="Calibri" panose="020F0502020204030204" pitchFamily="34" charset="0"/>
              </a:rPr>
              <a:t>  </a:t>
            </a:r>
            <a:endParaRPr lang="en-US" sz="1600" dirty="0">
              <a:latin typeface="Calibri" panose="020F0502020204030204" pitchFamily="34" charset="0"/>
            </a:endParaRPr>
          </a:p>
          <a:p>
            <a:pPr lvl="1"/>
            <a:r>
              <a:rPr lang="en-US" sz="1600" dirty="0">
                <a:latin typeface="Calibri" panose="020F0502020204030204" pitchFamily="34" charset="0"/>
              </a:rPr>
              <a:t>Attendee access code: 542167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Calibri" panose="020F0502020204030204" pitchFamily="34" charset="0"/>
              </a:rPr>
              <a:t>Agenda</a:t>
            </a:r>
          </a:p>
        </p:txBody>
      </p:sp>
      <p:sp>
        <p:nvSpPr>
          <p:cNvPr id="4104" name="Rectangle 5"/>
          <p:cNvSpPr>
            <a:spLocks noGrp="1" noChangeArrowheads="1"/>
          </p:cNvSpPr>
          <p:nvPr>
            <p:ph type="body" idx="1"/>
          </p:nvPr>
        </p:nvSpPr>
        <p:spPr>
          <a:xfrm>
            <a:off x="457200" y="1036637"/>
            <a:ext cx="8382000" cy="4525963"/>
          </a:xfrm>
        </p:spPr>
        <p:txBody>
          <a:bodyPr>
            <a:noAutofit/>
          </a:bodyPr>
          <a:lstStyle/>
          <a:p>
            <a:r>
              <a:rPr lang="en-US" sz="2000" dirty="0" smtClean="0">
                <a:latin typeface="Calibri" panose="020F0502020204030204" pitchFamily="34" charset="0"/>
              </a:rPr>
              <a:t>Welcome</a:t>
            </a:r>
            <a:endParaRPr lang="en-US" sz="2000" dirty="0">
              <a:latin typeface="Calibri" panose="020F0502020204030204" pitchFamily="34" charset="0"/>
            </a:endParaRPr>
          </a:p>
          <a:p>
            <a:r>
              <a:rPr lang="en-US" sz="2000" dirty="0" smtClean="0">
                <a:latin typeface="Calibri" panose="020F0502020204030204" pitchFamily="34" charset="0"/>
              </a:rPr>
              <a:t>Chair's </a:t>
            </a:r>
            <a:r>
              <a:rPr lang="en-US" sz="2000" dirty="0">
                <a:latin typeface="Calibri" panose="020F0502020204030204" pitchFamily="34" charset="0"/>
              </a:rPr>
              <a:t>slides</a:t>
            </a:r>
          </a:p>
          <a:p>
            <a:pPr lvl="1"/>
            <a:r>
              <a:rPr lang="en-US" sz="1800" dirty="0" smtClean="0">
                <a:latin typeface="Calibri" panose="020F0502020204030204" pitchFamily="34" charset="0"/>
              </a:rPr>
              <a:t>IEEE Slides</a:t>
            </a:r>
          </a:p>
          <a:p>
            <a:pPr lvl="1"/>
            <a:r>
              <a:rPr lang="en-US" sz="1800" dirty="0" smtClean="0">
                <a:latin typeface="Calibri" panose="020F0502020204030204" pitchFamily="34" charset="0"/>
              </a:rPr>
              <a:t>Call meeting to order</a:t>
            </a:r>
            <a:endParaRPr lang="en-US" sz="1800" dirty="0">
              <a:latin typeface="Calibri" panose="020F0502020204030204" pitchFamily="34" charset="0"/>
            </a:endParaRPr>
          </a:p>
          <a:p>
            <a:r>
              <a:rPr lang="en-US" sz="2000" dirty="0">
                <a:latin typeface="Calibri" panose="020F0502020204030204" pitchFamily="34" charset="0"/>
              </a:rPr>
              <a:t>Group’s updates</a:t>
            </a:r>
          </a:p>
          <a:p>
            <a:pPr lvl="1"/>
            <a:r>
              <a:rPr lang="en-US" sz="1800" dirty="0" smtClean="0">
                <a:latin typeface="Calibri" panose="020F0502020204030204" pitchFamily="34" charset="0"/>
              </a:rPr>
              <a:t>Privacy EC SG PAR/CSD</a:t>
            </a:r>
            <a:endParaRPr lang="en-US" sz="1800" dirty="0">
              <a:latin typeface="Calibri" panose="020F0502020204030204" pitchFamily="34" charset="0"/>
            </a:endParaRPr>
          </a:p>
          <a:p>
            <a:pPr lvl="1"/>
            <a:r>
              <a:rPr lang="en-US" sz="1800" dirty="0" smtClean="0">
                <a:latin typeface="Calibri" panose="020F0502020204030204" pitchFamily="34" charset="0"/>
              </a:rPr>
              <a:t>IETF </a:t>
            </a:r>
            <a:r>
              <a:rPr lang="en-US" sz="1800" dirty="0">
                <a:latin typeface="Calibri" panose="020F0502020204030204" pitchFamily="34" charset="0"/>
              </a:rPr>
              <a:t>MAC address randomization trial </a:t>
            </a:r>
            <a:r>
              <a:rPr lang="en-US" sz="1800" dirty="0" smtClean="0">
                <a:latin typeface="Calibri" panose="020F0502020204030204" pitchFamily="34" charset="0"/>
              </a:rPr>
              <a:t>– next steps</a:t>
            </a:r>
            <a:endParaRPr lang="en-US" sz="1800" dirty="0">
              <a:latin typeface="Calibri" panose="020F0502020204030204" pitchFamily="34" charset="0"/>
            </a:endParaRPr>
          </a:p>
          <a:p>
            <a:r>
              <a:rPr lang="en-US" sz="2000" dirty="0" smtClean="0">
                <a:latin typeface="Calibri" panose="020F0502020204030204" pitchFamily="34" charset="0"/>
              </a:rPr>
              <a:t>Technical </a:t>
            </a:r>
            <a:r>
              <a:rPr lang="en-US" sz="2000" dirty="0">
                <a:latin typeface="Calibri" panose="020F0502020204030204" pitchFamily="34" charset="0"/>
              </a:rPr>
              <a:t>Topics</a:t>
            </a:r>
          </a:p>
          <a:p>
            <a:pPr marL="914400" lvl="1" indent="-514350">
              <a:buFont typeface="+mj-lt"/>
              <a:buAutoNum type="arabicPeriod"/>
            </a:pPr>
            <a:r>
              <a:rPr lang="en-US" sz="1600" dirty="0">
                <a:latin typeface="Calibri" panose="020F0502020204030204" pitchFamily="34" charset="0"/>
              </a:rPr>
              <a:t>Threat Model for Privacy at Link </a:t>
            </a:r>
            <a:r>
              <a:rPr lang="en-US" sz="1600" dirty="0" smtClean="0">
                <a:latin typeface="Calibri" panose="020F0502020204030204" pitchFamily="34" charset="0"/>
              </a:rPr>
              <a:t>Layer </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Privacy </a:t>
            </a:r>
            <a:r>
              <a:rPr lang="en-US" sz="1600" dirty="0">
                <a:latin typeface="Calibri" panose="020F0502020204030204" pitchFamily="34" charset="0"/>
              </a:rPr>
              <a:t>Issues at Link Layer</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functionalities in IEEE 802 protocols to improve Privacy</a:t>
            </a:r>
          </a:p>
          <a:p>
            <a:pPr marL="914400" lvl="1" indent="-514350">
              <a:buFont typeface="+mj-lt"/>
              <a:buAutoNum type="arabicPeriod"/>
            </a:pPr>
            <a:r>
              <a:rPr lang="en-US" sz="1600" dirty="0" smtClean="0">
                <a:latin typeface="Calibri" panose="020F0502020204030204" pitchFamily="34" charset="0"/>
              </a:rPr>
              <a:t>Proposals </a:t>
            </a:r>
            <a:r>
              <a:rPr lang="en-US" sz="1600" dirty="0">
                <a:latin typeface="Calibri" panose="020F0502020204030204" pitchFamily="34" charset="0"/>
              </a:rPr>
              <a:t>regarding measuring levels of Privacy on Internet </a:t>
            </a:r>
            <a:r>
              <a:rPr lang="en-US" sz="1600" dirty="0" smtClean="0">
                <a:latin typeface="Calibri" panose="020F0502020204030204" pitchFamily="34" charset="0"/>
              </a:rPr>
              <a:t>protocols</a:t>
            </a:r>
          </a:p>
          <a:p>
            <a:pPr marL="914400" lvl="1" indent="-514350">
              <a:buFont typeface="+mj-lt"/>
              <a:buAutoNum type="arabicPeriod"/>
            </a:pPr>
            <a:r>
              <a:rPr lang="en-US" sz="1600" dirty="0" smtClean="0">
                <a:latin typeface="Calibri" panose="020F0502020204030204" pitchFamily="34" charset="0"/>
              </a:rPr>
              <a:t>Implications of MAC address changes</a:t>
            </a:r>
            <a:endParaRPr lang="en-US" sz="1600" dirty="0">
              <a:latin typeface="Calibri" panose="020F0502020204030204" pitchFamily="34" charset="0"/>
            </a:endParaRPr>
          </a:p>
          <a:p>
            <a:pPr marL="914400" lvl="1" indent="-514350">
              <a:buFont typeface="+mj-lt"/>
              <a:buAutoNum type="arabicPeriod"/>
            </a:pPr>
            <a:r>
              <a:rPr lang="en-US" sz="1600" dirty="0" smtClean="0">
                <a:latin typeface="Calibri" panose="020F0502020204030204" pitchFamily="34" charset="0"/>
              </a:rPr>
              <a:t>Other</a:t>
            </a:r>
            <a:endParaRPr lang="en-US" sz="1600" dirty="0">
              <a:latin typeface="Calibri" panose="020F0502020204030204" pitchFamily="34" charset="0"/>
            </a:endParaRPr>
          </a:p>
          <a:p>
            <a:r>
              <a:rPr lang="en-US" sz="2000" dirty="0" smtClean="0">
                <a:latin typeface="Calibri" panose="020F0502020204030204" pitchFamily="34" charset="0"/>
              </a:rPr>
              <a:t>Next </a:t>
            </a:r>
            <a:r>
              <a:rPr lang="en-US" sz="2000" dirty="0">
                <a:latin typeface="Calibri" panose="020F0502020204030204" pitchFamily="34" charset="0"/>
              </a:rPr>
              <a:t>Steps</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a:latin typeface="Calibri" panose="020F0502020204030204" pitchFamily="34" charset="0"/>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Minutes taker</a:t>
            </a:r>
          </a:p>
          <a:p>
            <a:pPr lvl="1"/>
            <a:r>
              <a:rPr lang="en-GB" sz="2000" dirty="0" smtClean="0">
                <a:latin typeface="Calibri" panose="020F0502020204030204" pitchFamily="34" charset="0"/>
              </a:rPr>
              <a:t> </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973</TotalTime>
  <Words>1369</Words>
  <Application>Microsoft Office PowerPoint</Application>
  <PresentationFormat>On-screen Show (4:3)</PresentationFormat>
  <Paragraphs>211</Paragraphs>
  <Slides>19</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ＭＳ Ｐゴシック</vt:lpstr>
      <vt:lpstr>Arial</vt:lpstr>
      <vt:lpstr>Calibri</vt:lpstr>
      <vt:lpstr>Courier New</vt:lpstr>
      <vt:lpstr>Helvetica</vt:lpstr>
      <vt:lpstr>Times</vt:lpstr>
      <vt:lpstr>Times New Roman</vt:lpstr>
      <vt:lpstr>Template</vt:lpstr>
      <vt:lpstr>IEEE 802 EC Privacy Recommendation Study Group February 4th, 2015, Conference Call</vt:lpstr>
      <vt:lpstr>Conference Call Details </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IEEE 802 Privacy Rec PAR/CSD</vt:lpstr>
      <vt:lpstr>MAC Randomization Experiment</vt:lpstr>
      <vt:lpstr>Trial setup</vt:lpstr>
      <vt:lpstr>Participants’ statistics</vt:lpstr>
      <vt:lpstr>DHCP logs</vt:lpstr>
      <vt:lpstr>Experiment's next steps</vt:lpstr>
      <vt:lpstr>Business#3</vt:lpstr>
      <vt:lpstr>Business#4</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226</cp:revision>
  <cp:lastPrinted>1998-02-10T13:28:06Z</cp:lastPrinted>
  <dcterms:created xsi:type="dcterms:W3CDTF">2011-12-30T17:06:23Z</dcterms:created>
  <dcterms:modified xsi:type="dcterms:W3CDTF">2015-02-02T19:29:46Z</dcterms:modified>
</cp:coreProperties>
</file>