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handoutMasterIdLst>
    <p:handoutMasterId r:id="rId22"/>
  </p:handoutMasterIdLst>
  <p:sldIdLst>
    <p:sldId id="262" r:id="rId2"/>
    <p:sldId id="265" r:id="rId3"/>
    <p:sldId id="266" r:id="rId4"/>
    <p:sldId id="290" r:id="rId5"/>
    <p:sldId id="291" r:id="rId6"/>
    <p:sldId id="292" r:id="rId7"/>
    <p:sldId id="307" r:id="rId8"/>
    <p:sldId id="293" r:id="rId9"/>
    <p:sldId id="271" r:id="rId10"/>
    <p:sldId id="283" r:id="rId11"/>
    <p:sldId id="294" r:id="rId12"/>
    <p:sldId id="297" r:id="rId13"/>
    <p:sldId id="302" r:id="rId14"/>
    <p:sldId id="312" r:id="rId15"/>
    <p:sldId id="313" r:id="rId16"/>
    <p:sldId id="314" r:id="rId17"/>
    <p:sldId id="309" r:id="rId18"/>
    <p:sldId id="310" r:id="rId19"/>
    <p:sldId id="311"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54" autoAdjust="0"/>
    <p:restoredTop sz="99233" autoAdjust="0"/>
  </p:normalViewPr>
  <p:slideViewPr>
    <p:cSldViewPr>
      <p:cViewPr varScale="1">
        <p:scale>
          <a:sx n="121" d="100"/>
          <a:sy n="121" d="100"/>
        </p:scale>
        <p:origin x="108"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66441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8</a:t>
            </a:fld>
            <a:endParaRPr lang="en-US" altLang="en-US" sz="1200" dirty="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a:p>
        </p:txBody>
      </p:sp>
    </p:spTree>
    <p:extLst>
      <p:ext uri="{BB962C8B-B14F-4D97-AF65-F5344CB8AC3E}">
        <p14:creationId xmlns:p14="http://schemas.microsoft.com/office/powerpoint/2010/main" val="30862705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9</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12</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05151" y="76200"/>
            <a:ext cx="2310249" cy="307777"/>
          </a:xfrm>
          <a:prstGeom prst="rect">
            <a:avLst/>
          </a:prstGeom>
        </p:spPr>
        <p:txBody>
          <a:bodyPr wrap="none">
            <a:spAutoFit/>
          </a:bodyPr>
          <a:lstStyle/>
          <a:p>
            <a:pPr algn="r"/>
            <a:r>
              <a:rPr lang="en-US" sz="1400" b="0" dirty="0">
                <a:latin typeface="+mj-lt"/>
              </a:rPr>
              <a:t>omniran-17-0097-02-00TG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7/omniran-17-0094-00-00TG-nov-28th-confcall-notes.docx" TargetMode="External"/><Relationship Id="rId2" Type="http://schemas.openxmlformats.org/officeDocument/2006/relationships/hyperlink" Target="https://mentor.ieee.org/omniran/dcn/17/omniran-17-0096-00-00TG-dec-5th-confcall-minutes.docx" TargetMode="External"/><Relationship Id="rId1" Type="http://schemas.openxmlformats.org/officeDocument/2006/relationships/slideLayout" Target="../slideLayouts/slideLayout2.xml"/><Relationship Id="rId4" Type="http://schemas.openxmlformats.org/officeDocument/2006/relationships/hyperlink" Target="https://mentor.ieee.org/omniran/dcn/17/omniran-17-0091-00-00TG-nov-2017-f2f-meeting-minutes.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omniran/dcn/17/omniran-17-0073-00-CF00-chap-7-1-terminology-amendment.docx" TargetMode="External"/><Relationship Id="rId2" Type="http://schemas.openxmlformats.org/officeDocument/2006/relationships/hyperlink" Target="https://mentor.ieee.org/omniran/dcn/17/omniran-17-0072-00-CF00-chap-4-2-conventions-amendment.docx" TargetMode="External"/><Relationship Id="rId1" Type="http://schemas.openxmlformats.org/officeDocument/2006/relationships/slideLayout" Target="../slideLayouts/slideLayout2.xml"/><Relationship Id="rId4" Type="http://schemas.openxmlformats.org/officeDocument/2006/relationships/hyperlink" Target="https://mentor.ieee.org/omniran/dcn/17/omniran-17-0074-00-CF00-chap-7-2-figure-amendment.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omniran/dcn/17/omniran-17-0079-04-CF00-chap-8-1-information-model.docx" TargetMode="External"/><Relationship Id="rId2" Type="http://schemas.openxmlformats.org/officeDocument/2006/relationships/hyperlink" Target="https://mentor.ieee.org/omniran/dcn/17/omniran-17-0075-01-CF00-chap-8-intro-amendment.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omniran/dcn/17/omniran-17-0099-00-CF00-chap-7-3-5-association-specific-attributes.docx" TargetMode="External"/><Relationship Id="rId7" Type="http://schemas.openxmlformats.org/officeDocument/2006/relationships/hyperlink" Target="https://mentor.ieee.org/omniran/dcn/17/omniran-17-0103-00-CF00-chap-7-7-5-accounting-specific-attributes.docx" TargetMode="External"/><Relationship Id="rId2" Type="http://schemas.openxmlformats.org/officeDocument/2006/relationships/hyperlink" Target="https://mentor.ieee.org/omniran/dcn/17/omniran-17-0098-00-CF00-chap-7-2-5-nds-specific-attributes.docx" TargetMode="External"/><Relationship Id="rId1" Type="http://schemas.openxmlformats.org/officeDocument/2006/relationships/slideLayout" Target="../slideLayouts/slideLayout2.xml"/><Relationship Id="rId6" Type="http://schemas.openxmlformats.org/officeDocument/2006/relationships/hyperlink" Target="https://mentor.ieee.org/omniran/dcn/17/omniran-17-0102-00-CF00-chap-7-6-5-qos-policy-specific-attributes.docx" TargetMode="External"/><Relationship Id="rId5" Type="http://schemas.openxmlformats.org/officeDocument/2006/relationships/hyperlink" Target="https://mentor.ieee.org/omniran/dcn/17/omniran-17-0101-00-CF00-chap-7-5-5-datapath-specific-attributes.docx" TargetMode="External"/><Relationship Id="rId4" Type="http://schemas.openxmlformats.org/officeDocument/2006/relationships/hyperlink" Target="https://mentor.ieee.org/omniran/dcn/17/omniran-17-0100-00-CF00-chap-7-4-5-authentication-specific-attributes.doc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25067da6d9a2beb2555f14ae8905a06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ED=533523267&amp;tollFree=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December 12</a:t>
            </a:r>
            <a:r>
              <a:rPr lang="en-US" baseline="30000" dirty="0"/>
              <a:t>th</a:t>
            </a:r>
            <a:r>
              <a:rPr lang="en-US" dirty="0"/>
              <a:t>, 2017 Conference Call</a:t>
            </a:r>
          </a:p>
        </p:txBody>
      </p:sp>
      <p:sp>
        <p:nvSpPr>
          <p:cNvPr id="3" name="Subtitle 2"/>
          <p:cNvSpPr>
            <a:spLocks noGrp="1"/>
          </p:cNvSpPr>
          <p:nvPr>
            <p:ph type="subTitle" idx="1"/>
          </p:nvPr>
        </p:nvSpPr>
        <p:spPr/>
        <p:txBody>
          <a:bodyPr/>
          <a:lstStyle/>
          <a:p>
            <a:r>
              <a:rPr lang="en-US" dirty="0"/>
              <a:t>2016-12-12</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Business#1</a:t>
            </a:r>
          </a:p>
        </p:txBody>
      </p:sp>
      <p:sp>
        <p:nvSpPr>
          <p:cNvPr id="3" name="Content Placeholder 2"/>
          <p:cNvSpPr>
            <a:spLocks noGrp="1"/>
          </p:cNvSpPr>
          <p:nvPr>
            <p:ph idx="1"/>
          </p:nvPr>
        </p:nvSpPr>
        <p:spPr>
          <a:xfrm>
            <a:off x="457200" y="1295400"/>
            <a:ext cx="8229600" cy="5333999"/>
          </a:xfrm>
        </p:spPr>
        <p:txBody>
          <a:bodyPr>
            <a:normAutofit/>
          </a:bodyPr>
          <a:lstStyle/>
          <a:p>
            <a:r>
              <a:rPr lang="en-GB" sz="2400" dirty="0"/>
              <a:t>Call Meeting to Order</a:t>
            </a:r>
          </a:p>
          <a:p>
            <a:pPr lvl="1"/>
            <a:r>
              <a:rPr lang="en-GB" sz="2000" dirty="0"/>
              <a:t>Meeting called to order by chair at 09:30 AM ET</a:t>
            </a:r>
          </a:p>
          <a:p>
            <a:r>
              <a:rPr lang="en-GB" sz="2400" dirty="0"/>
              <a:t>Minutes taker:</a:t>
            </a:r>
          </a:p>
          <a:p>
            <a:pPr lvl="1"/>
            <a:r>
              <a:rPr lang="en-GB" sz="2000" dirty="0"/>
              <a:t>Hao is taking notes</a:t>
            </a:r>
          </a:p>
          <a:p>
            <a:r>
              <a:rPr lang="en-GB" sz="2400" dirty="0"/>
              <a:t>Roll Call</a:t>
            </a:r>
          </a:p>
          <a:p>
            <a:endParaRPr lang="en-GB" sz="2400" dirty="0"/>
          </a:p>
          <a:p>
            <a:endParaRPr lang="en-GB" sz="2400" dirty="0"/>
          </a:p>
          <a:p>
            <a:endParaRPr lang="en-GB" sz="2400" dirty="0"/>
          </a:p>
          <a:p>
            <a:endParaRPr lang="en-GB" sz="2400" dirty="0"/>
          </a:p>
          <a:p>
            <a:endParaRPr lang="en-GB" sz="2400" dirty="0"/>
          </a:p>
          <a:p>
            <a:endParaRPr lang="en-GB" sz="2400"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756322501"/>
              </p:ext>
            </p:extLst>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extLst>
                    <a:ext uri="{9D8B030D-6E8A-4147-A177-3AD203B41FA5}">
                      <a16:colId xmlns:a16="http://schemas.microsoft.com/office/drawing/2014/main" val="20000"/>
                    </a:ext>
                  </a:extLst>
                </a:gridCol>
                <a:gridCol w="1859280">
                  <a:extLst>
                    <a:ext uri="{9D8B030D-6E8A-4147-A177-3AD203B41FA5}">
                      <a16:colId xmlns:a16="http://schemas.microsoft.com/office/drawing/2014/main" val="20001"/>
                    </a:ext>
                  </a:extLst>
                </a:gridCol>
                <a:gridCol w="243840">
                  <a:extLst>
                    <a:ext uri="{9D8B030D-6E8A-4147-A177-3AD203B41FA5}">
                      <a16:colId xmlns:a16="http://schemas.microsoft.com/office/drawing/2014/main" val="20002"/>
                    </a:ext>
                  </a:extLst>
                </a:gridCol>
                <a:gridCol w="1905000">
                  <a:extLst>
                    <a:ext uri="{9D8B030D-6E8A-4147-A177-3AD203B41FA5}">
                      <a16:colId xmlns:a16="http://schemas.microsoft.com/office/drawing/2014/main" val="20003"/>
                    </a:ext>
                  </a:extLst>
                </a:gridCol>
                <a:gridCol w="1905000">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rPr>
                        <a:t>Max Riegel</a:t>
                      </a:r>
                    </a:p>
                  </a:txBody>
                  <a:tcPr/>
                </a:tc>
                <a:tc>
                  <a:txBody>
                    <a:bodyPr/>
                    <a:lstStyle/>
                    <a:p>
                      <a:r>
                        <a:rPr lang="en-US" sz="1400" dirty="0">
                          <a:solidFill>
                            <a:schemeClr val="tx1"/>
                          </a:solidFill>
                        </a:rPr>
                        <a:t>Nokia</a:t>
                      </a: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solidFill>
                          <a:schemeClr val="bg2"/>
                        </a:solidFill>
                      </a:endParaRPr>
                    </a:p>
                  </a:txBody>
                  <a:tcPr/>
                </a:tc>
                <a:tc>
                  <a:txBody>
                    <a:bodyPr/>
                    <a:lstStyle/>
                    <a:p>
                      <a:endParaRPr lang="en-US" sz="1400" dirty="0">
                        <a:solidFill>
                          <a:schemeClr val="bg2"/>
                        </a:solidFill>
                      </a:endParaRPr>
                    </a:p>
                  </a:txBody>
                  <a:tcPr/>
                </a:tc>
                <a:extLst>
                  <a:ext uri="{0D108BD9-81ED-4DB2-BD59-A6C34878D82A}">
                    <a16:rowId xmlns:a16="http://schemas.microsoft.com/office/drawing/2014/main" val="10001"/>
                  </a:ext>
                </a:extLst>
              </a:tr>
              <a:tr h="292100">
                <a:tc>
                  <a:txBody>
                    <a:bodyPr/>
                    <a:lstStyle/>
                    <a:p>
                      <a:r>
                        <a:rPr lang="en-US" sz="1400" dirty="0">
                          <a:solidFill>
                            <a:schemeClr val="tx1"/>
                          </a:solidFill>
                        </a:rPr>
                        <a:t>Walter Pienciak</a:t>
                      </a:r>
                    </a:p>
                  </a:txBody>
                  <a:tcPr/>
                </a:tc>
                <a:tc>
                  <a:txBody>
                    <a:bodyPr/>
                    <a:lstStyle/>
                    <a:p>
                      <a:r>
                        <a:rPr lang="en-US" sz="1400" dirty="0">
                          <a:solidFill>
                            <a:schemeClr val="tx1"/>
                          </a:solidFill>
                        </a:rPr>
                        <a:t>IEEE</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2"/>
                  </a:ext>
                </a:extLst>
              </a:tr>
              <a:tr h="292100">
                <a:tc>
                  <a:txBody>
                    <a:bodyPr/>
                    <a:lstStyle/>
                    <a:p>
                      <a:r>
                        <a:rPr lang="en-US" sz="1400" dirty="0">
                          <a:solidFill>
                            <a:schemeClr val="tx1"/>
                          </a:solidFill>
                          <a:effectLst/>
                        </a:rPr>
                        <a:t>Wang Hao</a:t>
                      </a:r>
                      <a:endParaRPr lang="en-US" sz="1400" dirty="0">
                        <a:solidFill>
                          <a:schemeClr val="tx1"/>
                        </a:solidFill>
                      </a:endParaRPr>
                    </a:p>
                  </a:txBody>
                  <a:tcPr/>
                </a:tc>
                <a:tc>
                  <a:txBody>
                    <a:bodyPr/>
                    <a:lstStyle/>
                    <a:p>
                      <a:r>
                        <a:rPr lang="en-US" sz="1400" dirty="0">
                          <a:solidFill>
                            <a:schemeClr val="tx1"/>
                          </a:solidFill>
                          <a:effectLst/>
                        </a:rPr>
                        <a:t>Fujitsu</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3"/>
                  </a:ext>
                </a:extLst>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4"/>
                  </a:ext>
                </a:extLst>
              </a:tr>
              <a:tr h="292100">
                <a:tc>
                  <a:txBody>
                    <a:bodyPr/>
                    <a:lstStyle/>
                    <a:p>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5"/>
                  </a:ext>
                </a:extLst>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6"/>
                  </a:ext>
                </a:extLst>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953000"/>
          </a:xfrm>
        </p:spPr>
        <p:txBody>
          <a:bodyPr>
            <a:noAutofit/>
          </a:bodyPr>
          <a:lstStyle/>
          <a:p>
            <a:r>
              <a:rPr lang="en-US" altLang="en-US" sz="24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2000" dirty="0"/>
              <a:t>Either speak up now or</a:t>
            </a:r>
          </a:p>
          <a:p>
            <a:pPr lvl="1"/>
            <a:r>
              <a:rPr lang="en-US" altLang="en-US" sz="2000" dirty="0"/>
              <a:t>Provide the chair of this group with the identity of the holder(s) of any and all such claims as soon as possible or</a:t>
            </a:r>
          </a:p>
          <a:p>
            <a:pPr lvl="1"/>
            <a:r>
              <a:rPr lang="en-US" altLang="en-US" sz="2000" dirty="0"/>
              <a:t>Cause an LOA to be submitted</a:t>
            </a:r>
            <a:br>
              <a:rPr lang="en-US" altLang="en-US" sz="2000" dirty="0"/>
            </a:br>
            <a:endParaRPr lang="en-US" altLang="en-US" sz="2000" dirty="0"/>
          </a:p>
          <a:p>
            <a:r>
              <a:rPr lang="en-US" altLang="en-US" sz="2400" dirty="0"/>
              <a:t>Nothing brought up.</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Agenda</a:t>
            </a:r>
          </a:p>
        </p:txBody>
      </p:sp>
      <p:sp>
        <p:nvSpPr>
          <p:cNvPr id="4104" name="Rectangle 5"/>
          <p:cNvSpPr>
            <a:spLocks noGrp="1" noChangeArrowheads="1"/>
          </p:cNvSpPr>
          <p:nvPr>
            <p:ph type="body" idx="1"/>
          </p:nvPr>
        </p:nvSpPr>
        <p:spPr>
          <a:xfrm>
            <a:off x="457200" y="1524000"/>
            <a:ext cx="8229600" cy="4876800"/>
          </a:xfrm>
        </p:spPr>
        <p:txBody>
          <a:bodyPr>
            <a:normAutofit fontScale="70000" lnSpcReduction="20000"/>
          </a:bodyPr>
          <a:lstStyle/>
          <a:p>
            <a:r>
              <a:rPr lang="en-US" dirty="0"/>
              <a:t>Review of minutes </a:t>
            </a:r>
          </a:p>
          <a:p>
            <a:pPr lvl="1"/>
            <a:r>
              <a:rPr lang="en-US" dirty="0"/>
              <a:t>Postponed to January F2F meeting</a:t>
            </a:r>
          </a:p>
          <a:p>
            <a:r>
              <a:rPr lang="en-US" dirty="0"/>
              <a:t>Reports </a:t>
            </a:r>
          </a:p>
          <a:p>
            <a:pPr lvl="1"/>
            <a:r>
              <a:rPr lang="en-US" dirty="0"/>
              <a:t>..</a:t>
            </a:r>
          </a:p>
          <a:p>
            <a:pPr lvl="0"/>
            <a:r>
              <a:rPr lang="en-US" dirty="0"/>
              <a:t>Editorial review results of P802.1CF-D0.7</a:t>
            </a:r>
          </a:p>
          <a:p>
            <a:pPr lvl="1"/>
            <a:r>
              <a:rPr lang="en-US" dirty="0"/>
              <a:t>Included into this </a:t>
            </a:r>
            <a:r>
              <a:rPr lang="en-US" dirty="0" err="1"/>
              <a:t>slideset</a:t>
            </a:r>
            <a:r>
              <a:rPr lang="en-US" dirty="0"/>
              <a:t> on slide 14 and 15</a:t>
            </a:r>
          </a:p>
          <a:p>
            <a:pPr lvl="0"/>
            <a:r>
              <a:rPr lang="en-US" dirty="0"/>
              <a:t>Corrections going into P802.1CF-D1.0 for WG ballot</a:t>
            </a:r>
          </a:p>
          <a:p>
            <a:pPr lvl="1"/>
            <a:r>
              <a:rPr lang="en-US" dirty="0"/>
              <a:t>Conclusion on editorial review</a:t>
            </a:r>
          </a:p>
          <a:p>
            <a:pPr lvl="1"/>
            <a:r>
              <a:rPr lang="en-US" dirty="0"/>
              <a:t>6 contributions to correct specific attributes subsections</a:t>
            </a:r>
          </a:p>
          <a:p>
            <a:pPr lvl="0"/>
            <a:r>
              <a:rPr lang="en-US" dirty="0"/>
              <a:t>WG ballot plan</a:t>
            </a:r>
          </a:p>
          <a:p>
            <a:pPr lvl="0"/>
            <a:r>
              <a:rPr lang="en-US" dirty="0"/>
              <a:t>Agenda proposal and plan for January 802.1 interim in Geneva, CH</a:t>
            </a:r>
          </a:p>
          <a:p>
            <a:r>
              <a:rPr lang="en-US" dirty="0"/>
              <a:t>AOB </a:t>
            </a:r>
          </a:p>
          <a:p>
            <a:r>
              <a:rPr lang="en-US" dirty="0"/>
              <a:t>Next meeting</a:t>
            </a:r>
          </a:p>
        </p:txBody>
      </p:sp>
    </p:spTree>
    <p:extLst>
      <p:ext uri="{BB962C8B-B14F-4D97-AF65-F5344CB8AC3E}">
        <p14:creationId xmlns:p14="http://schemas.microsoft.com/office/powerpoint/2010/main" val="283237095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p:txBody>
          <a:bodyPr>
            <a:normAutofit fontScale="62500" lnSpcReduction="20000"/>
          </a:bodyPr>
          <a:lstStyle/>
          <a:p>
            <a:r>
              <a:rPr lang="en-US" dirty="0"/>
              <a:t>Review of minutes</a:t>
            </a:r>
          </a:p>
          <a:p>
            <a:pPr lvl="1"/>
            <a:r>
              <a:rPr lang="en-US" dirty="0">
                <a:hlinkClick r:id="rId2"/>
              </a:rPr>
              <a:t>https://mentor.ieee.org/omniran/dcn/17/omniran-17-0096-00-00TG-dec-5th-confcall-minutes.docx</a:t>
            </a:r>
            <a:endParaRPr lang="en-US" dirty="0"/>
          </a:p>
          <a:p>
            <a:pPr lvl="1"/>
            <a:r>
              <a:rPr lang="en-US" dirty="0">
                <a:hlinkClick r:id="rId3"/>
              </a:rPr>
              <a:t>https://mentor.ieee.org/omniran/dcn/17/omniran-17-0094-00-00TG-nov-28th-confcall-notes.docx</a:t>
            </a:r>
            <a:endParaRPr lang="en-US" dirty="0"/>
          </a:p>
          <a:p>
            <a:pPr lvl="1"/>
            <a:r>
              <a:rPr lang="en-US" dirty="0">
                <a:hlinkClick r:id="rId4"/>
              </a:rPr>
              <a:t>https://mentor.ieee.org/omniran/dcn/17/omniran-17-0091-00-00TG-nov-2017-f2f-meeting-minutes.docx</a:t>
            </a:r>
            <a:endParaRPr lang="en-US" dirty="0"/>
          </a:p>
          <a:p>
            <a:pPr lvl="1"/>
            <a:r>
              <a:rPr lang="en-US" dirty="0"/>
              <a:t>Review postponed for the upcoming F2F meeting</a:t>
            </a:r>
          </a:p>
          <a:p>
            <a:r>
              <a:rPr lang="en-US" dirty="0"/>
              <a:t>Reports </a:t>
            </a:r>
          </a:p>
          <a:p>
            <a:pPr lvl="1"/>
            <a:r>
              <a:rPr lang="en-US" dirty="0"/>
              <a:t>Walter briefly reported about the IEEE SA awards ceremony in Piscataway, where 802.11 received an award for ‘emerging technology’.</a:t>
            </a:r>
          </a:p>
          <a:p>
            <a:pPr lvl="0"/>
            <a:r>
              <a:rPr lang="en-US" dirty="0"/>
              <a:t>Editorial review results of P802.1CF-D0.7</a:t>
            </a:r>
          </a:p>
          <a:p>
            <a:pPr lvl="1"/>
            <a:r>
              <a:rPr lang="en-US" dirty="0"/>
              <a:t>Editorial review comments listed on the following 2 slides.</a:t>
            </a:r>
          </a:p>
          <a:p>
            <a:pPr lvl="1"/>
            <a:r>
              <a:rPr lang="en-US" dirty="0"/>
              <a:t>Shortly introduced the comments to the editor with going through the list and pointing to the demanded modifications in the document.</a:t>
            </a:r>
          </a:p>
          <a:p>
            <a:pPr lvl="1"/>
            <a:r>
              <a:rPr lang="en-US" dirty="0"/>
              <a:t>Implementation will be performed off-line through the editor.</a:t>
            </a:r>
          </a:p>
          <a:p>
            <a:endParaRPr lang="en-US" dirty="0"/>
          </a:p>
        </p:txBody>
      </p:sp>
    </p:spTree>
    <p:extLst>
      <p:ext uri="{BB962C8B-B14F-4D97-AF65-F5344CB8AC3E}">
        <p14:creationId xmlns:p14="http://schemas.microsoft.com/office/powerpoint/2010/main" val="989255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34553-E82C-4AEC-AC43-72EAC1A31E65}"/>
              </a:ext>
            </a:extLst>
          </p:cNvPr>
          <p:cNvSpPr>
            <a:spLocks noGrp="1"/>
          </p:cNvSpPr>
          <p:nvPr>
            <p:ph type="title"/>
          </p:nvPr>
        </p:nvSpPr>
        <p:spPr>
          <a:xfrm>
            <a:off x="457200" y="274638"/>
            <a:ext cx="8229600" cy="563562"/>
          </a:xfrm>
        </p:spPr>
        <p:txBody>
          <a:bodyPr/>
          <a:lstStyle/>
          <a:p>
            <a:r>
              <a:rPr lang="en-US" dirty="0"/>
              <a:t>Editorial review comments #1</a:t>
            </a:r>
          </a:p>
        </p:txBody>
      </p:sp>
      <p:sp>
        <p:nvSpPr>
          <p:cNvPr id="3" name="Content Placeholder 2">
            <a:extLst>
              <a:ext uri="{FF2B5EF4-FFF2-40B4-BE49-F238E27FC236}">
                <a16:creationId xmlns:a16="http://schemas.microsoft.com/office/drawing/2014/main" id="{6CCC8DEC-DF80-42F7-8ED2-350A53DA2B1D}"/>
              </a:ext>
            </a:extLst>
          </p:cNvPr>
          <p:cNvSpPr>
            <a:spLocks noGrp="1"/>
          </p:cNvSpPr>
          <p:nvPr>
            <p:ph idx="1"/>
          </p:nvPr>
        </p:nvSpPr>
        <p:spPr>
          <a:xfrm>
            <a:off x="457200" y="1066800"/>
            <a:ext cx="8229600" cy="5257800"/>
          </a:xfrm>
        </p:spPr>
        <p:txBody>
          <a:bodyPr>
            <a:normAutofit fontScale="47500" lnSpcReduction="20000"/>
          </a:bodyPr>
          <a:lstStyle/>
          <a:p>
            <a:r>
              <a:rPr lang="en-US" dirty="0"/>
              <a:t>L463: replace chapter 4.2 by text given in </a:t>
            </a:r>
            <a:r>
              <a:rPr lang="en-US" u="sng" dirty="0">
                <a:hlinkClick r:id="rId2"/>
              </a:rPr>
              <a:t>https://mentor.ieee.org/omniran/dcn/17/omniran-17-0072-00-CF00-chap-4-2-conventions-amendment.docx</a:t>
            </a:r>
            <a:endParaRPr lang="en-US" dirty="0"/>
          </a:p>
          <a:p>
            <a:r>
              <a:rPr lang="en-US" dirty="0"/>
              <a:t>L1152: insert text as highlighted in </a:t>
            </a:r>
            <a:r>
              <a:rPr lang="en-US" u="sng" dirty="0">
                <a:hlinkClick r:id="rId3"/>
              </a:rPr>
              <a:t>https://mentor.ieee.org/omniran/dcn/17/omniran-17-0073-00-CF00-chap-7-1-terminology-amendment.docx</a:t>
            </a:r>
            <a:endParaRPr lang="en-US" dirty="0"/>
          </a:p>
          <a:p>
            <a:r>
              <a:rPr lang="en-US" dirty="0"/>
              <a:t>L1496: insert text as highlighted in </a:t>
            </a:r>
            <a:r>
              <a:rPr lang="en-US" u="sng" dirty="0">
                <a:hlinkClick r:id="rId4"/>
              </a:rPr>
              <a:t>https://mentor.ieee.org/omniran/dcn/17/omniran-17-0074-00-CF00-chap-7-2-figure-amendment.docx</a:t>
            </a:r>
            <a:endParaRPr lang="en-US" dirty="0"/>
          </a:p>
          <a:p>
            <a:r>
              <a:rPr lang="en-US" dirty="0"/>
              <a:t>L2254: should be itemized and indented; ‘TT traffic’ is a further item aside of BE traffic and RC traffic</a:t>
            </a:r>
          </a:p>
          <a:p>
            <a:r>
              <a:rPr lang="en-US" dirty="0"/>
              <a:t>L2297: figure 39 is not displayed properly.</a:t>
            </a:r>
          </a:p>
          <a:p>
            <a:r>
              <a:rPr lang="en-US" dirty="0"/>
              <a:t>L2299: The text ‘Streams …’ is a continuation of the text above the figure and requires indentation as the text flow above the figure. If challenging, the figure 39 could be moved to the end of the text.</a:t>
            </a:r>
          </a:p>
          <a:p>
            <a:r>
              <a:rPr lang="en-US" dirty="0"/>
              <a:t>L2368: should be ‘and guides fault diagnosis and maintenance’</a:t>
            </a:r>
          </a:p>
          <a:p>
            <a:r>
              <a:rPr lang="en-US" dirty="0"/>
              <a:t>L2392: Figure title should be kept on same page as figure.</a:t>
            </a:r>
          </a:p>
          <a:p>
            <a:r>
              <a:rPr lang="en-US" strike="sngStrike" dirty="0"/>
              <a:t>L2447: ‘E.g.’ belongs to the begin of the line</a:t>
            </a:r>
          </a:p>
          <a:p>
            <a:r>
              <a:rPr lang="en-US" strike="sngStrike" dirty="0"/>
              <a:t>L2460: ‘E.g.’ belongs to the begin of the line</a:t>
            </a:r>
          </a:p>
          <a:p>
            <a:r>
              <a:rPr lang="en-US" dirty="0"/>
              <a:t>L2663: Text belongs to the indented text of ‘fully centralized TSN configuration model’ above and should be copied directly into line 2659..</a:t>
            </a:r>
          </a:p>
          <a:p>
            <a:r>
              <a:rPr lang="en-US" dirty="0"/>
              <a:t>L2681: ‘ID’ changed to ‘</a:t>
            </a:r>
            <a:r>
              <a:rPr lang="en-US" dirty="0" err="1"/>
              <a:t>ServiceFlow</a:t>
            </a:r>
            <a:r>
              <a:rPr lang="en-US" dirty="0"/>
              <a:t>-ID’</a:t>
            </a:r>
          </a:p>
          <a:p>
            <a:r>
              <a:rPr lang="en-US" dirty="0"/>
              <a:t>L2682: there is one new paragraph from DCN-0068-03, as follows, missing between L2681 and L2682. ”For time sensitive networking, service flows are denoted as ‘Streams’ starting at a ‘Talker’ and ending at a ‘Listener’. Talker and listener are end stations in the notation of IEEE 802 networking and are represented by Terminal and Access Router in this specification.”</a:t>
            </a:r>
          </a:p>
          <a:p>
            <a:endParaRPr lang="en-US" dirty="0"/>
          </a:p>
        </p:txBody>
      </p:sp>
    </p:spTree>
    <p:extLst>
      <p:ext uri="{BB962C8B-B14F-4D97-AF65-F5344CB8AC3E}">
        <p14:creationId xmlns:p14="http://schemas.microsoft.com/office/powerpoint/2010/main" val="3773787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34553-E82C-4AEC-AC43-72EAC1A31E65}"/>
              </a:ext>
            </a:extLst>
          </p:cNvPr>
          <p:cNvSpPr>
            <a:spLocks noGrp="1"/>
          </p:cNvSpPr>
          <p:nvPr>
            <p:ph type="title"/>
          </p:nvPr>
        </p:nvSpPr>
        <p:spPr>
          <a:xfrm>
            <a:off x="457200" y="274638"/>
            <a:ext cx="8229600" cy="563562"/>
          </a:xfrm>
        </p:spPr>
        <p:txBody>
          <a:bodyPr/>
          <a:lstStyle/>
          <a:p>
            <a:r>
              <a:rPr lang="en-US" dirty="0"/>
              <a:t>Editorial review comments #2</a:t>
            </a:r>
          </a:p>
        </p:txBody>
      </p:sp>
      <p:sp>
        <p:nvSpPr>
          <p:cNvPr id="3" name="Content Placeholder 2">
            <a:extLst>
              <a:ext uri="{FF2B5EF4-FFF2-40B4-BE49-F238E27FC236}">
                <a16:creationId xmlns:a16="http://schemas.microsoft.com/office/drawing/2014/main" id="{6CCC8DEC-DF80-42F7-8ED2-350A53DA2B1D}"/>
              </a:ext>
            </a:extLst>
          </p:cNvPr>
          <p:cNvSpPr>
            <a:spLocks noGrp="1"/>
          </p:cNvSpPr>
          <p:nvPr>
            <p:ph idx="1"/>
          </p:nvPr>
        </p:nvSpPr>
        <p:spPr>
          <a:xfrm>
            <a:off x="457200" y="1066800"/>
            <a:ext cx="8229600" cy="5486400"/>
          </a:xfrm>
        </p:spPr>
        <p:txBody>
          <a:bodyPr>
            <a:normAutofit fontScale="47500" lnSpcReduction="20000"/>
          </a:bodyPr>
          <a:lstStyle/>
          <a:p>
            <a:r>
              <a:rPr lang="en-US" dirty="0"/>
              <a:t>L2738: should be ‘</a:t>
            </a:r>
            <a:r>
              <a:rPr lang="en-US" dirty="0" err="1"/>
              <a:t>QoS</a:t>
            </a:r>
            <a:r>
              <a:rPr lang="en-US" dirty="0"/>
              <a:t> policy control should allow for both </a:t>
            </a:r>
            <a:r>
              <a:rPr lang="en-US" dirty="0" err="1"/>
              <a:t>intserv</a:t>
            </a:r>
            <a:r>
              <a:rPr lang="en-US" dirty="0"/>
              <a:t>, and </a:t>
            </a:r>
            <a:r>
              <a:rPr lang="en-US" dirty="0" err="1"/>
              <a:t>diffserv</a:t>
            </a:r>
            <a:r>
              <a:rPr lang="en-US" dirty="0"/>
              <a:t> as well as TSN </a:t>
            </a:r>
            <a:r>
              <a:rPr lang="en-US" dirty="0" err="1"/>
              <a:t>QoS</a:t>
            </a:r>
            <a:r>
              <a:rPr lang="en-US" dirty="0"/>
              <a:t> models.’</a:t>
            </a:r>
          </a:p>
          <a:p>
            <a:r>
              <a:rPr lang="en-US" dirty="0"/>
              <a:t>L2758: should be ‘Usage limits (time, volume, delay)’</a:t>
            </a:r>
          </a:p>
          <a:p>
            <a:r>
              <a:rPr lang="en-US" dirty="0"/>
              <a:t>L2781: the texts in chapter 7.6.7.1 is not up-to-date. (although figure 54 is good) Refer to DCN-0068-03 for inclusion the revisions.</a:t>
            </a:r>
          </a:p>
          <a:p>
            <a:r>
              <a:rPr lang="en-US" strike="sngStrike" dirty="0"/>
              <a:t>L2800: the texts in chapter 7.6.7.2 is not up-to-date.</a:t>
            </a:r>
          </a:p>
          <a:p>
            <a:r>
              <a:rPr lang="en-US" dirty="0"/>
              <a:t>L2812: part of Figure 55 is not displayed.</a:t>
            </a:r>
          </a:p>
          <a:p>
            <a:r>
              <a:rPr lang="en-US" dirty="0"/>
              <a:t>L2841: figure 57 is not shown in complete.</a:t>
            </a:r>
          </a:p>
          <a:p>
            <a:r>
              <a:rPr lang="en-US" dirty="0"/>
              <a:t>L2854: figure 58 is not shown in complete. So is figure 59.</a:t>
            </a:r>
          </a:p>
          <a:p>
            <a:r>
              <a:rPr lang="en-US" dirty="0"/>
              <a:t>L2864: ‘This section’ should be ‘The following section’</a:t>
            </a:r>
          </a:p>
          <a:p>
            <a:r>
              <a:rPr lang="en-US" dirty="0"/>
              <a:t>L3250: left part of figure 63 should be deleted. (keep the right part only)</a:t>
            </a:r>
          </a:p>
          <a:p>
            <a:r>
              <a:rPr lang="en-US" dirty="0"/>
              <a:t>L3508: Insert the introductory text for ‘8. Network </a:t>
            </a:r>
            <a:r>
              <a:rPr lang="en-US" dirty="0" err="1"/>
              <a:t>softwarization</a:t>
            </a:r>
            <a:r>
              <a:rPr lang="en-US" dirty="0"/>
              <a:t> functions’ as given by </a:t>
            </a:r>
            <a:r>
              <a:rPr lang="en-US" u="sng" dirty="0">
                <a:hlinkClick r:id="rId2"/>
              </a:rPr>
              <a:t>https://mentor.ieee.org/omniran/dcn/17/omniran-17-0075-01-CF00-chap-8-intro-amendment.docx</a:t>
            </a:r>
            <a:endParaRPr lang="en-US" u="sng" dirty="0"/>
          </a:p>
          <a:p>
            <a:r>
              <a:rPr lang="en-US" dirty="0"/>
              <a:t>L3512: change ‘in sharing’ through ‘to provide’</a:t>
            </a:r>
          </a:p>
          <a:p>
            <a:r>
              <a:rPr lang="en-US" dirty="0"/>
              <a:t>L3539: Figure 70 is cropped to its left side. Reduce size of picture to make it fully appearing on the page.</a:t>
            </a:r>
          </a:p>
          <a:p>
            <a:r>
              <a:rPr lang="en-US" dirty="0"/>
              <a:t>L3548: figure 72 is wrong, the correct one is the figure 8-4 in DCN0079-04</a:t>
            </a:r>
          </a:p>
          <a:p>
            <a:r>
              <a:rPr lang="en-US" dirty="0"/>
              <a:t>L3569: Figure 77 is outdated; please insert instead figure 8-9 of </a:t>
            </a:r>
            <a:r>
              <a:rPr lang="en-US" u="sng" dirty="0">
                <a:hlinkClick r:id="rId3"/>
              </a:rPr>
              <a:t>https://mentor.ieee.org/omniran/dcn/17/omniran-17-0079-04-CF00-chap-8-1-information-model.docx</a:t>
            </a:r>
            <a:endParaRPr lang="en-US" dirty="0"/>
          </a:p>
          <a:p>
            <a:r>
              <a:rPr lang="en-US" dirty="0"/>
              <a:t>L3570: chapter 8.1.2 is not included: Refer to DCN-0079-04 for more details.</a:t>
            </a:r>
          </a:p>
          <a:p>
            <a:r>
              <a:rPr lang="en-US" dirty="0"/>
              <a:t>L3610: ‘Figure 74’ should reference to ‘Figure 78’ above.</a:t>
            </a:r>
          </a:p>
          <a:p>
            <a:r>
              <a:rPr lang="en-US" dirty="0"/>
              <a:t>L4344: Remove line; no PICS proforma in this document as explained in 5. </a:t>
            </a:r>
            <a:r>
              <a:rPr lang="en-US" dirty="0" err="1"/>
              <a:t>Conformence</a:t>
            </a:r>
            <a:endParaRPr lang="en-US" dirty="0"/>
          </a:p>
          <a:p>
            <a:r>
              <a:rPr lang="en-US" dirty="0"/>
              <a:t>L4345: Remove Annex A, as there is no annex</a:t>
            </a:r>
          </a:p>
          <a:p>
            <a:endParaRPr lang="en-US" dirty="0"/>
          </a:p>
        </p:txBody>
      </p:sp>
    </p:spTree>
    <p:extLst>
      <p:ext uri="{BB962C8B-B14F-4D97-AF65-F5344CB8AC3E}">
        <p14:creationId xmlns:p14="http://schemas.microsoft.com/office/powerpoint/2010/main" val="4267053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47526-7BC2-4AFF-B68E-97CCE798EF47}"/>
              </a:ext>
            </a:extLst>
          </p:cNvPr>
          <p:cNvSpPr>
            <a:spLocks noGrp="1"/>
          </p:cNvSpPr>
          <p:nvPr>
            <p:ph type="title"/>
          </p:nvPr>
        </p:nvSpPr>
        <p:spPr/>
        <p:txBody>
          <a:bodyPr/>
          <a:lstStyle/>
          <a:p>
            <a:r>
              <a:rPr lang="en-US" dirty="0"/>
              <a:t>Business #3</a:t>
            </a:r>
          </a:p>
        </p:txBody>
      </p:sp>
      <p:sp>
        <p:nvSpPr>
          <p:cNvPr id="3" name="Content Placeholder 2">
            <a:extLst>
              <a:ext uri="{FF2B5EF4-FFF2-40B4-BE49-F238E27FC236}">
                <a16:creationId xmlns:a16="http://schemas.microsoft.com/office/drawing/2014/main" id="{A4587588-2D4C-4107-BB32-5DE602F3B55B}"/>
              </a:ext>
            </a:extLst>
          </p:cNvPr>
          <p:cNvSpPr>
            <a:spLocks noGrp="1"/>
          </p:cNvSpPr>
          <p:nvPr>
            <p:ph idx="1"/>
          </p:nvPr>
        </p:nvSpPr>
        <p:spPr/>
        <p:txBody>
          <a:bodyPr>
            <a:normAutofit fontScale="62500" lnSpcReduction="20000"/>
          </a:bodyPr>
          <a:lstStyle/>
          <a:p>
            <a:pPr lvl="0"/>
            <a:r>
              <a:rPr lang="en-US" dirty="0"/>
              <a:t>Corrections going into P802.1CF-D1.0 for WG ballot</a:t>
            </a:r>
          </a:p>
          <a:p>
            <a:pPr lvl="1"/>
            <a:r>
              <a:rPr lang="en-US" dirty="0"/>
              <a:t>Walter will send out draft for review to Hao and Max before uploading the document to the private 802.1 </a:t>
            </a:r>
            <a:r>
              <a:rPr lang="en-US" dirty="0" err="1"/>
              <a:t>filespace</a:t>
            </a:r>
            <a:r>
              <a:rPr lang="en-US" dirty="0"/>
              <a:t>.</a:t>
            </a:r>
          </a:p>
          <a:p>
            <a:pPr lvl="2"/>
            <a:r>
              <a:rPr lang="en-US" dirty="0"/>
              <a:t>Hao and Max will respond to Walter through email with final hints for editorial clean-up, if necessary.</a:t>
            </a:r>
          </a:p>
          <a:p>
            <a:pPr lvl="1"/>
            <a:r>
              <a:rPr lang="en-US" dirty="0"/>
              <a:t>Corrections of the specific attributes sub-sections in chapter 7.2 – 7.7</a:t>
            </a:r>
          </a:p>
          <a:p>
            <a:pPr lvl="2"/>
            <a:r>
              <a:rPr lang="en-US" dirty="0">
                <a:hlinkClick r:id="rId2"/>
              </a:rPr>
              <a:t>https://mentor.ieee.org/omniran/dcn/17/omniran-17-0098-00-CF00-chap-7-2-5-nds-specific-attributes.docx</a:t>
            </a:r>
            <a:endParaRPr lang="en-US" dirty="0"/>
          </a:p>
          <a:p>
            <a:pPr lvl="2"/>
            <a:r>
              <a:rPr lang="en-US" dirty="0">
                <a:hlinkClick r:id="rId3"/>
              </a:rPr>
              <a:t>https://mentor.ieee.org/omniran/dcn/17/omniran-17-0099-00-CF00-chap-7-3-5-association-specific-attributes.docx</a:t>
            </a:r>
            <a:endParaRPr lang="en-US" dirty="0"/>
          </a:p>
          <a:p>
            <a:pPr lvl="2"/>
            <a:r>
              <a:rPr lang="en-US" dirty="0">
                <a:hlinkClick r:id="rId4"/>
              </a:rPr>
              <a:t>https://mentor.ieee.org/omniran/dcn/17/omniran-17-0100-00-CF00-chap-7-4-5-authentication-specific-attributes.docx</a:t>
            </a:r>
            <a:endParaRPr lang="en-US" dirty="0"/>
          </a:p>
          <a:p>
            <a:pPr lvl="2"/>
            <a:r>
              <a:rPr lang="en-US" dirty="0">
                <a:hlinkClick r:id="rId5"/>
              </a:rPr>
              <a:t>https://mentor.ieee.org/omniran/dcn/17/omniran-17-0101-00-CF00-chap-7-5-5-datapath-specific-attributes.docx</a:t>
            </a:r>
            <a:endParaRPr lang="en-US" dirty="0"/>
          </a:p>
          <a:p>
            <a:pPr lvl="2"/>
            <a:r>
              <a:rPr lang="en-US" dirty="0">
                <a:hlinkClick r:id="rId6"/>
              </a:rPr>
              <a:t>https://mentor.ieee.org/omniran/dcn/17/omniran-17-0102-00-CF00-chap-7-6-5-qos-policy-specific-attributes.docx</a:t>
            </a:r>
            <a:endParaRPr lang="en-US" dirty="0"/>
          </a:p>
          <a:p>
            <a:pPr lvl="2"/>
            <a:r>
              <a:rPr lang="en-US" dirty="0">
                <a:hlinkClick r:id="rId7"/>
              </a:rPr>
              <a:t>https://mentor.ieee.org/omniran/dcn/17/omniran-17-0103-00-CF00-chap-7-7-5-accounting-specific-attributes.docx</a:t>
            </a:r>
            <a:endParaRPr lang="en-US" dirty="0"/>
          </a:p>
          <a:p>
            <a:pPr lvl="1"/>
            <a:r>
              <a:rPr lang="en-US" dirty="0"/>
              <a:t>Agreed to be included into D1.0 by Walter.</a:t>
            </a:r>
          </a:p>
          <a:p>
            <a:endParaRPr lang="en-US" dirty="0"/>
          </a:p>
        </p:txBody>
      </p:sp>
    </p:spTree>
    <p:extLst>
      <p:ext uri="{BB962C8B-B14F-4D97-AF65-F5344CB8AC3E}">
        <p14:creationId xmlns:p14="http://schemas.microsoft.com/office/powerpoint/2010/main" val="94639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#4</a:t>
            </a:r>
          </a:p>
        </p:txBody>
      </p:sp>
      <p:sp>
        <p:nvSpPr>
          <p:cNvPr id="3" name="Content Placeholder 2"/>
          <p:cNvSpPr>
            <a:spLocks noGrp="1"/>
          </p:cNvSpPr>
          <p:nvPr>
            <p:ph idx="1"/>
          </p:nvPr>
        </p:nvSpPr>
        <p:spPr/>
        <p:txBody>
          <a:bodyPr>
            <a:normAutofit fontScale="62500" lnSpcReduction="20000"/>
          </a:bodyPr>
          <a:lstStyle/>
          <a:p>
            <a:pPr lvl="0"/>
            <a:r>
              <a:rPr lang="en-US" dirty="0"/>
              <a:t>WG ballot plan</a:t>
            </a:r>
          </a:p>
          <a:p>
            <a:pPr lvl="1"/>
            <a:r>
              <a:rPr lang="en-US" dirty="0"/>
              <a:t>Latest next Monday, if possible end of this week, to provide sufficient time for reviewers and make WG members aware who are leaving early for holidays.</a:t>
            </a:r>
          </a:p>
          <a:p>
            <a:pPr lvl="0"/>
            <a:r>
              <a:rPr lang="en-US" dirty="0"/>
              <a:t>Agenda proposal and plan for January 802.1 interim in Geneva, CH</a:t>
            </a:r>
          </a:p>
          <a:p>
            <a:pPr lvl="1"/>
            <a:r>
              <a:rPr lang="en-US" dirty="0"/>
              <a:t>See next two slides</a:t>
            </a:r>
          </a:p>
          <a:p>
            <a:pPr lvl="1"/>
            <a:r>
              <a:rPr lang="en-US" dirty="0"/>
              <a:t>Chair explained that OmniRAN session on Thursday depends on DCB demand for early start.</a:t>
            </a:r>
          </a:p>
          <a:p>
            <a:pPr lvl="1"/>
            <a:r>
              <a:rPr lang="en-US" dirty="0"/>
              <a:t>Agenda proposal agreed. No amendments brought up.</a:t>
            </a:r>
          </a:p>
          <a:p>
            <a:r>
              <a:rPr lang="en-US" dirty="0"/>
              <a:t>AOB</a:t>
            </a:r>
          </a:p>
          <a:p>
            <a:r>
              <a:rPr lang="en-US" dirty="0"/>
              <a:t>Next meeting</a:t>
            </a:r>
          </a:p>
          <a:p>
            <a:pPr lvl="1"/>
            <a:r>
              <a:rPr lang="en-US" dirty="0"/>
              <a:t>22 - 25 January 2018, F2F meeting at </a:t>
            </a:r>
            <a:r>
              <a:rPr lang="en-US"/>
              <a:t>ITU site in Geneva</a:t>
            </a:r>
            <a:endParaRPr lang="en-US" dirty="0"/>
          </a:p>
          <a:p>
            <a:pPr lvl="2"/>
            <a:r>
              <a:rPr lang="en-US" dirty="0"/>
              <a:t>FYI: IEEE 802 dress-code applies for the meeting.</a:t>
            </a:r>
          </a:p>
          <a:p>
            <a:pPr lvl="1"/>
            <a:endParaRPr lang="en-US" dirty="0"/>
          </a:p>
          <a:p>
            <a:pPr marL="0" indent="0">
              <a:buNone/>
            </a:pPr>
            <a:r>
              <a:rPr lang="en-US" dirty="0"/>
              <a:t>Adjourned by chair at 10:50 AM ET</a:t>
            </a:r>
          </a:p>
        </p:txBody>
      </p:sp>
    </p:spTree>
    <p:extLst>
      <p:ext uri="{BB962C8B-B14F-4D97-AF65-F5344CB8AC3E}">
        <p14:creationId xmlns:p14="http://schemas.microsoft.com/office/powerpoint/2010/main" val="42262668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January 2018 Agenda Graphics</a:t>
            </a:r>
          </a:p>
        </p:txBody>
      </p:sp>
      <p:graphicFrame>
        <p:nvGraphicFramePr>
          <p:cNvPr id="3" name="Table 2"/>
          <p:cNvGraphicFramePr>
            <a:graphicFrameLocks noGrp="1"/>
          </p:cNvGraphicFramePr>
          <p:nvPr>
            <p:extLst>
              <p:ext uri="{D42A27DB-BD31-4B8C-83A1-F6EECF244321}">
                <p14:modId xmlns:p14="http://schemas.microsoft.com/office/powerpoint/2010/main" val="3726697603"/>
              </p:ext>
            </p:extLst>
          </p:nvPr>
        </p:nvGraphicFramePr>
        <p:xfrm>
          <a:off x="457200" y="988828"/>
          <a:ext cx="8305800" cy="5395431"/>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val="20000"/>
                    </a:ext>
                  </a:extLst>
                </a:gridCol>
                <a:gridCol w="1531031">
                  <a:extLst>
                    <a:ext uri="{9D8B030D-6E8A-4147-A177-3AD203B41FA5}">
                      <a16:colId xmlns:a16="http://schemas.microsoft.com/office/drawing/2014/main" val="20001"/>
                    </a:ext>
                  </a:extLst>
                </a:gridCol>
                <a:gridCol w="1531031">
                  <a:extLst>
                    <a:ext uri="{9D8B030D-6E8A-4147-A177-3AD203B41FA5}">
                      <a16:colId xmlns:a16="http://schemas.microsoft.com/office/drawing/2014/main" val="20002"/>
                    </a:ext>
                  </a:extLst>
                </a:gridCol>
                <a:gridCol w="1531031">
                  <a:extLst>
                    <a:ext uri="{9D8B030D-6E8A-4147-A177-3AD203B41FA5}">
                      <a16:colId xmlns:a16="http://schemas.microsoft.com/office/drawing/2014/main" val="20003"/>
                    </a:ext>
                  </a:extLst>
                </a:gridCol>
                <a:gridCol w="1531031">
                  <a:extLst>
                    <a:ext uri="{9D8B030D-6E8A-4147-A177-3AD203B41FA5}">
                      <a16:colId xmlns:a16="http://schemas.microsoft.com/office/drawing/2014/main" val="20004"/>
                    </a:ext>
                  </a:extLst>
                </a:gridCol>
                <a:gridCol w="1531031">
                  <a:extLst>
                    <a:ext uri="{9D8B030D-6E8A-4147-A177-3AD203B41FA5}">
                      <a16:colId xmlns:a16="http://schemas.microsoft.com/office/drawing/2014/main" val="20005"/>
                    </a:ext>
                  </a:extLst>
                </a:gridCol>
              </a:tblGrid>
              <a:tr h="290874">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1/22</a:t>
                      </a:r>
                    </a:p>
                  </a:txBody>
                  <a:tcPr marL="0" marR="0" marT="0" marB="0">
                    <a:solidFill>
                      <a:schemeClr val="bg1"/>
                    </a:solidFill>
                  </a:tcPr>
                </a:tc>
                <a:tc>
                  <a:txBody>
                    <a:bodyPr/>
                    <a:lstStyle/>
                    <a:p>
                      <a:pPr algn="ctr"/>
                      <a:r>
                        <a:rPr lang="en-US" sz="1800" dirty="0">
                          <a:solidFill>
                            <a:schemeClr val="tx2"/>
                          </a:solidFill>
                        </a:rPr>
                        <a:t>Tue 1/23</a:t>
                      </a:r>
                    </a:p>
                  </a:txBody>
                  <a:tcPr marL="0" marR="0" marT="0" marB="0">
                    <a:solidFill>
                      <a:schemeClr val="bg1"/>
                    </a:solidFill>
                  </a:tcPr>
                </a:tc>
                <a:tc>
                  <a:txBody>
                    <a:bodyPr/>
                    <a:lstStyle/>
                    <a:p>
                      <a:pPr algn="ctr"/>
                      <a:r>
                        <a:rPr lang="en-US" sz="1800" dirty="0">
                          <a:solidFill>
                            <a:schemeClr val="tx2"/>
                          </a:solidFill>
                        </a:rPr>
                        <a:t>Wed 1/24</a:t>
                      </a:r>
                    </a:p>
                  </a:txBody>
                  <a:tcPr marL="0" marR="0" marT="0" marB="0">
                    <a:solidFill>
                      <a:schemeClr val="bg1"/>
                    </a:solidFill>
                  </a:tcPr>
                </a:tc>
                <a:tc>
                  <a:txBody>
                    <a:bodyPr/>
                    <a:lstStyle/>
                    <a:p>
                      <a:pPr algn="ctr"/>
                      <a:r>
                        <a:rPr lang="en-US" sz="1800" dirty="0">
                          <a:solidFill>
                            <a:schemeClr val="tx2"/>
                          </a:solidFill>
                        </a:rPr>
                        <a:t>Thu</a:t>
                      </a:r>
                      <a:r>
                        <a:rPr lang="en-US" sz="1800" baseline="0" dirty="0">
                          <a:solidFill>
                            <a:schemeClr val="tx2"/>
                          </a:solidFill>
                        </a:rPr>
                        <a:t> 1</a:t>
                      </a:r>
                      <a:r>
                        <a:rPr lang="en-US" sz="1800" dirty="0">
                          <a:solidFill>
                            <a:schemeClr val="tx2"/>
                          </a:solidFill>
                        </a:rPr>
                        <a:t>/25</a:t>
                      </a:r>
                    </a:p>
                  </a:txBody>
                  <a:tcPr marL="0" marR="0" marT="0" marB="0">
                    <a:solidFill>
                      <a:schemeClr val="bg1"/>
                    </a:solidFill>
                  </a:tcPr>
                </a:tc>
                <a:tc>
                  <a:txBody>
                    <a:bodyPr/>
                    <a:lstStyle/>
                    <a:p>
                      <a:pPr algn="ctr"/>
                      <a:r>
                        <a:rPr lang="en-US" sz="1800" dirty="0">
                          <a:solidFill>
                            <a:schemeClr val="tx2"/>
                          </a:solidFill>
                        </a:rPr>
                        <a:t>Fri 1/26</a:t>
                      </a:r>
                    </a:p>
                  </a:txBody>
                  <a:tcPr marL="0" marR="0" marT="0" marB="0">
                    <a:solidFill>
                      <a:schemeClr val="bg1"/>
                    </a:solidFill>
                  </a:tcPr>
                </a:tc>
                <a:extLst>
                  <a:ext uri="{0D108BD9-81ED-4DB2-BD59-A6C34878D82A}">
                    <a16:rowId xmlns:a16="http://schemas.microsoft.com/office/drawing/2014/main" val="10000"/>
                  </a:ext>
                </a:extLst>
              </a:tr>
              <a:tr h="654102">
                <a:tc>
                  <a:txBody>
                    <a:bodyPr/>
                    <a:lstStyle/>
                    <a:p>
                      <a:pPr algn="r"/>
                      <a:r>
                        <a:rPr lang="en-US" sz="1500" dirty="0"/>
                        <a:t>09:00</a:t>
                      </a:r>
                    </a:p>
                    <a:p>
                      <a:pPr algn="r"/>
                      <a:endParaRPr lang="en-US" sz="1500" dirty="0"/>
                    </a:p>
                    <a:p>
                      <a:pPr algn="r"/>
                      <a:endParaRPr lang="en-US" sz="1500" dirty="0"/>
                    </a:p>
                    <a:p>
                      <a:pPr algn="r"/>
                      <a:r>
                        <a:rPr lang="en-US" sz="1500" dirty="0"/>
                        <a:t>10:30</a:t>
                      </a:r>
                    </a:p>
                  </a:txBody>
                  <a:tcPr marL="0" marR="0" marT="0" marB="0">
                    <a:solidFill>
                      <a:schemeClr val="accent1">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sz="1200" b="1" dirty="0"/>
                        <a:t>OmniRAN </a:t>
                      </a:r>
                      <a:r>
                        <a:rPr lang="en-US" sz="1200" b="1" noProof="0" dirty="0"/>
                        <a:t>opening</a:t>
                      </a:r>
                    </a:p>
                    <a:p>
                      <a:endParaRPr lang="en-US" sz="1200" dirty="0"/>
                    </a:p>
                  </a:txBody>
                  <a:tcPr marL="36000" marR="36000" marT="36000" marB="36000">
                    <a:solidFill>
                      <a:schemeClr val="tx2">
                        <a:lumMod val="60000"/>
                        <a:lumOff val="40000"/>
                      </a:schemeClr>
                    </a:solidFill>
                  </a:tcPr>
                </a:tc>
                <a:tc>
                  <a:txBody>
                    <a:bodyPr/>
                    <a:lstStyle/>
                    <a:p>
                      <a:endParaRPr lang="en-US" sz="1100" dirty="0"/>
                    </a:p>
                  </a:txBody>
                  <a:tcPr marL="36000" marR="36000" marT="36000" marB="36000">
                    <a:solidFill>
                      <a:schemeClr val="tx2">
                        <a:lumMod val="60000"/>
                        <a:lumOff val="40000"/>
                      </a:schemeClr>
                    </a:solidFill>
                  </a:tcPr>
                </a:tc>
                <a:tc>
                  <a:txBody>
                    <a:bodyPr/>
                    <a:lstStyle/>
                    <a:p>
                      <a:pPr marL="85725" indent="-85725">
                        <a:buFont typeface="Arial" panose="020B0604020202020204" pitchFamily="34" charset="0"/>
                        <a:buNone/>
                      </a:pPr>
                      <a:endParaRPr lang="en-US" sz="11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pattFill prst="wdDnDiag">
                      <a:fgClr>
                        <a:schemeClr val="tx2">
                          <a:lumMod val="60000"/>
                          <a:lumOff val="40000"/>
                        </a:schemeClr>
                      </a:fgClr>
                      <a:bgClr>
                        <a:schemeClr val="bg1"/>
                      </a:bgClr>
                    </a:pattFill>
                  </a:tcPr>
                </a:tc>
                <a:tc rowSpan="3">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1"/>
                  </a:ext>
                </a:extLst>
              </a:tr>
              <a:tr h="163525">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val="10002"/>
                  </a:ext>
                </a:extLst>
              </a:tr>
              <a:tr h="654102">
                <a:tc>
                  <a:txBody>
                    <a:bodyPr/>
                    <a:lstStyle/>
                    <a:p>
                      <a:pPr algn="r"/>
                      <a:r>
                        <a:rPr lang="en-US" sz="1500" dirty="0"/>
                        <a:t>11:00</a:t>
                      </a:r>
                      <a:br>
                        <a:rPr lang="en-US" sz="1500" dirty="0"/>
                      </a:br>
                      <a:endParaRPr lang="en-US" sz="1500" dirty="0"/>
                    </a:p>
                    <a:p>
                      <a:pPr algn="r"/>
                      <a:endParaRPr lang="en-US" sz="1500" dirty="0"/>
                    </a:p>
                    <a:p>
                      <a:pPr algn="r"/>
                      <a:r>
                        <a:rPr lang="en-US" sz="1500" dirty="0"/>
                        <a:t>12:30</a:t>
                      </a:r>
                    </a:p>
                  </a:txBody>
                  <a:tcPr marL="0" marR="0" marT="0" marB="0">
                    <a:solidFill>
                      <a:schemeClr val="tx2">
                        <a:lumMod val="20000"/>
                        <a:lumOff val="80000"/>
                      </a:schemeClr>
                    </a:solidFill>
                  </a:tcPr>
                </a:tc>
                <a:tc>
                  <a:txBody>
                    <a:bodyPr/>
                    <a:lstStyle/>
                    <a:p>
                      <a:pPr marL="0" indent="0">
                        <a:buFont typeface="Arial" panose="020B0604020202020204" pitchFamily="34" charset="0"/>
                        <a:buNone/>
                      </a:pPr>
                      <a:endParaRPr lang="en-US" sz="1200" dirty="0"/>
                    </a:p>
                  </a:txBody>
                  <a:tcPr marL="36000" marR="36000" marT="36000" marB="36000">
                    <a:solidFill>
                      <a:schemeClr val="tx2">
                        <a:lumMod val="60000"/>
                        <a:lumOff val="40000"/>
                      </a:schemeClr>
                    </a:solidFill>
                  </a:tcPr>
                </a:tc>
                <a:tc>
                  <a:txBody>
                    <a:bodyPr/>
                    <a:lstStyle/>
                    <a:p>
                      <a:pPr marL="82550" indent="-82550">
                        <a:buFont typeface="Arial" pitchFamily="34" charset="0"/>
                        <a:buNone/>
                      </a:pPr>
                      <a:endParaRPr lang="en-US" sz="11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pPr marL="85725" marR="0" lvl="0" indent="-85725" algn="l" defTabSz="457200" rtl="0" eaLnBrk="1" fontAlgn="auto" latinLnBrk="0" hangingPunct="1">
                        <a:lnSpc>
                          <a:spcPct val="100000"/>
                        </a:lnSpc>
                        <a:spcBef>
                          <a:spcPts val="0"/>
                        </a:spcBef>
                        <a:spcAft>
                          <a:spcPts val="0"/>
                        </a:spcAft>
                        <a:buClrTx/>
                        <a:buSzTx/>
                        <a:buFont typeface="Arial" pitchFamily="34" charset="0"/>
                        <a:buNone/>
                        <a:tabLst/>
                        <a:defRPr/>
                      </a:pPr>
                      <a:r>
                        <a:rPr lang="en-US" sz="1200" b="1" dirty="0"/>
                        <a:t>OmniRAN</a:t>
                      </a:r>
                      <a:r>
                        <a:rPr lang="en-US" sz="1200" b="1" baseline="0" dirty="0"/>
                        <a:t> closing</a:t>
                      </a:r>
                      <a:endParaRPr lang="en-US" sz="1200" b="1" dirty="0"/>
                    </a:p>
                    <a:p>
                      <a:pPr marL="85725" indent="-85725">
                        <a:buFont typeface="Arial" pitchFamily="34" charset="0"/>
                        <a:buNone/>
                      </a:pPr>
                      <a:endParaRPr lang="en-US" sz="1200" dirty="0"/>
                    </a:p>
                  </a:txBody>
                  <a:tcPr marL="36000" marR="36000" marT="36000" marB="36000">
                    <a:pattFill prst="wdDnDiag">
                      <a:fgClr>
                        <a:schemeClr val="tx2">
                          <a:lumMod val="60000"/>
                          <a:lumOff val="40000"/>
                        </a:schemeClr>
                      </a:fgClr>
                      <a:bgClr>
                        <a:schemeClr val="bg1"/>
                      </a:bgClr>
                    </a:patt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val="10003"/>
                  </a:ext>
                </a:extLst>
              </a:tr>
              <a:tr h="182324">
                <a:tc rowSpan="2">
                  <a:txBody>
                    <a:bodyPr/>
                    <a:lstStyle/>
                    <a:p>
                      <a:pPr algn="r"/>
                      <a:endParaRPr lang="en-US" sz="1500" dirty="0"/>
                    </a:p>
                  </a:txBody>
                  <a:tcPr marL="0" marR="0" marT="0" marB="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4"/>
                  </a:ext>
                </a:extLst>
              </a:tr>
              <a:tr h="255597">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5"/>
                  </a:ext>
                </a:extLst>
              </a:tr>
              <a:tr h="632298">
                <a:tc>
                  <a:txBody>
                    <a:bodyPr/>
                    <a:lstStyle/>
                    <a:p>
                      <a:pPr algn="r"/>
                      <a:r>
                        <a:rPr lang="en-US" sz="1500" dirty="0"/>
                        <a:t>14:00</a:t>
                      </a:r>
                    </a:p>
                    <a:p>
                      <a:pPr algn="r"/>
                      <a:br>
                        <a:rPr lang="en-US" sz="900" dirty="0"/>
                      </a:br>
                      <a:endParaRPr lang="en-US" sz="700" dirty="0"/>
                    </a:p>
                    <a:p>
                      <a:pPr algn="r"/>
                      <a:endParaRPr lang="en-US" sz="1200" dirty="0"/>
                    </a:p>
                    <a:p>
                      <a:pPr algn="r"/>
                      <a:r>
                        <a:rPr lang="en-US" sz="1500" dirty="0"/>
                        <a:t>15:30</a:t>
                      </a:r>
                    </a:p>
                  </a:txBody>
                  <a:tcPr marL="0" marR="0" marT="0" marB="0">
                    <a:solidFill>
                      <a:schemeClr val="tx2">
                        <a:lumMod val="20000"/>
                        <a:lumOff val="80000"/>
                      </a:schemeClr>
                    </a:solidFill>
                  </a:tcPr>
                </a:tc>
                <a:tc>
                  <a:txBody>
                    <a:bodyPr/>
                    <a:lstStyle/>
                    <a:p>
                      <a:endParaRPr lang="en-US" dirty="0"/>
                    </a:p>
                  </a:txBody>
                  <a:tcPr marL="36000" marR="36000" marT="36000" marB="36000">
                    <a:solidFill>
                      <a:schemeClr val="tx2">
                        <a:lumMod val="60000"/>
                        <a:lumOff val="40000"/>
                      </a:schemeClr>
                    </a:solidFill>
                  </a:tcPr>
                </a:tc>
                <a:tc>
                  <a:txBody>
                    <a:bodyPr/>
                    <a:lstStyle/>
                    <a:p>
                      <a:endParaRPr lang="en-US" sz="1100" dirty="0"/>
                    </a:p>
                  </a:txBody>
                  <a:tcPr marL="36000" marR="36000" marT="36000" marB="36000">
                    <a:solidFill>
                      <a:schemeClr val="tx2">
                        <a:lumMod val="60000"/>
                        <a:lumOff val="40000"/>
                      </a:schemeClr>
                    </a:solidFill>
                  </a:tcPr>
                </a:tc>
                <a:tc>
                  <a:txBody>
                    <a:bodyPr/>
                    <a:lstStyle/>
                    <a:p>
                      <a:endParaRPr lang="en-US" dirty="0"/>
                    </a:p>
                  </a:txBody>
                  <a:tcPr marL="36000" marR="36000" marT="36000" marB="36000">
                    <a:solidFill>
                      <a:schemeClr val="tx2">
                        <a:lumMod val="60000"/>
                        <a:lumOff val="40000"/>
                      </a:schemeClr>
                    </a:solidFill>
                  </a:tcPr>
                </a:tc>
                <a:tc rowSpan="3">
                  <a:txBody>
                    <a:bodyPr/>
                    <a:lstStyle/>
                    <a:p>
                      <a:endParaRPr lang="en-US" sz="1400" dirty="0"/>
                    </a:p>
                  </a:txBody>
                  <a:tcPr marL="36000" marR="36000" marT="36000" marB="36000">
                    <a:solidFill>
                      <a:schemeClr val="bg1"/>
                    </a:solidFill>
                  </a:tcPr>
                </a:tc>
                <a:tc vMerge="1">
                  <a:txBody>
                    <a:bodyPr/>
                    <a:lstStyle/>
                    <a:p>
                      <a:endParaRPr lang="en-US"/>
                    </a:p>
                  </a:txBody>
                  <a:tcPr/>
                </a:tc>
                <a:extLst>
                  <a:ext uri="{0D108BD9-81ED-4DB2-BD59-A6C34878D82A}">
                    <a16:rowId xmlns:a16="http://schemas.microsoft.com/office/drawing/2014/main" val="10006"/>
                  </a:ext>
                </a:extLst>
              </a:tr>
              <a:tr h="163525">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val="10008"/>
                  </a:ext>
                </a:extLst>
              </a:tr>
              <a:tr h="639904">
                <a:tc>
                  <a:txBody>
                    <a:bodyPr/>
                    <a:lstStyle/>
                    <a:p>
                      <a:pPr algn="r"/>
                      <a:r>
                        <a:rPr lang="en-US" sz="1500" dirty="0"/>
                        <a:t>16:00</a:t>
                      </a:r>
                    </a:p>
                    <a:p>
                      <a:pPr algn="r"/>
                      <a:endParaRPr lang="en-US" sz="1500" dirty="0"/>
                    </a:p>
                    <a:p>
                      <a:pPr algn="r"/>
                      <a:endParaRPr lang="en-US" sz="1500" dirty="0"/>
                    </a:p>
                    <a:p>
                      <a:pPr algn="r"/>
                      <a:r>
                        <a:rPr lang="en-US" sz="1500" dirty="0"/>
                        <a:t>17:30</a:t>
                      </a:r>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val="10009"/>
                  </a:ext>
                </a:extLst>
              </a:tr>
              <a:tr h="0">
                <a:tc rowSpan="2">
                  <a:txBody>
                    <a:bodyPr/>
                    <a:lstStyle/>
                    <a:p>
                      <a:pPr algn="r"/>
                      <a:r>
                        <a:rPr lang="en-US" sz="1500" dirty="0"/>
                        <a:t>18:15</a:t>
                      </a:r>
                    </a:p>
                    <a:p>
                      <a:pPr algn="r"/>
                      <a:r>
                        <a:rPr lang="en-US" sz="1500" dirty="0"/>
                        <a:t>19:15</a:t>
                      </a:r>
                    </a:p>
                  </a:txBody>
                  <a:tcPr marL="0" marR="0" marT="0" marB="0" anchor="b">
                    <a:solidFill>
                      <a:schemeClr val="accent1">
                        <a:lumMod val="20000"/>
                        <a:lumOff val="80000"/>
                      </a:schemeClr>
                    </a:solidFill>
                  </a:tcPr>
                </a:tc>
                <a:tc rowSpan="2">
                  <a:txBody>
                    <a:bodyPr/>
                    <a:lstStyle/>
                    <a:p>
                      <a:r>
                        <a:rPr lang="en-US" sz="1200" dirty="0"/>
                        <a:t>All editors’ web meeting</a:t>
                      </a:r>
                    </a:p>
                  </a:txBody>
                  <a:tcPr marL="36000" marR="36000" marT="36000" marB="36000">
                    <a:solidFill>
                      <a:schemeClr val="tx2">
                        <a:lumMod val="20000"/>
                        <a:lumOff val="80000"/>
                      </a:schemeClr>
                    </a:solidFill>
                  </a:tcPr>
                </a:tc>
                <a:tc rowSpan="2">
                  <a:txBody>
                    <a:bodyPr/>
                    <a:lstStyle/>
                    <a:p>
                      <a:endParaRPr lang="en-US" sz="4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r>
                        <a:rPr lang="en-US" sz="1200" dirty="0"/>
                        <a:t>New Editors training</a:t>
                      </a:r>
                    </a:p>
                  </a:txBody>
                  <a:tcPr marL="36000" marR="36000" marT="36000" marB="36000">
                    <a:solidFill>
                      <a:schemeClr val="tx2">
                        <a:lumMod val="20000"/>
                        <a:lumOff val="80000"/>
                      </a:schemeClr>
                    </a:solidFill>
                  </a:tcPr>
                </a:tc>
                <a:tc>
                  <a:txBody>
                    <a:bodyPr/>
                    <a:lstStyle/>
                    <a:p>
                      <a:endParaRPr lang="en-US" sz="1200" dirty="0"/>
                    </a:p>
                  </a:txBody>
                  <a:tcPr marL="36000" marR="36000" marT="36000" marB="36000">
                    <a:noFill/>
                  </a:tcPr>
                </a:tc>
                <a:extLst>
                  <a:ext uri="{0D108BD9-81ED-4DB2-BD59-A6C34878D82A}">
                    <a16:rowId xmlns:a16="http://schemas.microsoft.com/office/drawing/2014/main" val="10010"/>
                  </a:ext>
                </a:extLst>
              </a:tr>
              <a:tr h="182324">
                <a:tc vMerge="1">
                  <a:txBody>
                    <a:bodyPr/>
                    <a:lstStyle/>
                    <a:p>
                      <a:endParaRPr lang="en-US"/>
                    </a:p>
                  </a:txBody>
                  <a:tcPr/>
                </a:tc>
                <a:tc vMerge="1">
                  <a:txBody>
                    <a:bodyPr/>
                    <a:lstStyle/>
                    <a:p>
                      <a:endParaRPr lang="en-US" sz="1200" dirty="0"/>
                    </a:p>
                  </a:txBody>
                  <a:tcPr marL="36000" marR="36000" marT="36000" marB="36000">
                    <a:solidFill>
                      <a:schemeClr val="tx2">
                        <a:lumMod val="40000"/>
                        <a:lumOff val="60000"/>
                      </a:schemeClr>
                    </a:solidFill>
                  </a:tcPr>
                </a:tc>
                <a:tc vMerge="1">
                  <a:txBody>
                    <a:bodyPr/>
                    <a:lstStyle/>
                    <a:p>
                      <a:endParaRPr lang="en-US" sz="1200" dirty="0"/>
                    </a:p>
                  </a:txBody>
                  <a:tcPr marL="36000" marR="36000" marT="36000" marB="36000">
                    <a:no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4923639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Jan 2018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r>
              <a:rPr lang="en-US" dirty="0"/>
              <a:t>Reports</a:t>
            </a:r>
          </a:p>
          <a:p>
            <a:r>
              <a:rPr lang="en-US" dirty="0"/>
              <a:t>Result of P802.1CF WG ballot</a:t>
            </a:r>
          </a:p>
          <a:p>
            <a:r>
              <a:rPr lang="en-US" dirty="0"/>
              <a:t>Comment resolution on P802.1CF-D1.0</a:t>
            </a:r>
          </a:p>
          <a:p>
            <a:r>
              <a:rPr lang="en-US" dirty="0"/>
              <a:t>New content for P802.1CF</a:t>
            </a:r>
          </a:p>
          <a:p>
            <a:r>
              <a:rPr lang="en-US" dirty="0"/>
              <a:t>Plan for 802.1CF-D2.0 draft</a:t>
            </a:r>
          </a:p>
          <a:p>
            <a:r>
              <a:rPr lang="en-US" dirty="0"/>
              <a:t>IC NEND contributions review</a:t>
            </a:r>
          </a:p>
          <a:p>
            <a:r>
              <a:rPr lang="en-US" dirty="0"/>
              <a:t>Conference calls until Mar 2018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1287074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a:t>Conference Call</a:t>
            </a:r>
          </a:p>
        </p:txBody>
      </p:sp>
      <p:sp>
        <p:nvSpPr>
          <p:cNvPr id="3078" name="Rectangle 3"/>
          <p:cNvSpPr>
            <a:spLocks noGrp="1" noChangeArrowheads="1"/>
          </p:cNvSpPr>
          <p:nvPr>
            <p:ph type="body" idx="1"/>
          </p:nvPr>
        </p:nvSpPr>
        <p:spPr/>
        <p:txBody>
          <a:bodyPr>
            <a:normAutofit fontScale="62500" lnSpcReduction="20000"/>
          </a:bodyPr>
          <a:lstStyle/>
          <a:p>
            <a:r>
              <a:rPr lang="en-GB" dirty="0"/>
              <a:t>Tuesday, December 12</a:t>
            </a:r>
            <a:r>
              <a:rPr lang="en-GB" baseline="30000" dirty="0"/>
              <a:t>th</a:t>
            </a:r>
            <a:r>
              <a:rPr lang="en-GB" dirty="0"/>
              <a:t> </a:t>
            </a:r>
            <a:r>
              <a:rPr lang="en-US" dirty="0"/>
              <a:t>, 2017 at 09:30-11:00am ET</a:t>
            </a:r>
          </a:p>
          <a:p>
            <a:endParaRPr lang="en-US" dirty="0"/>
          </a:p>
          <a:p>
            <a:r>
              <a:rPr lang="en-US" dirty="0"/>
              <a:t>Join WebEx meeting</a:t>
            </a:r>
          </a:p>
          <a:p>
            <a:pPr lvl="1"/>
            <a:r>
              <a:rPr lang="en-US" u="sng" dirty="0">
                <a:hlinkClick r:id="rId3"/>
              </a:rPr>
              <a:t>https://nokiameetings.webex.com/nokiameetings/j.php?MTID=m25067da6d9a2beb2555f14ae8905a06e</a:t>
            </a:r>
            <a:endParaRPr lang="en-US" u="sng" dirty="0"/>
          </a:p>
          <a:p>
            <a:pPr lvl="1"/>
            <a:r>
              <a:rPr lang="en-US" dirty="0"/>
              <a:t>Meeting number: 956 211 849 </a:t>
            </a:r>
          </a:p>
          <a:p>
            <a:pPr lvl="1"/>
            <a:r>
              <a:rPr lang="en-US" dirty="0"/>
              <a:t>Meeting password: OmniRAN</a:t>
            </a:r>
          </a:p>
          <a:p>
            <a:pPr lvl="1"/>
            <a:endParaRPr lang="en-US" dirty="0"/>
          </a:p>
          <a:p>
            <a:r>
              <a:rPr lang="en-US" dirty="0"/>
              <a:t>Join by phone </a:t>
            </a:r>
          </a:p>
          <a:p>
            <a:pPr lvl="1"/>
            <a:r>
              <a:rPr lang="en-US" dirty="0"/>
              <a:t>+19724459814 US Dallas </a:t>
            </a:r>
          </a:p>
          <a:p>
            <a:pPr lvl="1"/>
            <a:r>
              <a:rPr lang="en-US" dirty="0"/>
              <a:t>+442036087616 UK London </a:t>
            </a:r>
          </a:p>
          <a:p>
            <a:pPr lvl="1"/>
            <a:r>
              <a:rPr lang="en-US" dirty="0"/>
              <a:t>+861084056120, +861058965333 China Beijing</a:t>
            </a:r>
          </a:p>
          <a:p>
            <a:pPr lvl="1"/>
            <a:r>
              <a:rPr lang="en-US" dirty="0"/>
              <a:t>Access code: 956 211 849 </a:t>
            </a:r>
          </a:p>
          <a:p>
            <a:pPr lvl="1"/>
            <a:r>
              <a:rPr lang="en-US" dirty="0"/>
              <a:t>Global call-in numbers</a:t>
            </a:r>
          </a:p>
          <a:p>
            <a:pPr lvl="2"/>
            <a:r>
              <a:rPr lang="en-US" dirty="0">
                <a:hlinkClick r:id="rId4"/>
              </a:rPr>
              <a:t>https://nokiameetings.webex.com/nokiameetings/globalcallin.php?serviceType=MC&amp;ED=533523267&amp;tollFree=0</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endParaRPr lang="en-US" dirty="0"/>
          </a:p>
        </p:txBody>
      </p:sp>
      <p:sp>
        <p:nvSpPr>
          <p:cNvPr id="4104" name="Rectangle 5"/>
          <p:cNvSpPr>
            <a:spLocks noGrp="1" noChangeArrowheads="1"/>
          </p:cNvSpPr>
          <p:nvPr>
            <p:ph type="body" idx="1"/>
          </p:nvPr>
        </p:nvSpPr>
        <p:spPr/>
        <p:txBody>
          <a:bodyPr>
            <a:normAutofit fontScale="92500" lnSpcReduction="20000"/>
          </a:bodyPr>
          <a:lstStyle/>
          <a:p>
            <a:r>
              <a:rPr lang="en-US" dirty="0"/>
              <a:t>Review of minutes </a:t>
            </a:r>
          </a:p>
          <a:p>
            <a:r>
              <a:rPr lang="en-US" dirty="0"/>
              <a:t>Reports </a:t>
            </a:r>
          </a:p>
          <a:p>
            <a:pPr lvl="0"/>
            <a:r>
              <a:rPr lang="en-US" dirty="0"/>
              <a:t>Editorial review results of P802.1CF-D0.7</a:t>
            </a:r>
          </a:p>
          <a:p>
            <a:pPr lvl="0"/>
            <a:r>
              <a:rPr lang="en-US" dirty="0"/>
              <a:t>Corrections going into P802.1CF-D1.0 for WG ballot</a:t>
            </a:r>
          </a:p>
          <a:p>
            <a:pPr lvl="0"/>
            <a:r>
              <a:rPr lang="en-US" dirty="0"/>
              <a:t>WG ballot plan</a:t>
            </a:r>
          </a:p>
          <a:p>
            <a:pPr lvl="0"/>
            <a:r>
              <a:rPr lang="en-US" dirty="0"/>
              <a:t>Agenda proposal and plan for January 802.1 interim in Geneva, CH</a:t>
            </a:r>
          </a:p>
          <a:p>
            <a:r>
              <a:rPr lang="en-US" dirty="0"/>
              <a:t>AOB </a:t>
            </a:r>
          </a:p>
          <a:p>
            <a:r>
              <a:rPr lang="en-US" dirty="0"/>
              <a:t>Next meeting </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a:t>Patent Related Links</a:t>
            </a:r>
            <a:endParaRPr lang="en-US" altLang="en-US" dirty="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a:t>All participants should be familiar with their obligations under the IEEE-SA Policies &amp; Procedures for standards development.</a:t>
            </a:r>
            <a:br>
              <a:rPr lang="en-US" altLang="en-US" dirty="0"/>
            </a:br>
            <a:endParaRPr lang="en-US" altLang="en-US" dirty="0"/>
          </a:p>
          <a:p>
            <a:r>
              <a:rPr lang="en-US" altLang="en-US" dirty="0"/>
              <a:t>Patent Policy is stated in these sources:</a:t>
            </a:r>
          </a:p>
          <a:p>
            <a:pPr lvl="1"/>
            <a:r>
              <a:rPr lang="en-GB" altLang="en-US" dirty="0"/>
              <a:t>IEEE-SA Standards Boards Bylaws</a:t>
            </a:r>
            <a:br>
              <a:rPr lang="en-GB" altLang="en-US" dirty="0"/>
            </a:br>
            <a:r>
              <a:rPr lang="en-US" altLang="en-US" sz="2400" dirty="0">
                <a:hlinkClick r:id="rId2"/>
              </a:rPr>
              <a:t>http://standards.ieee.org/develop/policies/bylaws/sect6-7.html#6</a:t>
            </a:r>
            <a:endParaRPr lang="en-US" altLang="en-US" dirty="0"/>
          </a:p>
          <a:p>
            <a:pPr lvl="1"/>
            <a:r>
              <a:rPr lang="en-GB" altLang="en-US" dirty="0"/>
              <a:t>IEEE-SA Standards Board Operations Manual</a:t>
            </a:r>
            <a:br>
              <a:rPr lang="en-GB" altLang="en-US" dirty="0"/>
            </a:br>
            <a:r>
              <a:rPr lang="en-US" altLang="en-US" sz="2400" dirty="0">
                <a:hlinkClick r:id="rId3"/>
              </a:rPr>
              <a:t>http://standards.ieee.org/develop/policies/opman/sect6.html#6.3</a:t>
            </a:r>
            <a:endParaRPr lang="en-US" altLang="en-US" dirty="0"/>
          </a:p>
          <a:p>
            <a:pPr lvl="1"/>
            <a:r>
              <a:rPr lang="en-US" altLang="en-US" dirty="0"/>
              <a:t>Material about the patent policy is available at </a:t>
            </a:r>
            <a:br>
              <a:rPr lang="en-US" altLang="en-US" dirty="0"/>
            </a:br>
            <a:r>
              <a:rPr lang="en-US" altLang="en-US" sz="2400" dirty="0">
                <a:hlinkClick r:id="rId4"/>
              </a:rPr>
              <a:t>http://standards.ieee.org/about/sasb/patcom/materials.html</a:t>
            </a:r>
            <a:endParaRPr lang="en-US" altLang="en-US" dirty="0"/>
          </a:p>
          <a:p>
            <a:pPr lvl="1"/>
            <a:endParaRPr lang="en-US" altLang="en-US" dirty="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https://development.standards.ieee.org/myproject/Public/mytools/mob/slideset.ppt</a:t>
            </a:r>
            <a:endParaRPr lang="en-US" altLang="en-US" sz="1200" b="1" dirty="0">
              <a:solidFill>
                <a:srgbClr val="000099"/>
              </a:solidFill>
              <a:latin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25725102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a:solidFill>
                  <a:srgbClr val="000099"/>
                </a:solidFill>
              </a:rPr>
              <a:t>Technical considerations remain primary focus</a:t>
            </a:r>
            <a:endParaRPr lang="en-US" altLang="en-US" sz="1400" dirty="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a:solidFill>
                  <a:srgbClr val="000099"/>
                </a:solidFill>
              </a:rPr>
              <a:t>---------------------------------------------------------------   </a:t>
            </a:r>
            <a:endParaRPr lang="en-US" altLang="en-US" sz="1200" b="1" dirty="0">
              <a:solidFill>
                <a:srgbClr val="000099"/>
              </a:solidFill>
            </a:endParaRPr>
          </a:p>
          <a:p>
            <a:pPr marL="230188" indent="-230188" algn="ctr">
              <a:lnSpc>
                <a:spcPct val="80000"/>
              </a:lnSpc>
              <a:buClr>
                <a:srgbClr val="CC3300"/>
              </a:buClr>
              <a:buSzPct val="50000"/>
              <a:buNone/>
            </a:pPr>
            <a:r>
              <a:rPr lang="en-US" altLang="en-US" sz="1200" b="1" dirty="0">
                <a:solidFill>
                  <a:srgbClr val="000099"/>
                </a:solidFill>
              </a:rPr>
              <a:t>See </a:t>
            </a:r>
            <a:r>
              <a:rPr lang="en-US" altLang="en-US" sz="1200" b="1" i="1" dirty="0">
                <a:solidFill>
                  <a:srgbClr val="000099"/>
                </a:solidFill>
              </a:rPr>
              <a:t>IEEE-SA Standards Board Operations Manual</a:t>
            </a:r>
            <a:r>
              <a:rPr lang="en-US" altLang="en-US" sz="1200" b="1" dirty="0">
                <a:solidFill>
                  <a:srgbClr val="000099"/>
                </a:solidFill>
              </a:rPr>
              <a:t>, clause 5.3.10 and </a:t>
            </a:r>
            <a:r>
              <a:rPr lang="en-GB" altLang="en-US" sz="1200" b="1" dirty="0">
                <a:solidFill>
                  <a:srgbClr val="000099"/>
                </a:solidFill>
              </a:rPr>
              <a:t>“Promoting Competition and Innovation: What You Need to Know about the IEEE Standards Association's Antitrust and Competition Policy”</a:t>
            </a:r>
            <a:r>
              <a:rPr lang="en-US" altLang="en-US" sz="1200" b="1" dirty="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http://standards.ieee.org/faqs/affiliationFAQ.html</a:t>
            </a:r>
            <a:br>
              <a:rPr lang="en-US" sz="2200" dirty="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http://standards.ieee.org/resources/antitrust-guidelines.pdf</a:t>
            </a:r>
            <a:br>
              <a:rPr lang="en-US" sz="2200" dirty="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br>
              <a:rPr lang="en-US" sz="2200" dirty="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2069</TotalTime>
  <Words>2361</Words>
  <Application>Microsoft Office PowerPoint</Application>
  <PresentationFormat>On-screen Show (4:3)</PresentationFormat>
  <Paragraphs>249</Paragraphs>
  <Slides>19</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ＭＳ Ｐゴシック</vt:lpstr>
      <vt:lpstr>Arial</vt:lpstr>
      <vt:lpstr>Helvetica</vt:lpstr>
      <vt:lpstr>Monotype Sorts</vt:lpstr>
      <vt:lpstr>Times</vt:lpstr>
      <vt:lpstr>Times New Roman</vt:lpstr>
      <vt:lpstr>Template</vt:lpstr>
      <vt:lpstr>IEEE 802.1 OmniRAN TG December 12th, 2017 Conference Call</vt:lpstr>
      <vt:lpstr>Conference Call</vt:lpstr>
      <vt:lpstr>Agenda proposal</vt:lpstr>
      <vt:lpstr>Participants, Patents, and Duty to Inform</vt:lpstr>
      <vt:lpstr>Patent Related Links</vt:lpstr>
      <vt:lpstr>Call for Potentially Essential Patents</vt:lpstr>
      <vt:lpstr>Participation in IEEE 802 Meetings</vt:lpstr>
      <vt:lpstr>Other Guidelines for IEEE WG Meetings</vt:lpstr>
      <vt:lpstr>Resources – URLs</vt:lpstr>
      <vt:lpstr>Business#1</vt:lpstr>
      <vt:lpstr>Call for Potentially Essential Patents</vt:lpstr>
      <vt:lpstr>Agenda</vt:lpstr>
      <vt:lpstr>Business #2</vt:lpstr>
      <vt:lpstr>Editorial review comments #1</vt:lpstr>
      <vt:lpstr>Editorial review comments #2</vt:lpstr>
      <vt:lpstr>Business #3</vt:lpstr>
      <vt:lpstr>Business #4</vt:lpstr>
      <vt:lpstr>January 2018 Agenda Graphics</vt:lpstr>
      <vt:lpstr>Agenda proposal for Jan 2018 F2F</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383</cp:revision>
  <cp:lastPrinted>1998-02-10T13:28:06Z</cp:lastPrinted>
  <dcterms:created xsi:type="dcterms:W3CDTF">2011-12-30T17:06:23Z</dcterms:created>
  <dcterms:modified xsi:type="dcterms:W3CDTF">2017-12-12T16:12:04Z</dcterms:modified>
</cp:coreProperties>
</file>