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4" r:id="rId2"/>
    <p:sldId id="262" r:id="rId3"/>
    <p:sldId id="267" r:id="rId4"/>
    <p:sldId id="269" r:id="rId5"/>
    <p:sldId id="278" r:id="rId6"/>
    <p:sldId id="271" r:id="rId7"/>
    <p:sldId id="280" r:id="rId8"/>
    <p:sldId id="281" r:id="rId9"/>
    <p:sldId id="282" r:id="rId10"/>
    <p:sldId id="279" r:id="rId11"/>
    <p:sldId id="266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54" autoAdjust="0"/>
    <p:restoredTop sz="93165" autoAdjust="0"/>
  </p:normalViewPr>
  <p:slideViewPr>
    <p:cSldViewPr>
      <p:cViewPr varScale="1">
        <p:scale>
          <a:sx n="73" d="100"/>
          <a:sy n="73" d="100"/>
        </p:scale>
        <p:origin x="-732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9729" y="76200"/>
            <a:ext cx="22156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omniran-17-0082-01-CF00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580330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1726770"/>
                <a:gridCol w="223840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Information Model Structure</a:t>
                      </a:r>
                      <a:endParaRPr lang="en-US" sz="2000" kern="1200" baseline="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</a:t>
                      </a:r>
                      <a:r>
                        <a:rPr lang="en-US" sz="1200" dirty="0" smtClean="0"/>
                        <a:t>2017-10-31]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Hao Wang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86-10-59691000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wangh@cn.fujitsu.com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Xiaojing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Fan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+86-10-59691000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fanxiaojing@cn.fujitsu.com</a:t>
                      </a:r>
                      <a:endParaRPr lang="zh-CN" altLang="zh-CN" sz="11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Ryuichi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Matsukura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Fujitsu/Fujitsu Laboratory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+81-44-754-2667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r.matsukura@jp.fujitsu.com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019128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altLang="zh-CN" sz="1600" dirty="0">
                <a:latin typeface="+mn-lt"/>
              </a:rPr>
              <a:t>This presentation </a:t>
            </a:r>
            <a:r>
              <a:rPr lang="en-US" altLang="zh-CN" sz="1600" dirty="0" smtClean="0">
                <a:latin typeface="+mn-lt"/>
              </a:rPr>
              <a:t>provides further thoughts on the 802.1CF information model structure.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Details need further process</a:t>
            </a:r>
          </a:p>
          <a:p>
            <a:pPr lvl="1"/>
            <a:r>
              <a:rPr lang="en-US" sz="2000" dirty="0" smtClean="0"/>
              <a:t>Attributes, class-procedures</a:t>
            </a:r>
          </a:p>
          <a:p>
            <a:pPr lvl="1"/>
            <a:r>
              <a:rPr lang="en-US" sz="2000" dirty="0" smtClean="0"/>
              <a:t>TE, SS, AR may not need to be appeared at all</a:t>
            </a:r>
          </a:p>
          <a:p>
            <a:pPr lvl="1"/>
            <a:r>
              <a:rPr lang="en-US" sz="2000" dirty="0" smtClean="0"/>
              <a:t>Duplication needs to be eliminated</a:t>
            </a:r>
          </a:p>
          <a:p>
            <a:r>
              <a:rPr lang="en-US" sz="2400" dirty="0" smtClean="0"/>
              <a:t>802.1CF model vs. superset of 802 protocol models</a:t>
            </a:r>
          </a:p>
          <a:p>
            <a:pPr lvl="1"/>
            <a:r>
              <a:rPr lang="en-US" sz="2000" dirty="0" smtClean="0"/>
              <a:t>How many details about 802 protocols should be included?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eparate FDM model may be needed</a:t>
            </a:r>
          </a:p>
          <a:p>
            <a:pPr lvl="1"/>
            <a:r>
              <a:rPr lang="en-US" sz="2000" dirty="0" smtClean="0"/>
              <a:t>FDM Parameters can be included in the NRM model or Service model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8173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Questions, </a:t>
            </a:r>
            <a:r>
              <a:rPr lang="en-US" altLang="zh-CN" dirty="0" smtClean="0"/>
              <a:t>Comments</a:t>
            </a:r>
            <a:br>
              <a:rPr lang="en-US" altLang="zh-CN" dirty="0" smtClean="0"/>
            </a:br>
            <a:r>
              <a:rPr lang="en-US" altLang="zh-CN" dirty="0" smtClean="0"/>
              <a:t>Thank YOU!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7571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kern="1200" dirty="0"/>
              <a:t>Information Model Structure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2017-10-31</a:t>
            </a:r>
            <a:endParaRPr lang="en-US" altLang="zh-CN" dirty="0"/>
          </a:p>
          <a:p>
            <a:r>
              <a:rPr lang="en-US" altLang="zh-CN" dirty="0" err="1"/>
              <a:t>Hao</a:t>
            </a:r>
            <a:r>
              <a:rPr lang="en-US" altLang="zh-CN" dirty="0"/>
              <a:t> Wang</a:t>
            </a:r>
          </a:p>
          <a:p>
            <a:r>
              <a:rPr lang="en-US" altLang="zh-CN" dirty="0"/>
              <a:t>Fujitsu R&amp;D Center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TMN 5-Layer Management Architecture</a:t>
            </a:r>
            <a:endParaRPr 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</a:rPr>
              <a:t>Every layer suggests certain management </a:t>
            </a:r>
            <a:r>
              <a:rPr lang="en-GB" altLang="en-US" sz="2400" dirty="0" smtClean="0">
                <a:solidFill>
                  <a:srgbClr val="000000"/>
                </a:solidFill>
              </a:rPr>
              <a:t>functionalities</a:t>
            </a:r>
          </a:p>
          <a:p>
            <a:pPr lvl="1"/>
            <a:r>
              <a:rPr lang="en-GB" sz="1800" b="1" dirty="0" smtClean="0">
                <a:solidFill>
                  <a:srgbClr val="FF0000"/>
                </a:solidFill>
              </a:rPr>
              <a:t>EML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provides management functions for network elements on an individual or group basis. It also supports an abstraction of the functions provided by the </a:t>
            </a:r>
            <a:r>
              <a:rPr lang="en-US" sz="1800" dirty="0" smtClean="0">
                <a:solidFill>
                  <a:srgbClr val="000000"/>
                </a:solidFill>
              </a:rPr>
              <a:t>network element layer.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GB" sz="1800" b="1" dirty="0" smtClean="0">
                <a:solidFill>
                  <a:srgbClr val="FF0000"/>
                </a:solidFill>
              </a:rPr>
              <a:t>NML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offers a holistic view of the network, </a:t>
            </a:r>
            <a:r>
              <a:rPr lang="en-US" sz="1800" dirty="0" smtClean="0">
                <a:solidFill>
                  <a:srgbClr val="000000"/>
                </a:solidFill>
              </a:rPr>
              <a:t>independent </a:t>
            </a:r>
            <a:r>
              <a:rPr lang="en-US" sz="1800" dirty="0">
                <a:solidFill>
                  <a:srgbClr val="000000"/>
                </a:solidFill>
              </a:rPr>
              <a:t>of device types and vendors. It manages a network as supported by the element management layer.</a:t>
            </a:r>
          </a:p>
          <a:p>
            <a:r>
              <a:rPr lang="en-US" sz="2400" dirty="0" smtClean="0"/>
              <a:t>FCAPS have different tasks at each layer.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30352"/>
            <a:ext cx="43910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接连接符 6"/>
          <p:cNvCxnSpPr/>
          <p:nvPr/>
        </p:nvCxnSpPr>
        <p:spPr bwMode="auto">
          <a:xfrm>
            <a:off x="539552" y="5552068"/>
            <a:ext cx="846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pic>
        <p:nvPicPr>
          <p:cNvPr id="1029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794816"/>
            <a:ext cx="4165392" cy="2037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角丸四角形吹き出し 1"/>
          <p:cNvSpPr/>
          <p:nvPr/>
        </p:nvSpPr>
        <p:spPr bwMode="gray">
          <a:xfrm>
            <a:off x="4644008" y="4149080"/>
            <a:ext cx="1800200" cy="540000"/>
          </a:xfrm>
          <a:prstGeom prst="wedgeRoundRectCallout">
            <a:avLst>
              <a:gd name="adj1" fmla="val -30826"/>
              <a:gd name="adj2" fmla="val 131904"/>
              <a:gd name="adj3" fmla="val 16667"/>
            </a:avLst>
          </a:prstGeom>
          <a:noFill/>
          <a:ln w="9525" cap="flat" cmpd="sng" algn="ctr">
            <a:solidFill>
              <a:srgbClr val="0070C0"/>
            </a:solidFill>
            <a:prstDash val="dash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kern="0" dirty="0" smtClean="0">
                <a:solidFill>
                  <a:srgbClr val="0070C0"/>
                </a:solidFill>
                <a:latin typeface="Segoe UI"/>
                <a:ea typeface="メイリオ"/>
              </a:rPr>
              <a:t>EML-NML interface is the point</a:t>
            </a:r>
            <a:endParaRPr kumimoji="0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13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Basic Questions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should be modeled?</a:t>
            </a:r>
          </a:p>
          <a:p>
            <a:pPr lvl="1"/>
            <a:r>
              <a:rPr lang="en-US" sz="2000" dirty="0" smtClean="0"/>
              <a:t>Access network management functions (EMS on ANC)</a:t>
            </a:r>
          </a:p>
          <a:p>
            <a:pPr lvl="1"/>
            <a:r>
              <a:rPr lang="en-US" sz="2000" dirty="0" smtClean="0"/>
              <a:t>Access network elements (NA, BH)</a:t>
            </a:r>
          </a:p>
          <a:p>
            <a:pPr lvl="1"/>
            <a:r>
              <a:rPr lang="en-US" sz="2000" dirty="0" smtClean="0"/>
              <a:t>Additional managed objects to support AN management functions </a:t>
            </a:r>
          </a:p>
          <a:p>
            <a:pPr lvl="2"/>
            <a:r>
              <a:rPr lang="en-US" sz="1600" dirty="0" smtClean="0"/>
              <a:t>Network Resources: data interfaces R1, R3, R6</a:t>
            </a:r>
          </a:p>
          <a:p>
            <a:pPr lvl="2"/>
            <a:r>
              <a:rPr lang="en-US" sz="1600" dirty="0" smtClean="0"/>
              <a:t>Virtual entities: control interfaces R8, R9</a:t>
            </a:r>
          </a:p>
          <a:p>
            <a:r>
              <a:rPr lang="en-US" sz="2400" dirty="0"/>
              <a:t>What </a:t>
            </a:r>
            <a:r>
              <a:rPr lang="en-US" sz="2400" dirty="0" smtClean="0"/>
              <a:t>management purpose should the information model be used for?</a:t>
            </a:r>
            <a:endParaRPr lang="en-US" sz="2400" dirty="0"/>
          </a:p>
          <a:p>
            <a:pPr lvl="1"/>
            <a:r>
              <a:rPr lang="en-US" sz="2000" dirty="0" smtClean="0"/>
              <a:t>FCAPS vs. OAMPT?</a:t>
            </a:r>
          </a:p>
          <a:p>
            <a:pPr lvl="1"/>
            <a:r>
              <a:rPr lang="en-US" sz="2000" dirty="0" smtClean="0"/>
              <a:t>The ‘C’ only (YANG data model for configuration management)</a:t>
            </a: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305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 bwMode="auto">
          <a:xfrm>
            <a:off x="395536" y="3345959"/>
            <a:ext cx="5544616" cy="2963361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Elements to be Described by IM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Take AN </a:t>
            </a:r>
            <a:r>
              <a:rPr lang="en-US" sz="2000" dirty="0"/>
              <a:t>setup for unlicensed spectrum (</a:t>
            </a:r>
            <a:r>
              <a:rPr lang="en-US" sz="2000" dirty="0" smtClean="0"/>
              <a:t>7.1) as an example</a:t>
            </a:r>
            <a:endParaRPr lang="en-US" sz="2000" dirty="0"/>
          </a:p>
        </p:txBody>
      </p:sp>
      <p:sp>
        <p:nvSpPr>
          <p:cNvPr id="4" name="矩形 3"/>
          <p:cNvSpPr/>
          <p:nvPr/>
        </p:nvSpPr>
        <p:spPr bwMode="auto">
          <a:xfrm>
            <a:off x="3150170" y="3609020"/>
            <a:ext cx="1565846" cy="108012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" name="直接箭头连接符 5"/>
          <p:cNvCxnSpPr/>
          <p:nvPr/>
        </p:nvCxnSpPr>
        <p:spPr bwMode="auto">
          <a:xfrm>
            <a:off x="2358082" y="3897052"/>
            <a:ext cx="792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276085" y="3342292"/>
            <a:ext cx="874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enable </a:t>
            </a:r>
            <a:endParaRPr lang="en-US" dirty="0" smtClean="0"/>
          </a:p>
          <a:p>
            <a:r>
              <a:rPr lang="en-US" dirty="0" smtClean="0"/>
              <a:t>(power-up)</a:t>
            </a:r>
            <a:endParaRPr lang="en-US" dirty="0"/>
          </a:p>
        </p:txBody>
      </p:sp>
      <p:cxnSp>
        <p:nvCxnSpPr>
          <p:cNvPr id="9" name="直接箭头连接符 8"/>
          <p:cNvCxnSpPr/>
          <p:nvPr/>
        </p:nvCxnSpPr>
        <p:spPr bwMode="auto">
          <a:xfrm flipV="1">
            <a:off x="3246753" y="4689140"/>
            <a:ext cx="0" cy="6840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矩形 9"/>
          <p:cNvSpPr/>
          <p:nvPr/>
        </p:nvSpPr>
        <p:spPr bwMode="auto">
          <a:xfrm>
            <a:off x="2367247" y="5373216"/>
            <a:ext cx="156584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211960" y="5373216"/>
            <a:ext cx="156584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BH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2500445" y="4892677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NA_enabled</a:t>
            </a:r>
            <a:endParaRPr lang="en-US" dirty="0"/>
          </a:p>
        </p:txBody>
      </p:sp>
      <p:sp>
        <p:nvSpPr>
          <p:cNvPr id="17" name="矩形 16"/>
          <p:cNvSpPr/>
          <p:nvPr/>
        </p:nvSpPr>
        <p:spPr bwMode="auto">
          <a:xfrm>
            <a:off x="1275886" y="3736616"/>
            <a:ext cx="1008112" cy="3208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 operator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3150170" y="2276872"/>
            <a:ext cx="156584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NMS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0" name="直接箭头连接符 19"/>
          <p:cNvCxnSpPr/>
          <p:nvPr/>
        </p:nvCxnSpPr>
        <p:spPr bwMode="auto">
          <a:xfrm flipV="1">
            <a:off x="3563888" y="2996952"/>
            <a:ext cx="0" cy="6120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483768" y="3068108"/>
            <a:ext cx="1066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ANC_enabled</a:t>
            </a:r>
            <a:endParaRPr lang="en-US" dirty="0"/>
          </a:p>
        </p:txBody>
      </p:sp>
      <p:cxnSp>
        <p:nvCxnSpPr>
          <p:cNvPr id="24" name="直接箭头连接符 23"/>
          <p:cNvCxnSpPr/>
          <p:nvPr/>
        </p:nvCxnSpPr>
        <p:spPr bwMode="auto">
          <a:xfrm>
            <a:off x="3606793" y="4689140"/>
            <a:ext cx="0" cy="6840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 rot="16200000">
            <a:off x="2753324" y="4957599"/>
            <a:ext cx="131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NA_configuration</a:t>
            </a:r>
            <a:endParaRPr lang="en-US" dirty="0"/>
          </a:p>
        </p:txBody>
      </p:sp>
      <p:cxnSp>
        <p:nvCxnSpPr>
          <p:cNvPr id="29" name="直接箭头连接符 28"/>
          <p:cNvCxnSpPr/>
          <p:nvPr/>
        </p:nvCxnSpPr>
        <p:spPr bwMode="auto">
          <a:xfrm>
            <a:off x="4211960" y="2996952"/>
            <a:ext cx="0" cy="61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473240" y="3068960"/>
            <a:ext cx="131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AN_configuration</a:t>
            </a:r>
            <a:endParaRPr lang="en-US" dirty="0"/>
          </a:p>
        </p:txBody>
      </p:sp>
      <p:cxnSp>
        <p:nvCxnSpPr>
          <p:cNvPr id="31" name="直接箭头连接符 30"/>
          <p:cNvCxnSpPr/>
          <p:nvPr/>
        </p:nvCxnSpPr>
        <p:spPr bwMode="auto">
          <a:xfrm flipV="1">
            <a:off x="4650500" y="2996952"/>
            <a:ext cx="0" cy="61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4735533" y="3068960"/>
            <a:ext cx="1042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AN_activated</a:t>
            </a:r>
            <a:endParaRPr lang="en-US" dirty="0"/>
          </a:p>
        </p:txBody>
      </p:sp>
      <p:cxnSp>
        <p:nvCxnSpPr>
          <p:cNvPr id="33" name="直接箭头连接符 32"/>
          <p:cNvCxnSpPr/>
          <p:nvPr/>
        </p:nvCxnSpPr>
        <p:spPr bwMode="auto">
          <a:xfrm>
            <a:off x="1590956" y="5607002"/>
            <a:ext cx="792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1508959" y="5052242"/>
            <a:ext cx="874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enable </a:t>
            </a:r>
            <a:endParaRPr lang="en-US" dirty="0" smtClean="0"/>
          </a:p>
          <a:p>
            <a:r>
              <a:rPr lang="en-US" dirty="0" smtClean="0"/>
              <a:t>(power-up)</a:t>
            </a:r>
            <a:endParaRPr lang="en-US" dirty="0"/>
          </a:p>
        </p:txBody>
      </p:sp>
      <p:sp>
        <p:nvSpPr>
          <p:cNvPr id="35" name="矩形 34"/>
          <p:cNvSpPr/>
          <p:nvPr/>
        </p:nvSpPr>
        <p:spPr bwMode="auto">
          <a:xfrm>
            <a:off x="508760" y="5446566"/>
            <a:ext cx="1008112" cy="3208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 operator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6" name="直接箭头连接符 35"/>
          <p:cNvCxnSpPr/>
          <p:nvPr/>
        </p:nvCxnSpPr>
        <p:spPr bwMode="auto">
          <a:xfrm flipV="1">
            <a:off x="3867577" y="4703235"/>
            <a:ext cx="0" cy="648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3952610" y="4775243"/>
            <a:ext cx="1042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NA_activated</a:t>
            </a:r>
            <a:endParaRPr lang="en-US" dirty="0"/>
          </a:p>
        </p:txBody>
      </p:sp>
      <p:cxnSp>
        <p:nvCxnSpPr>
          <p:cNvPr id="40" name="直接箭头连接符 39"/>
          <p:cNvCxnSpPr/>
          <p:nvPr/>
        </p:nvCxnSpPr>
        <p:spPr bwMode="auto">
          <a:xfrm>
            <a:off x="6228184" y="3736616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782456" y="3598116"/>
            <a:ext cx="2361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Status, set and/or cleared by source</a:t>
            </a:r>
            <a:endParaRPr lang="en-US" dirty="0"/>
          </a:p>
        </p:txBody>
      </p:sp>
      <p:cxnSp>
        <p:nvCxnSpPr>
          <p:cNvPr id="43" name="直接箭头连接符 42"/>
          <p:cNvCxnSpPr/>
          <p:nvPr/>
        </p:nvCxnSpPr>
        <p:spPr bwMode="auto">
          <a:xfrm>
            <a:off x="6228184" y="4438706"/>
            <a:ext cx="46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6782456" y="4300206"/>
            <a:ext cx="2361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Procedures initiated by source and consumed by destination</a:t>
            </a:r>
          </a:p>
          <a:p>
            <a:r>
              <a:rPr lang="en-US" dirty="0" smtClean="0"/>
              <a:t>(no need to specify details, maybe out of scope of 802)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994883" y="4789143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…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4729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dirty="0" smtClean="0"/>
              <a:t>An Information Model (1)</a:t>
            </a:r>
            <a:endParaRPr lang="en-US" dirty="0"/>
          </a:p>
        </p:txBody>
      </p:sp>
      <p:sp>
        <p:nvSpPr>
          <p:cNvPr id="4" name="Rectangle 2"/>
          <p:cNvSpPr/>
          <p:nvPr/>
        </p:nvSpPr>
        <p:spPr bwMode="auto">
          <a:xfrm>
            <a:off x="457200" y="980728"/>
            <a:ext cx="8001000" cy="5913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Network Management Service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NMS-ID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bool </a:t>
            </a:r>
            <a:r>
              <a:rPr lang="en-US" dirty="0" err="1" smtClean="0">
                <a:latin typeface="+mn-lt"/>
              </a:rPr>
              <a:t>AN_activated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7" name="Rectangle 5"/>
          <p:cNvSpPr/>
          <p:nvPr/>
        </p:nvSpPr>
        <p:spPr bwMode="auto">
          <a:xfrm>
            <a:off x="1190771" y="1759496"/>
            <a:ext cx="7267429" cy="6046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Network Control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ANC-ID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bool enabled,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NA_activated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,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BH_activiated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8" name="Freeform 43"/>
          <p:cNvSpPr/>
          <p:nvPr/>
        </p:nvSpPr>
        <p:spPr bwMode="auto">
          <a:xfrm>
            <a:off x="759770" y="1537237"/>
            <a:ext cx="431002" cy="41276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27584" y="163672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70" name="Diamond 45"/>
          <p:cNvSpPr/>
          <p:nvPr/>
        </p:nvSpPr>
        <p:spPr bwMode="auto">
          <a:xfrm>
            <a:off x="683568" y="155466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3" name="Freeform 24"/>
          <p:cNvSpPr/>
          <p:nvPr/>
        </p:nvSpPr>
        <p:spPr bwMode="auto">
          <a:xfrm>
            <a:off x="2367569" y="2381592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Diamond 25"/>
          <p:cNvSpPr/>
          <p:nvPr/>
        </p:nvSpPr>
        <p:spPr bwMode="auto">
          <a:xfrm>
            <a:off x="2291369" y="2369461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6" name="Freeform 39"/>
          <p:cNvSpPr/>
          <p:nvPr/>
        </p:nvSpPr>
        <p:spPr bwMode="auto">
          <a:xfrm>
            <a:off x="2203447" y="2369461"/>
            <a:ext cx="441959" cy="100337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8" name="Diamond 40"/>
          <p:cNvSpPr/>
          <p:nvPr/>
        </p:nvSpPr>
        <p:spPr bwMode="auto">
          <a:xfrm>
            <a:off x="2123728" y="236416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9" name="Rectangle 41"/>
          <p:cNvSpPr/>
          <p:nvPr/>
        </p:nvSpPr>
        <p:spPr bwMode="auto">
          <a:xfrm>
            <a:off x="2660647" y="2420016"/>
            <a:ext cx="5797553" cy="59221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Backhaul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BH-ID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Bool enabled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1" name="Rectangle 42"/>
          <p:cNvSpPr/>
          <p:nvPr/>
        </p:nvSpPr>
        <p:spPr bwMode="auto">
          <a:xfrm>
            <a:off x="2660647" y="3074325"/>
            <a:ext cx="5797553" cy="59702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Node of Attachment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NA-ID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Bool enabled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352470" y="241536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337229" y="309665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85" name="Rectangle 31"/>
          <p:cNvSpPr/>
          <p:nvPr/>
        </p:nvSpPr>
        <p:spPr bwMode="auto">
          <a:xfrm>
            <a:off x="3491880" y="3827187"/>
            <a:ext cx="496632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AssociationStatistics</a:t>
            </a:r>
            <a:endParaRPr lang="en-US" b="1" dirty="0">
              <a:solidFill>
                <a:srgbClr val="FF0000"/>
              </a:solidFill>
              <a:latin typeface="+mn-lt"/>
            </a:endParaRPr>
          </a:p>
          <a:p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AssociationID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6" name="Freeform 39"/>
          <p:cNvSpPr/>
          <p:nvPr/>
        </p:nvSpPr>
        <p:spPr bwMode="auto">
          <a:xfrm>
            <a:off x="3049921" y="3671349"/>
            <a:ext cx="441959" cy="40572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8" name="Diamond 40"/>
          <p:cNvSpPr/>
          <p:nvPr/>
        </p:nvSpPr>
        <p:spPr bwMode="auto">
          <a:xfrm>
            <a:off x="2970202" y="366604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122602" y="380007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90" name="Rectangle 31"/>
          <p:cNvSpPr/>
          <p:nvPr/>
        </p:nvSpPr>
        <p:spPr bwMode="auto">
          <a:xfrm>
            <a:off x="2645406" y="4653136"/>
            <a:ext cx="5812794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err="1" smtClean="0">
                <a:latin typeface="+mn-lt"/>
              </a:rPr>
              <a:t>AuthenticationStatistics</a:t>
            </a:r>
            <a:endParaRPr lang="en-US" b="1" dirty="0">
              <a:latin typeface="+mn-lt"/>
            </a:endParaRPr>
          </a:p>
          <a:p>
            <a:r>
              <a:rPr lang="en-US" b="1" dirty="0" smtClean="0">
                <a:latin typeface="+mn-lt"/>
              </a:rPr>
              <a:t>User-ID</a:t>
            </a:r>
            <a:endParaRPr lang="en-US" b="1" dirty="0">
              <a:latin typeface="+mn-lt"/>
            </a:endParaRPr>
          </a:p>
        </p:txBody>
      </p:sp>
      <p:sp>
        <p:nvSpPr>
          <p:cNvPr id="91" name="Freeform 39"/>
          <p:cNvSpPr/>
          <p:nvPr/>
        </p:nvSpPr>
        <p:spPr bwMode="auto">
          <a:xfrm>
            <a:off x="1983905" y="2509516"/>
            <a:ext cx="661502" cy="239350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2" name="Diamond 40"/>
          <p:cNvSpPr/>
          <p:nvPr/>
        </p:nvSpPr>
        <p:spPr bwMode="auto">
          <a:xfrm>
            <a:off x="1907704" y="234539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276128" y="4626022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299884" y="5075851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+</a:t>
            </a:r>
            <a:endParaRPr lang="en-US" dirty="0">
              <a:latin typeface="+mn-lt"/>
            </a:endParaRPr>
          </a:p>
        </p:txBody>
      </p:sp>
      <p:sp>
        <p:nvSpPr>
          <p:cNvPr id="95" name="Freeform 61"/>
          <p:cNvSpPr/>
          <p:nvPr/>
        </p:nvSpPr>
        <p:spPr bwMode="auto">
          <a:xfrm>
            <a:off x="1811742" y="2553864"/>
            <a:ext cx="811465" cy="277346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6" name="Diamond 62"/>
          <p:cNvSpPr/>
          <p:nvPr/>
        </p:nvSpPr>
        <p:spPr bwMode="auto">
          <a:xfrm>
            <a:off x="1735542" y="2357012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7" name="Rectangle 31"/>
          <p:cNvSpPr/>
          <p:nvPr/>
        </p:nvSpPr>
        <p:spPr bwMode="auto">
          <a:xfrm>
            <a:off x="2645407" y="5136826"/>
            <a:ext cx="5812793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Datapath</a:t>
            </a:r>
            <a:endParaRPr lang="en-US" b="1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Datapath</a:t>
            </a:r>
            <a:r>
              <a:rPr lang="en-US" dirty="0" smtClean="0">
                <a:latin typeface="+mn-lt"/>
              </a:rPr>
              <a:t>-ID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2" name="Rectangle 31"/>
          <p:cNvSpPr/>
          <p:nvPr/>
        </p:nvSpPr>
        <p:spPr bwMode="auto">
          <a:xfrm>
            <a:off x="2649920" y="5763344"/>
            <a:ext cx="580828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User service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Session-ID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287655" y="566054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104" name="Freeform 34">
            <a:extLst>
              <a:ext uri="{FF2B5EF4-FFF2-40B4-BE49-F238E27FC236}">
                <a16:creationId xmlns="" xmlns:a16="http://schemas.microsoft.com/office/drawing/2014/main" id="{BC9F8D12-C97B-4D43-9E4F-C6527771B3B2}"/>
              </a:ext>
            </a:extLst>
          </p:cNvPr>
          <p:cNvSpPr/>
          <p:nvPr/>
        </p:nvSpPr>
        <p:spPr bwMode="auto">
          <a:xfrm>
            <a:off x="1619672" y="2553865"/>
            <a:ext cx="1030248" cy="3383674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5" name="Diamond 61">
            <a:extLst>
              <a:ext uri="{FF2B5EF4-FFF2-40B4-BE49-F238E27FC236}">
                <a16:creationId xmlns="" xmlns:a16="http://schemas.microsoft.com/office/drawing/2014/main" id="{571CCA6E-1EAE-4A01-A0D1-2019CC55CB37}"/>
              </a:ext>
            </a:extLst>
          </p:cNvPr>
          <p:cNvSpPr/>
          <p:nvPr/>
        </p:nvSpPr>
        <p:spPr bwMode="auto">
          <a:xfrm>
            <a:off x="1543472" y="2369461"/>
            <a:ext cx="152400" cy="1745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6" name="Rectangle 30"/>
          <p:cNvSpPr/>
          <p:nvPr/>
        </p:nvSpPr>
        <p:spPr bwMode="auto">
          <a:xfrm>
            <a:off x="4283968" y="6267400"/>
            <a:ext cx="4174232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Accounting record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+mn-lt"/>
              </a:rPr>
              <a:t>AccountingRecord</a:t>
            </a:r>
            <a:r>
              <a:rPr lang="en-US" dirty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7" name="Freeform 34">
            <a:extLst>
              <a:ext uri="{FF2B5EF4-FFF2-40B4-BE49-F238E27FC236}">
                <a16:creationId xmlns="" xmlns:a16="http://schemas.microsoft.com/office/drawing/2014/main" id="{BC9F8D12-C97B-4D43-9E4F-C6527771B3B2}"/>
              </a:ext>
            </a:extLst>
          </p:cNvPr>
          <p:cNvSpPr/>
          <p:nvPr/>
        </p:nvSpPr>
        <p:spPr bwMode="auto">
          <a:xfrm>
            <a:off x="3784104" y="6318867"/>
            <a:ext cx="486552" cy="18730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8" name="Diamond 61">
            <a:extLst>
              <a:ext uri="{FF2B5EF4-FFF2-40B4-BE49-F238E27FC236}">
                <a16:creationId xmlns="" xmlns:a16="http://schemas.microsoft.com/office/drawing/2014/main" id="{571CCA6E-1EAE-4A01-A0D1-2019CC55CB37}"/>
              </a:ext>
            </a:extLst>
          </p:cNvPr>
          <p:cNvSpPr/>
          <p:nvPr/>
        </p:nvSpPr>
        <p:spPr bwMode="auto">
          <a:xfrm>
            <a:off x="3707904" y="6144344"/>
            <a:ext cx="152400" cy="1745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924574" y="620862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</p:spTree>
    <p:extLst>
      <p:ext uri="{BB962C8B-B14F-4D97-AF65-F5344CB8AC3E}">
        <p14:creationId xmlns:p14="http://schemas.microsoft.com/office/powerpoint/2010/main" val="1065944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dirty="0" smtClean="0"/>
              <a:t>An Information Model (2)</a:t>
            </a:r>
            <a:endParaRPr lang="en-US" dirty="0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xmlns="" id="{1648EE3A-9845-47F1-8A01-A2A97DDE6BC1}"/>
              </a:ext>
            </a:extLst>
          </p:cNvPr>
          <p:cNvSpPr/>
          <p:nvPr/>
        </p:nvSpPr>
        <p:spPr bwMode="auto">
          <a:xfrm>
            <a:off x="1300038" y="1447800"/>
            <a:ext cx="4033962" cy="2514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AssociationStatistics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+mn-lt"/>
              </a:rPr>
              <a:t>Association-ID</a:t>
            </a:r>
            <a:endParaRPr lang="en-US" sz="10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000" dirty="0" smtClean="0">
                <a:latin typeface="+mn-lt"/>
              </a:rPr>
              <a:t>LinkConfiguration: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000" dirty="0" smtClean="0">
                <a:latin typeface="+mn-lt"/>
              </a:rPr>
              <a:t>...</a:t>
            </a:r>
            <a:endParaRPr lang="de-DE" sz="10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1000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10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1000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10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1000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10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000" dirty="0" smtClean="0">
                <a:latin typeface="+mn-lt"/>
              </a:rPr>
              <a:t>LinkConfiguration </a:t>
            </a:r>
            <a:r>
              <a:rPr lang="de-DE" sz="1000" dirty="0">
                <a:latin typeface="+mn-lt"/>
              </a:rPr>
              <a:t>ASSOCIATE (SupportedLinkCapabilities, </a:t>
            </a:r>
            <a:br>
              <a:rPr lang="de-DE" sz="1000" dirty="0">
                <a:latin typeface="+mn-lt"/>
              </a:rPr>
            </a:br>
            <a:r>
              <a:rPr lang="de-DE" sz="1000" dirty="0">
                <a:latin typeface="+mn-lt"/>
              </a:rPr>
              <a:t>	PreferredLinkProfile, SupportedSecurityCapabilities,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000" dirty="0">
                <a:latin typeface="+mn-lt"/>
              </a:rPr>
              <a:t>	</a:t>
            </a:r>
            <a:r>
              <a:rPr lang="de-DE" sz="1000" dirty="0" err="1">
                <a:latin typeface="+mn-lt"/>
              </a:rPr>
              <a:t>PreferredSecurityProfile</a:t>
            </a:r>
            <a:r>
              <a:rPr lang="de-DE" sz="1000" dirty="0">
                <a:latin typeface="+mn-lt"/>
              </a:rPr>
              <a:t>, </a:t>
            </a:r>
            <a:r>
              <a:rPr lang="de-DE" sz="1000" dirty="0" err="1">
                <a:latin typeface="+mn-lt"/>
              </a:rPr>
              <a:t>SupportedQosCapabilities</a:t>
            </a:r>
            <a:r>
              <a:rPr lang="de-DE" sz="1000" dirty="0">
                <a:latin typeface="+mn-lt"/>
              </a:rPr>
              <a:t>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000" dirty="0">
                <a:latin typeface="+mn-lt"/>
              </a:rPr>
              <a:t>	</a:t>
            </a:r>
            <a:r>
              <a:rPr lang="de-DE" sz="1000" dirty="0" err="1">
                <a:latin typeface="+mn-lt"/>
              </a:rPr>
              <a:t>PreferredQosProfile</a:t>
            </a:r>
            <a:r>
              <a:rPr lang="de-DE" sz="10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000" dirty="0">
                <a:latin typeface="+mn-lt"/>
              </a:rPr>
              <a:t>LinkConfiguration REASSOCIATE </a:t>
            </a:r>
            <a:r>
              <a:rPr lang="de-DE" sz="1000" dirty="0" smtClean="0">
                <a:latin typeface="+mn-lt"/>
              </a:rPr>
              <a:t>()</a:t>
            </a:r>
            <a:endParaRPr lang="de-DE" sz="10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000" dirty="0" err="1">
                <a:latin typeface="+mn-lt"/>
              </a:rPr>
              <a:t>void</a:t>
            </a:r>
            <a:r>
              <a:rPr lang="de-DE" sz="1000" dirty="0">
                <a:latin typeface="+mn-lt"/>
              </a:rPr>
              <a:t> DISASSOCIATE ()</a:t>
            </a:r>
          </a:p>
        </p:txBody>
      </p:sp>
      <p:cxnSp>
        <p:nvCxnSpPr>
          <p:cNvPr id="38" name="Straight Connector 3">
            <a:extLst>
              <a:ext uri="{FF2B5EF4-FFF2-40B4-BE49-F238E27FC236}">
                <a16:creationId xmlns:a16="http://schemas.microsoft.com/office/drawing/2014/main" xmlns="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300038" y="1642507"/>
            <a:ext cx="403396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Straight Connector 4">
            <a:extLst>
              <a:ext uri="{FF2B5EF4-FFF2-40B4-BE49-F238E27FC236}">
                <a16:creationId xmlns:a16="http://schemas.microsoft.com/office/drawing/2014/main" xmlns="" id="{8DFE4C6C-6DDE-4C3A-9A13-8560E0EBC2C7}"/>
              </a:ext>
            </a:extLst>
          </p:cNvPr>
          <p:cNvCxnSpPr>
            <a:cxnSpLocks/>
          </p:cNvCxnSpPr>
          <p:nvPr/>
        </p:nvCxnSpPr>
        <p:spPr bwMode="auto">
          <a:xfrm>
            <a:off x="1300038" y="3022165"/>
            <a:ext cx="403396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407320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Reference: 802.1X model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图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899592" y="1556792"/>
            <a:ext cx="7056784" cy="475252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 bwMode="auto">
          <a:xfrm>
            <a:off x="1403648" y="2780928"/>
            <a:ext cx="1008112" cy="360040"/>
          </a:xfrm>
          <a:prstGeom prst="rect">
            <a:avLst/>
          </a:prstGeom>
          <a:solidFill>
            <a:schemeClr val="bg1">
              <a:lumMod val="5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矩形 5"/>
          <p:cNvSpPr/>
          <p:nvPr/>
        </p:nvSpPr>
        <p:spPr bwMode="auto">
          <a:xfrm rot="5400000">
            <a:off x="2087724" y="2472849"/>
            <a:ext cx="1008112" cy="360040"/>
          </a:xfrm>
          <a:prstGeom prst="rect">
            <a:avLst/>
          </a:prstGeom>
          <a:solidFill>
            <a:schemeClr val="bg1">
              <a:lumMod val="5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矩形 6"/>
          <p:cNvSpPr/>
          <p:nvPr/>
        </p:nvSpPr>
        <p:spPr bwMode="auto">
          <a:xfrm rot="5400000">
            <a:off x="2087724" y="4257092"/>
            <a:ext cx="1008112" cy="360040"/>
          </a:xfrm>
          <a:prstGeom prst="rect">
            <a:avLst/>
          </a:prstGeom>
          <a:solidFill>
            <a:schemeClr val="bg1">
              <a:lumMod val="5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3923928" y="5157192"/>
            <a:ext cx="1008112" cy="720080"/>
          </a:xfrm>
          <a:prstGeom prst="rect">
            <a:avLst/>
          </a:prstGeom>
          <a:solidFill>
            <a:schemeClr val="bg1">
              <a:lumMod val="5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2772584" y="1797576"/>
            <a:ext cx="1008112" cy="360040"/>
          </a:xfrm>
          <a:prstGeom prst="rect">
            <a:avLst/>
          </a:prstGeom>
          <a:solidFill>
            <a:schemeClr val="bg1">
              <a:lumMod val="5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1640" y="242088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(1)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2029798" y="242088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(2)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2389838" y="1772816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(3)</a:t>
            </a:r>
            <a:endParaRPr 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1979712" y="428380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(2)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4118030" y="472514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(4)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2645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r>
              <a:rPr lang="en-US" dirty="0" smtClean="0"/>
              <a:t>Reference: 802.1X model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983" y="836712"/>
            <a:ext cx="4036269" cy="595367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004" y="861492"/>
            <a:ext cx="2735730" cy="3029719"/>
          </a:xfrm>
          <a:prstGeom prst="rect">
            <a:avLst/>
          </a:prstGeom>
        </p:spPr>
      </p:pic>
      <p:sp>
        <p:nvSpPr>
          <p:cNvPr id="17" name="圆角矩形 16"/>
          <p:cNvSpPr/>
          <p:nvPr/>
        </p:nvSpPr>
        <p:spPr bwMode="auto">
          <a:xfrm>
            <a:off x="5073388" y="2941339"/>
            <a:ext cx="1566009" cy="72008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SimHei" pitchFamily="49" charset="-122"/>
            </a:endParaRPr>
          </a:p>
        </p:txBody>
      </p:sp>
      <p:cxnSp>
        <p:nvCxnSpPr>
          <p:cNvPr id="18" name="直接连接符 17"/>
          <p:cNvCxnSpPr/>
          <p:nvPr/>
        </p:nvCxnSpPr>
        <p:spPr bwMode="auto">
          <a:xfrm>
            <a:off x="2841140" y="2437283"/>
            <a:ext cx="2232248" cy="504056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19" name="椭圆 18"/>
          <p:cNvSpPr/>
          <p:nvPr/>
        </p:nvSpPr>
        <p:spPr bwMode="auto">
          <a:xfrm>
            <a:off x="2265076" y="1933227"/>
            <a:ext cx="648072" cy="1008112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ctr">
              <a:spcBef>
                <a:spcPct val="0"/>
              </a:spcBef>
              <a:spcAft>
                <a:spcPct val="0"/>
              </a:spcAft>
            </a:pPr>
            <a:endParaRPr kumimoji="1" lang="zh-CN" altLang="en-US">
              <a:solidFill>
                <a:srgbClr val="000000"/>
              </a:solidFill>
              <a:latin typeface="Arial" charset="0"/>
              <a:ea typeface="SimHei" pitchFamily="49" charset="-122"/>
            </a:endParaRPr>
          </a:p>
        </p:txBody>
      </p:sp>
      <p:sp>
        <p:nvSpPr>
          <p:cNvPr id="20" name="圆角矩形 19"/>
          <p:cNvSpPr/>
          <p:nvPr/>
        </p:nvSpPr>
        <p:spPr bwMode="auto">
          <a:xfrm>
            <a:off x="6858348" y="2340347"/>
            <a:ext cx="1484453" cy="240952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SimHei" pitchFamily="49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251520" y="4988450"/>
            <a:ext cx="4231158" cy="1331078"/>
            <a:chOff x="755577" y="3892899"/>
            <a:chExt cx="4231158" cy="1331078"/>
          </a:xfrm>
        </p:grpSpPr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5577" y="3892899"/>
              <a:ext cx="4231158" cy="1331078"/>
            </a:xfrm>
            <a:prstGeom prst="rect">
              <a:avLst/>
            </a:prstGeom>
          </p:spPr>
        </p:pic>
        <p:sp>
          <p:nvSpPr>
            <p:cNvPr id="23" name="文本框 11"/>
            <p:cNvSpPr txBox="1"/>
            <p:nvPr/>
          </p:nvSpPr>
          <p:spPr>
            <a:xfrm>
              <a:off x="755577" y="4546632"/>
              <a:ext cx="430887" cy="67734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zh-CN" sz="1600" b="1" dirty="0" smtClean="0"/>
                <a:t>logon</a:t>
              </a:r>
              <a:endParaRPr lang="zh-CN" altLang="en-US" sz="1600" b="1" dirty="0"/>
            </a:p>
          </p:txBody>
        </p:sp>
        <p:sp>
          <p:nvSpPr>
            <p:cNvPr id="24" name="椭圆 23"/>
            <p:cNvSpPr/>
            <p:nvPr/>
          </p:nvSpPr>
          <p:spPr bwMode="auto">
            <a:xfrm>
              <a:off x="1154378" y="4521231"/>
              <a:ext cx="2256985" cy="271333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ctr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>
                <a:solidFill>
                  <a:srgbClr val="000000"/>
                </a:solidFill>
                <a:latin typeface="Arial" charset="0"/>
                <a:ea typeface="SimHei" pitchFamily="49" charset="-122"/>
              </a:endParaRPr>
            </a:p>
          </p:txBody>
        </p:sp>
        <p:sp>
          <p:nvSpPr>
            <p:cNvPr id="25" name="椭圆 24"/>
            <p:cNvSpPr/>
            <p:nvPr/>
          </p:nvSpPr>
          <p:spPr bwMode="auto">
            <a:xfrm>
              <a:off x="877694" y="4017971"/>
              <a:ext cx="410513" cy="115234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ctr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>
                <a:solidFill>
                  <a:srgbClr val="000000"/>
                </a:solidFill>
                <a:latin typeface="Arial" charset="0"/>
                <a:ea typeface="SimHei" pitchFamily="49" charset="-122"/>
              </a:endParaRPr>
            </a:p>
          </p:txBody>
        </p:sp>
      </p:grpSp>
      <p:cxnSp>
        <p:nvCxnSpPr>
          <p:cNvPr id="26" name="直接连接符 25"/>
          <p:cNvCxnSpPr>
            <a:stCxn id="25" idx="7"/>
          </p:cNvCxnSpPr>
          <p:nvPr/>
        </p:nvCxnSpPr>
        <p:spPr bwMode="auto">
          <a:xfrm flipV="1">
            <a:off x="724032" y="2581299"/>
            <a:ext cx="7461222" cy="2549099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27" name="直接连接符 26"/>
          <p:cNvCxnSpPr>
            <a:stCxn id="24" idx="6"/>
          </p:cNvCxnSpPr>
          <p:nvPr/>
        </p:nvCxnSpPr>
        <p:spPr bwMode="auto">
          <a:xfrm flipV="1">
            <a:off x="2907306" y="2581300"/>
            <a:ext cx="5262426" cy="3171149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25964486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omniran-14-0033-01-ecsg-omniran-pptx-template</Template>
  <TotalTime>40883</TotalTime>
  <Words>564</Words>
  <Application>Microsoft Office PowerPoint</Application>
  <PresentationFormat>全屏显示(4:3)</PresentationFormat>
  <Paragraphs>137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omniran_usecase_template</vt:lpstr>
      <vt:lpstr>PowerPoint 演示文稿</vt:lpstr>
      <vt:lpstr>Information Model Structure</vt:lpstr>
      <vt:lpstr>TMN 5-Layer Management Architecture</vt:lpstr>
      <vt:lpstr>Two Basic Questions</vt:lpstr>
      <vt:lpstr>Basic Elements to be Described by IM</vt:lpstr>
      <vt:lpstr>An Information Model (1)</vt:lpstr>
      <vt:lpstr>An Information Model (2)</vt:lpstr>
      <vt:lpstr>Reference: 802.1X model</vt:lpstr>
      <vt:lpstr>Reference: 802.1X model</vt:lpstr>
      <vt:lpstr>Discussions</vt:lpstr>
      <vt:lpstr>Questions, Comments 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Wang, Hao</dc:creator>
  <cp:lastModifiedBy>Yi, Su/易粟</cp:lastModifiedBy>
  <cp:revision>354</cp:revision>
  <cp:lastPrinted>1998-02-10T13:28:06Z</cp:lastPrinted>
  <dcterms:created xsi:type="dcterms:W3CDTF">2015-11-05T09:24:45Z</dcterms:created>
  <dcterms:modified xsi:type="dcterms:W3CDTF">2017-10-31T13:30:02Z</dcterms:modified>
</cp:coreProperties>
</file>