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8" r:id="rId15"/>
    <p:sldId id="309" r:id="rId16"/>
    <p:sldId id="310" r:id="rId17"/>
    <p:sldId id="31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118" d="100"/>
          <a:sy n="118" d="100"/>
        </p:scale>
        <p:origin x="9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omniran-17-0078-01-00TG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7" Type="http://schemas.openxmlformats.org/officeDocument/2006/relationships/hyperlink" Target="https://mentor.ieee.org/omniran/dcn/17/omniran-17-0080-00-CF00-information-modeling-for-network-operat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81-00-CF00-user-service-information-model.pptx" TargetMode="External"/><Relationship Id="rId5" Type="http://schemas.openxmlformats.org/officeDocument/2006/relationships/hyperlink" Target="https://mentor.ieee.org/omniran/dcn/17/omniran-17-0079-00-CF00-chap-8-1-information-model.docx" TargetMode="External"/><Relationship Id="rId4" Type="http://schemas.openxmlformats.org/officeDocument/2006/relationships/hyperlink" Target="http://www.ieee802.org/secmail/msg21785.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secmail/msg21785.html" TargetMode="External"/><Relationship Id="rId2" Type="http://schemas.openxmlformats.org/officeDocument/2006/relationships/hyperlink" Target="https://mentor.ieee.org/omniran/dcn/17/omniran-17-0077-00-00TG-sep-26th-confcall-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81-00-CF00-user-service-information-model.pptx" TargetMode="External"/><Relationship Id="rId2" Type="http://schemas.openxmlformats.org/officeDocument/2006/relationships/hyperlink" Target="https://mentor.ieee.org/omniran/dcn/17/omniran-17-0079-00-CF00-chap-8-1-information-model.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80-00-CF00-information-modeling-for-network-oper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b403a42241fefd9f6aa2a89818f3fc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31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10</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2016-10-10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5455162"/>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bg1">
                              <a:lumMod val="85000"/>
                            </a:schemeClr>
                          </a:solidFill>
                        </a:rPr>
                        <a:t>Walter Pienciak</a:t>
                      </a:r>
                    </a:p>
                  </a:txBody>
                  <a:tcPr/>
                </a:tc>
                <a:tc>
                  <a:txBody>
                    <a:bodyPr/>
                    <a:lstStyle/>
                    <a:p>
                      <a:r>
                        <a:rPr lang="en-US" sz="1400" dirty="0">
                          <a:solidFill>
                            <a:schemeClr val="bg1">
                              <a:lumMod val="85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bg1">
                              <a:lumMod val="85000"/>
                            </a:schemeClr>
                          </a:solidFill>
                          <a:effectLst/>
                        </a:rPr>
                        <a:t>Wang Hao</a:t>
                      </a:r>
                      <a:endParaRPr lang="en-US" sz="1400" dirty="0">
                        <a:solidFill>
                          <a:schemeClr val="bg1">
                            <a:lumMod val="85000"/>
                          </a:schemeClr>
                        </a:solidFill>
                      </a:endParaRPr>
                    </a:p>
                  </a:txBody>
                  <a:tcPr/>
                </a:tc>
                <a:tc>
                  <a:txBody>
                    <a:bodyPr/>
                    <a:lstStyle/>
                    <a:p>
                      <a:r>
                        <a:rPr lang="en-US" sz="1400" dirty="0">
                          <a:solidFill>
                            <a:schemeClr val="bg1">
                              <a:lumMod val="85000"/>
                            </a:schemeClr>
                          </a:solidFill>
                          <a:effectLst/>
                        </a:rPr>
                        <a:t>Fujitsu</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bg1">
                              <a:lumMod val="85000"/>
                            </a:schemeClr>
                          </a:solidFill>
                        </a:rPr>
                        <a:t>Antonio</a:t>
                      </a:r>
                      <a:r>
                        <a:rPr lang="en-US" sz="1400" baseline="0" dirty="0">
                          <a:solidFill>
                            <a:schemeClr val="bg1">
                              <a:lumMod val="85000"/>
                            </a:schemeClr>
                          </a:solidFill>
                        </a:rPr>
                        <a:t> de la Oliva</a:t>
                      </a:r>
                      <a:endParaRPr lang="en-US" sz="1400" dirty="0">
                        <a:solidFill>
                          <a:schemeClr val="bg1">
                            <a:lumMod val="85000"/>
                          </a:schemeClr>
                        </a:solidFill>
                      </a:endParaRPr>
                    </a:p>
                  </a:txBody>
                  <a:tcPr/>
                </a:tc>
                <a:tc>
                  <a:txBody>
                    <a:bodyPr/>
                    <a:lstStyle/>
                    <a:p>
                      <a:r>
                        <a:rPr lang="en-US" sz="1400" dirty="0">
                          <a:solidFill>
                            <a:schemeClr val="bg1">
                              <a:lumMod val="85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Minutes</a:t>
            </a:r>
          </a:p>
          <a:p>
            <a:pPr lvl="1"/>
            <a:r>
              <a:rPr lang="en-US" dirty="0">
                <a:hlinkClick r:id="rId3"/>
              </a:rPr>
              <a:t>https://mentor.ieee.org/omniran/dcn/17/omniran-17-0077-00-00TG-sep-26th-confcall-minutes.docx</a:t>
            </a:r>
            <a:endParaRPr lang="en-US" dirty="0"/>
          </a:p>
          <a:p>
            <a:r>
              <a:rPr lang="en-US" dirty="0"/>
              <a:t>Reports</a:t>
            </a:r>
          </a:p>
          <a:p>
            <a:pPr lvl="1"/>
            <a:r>
              <a:rPr lang="en-US" dirty="0"/>
              <a:t>Liaison from NGMN to IEEE 802 on 5G E2E </a:t>
            </a:r>
            <a:r>
              <a:rPr lang="en-US" dirty="0" err="1"/>
              <a:t>ArchFramework</a:t>
            </a:r>
            <a:endParaRPr lang="en-US" dirty="0"/>
          </a:p>
          <a:p>
            <a:pPr lvl="2"/>
            <a:r>
              <a:rPr lang="en-US" dirty="0">
                <a:hlinkClick r:id="rId4"/>
              </a:rPr>
              <a:t>http://www.ieee802.org/secmail/msg21785.html</a:t>
            </a:r>
            <a:endParaRPr lang="en-US" dirty="0"/>
          </a:p>
          <a:p>
            <a:r>
              <a:rPr lang="en-US" dirty="0"/>
              <a:t>Follow-up on actions defined during the editorial review at St. John's F2F</a:t>
            </a:r>
          </a:p>
          <a:p>
            <a:pPr lvl="1"/>
            <a:r>
              <a:rPr lang="en-US" dirty="0"/>
              <a:t>No pending contributions</a:t>
            </a:r>
          </a:p>
          <a:p>
            <a:r>
              <a:rPr lang="en-US" dirty="0"/>
              <a:t>Progress and agree on information model for Access network and User service</a:t>
            </a:r>
          </a:p>
          <a:p>
            <a:pPr lvl="1"/>
            <a:r>
              <a:rPr lang="en-US" dirty="0">
                <a:hlinkClick r:id="rId5"/>
              </a:rPr>
              <a:t>https://mentor.ieee.org/omniran/dcn/17/omniran-17-0079-00-CF00-chap-8-1-information-model.docx</a:t>
            </a:r>
            <a:endParaRPr lang="en-US" dirty="0"/>
          </a:p>
          <a:p>
            <a:pPr lvl="1"/>
            <a:r>
              <a:rPr lang="en-US" dirty="0">
                <a:hlinkClick r:id="rId6"/>
              </a:rPr>
              <a:t>https://mentor.ieee.org/omniran/dcn/17/omniran-17-0082-00-CF00-information-model-structure.pptx</a:t>
            </a:r>
          </a:p>
          <a:p>
            <a:pPr lvl="1"/>
            <a:r>
              <a:rPr lang="en-US" dirty="0">
                <a:hlinkClick r:id="rId6"/>
              </a:rPr>
              <a:t>https://mentor.ieee.org/omniran/dcn/17/omniran-17-0081-00-CF00-user-service-information-model.pptx</a:t>
            </a:r>
            <a:endParaRPr lang="en-US" dirty="0"/>
          </a:p>
          <a:p>
            <a:pPr lvl="1"/>
            <a:r>
              <a:rPr lang="en-US" dirty="0">
                <a:hlinkClick r:id="rId7"/>
              </a:rPr>
              <a:t>https://mentor.ieee.org/omniran/dcn/17/omniran-17-0080-00-CF00-information-modeling-for-network-operation.pptx</a:t>
            </a:r>
            <a:endParaRPr lang="en-US" dirty="0"/>
          </a:p>
          <a:p>
            <a:pPr lvl="0"/>
            <a:r>
              <a:rPr lang="en-US" dirty="0"/>
              <a:t>Discuss and review text proposal for adoption of TSN in Chap 7.5 &amp; 7.6</a:t>
            </a:r>
          </a:p>
          <a:p>
            <a:pPr lvl="1"/>
            <a:r>
              <a:rPr lang="en-US" dirty="0"/>
              <a:t>Contribution pending</a:t>
            </a:r>
          </a:p>
          <a:p>
            <a:pPr lvl="0"/>
            <a:r>
              <a:rPr lang="en-US" dirty="0"/>
              <a:t>Plans for upcoming F2F in Orlando, FL</a:t>
            </a:r>
          </a:p>
          <a:p>
            <a:pPr lvl="1"/>
            <a:r>
              <a:rPr lang="en-US" dirty="0"/>
              <a:t>Last two slides of this document</a:t>
            </a:r>
          </a:p>
          <a:p>
            <a:pPr lvl="0"/>
            <a:r>
              <a:rPr lang="en-US" dirty="0"/>
              <a:t>Topics for conference call on Oct 31st</a:t>
            </a:r>
          </a:p>
          <a:p>
            <a:pPr lvl="0"/>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pPr lvl="1"/>
            <a:r>
              <a:rPr lang="en-US" dirty="0">
                <a:hlinkClick r:id="rId2"/>
              </a:rPr>
              <a:t>https://mentor.ieee.org/omniran/dcn/17/omniran-17-0077-00-00TG-sep-26th-confcall-minutes.docx</a:t>
            </a:r>
            <a:endParaRPr lang="en-US" dirty="0"/>
          </a:p>
          <a:p>
            <a:pPr lvl="2"/>
            <a:r>
              <a:rPr lang="en-US" dirty="0"/>
              <a:t>..</a:t>
            </a:r>
          </a:p>
          <a:p>
            <a:r>
              <a:rPr lang="en-US" dirty="0"/>
              <a:t>Reports</a:t>
            </a:r>
          </a:p>
          <a:p>
            <a:pPr lvl="1"/>
            <a:r>
              <a:rPr lang="en-US" dirty="0"/>
              <a:t>Liaison from NGMN to IEEE 802 on 5G E2E </a:t>
            </a:r>
            <a:r>
              <a:rPr lang="en-US" dirty="0" err="1"/>
              <a:t>ArchFramework</a:t>
            </a:r>
            <a:endParaRPr lang="en-US" dirty="0"/>
          </a:p>
          <a:p>
            <a:pPr lvl="2"/>
            <a:r>
              <a:rPr lang="en-US" dirty="0">
                <a:hlinkClick r:id="rId3"/>
              </a:rPr>
              <a:t>http://www.ieee802.org/secmail/msg21785.html</a:t>
            </a:r>
            <a:endParaRPr lang="en-US" dirty="0"/>
          </a:p>
          <a:p>
            <a:pPr lvl="2"/>
            <a:r>
              <a:rPr lang="en-US" dirty="0"/>
              <a:t>..</a:t>
            </a:r>
          </a:p>
          <a:p>
            <a:r>
              <a:rPr lang="en-US" dirty="0"/>
              <a:t>Follow-up on actions defined during the editorial review at St. John's F2F</a:t>
            </a:r>
          </a:p>
          <a:p>
            <a:pPr lvl="1"/>
            <a:r>
              <a:rPr lang="en-US" dirty="0"/>
              <a:t>All actions resolved in the Sep 26</a:t>
            </a:r>
            <a:r>
              <a:rPr lang="en-US" baseline="30000" dirty="0"/>
              <a:t>th</a:t>
            </a:r>
            <a:r>
              <a:rPr lang="en-US" dirty="0"/>
              <a:t> conference call.</a:t>
            </a:r>
          </a:p>
          <a:p>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830762"/>
          </a:xfrm>
        </p:spPr>
        <p:txBody>
          <a:bodyPr>
            <a:normAutofit fontScale="77500" lnSpcReduction="20000"/>
          </a:bodyPr>
          <a:lstStyle/>
          <a:p>
            <a:r>
              <a:rPr lang="en-US" dirty="0"/>
              <a:t>Progress and agree on information model for Access network and User service</a:t>
            </a:r>
          </a:p>
          <a:p>
            <a:pPr lvl="1"/>
            <a:r>
              <a:rPr lang="en-US" dirty="0">
                <a:hlinkClick r:id="rId2"/>
              </a:rPr>
              <a:t>https://mentor.ieee.org/omniran/dcn/17/omniran-17-0079-00-CF00-chap-8-1-information-model.docx</a:t>
            </a:r>
            <a:endParaRPr lang="en-US" dirty="0"/>
          </a:p>
          <a:p>
            <a:pPr lvl="2"/>
            <a:r>
              <a:rPr lang="en-US" dirty="0"/>
              <a:t>..</a:t>
            </a:r>
          </a:p>
          <a:p>
            <a:pPr lvl="1"/>
            <a:r>
              <a:rPr lang="en-US" dirty="0">
                <a:hlinkClick r:id="rId3"/>
              </a:rPr>
              <a:t>https://mentor.ieee.org/omniran/dcn/17/omniran-17-0082-00-CF00-information-model-structure.pptx</a:t>
            </a:r>
          </a:p>
          <a:p>
            <a:pPr lvl="2"/>
            <a:r>
              <a:rPr lang="en-US" dirty="0">
                <a:hlinkClick r:id="rId3"/>
              </a:rPr>
              <a:t>..</a:t>
            </a:r>
          </a:p>
          <a:p>
            <a:pPr lvl="1"/>
            <a:r>
              <a:rPr lang="en-US" dirty="0">
                <a:hlinkClick r:id="rId3"/>
              </a:rPr>
              <a:t>https://mentor.ieee.org/omniran/dcn/17/omniran-17-0081-00-CF00-user-service-information-model.pptx</a:t>
            </a:r>
            <a:endParaRPr lang="en-US" dirty="0"/>
          </a:p>
          <a:p>
            <a:pPr lvl="2"/>
            <a:r>
              <a:rPr lang="en-US" dirty="0"/>
              <a:t>..</a:t>
            </a:r>
          </a:p>
          <a:p>
            <a:pPr lvl="1"/>
            <a:r>
              <a:rPr lang="en-US" dirty="0">
                <a:hlinkClick r:id="rId4"/>
              </a:rPr>
              <a:t>https://mentor.ieee.org/omniran/dcn/17/omniran-17-0080-00-CF00-information-modeling-for-network-operation.pptx</a:t>
            </a:r>
            <a:endParaRPr lang="en-US" dirty="0"/>
          </a:p>
          <a:p>
            <a:pPr lvl="2"/>
            <a:r>
              <a:rPr lang="en-US" dirty="0"/>
              <a:t>..</a:t>
            </a:r>
          </a:p>
          <a:p>
            <a:pPr lvl="1"/>
            <a:endParaRPr lang="en-US" dirty="0"/>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85000" lnSpcReduction="20000"/>
          </a:bodyPr>
          <a:lstStyle/>
          <a:p>
            <a:r>
              <a:rPr lang="en-US" dirty="0"/>
              <a:t>Discuss and review text proposal for adoption of TSN in Chap 7.5 &amp; 7.6</a:t>
            </a:r>
          </a:p>
          <a:p>
            <a:pPr lvl="1"/>
            <a:r>
              <a:rPr lang="en-US" dirty="0"/>
              <a:t>Contribution pending.</a:t>
            </a:r>
          </a:p>
          <a:p>
            <a:pPr lvl="0"/>
            <a:r>
              <a:rPr lang="en-US" dirty="0"/>
              <a:t>Plans for upcoming F2F in Orlando, FL</a:t>
            </a:r>
          </a:p>
          <a:p>
            <a:pPr lvl="1"/>
            <a:r>
              <a:rPr lang="en-US" dirty="0"/>
              <a:t>See following two slides.</a:t>
            </a:r>
          </a:p>
          <a:p>
            <a:pPr lvl="0"/>
            <a:r>
              <a:rPr lang="en-US" dirty="0"/>
              <a:t>Topics for conference call on Oct 31</a:t>
            </a:r>
            <a:r>
              <a:rPr lang="en-US" baseline="30000" dirty="0"/>
              <a:t>st</a:t>
            </a:r>
            <a:endParaRPr lang="en-US" dirty="0"/>
          </a:p>
          <a:p>
            <a:pPr lvl="1"/>
            <a:r>
              <a:rPr lang="en-US" dirty="0"/>
              <a:t>..</a:t>
            </a:r>
          </a:p>
          <a:p>
            <a:r>
              <a:rPr lang="en-US" dirty="0" err="1"/>
              <a:t>AoB</a:t>
            </a:r>
            <a:endParaRPr lang="en-US" dirty="0"/>
          </a:p>
          <a:p>
            <a:pPr lvl="1"/>
            <a:r>
              <a:rPr lang="en-US" dirty="0"/>
              <a:t>..</a:t>
            </a:r>
          </a:p>
          <a:p>
            <a:pPr lvl="1"/>
            <a:endParaRPr lang="en-US" dirty="0"/>
          </a:p>
          <a:p>
            <a:pPr marL="0" indent="0">
              <a:buNone/>
            </a:pPr>
            <a:r>
              <a:rPr lang="en-US" dirty="0"/>
              <a:t>Adjourned by chair at …</a:t>
            </a:r>
          </a:p>
        </p:txBody>
      </p:sp>
    </p:spTree>
    <p:extLst>
      <p:ext uri="{BB962C8B-B14F-4D97-AF65-F5344CB8AC3E}">
        <p14:creationId xmlns:p14="http://schemas.microsoft.com/office/powerpoint/2010/main" val="422626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38130000"/>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70000" lnSpcReduction="20000"/>
          </a:bodyPr>
          <a:lstStyle/>
          <a:p>
            <a:r>
              <a:rPr lang="en-GB" dirty="0"/>
              <a:t>Tuesday, October 10</a:t>
            </a:r>
            <a:r>
              <a:rPr lang="en-GB" baseline="30000" dirty="0"/>
              <a:t>th</a:t>
            </a:r>
            <a:r>
              <a:rPr lang="en-GB" dirty="0"/>
              <a:t> </a:t>
            </a:r>
            <a:r>
              <a:rPr lang="en-US" dirty="0"/>
              <a:t>, 2017 at 09:30-11:00am ET</a:t>
            </a:r>
          </a:p>
          <a:p>
            <a:endParaRPr lang="en-US" dirty="0"/>
          </a:p>
          <a:p>
            <a:r>
              <a:rPr lang="en-US" dirty="0"/>
              <a:t>Join WebEx meeting</a:t>
            </a:r>
          </a:p>
          <a:p>
            <a:pPr lvl="1"/>
            <a:r>
              <a:rPr lang="en-US" dirty="0">
                <a:hlinkClick r:id="rId3"/>
              </a:rPr>
              <a:t>&lt;https://nokiameetings.webex.com/nokiameetings/j.php?MTID=mb403a42241fefd9f6aa2a89818f3fc52&gt;</a:t>
            </a:r>
            <a:endParaRPr lang="en-US" dirty="0"/>
          </a:p>
          <a:p>
            <a:pPr lvl="1"/>
            <a:r>
              <a:rPr lang="en-US" dirty="0"/>
              <a:t>Meeting number: 958 382 831</a:t>
            </a:r>
          </a:p>
          <a:p>
            <a:pPr lvl="1"/>
            <a:r>
              <a:rPr lang="en-US" dirty="0"/>
              <a:t>Meeting password: OmniRAN </a:t>
            </a:r>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958 382 831 </a:t>
            </a:r>
          </a:p>
          <a:p>
            <a:pPr lvl="1"/>
            <a:r>
              <a:rPr lang="en-US" dirty="0"/>
              <a:t>Global call-in numbers</a:t>
            </a:r>
          </a:p>
          <a:p>
            <a:pPr lvl="2"/>
            <a:r>
              <a:rPr lang="en-US" dirty="0">
                <a:hlinkClick r:id="rId4"/>
              </a:rPr>
              <a:t>&lt;https://nokiameetings.webex.com/nokiameetings/globalcallin.php?serviceType=MC&amp;ED=533523317&amp;tollFree=0&gt;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Follow-up on actions defined during the editorial review at St. John's F2F</a:t>
            </a:r>
          </a:p>
          <a:p>
            <a:r>
              <a:rPr lang="en-US" dirty="0"/>
              <a:t>Progress and agree on information model for Access network and User service</a:t>
            </a:r>
          </a:p>
          <a:p>
            <a:pPr lvl="0"/>
            <a:r>
              <a:rPr lang="en-US" dirty="0"/>
              <a:t>Discuss and review text proposal for adoption of TSN in Chap 7.5 &amp; 7.6</a:t>
            </a:r>
          </a:p>
          <a:p>
            <a:pPr lvl="0"/>
            <a:r>
              <a:rPr lang="en-US" dirty="0"/>
              <a:t>Plans for upcoming F2F in Orlando, FL</a:t>
            </a:r>
          </a:p>
          <a:p>
            <a:pPr lvl="0"/>
            <a:r>
              <a:rPr lang="en-US" dirty="0"/>
              <a:t>Topics for conference call on Oct 31st</a:t>
            </a:r>
          </a:p>
          <a:p>
            <a:pPr lvl="0"/>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1833</TotalTime>
  <Words>1711</Words>
  <Application>Microsoft Office PowerPoint</Application>
  <PresentationFormat>On-screen Show (4:3)</PresentationFormat>
  <Paragraphs>225</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October 10th,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Business #3</vt:lpstr>
      <vt:lpstr>Nov 2017 Agenda Graphics</vt:lpstr>
      <vt:lpstr>Agenda proposal for November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347</cp:revision>
  <cp:lastPrinted>1998-02-10T13:28:06Z</cp:lastPrinted>
  <dcterms:created xsi:type="dcterms:W3CDTF">2011-12-30T17:06:23Z</dcterms:created>
  <dcterms:modified xsi:type="dcterms:W3CDTF">2017-10-10T13:01:35Z</dcterms:modified>
</cp:coreProperties>
</file>