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65" r:id="rId3"/>
    <p:sldId id="290" r:id="rId4"/>
    <p:sldId id="291" r:id="rId5"/>
    <p:sldId id="292" r:id="rId6"/>
    <p:sldId id="293" r:id="rId7"/>
    <p:sldId id="271" r:id="rId8"/>
    <p:sldId id="266" r:id="rId9"/>
    <p:sldId id="283" r:id="rId10"/>
    <p:sldId id="294" r:id="rId11"/>
    <p:sldId id="297" r:id="rId12"/>
    <p:sldId id="302" r:id="rId13"/>
    <p:sldId id="300" r:id="rId14"/>
    <p:sldId id="303" r:id="rId15"/>
    <p:sldId id="301" r:id="rId16"/>
    <p:sldId id="305" r:id="rId17"/>
    <p:sldId id="299"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1" autoAdjust="0"/>
    <p:restoredTop sz="99233" autoAdjust="0"/>
  </p:normalViewPr>
  <p:slideViewPr>
    <p:cSldViewPr>
      <p:cViewPr varScale="1">
        <p:scale>
          <a:sx n="124" d="100"/>
          <a:sy n="124" d="100"/>
        </p:scale>
        <p:origin x="96" y="27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6</a:t>
            </a:fld>
            <a:endParaRPr lang="en-US" altLang="en-US" sz="1200" dirty="0" smtClean="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smtClean="0"/>
          </a:p>
        </p:txBody>
      </p:sp>
    </p:spTree>
    <p:extLst>
      <p:ext uri="{BB962C8B-B14F-4D97-AF65-F5344CB8AC3E}">
        <p14:creationId xmlns:p14="http://schemas.microsoft.com/office/powerpoint/2010/main" val="308627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11</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smtClean="0"/>
              <a:t>omniran-16-0074-00-00TG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omniran/dcn/16/omniran-16-0072-00-00TG-sep-2016-confcall-minutes.docx" TargetMode="External"/><Relationship Id="rId7" Type="http://schemas.openxmlformats.org/officeDocument/2006/relationships/hyperlink" Target="https://mentor.ieee.org/omniran/dcn/16/omniran-16-0067-01-CF00-deployment-scenarios-for-home-network.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omniran/dcn/16/omniran-16-0073-00-CF00-virtual-access-network-instantiation.docx" TargetMode="External"/><Relationship Id="rId5" Type="http://schemas.openxmlformats.org/officeDocument/2006/relationships/hyperlink" Target="https://mentor.ieee.org/omniran/dcn/16/omniran-16-0066-00-CF00-comments-on-p802-1cf-d02.xls" TargetMode="External"/><Relationship Id="rId4" Type="http://schemas.openxmlformats.org/officeDocument/2006/relationships/hyperlink" Target="http://www.ieee802.org/1/private/email2/msg25260.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802.org/1/private/email2/msg25260.html" TargetMode="External"/><Relationship Id="rId2" Type="http://schemas.openxmlformats.org/officeDocument/2006/relationships/hyperlink" Target="https://mentor.ieee.org/omniran/dcn/16/omniran-16-0072-00-00TG-sep-2016-confcall-minutes.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omniran/dcn/16/omniran-16-0066-00-CF00-comments-on-p802-1cf-d02.xl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6/omniran-16-0067-01-CF00-deployment-scenarios-for-home-network.docx" TargetMode="External"/><Relationship Id="rId2" Type="http://schemas.openxmlformats.org/officeDocument/2006/relationships/hyperlink" Target="https://mentor.ieee.org/omniran/dcn/16/omniran-16-0073-00-CF00-virtual-access-network-instantiation.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188411d73bd2839e7688641c2762c848"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amp;ED=432983242&amp;amp;tollFree=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October 25</a:t>
            </a:r>
            <a:r>
              <a:rPr lang="en-US" baseline="30000" dirty="0" smtClean="0"/>
              <a:t>th</a:t>
            </a:r>
            <a:r>
              <a:rPr lang="en-US" dirty="0" smtClean="0"/>
              <a:t> </a:t>
            </a:r>
            <a:r>
              <a:rPr lang="en-US" dirty="0" smtClean="0"/>
              <a:t>, </a:t>
            </a:r>
            <a:r>
              <a:rPr lang="en-US" dirty="0" smtClean="0"/>
              <a:t>2016 Conference Call</a:t>
            </a:r>
            <a:endParaRPr lang="en-US" dirty="0"/>
          </a:p>
        </p:txBody>
      </p:sp>
      <p:sp>
        <p:nvSpPr>
          <p:cNvPr id="3" name="Subtitle 2"/>
          <p:cNvSpPr>
            <a:spLocks noGrp="1"/>
          </p:cNvSpPr>
          <p:nvPr>
            <p:ph type="subTitle" idx="1"/>
          </p:nvPr>
        </p:nvSpPr>
        <p:spPr/>
        <p:txBody>
          <a:bodyPr/>
          <a:lstStyle/>
          <a:p>
            <a:r>
              <a:rPr lang="en-US" dirty="0" smtClean="0"/>
              <a:t>2016-10-24</a:t>
            </a:r>
            <a:r>
              <a:rPr lang="en-US" dirty="0"/>
              <a:t/>
            </a:r>
            <a:br>
              <a:rPr lang="en-US" dirty="0"/>
            </a:br>
            <a:r>
              <a:rPr lang="en-US" dirty="0"/>
              <a:t>Max </a:t>
            </a:r>
            <a:r>
              <a:rPr lang="en-US" dirty="0" smtClean="0"/>
              <a:t>Riegel, </a:t>
            </a:r>
            <a:r>
              <a:rPr lang="en-US" dirty="0" smtClean="0"/>
              <a:t>Nokia </a:t>
            </a:r>
            <a:r>
              <a:rPr lang="en-US" dirty="0" err="1" smtClean="0"/>
              <a:t>BellLabs</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953000"/>
          </a:xfrm>
        </p:spPr>
        <p:txBody>
          <a:bodyPr>
            <a:noAutofit/>
          </a:bodyPr>
          <a:lstStyle/>
          <a:p>
            <a:r>
              <a:rPr lang="en-US" altLang="en-US" sz="24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2000" dirty="0" smtClean="0"/>
              <a:t>Either speak up now or</a:t>
            </a:r>
          </a:p>
          <a:p>
            <a:pPr lvl="1"/>
            <a:r>
              <a:rPr lang="en-US" altLang="en-US" sz="2000" dirty="0" smtClean="0"/>
              <a:t>Provide the chair of this group with the identity of the holder(s) of any and all such claims as soon as possible or</a:t>
            </a:r>
          </a:p>
          <a:p>
            <a:pPr lvl="1"/>
            <a:r>
              <a:rPr lang="en-US" altLang="en-US" sz="2000" dirty="0" smtClean="0"/>
              <a:t>Cause an LOA to be submitted</a:t>
            </a:r>
            <a:br>
              <a:rPr lang="en-US" altLang="en-US" sz="2000" dirty="0" smtClean="0"/>
            </a:br>
            <a:endParaRPr lang="en-US" altLang="en-US" sz="2000" dirty="0" smtClean="0"/>
          </a:p>
          <a:p>
            <a:r>
              <a:rPr lang="en-US" altLang="en-US" sz="2400" dirty="0" smtClean="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a:t>
            </a:r>
            <a:endParaRPr lang="en-US" dirty="0"/>
          </a:p>
        </p:txBody>
      </p:sp>
      <p:sp>
        <p:nvSpPr>
          <p:cNvPr id="4104" name="Rectangle 5"/>
          <p:cNvSpPr>
            <a:spLocks noGrp="1" noChangeArrowheads="1"/>
          </p:cNvSpPr>
          <p:nvPr>
            <p:ph type="body" idx="1"/>
          </p:nvPr>
        </p:nvSpPr>
        <p:spPr/>
        <p:txBody>
          <a:bodyPr>
            <a:normAutofit fontScale="55000" lnSpcReduction="20000"/>
          </a:bodyPr>
          <a:lstStyle/>
          <a:p>
            <a:r>
              <a:rPr lang="en-US" dirty="0"/>
              <a:t>Review of minutes</a:t>
            </a:r>
          </a:p>
          <a:p>
            <a:pPr lvl="1"/>
            <a:r>
              <a:rPr lang="en-US" dirty="0" err="1"/>
              <a:t>Confcall</a:t>
            </a:r>
            <a:r>
              <a:rPr lang="en-US" dirty="0"/>
              <a:t> Sept 27th </a:t>
            </a:r>
            <a:r>
              <a:rPr lang="en-US" dirty="0" smtClean="0"/>
              <a:t>minutes</a:t>
            </a:r>
          </a:p>
          <a:p>
            <a:pPr lvl="2"/>
            <a:r>
              <a:rPr lang="en-US" dirty="0">
                <a:hlinkClick r:id="rId3"/>
              </a:rPr>
              <a:t>https://</a:t>
            </a:r>
            <a:r>
              <a:rPr lang="en-US" dirty="0" smtClean="0">
                <a:hlinkClick r:id="rId3"/>
              </a:rPr>
              <a:t>mentor.ieee.org/omniran/dcn/16/omniran-16-0072-00-00TG-sep-2016-confcall-minutes.docx</a:t>
            </a:r>
            <a:endParaRPr lang="en-US" dirty="0"/>
          </a:p>
          <a:p>
            <a:r>
              <a:rPr lang="en-US" dirty="0" smtClean="0"/>
              <a:t>Reports</a:t>
            </a:r>
          </a:p>
          <a:p>
            <a:pPr lvl="1"/>
            <a:r>
              <a:rPr lang="en-US" dirty="0" smtClean="0"/>
              <a:t>802.1CF TG ballot recirculation</a:t>
            </a:r>
          </a:p>
          <a:p>
            <a:pPr lvl="2"/>
            <a:r>
              <a:rPr lang="en-US" dirty="0">
                <a:hlinkClick r:id="rId4"/>
              </a:rPr>
              <a:t>http://</a:t>
            </a:r>
            <a:r>
              <a:rPr lang="en-US" dirty="0" smtClean="0">
                <a:hlinkClick r:id="rId4"/>
              </a:rPr>
              <a:t>www.ieee802.org/1/private/email2/msg25260.html</a:t>
            </a:r>
            <a:endParaRPr lang="en-US" dirty="0"/>
          </a:p>
          <a:p>
            <a:pPr lvl="0"/>
            <a:r>
              <a:rPr lang="en-US" dirty="0"/>
              <a:t>Resolution of comments on </a:t>
            </a:r>
            <a:r>
              <a:rPr lang="en-US" dirty="0" smtClean="0"/>
              <a:t>chapter </a:t>
            </a:r>
            <a:r>
              <a:rPr lang="en-US" dirty="0"/>
              <a:t>8 of </a:t>
            </a:r>
            <a:r>
              <a:rPr lang="en-US" dirty="0" smtClean="0"/>
              <a:t>802.1CF-d0.2</a:t>
            </a:r>
          </a:p>
          <a:p>
            <a:pPr lvl="2"/>
            <a:r>
              <a:rPr lang="en-US" dirty="0">
                <a:hlinkClick r:id="rId5"/>
              </a:rPr>
              <a:t>https://</a:t>
            </a:r>
            <a:r>
              <a:rPr lang="en-US" dirty="0" smtClean="0">
                <a:hlinkClick r:id="rId5"/>
              </a:rPr>
              <a:t>mentor.ieee.org/omniran/dcn/16/omniran-16-0066-00-CF00-comments-on-p802-1cf-d02.xls</a:t>
            </a:r>
            <a:endParaRPr lang="en-US" dirty="0"/>
          </a:p>
          <a:p>
            <a:pPr lvl="0"/>
            <a:r>
              <a:rPr lang="en-US" dirty="0"/>
              <a:t>Contributions to P802.1CF</a:t>
            </a:r>
          </a:p>
          <a:p>
            <a:pPr lvl="1"/>
            <a:r>
              <a:rPr lang="en-US" dirty="0"/>
              <a:t>Access network </a:t>
            </a:r>
            <a:r>
              <a:rPr lang="en-US" dirty="0" smtClean="0"/>
              <a:t>instantiation</a:t>
            </a:r>
          </a:p>
          <a:p>
            <a:pPr lvl="2"/>
            <a:r>
              <a:rPr lang="en-US" dirty="0">
                <a:hlinkClick r:id="rId6"/>
              </a:rPr>
              <a:t>https://</a:t>
            </a:r>
            <a:r>
              <a:rPr lang="en-US" dirty="0" smtClean="0">
                <a:hlinkClick r:id="rId6"/>
              </a:rPr>
              <a:t>mentor.ieee.org/omniran/dcn/16/omniran-16-0073-00-CF00-virtual-access-network-instantiation.docx</a:t>
            </a:r>
            <a:endParaRPr lang="en-US" dirty="0"/>
          </a:p>
          <a:p>
            <a:pPr lvl="1"/>
            <a:r>
              <a:rPr lang="en-US" dirty="0" smtClean="0"/>
              <a:t>Other</a:t>
            </a:r>
          </a:p>
          <a:p>
            <a:pPr lvl="2"/>
            <a:r>
              <a:rPr lang="en-US" dirty="0">
                <a:hlinkClick r:id="rId7"/>
              </a:rPr>
              <a:t>https://</a:t>
            </a:r>
            <a:r>
              <a:rPr lang="en-US" dirty="0" smtClean="0">
                <a:hlinkClick r:id="rId7"/>
              </a:rPr>
              <a:t>mentor.ieee.org/omniran/dcn/16/omniran-16-0067-01-CF00-deployment-scenarios-for-home-network.docx</a:t>
            </a:r>
            <a:endParaRPr lang="en-US" dirty="0"/>
          </a:p>
          <a:p>
            <a:pPr lvl="0"/>
            <a:r>
              <a:rPr lang="en-US" dirty="0"/>
              <a:t>Plans for the San Antonio F2F meeting</a:t>
            </a:r>
          </a:p>
          <a:p>
            <a:pPr lvl="0"/>
            <a:r>
              <a:rPr lang="en-US" dirty="0" err="1"/>
              <a:t>AoB</a:t>
            </a:r>
            <a:endParaRPr lang="en-US" dirty="0"/>
          </a:p>
        </p:txBody>
      </p:sp>
    </p:spTree>
    <p:extLst>
      <p:ext uri="{BB962C8B-B14F-4D97-AF65-F5344CB8AC3E}">
        <p14:creationId xmlns:p14="http://schemas.microsoft.com/office/powerpoint/2010/main" val="283237095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#2</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Review of minutes</a:t>
            </a:r>
          </a:p>
          <a:p>
            <a:pPr lvl="1"/>
            <a:r>
              <a:rPr lang="en-US" dirty="0" err="1"/>
              <a:t>Confcall</a:t>
            </a:r>
            <a:r>
              <a:rPr lang="en-US" dirty="0"/>
              <a:t> Sept 27th minutes</a:t>
            </a:r>
          </a:p>
          <a:p>
            <a:pPr lvl="2"/>
            <a:r>
              <a:rPr lang="en-US" dirty="0">
                <a:hlinkClick r:id="rId2"/>
              </a:rPr>
              <a:t>https://mentor.ieee.org/omniran/dcn/16/omniran-16-0072-00-00TG-sep-2016-confcall-minutes.docx</a:t>
            </a:r>
            <a:endParaRPr lang="en-US" dirty="0"/>
          </a:p>
          <a:p>
            <a:r>
              <a:rPr lang="en-US" dirty="0" smtClean="0"/>
              <a:t>Reports</a:t>
            </a:r>
            <a:endParaRPr lang="en-US" dirty="0" smtClean="0"/>
          </a:p>
          <a:p>
            <a:pPr lvl="1"/>
            <a:r>
              <a:rPr lang="en-US" dirty="0"/>
              <a:t>802.1CF TG ballot recirculation</a:t>
            </a:r>
          </a:p>
          <a:p>
            <a:pPr lvl="2"/>
            <a:r>
              <a:rPr lang="en-US" dirty="0">
                <a:hlinkClick r:id="rId3"/>
              </a:rPr>
              <a:t>http://www.ieee802.org/1/private/email2/msg25260.html</a:t>
            </a:r>
            <a:endParaRPr lang="en-US" dirty="0"/>
          </a:p>
          <a:p>
            <a:pPr lvl="1"/>
            <a:endParaRPr lang="en-US" dirty="0" smtClean="0"/>
          </a:p>
          <a:p>
            <a:pPr lvl="1"/>
            <a:r>
              <a:rPr lang="en-US" dirty="0" smtClean="0"/>
              <a:t>5G </a:t>
            </a:r>
            <a:r>
              <a:rPr lang="en-US" dirty="0" smtClean="0"/>
              <a:t>SC status</a:t>
            </a:r>
          </a:p>
          <a:p>
            <a:pPr marL="457200" lvl="1" indent="0">
              <a:buNone/>
            </a:pPr>
            <a:endParaRPr lang="en-US" dirty="0"/>
          </a:p>
          <a:p>
            <a:pPr marL="457200" lvl="1" indent="0">
              <a:buNone/>
            </a:pPr>
            <a:endParaRPr lang="en-US" dirty="0" smtClean="0"/>
          </a:p>
          <a:p>
            <a:pPr lvl="1"/>
            <a:r>
              <a:rPr lang="en-US" dirty="0" smtClean="0"/>
              <a:t>Other reports</a:t>
            </a:r>
          </a:p>
          <a:p>
            <a:endParaRPr lang="en-US" dirty="0" smtClean="0"/>
          </a:p>
        </p:txBody>
      </p:sp>
    </p:spTree>
    <p:extLst>
      <p:ext uri="{BB962C8B-B14F-4D97-AF65-F5344CB8AC3E}">
        <p14:creationId xmlns:p14="http://schemas.microsoft.com/office/powerpoint/2010/main" val="989255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#3</a:t>
            </a:r>
            <a:endParaRPr lang="en-US" dirty="0"/>
          </a:p>
        </p:txBody>
      </p:sp>
      <p:sp>
        <p:nvSpPr>
          <p:cNvPr id="3" name="Content Placeholder 2"/>
          <p:cNvSpPr>
            <a:spLocks noGrp="1"/>
          </p:cNvSpPr>
          <p:nvPr>
            <p:ph idx="1"/>
          </p:nvPr>
        </p:nvSpPr>
        <p:spPr/>
        <p:txBody>
          <a:bodyPr>
            <a:normAutofit/>
          </a:bodyPr>
          <a:lstStyle/>
          <a:p>
            <a:pPr lvl="0"/>
            <a:r>
              <a:rPr lang="en-US" dirty="0"/>
              <a:t>Resolution of comments on chapter 8 of 802.1CF-d0.2</a:t>
            </a:r>
          </a:p>
          <a:p>
            <a:pPr lvl="2"/>
            <a:r>
              <a:rPr lang="en-US" dirty="0">
                <a:hlinkClick r:id="rId2"/>
              </a:rPr>
              <a:t>https://mentor.ieee.org/omniran/dcn/16/omniran-16-0066-00-CF00-comments-on-p802-1cf-d02.xls</a:t>
            </a:r>
            <a:endParaRPr lang="en-US" dirty="0"/>
          </a:p>
        </p:txBody>
      </p:sp>
    </p:spTree>
    <p:extLst>
      <p:ext uri="{BB962C8B-B14F-4D97-AF65-F5344CB8AC3E}">
        <p14:creationId xmlns:p14="http://schemas.microsoft.com/office/powerpoint/2010/main" val="1769320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#4</a:t>
            </a:r>
            <a:endParaRPr lang="en-US" dirty="0"/>
          </a:p>
        </p:txBody>
      </p:sp>
      <p:sp>
        <p:nvSpPr>
          <p:cNvPr id="3" name="Content Placeholder 2"/>
          <p:cNvSpPr>
            <a:spLocks noGrp="1"/>
          </p:cNvSpPr>
          <p:nvPr>
            <p:ph idx="1"/>
          </p:nvPr>
        </p:nvSpPr>
        <p:spPr/>
        <p:txBody>
          <a:bodyPr/>
          <a:lstStyle/>
          <a:p>
            <a:pPr lvl="0"/>
            <a:r>
              <a:rPr lang="en-US" dirty="0"/>
              <a:t>Contributions to P802.1CF</a:t>
            </a:r>
          </a:p>
          <a:p>
            <a:pPr lvl="1"/>
            <a:r>
              <a:rPr lang="en-US" dirty="0"/>
              <a:t>Access network instantiation</a:t>
            </a:r>
          </a:p>
          <a:p>
            <a:pPr lvl="2"/>
            <a:r>
              <a:rPr lang="en-US" dirty="0">
                <a:hlinkClick r:id="rId2"/>
              </a:rPr>
              <a:t>https://mentor.ieee.org/omniran/dcn/16/omniran-16-0073-00-CF00-virtual-access-network-instantiation.docx</a:t>
            </a:r>
            <a:endParaRPr lang="en-US" dirty="0"/>
          </a:p>
          <a:p>
            <a:pPr lvl="1"/>
            <a:r>
              <a:rPr lang="en-US" dirty="0"/>
              <a:t>Other</a:t>
            </a:r>
          </a:p>
          <a:p>
            <a:pPr lvl="2"/>
            <a:r>
              <a:rPr lang="en-US" dirty="0">
                <a:hlinkClick r:id="rId3"/>
              </a:rPr>
              <a:t>https://</a:t>
            </a:r>
            <a:r>
              <a:rPr lang="en-US" dirty="0" smtClean="0">
                <a:hlinkClick r:id="rId3"/>
              </a:rPr>
              <a:t>mentor.ieee.org/omniran/dcn/16/omniran-16-0067-01-CF00-deployment-scenarios-for-home-network.docx</a:t>
            </a:r>
            <a:endParaRPr lang="en-US" dirty="0"/>
          </a:p>
        </p:txBody>
      </p:sp>
    </p:spTree>
    <p:extLst>
      <p:ext uri="{BB962C8B-B14F-4D97-AF65-F5344CB8AC3E}">
        <p14:creationId xmlns:p14="http://schemas.microsoft.com/office/powerpoint/2010/main" val="2656671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#5</a:t>
            </a:r>
            <a:endParaRPr lang="en-US" dirty="0"/>
          </a:p>
        </p:txBody>
      </p:sp>
      <p:sp>
        <p:nvSpPr>
          <p:cNvPr id="3" name="Content Placeholder 2"/>
          <p:cNvSpPr>
            <a:spLocks noGrp="1"/>
          </p:cNvSpPr>
          <p:nvPr>
            <p:ph idx="1"/>
          </p:nvPr>
        </p:nvSpPr>
        <p:spPr/>
        <p:txBody>
          <a:bodyPr>
            <a:normAutofit lnSpcReduction="10000"/>
          </a:bodyPr>
          <a:lstStyle/>
          <a:p>
            <a:r>
              <a:rPr lang="en-US" dirty="0" smtClean="0"/>
              <a:t>Agenda </a:t>
            </a:r>
            <a:r>
              <a:rPr lang="en-US" dirty="0"/>
              <a:t>for the upcoming F2F </a:t>
            </a:r>
            <a:r>
              <a:rPr lang="en-US" dirty="0" smtClean="0"/>
              <a:t>meeting</a:t>
            </a:r>
          </a:p>
          <a:p>
            <a:pPr lvl="1"/>
            <a:r>
              <a:rPr lang="en-US" dirty="0" smtClean="0"/>
              <a:t>San Antonio, TX on November 7</a:t>
            </a:r>
            <a:r>
              <a:rPr lang="en-US" baseline="30000" dirty="0" smtClean="0"/>
              <a:t>th</a:t>
            </a:r>
            <a:r>
              <a:rPr lang="en-US" dirty="0" smtClean="0"/>
              <a:t> -11</a:t>
            </a:r>
            <a:r>
              <a:rPr lang="en-US" baseline="30000" dirty="0" smtClean="0"/>
              <a:t>th</a:t>
            </a:r>
            <a:r>
              <a:rPr lang="en-US" dirty="0" smtClean="0"/>
              <a:t> </a:t>
            </a:r>
            <a:endParaRPr lang="en-US" dirty="0" smtClean="0"/>
          </a:p>
          <a:p>
            <a:pPr lvl="1"/>
            <a:r>
              <a:rPr lang="en-US" dirty="0" smtClean="0"/>
              <a:t>Agenda proposal and session graphics on next two slides</a:t>
            </a:r>
          </a:p>
          <a:p>
            <a:pPr lvl="1"/>
            <a:endParaRPr lang="en-US" dirty="0"/>
          </a:p>
          <a:p>
            <a:r>
              <a:rPr lang="en-US" dirty="0" smtClean="0"/>
              <a:t>AOB</a:t>
            </a:r>
          </a:p>
          <a:p>
            <a:pPr lvl="1"/>
            <a:endParaRPr lang="en-US" dirty="0" smtClean="0"/>
          </a:p>
          <a:p>
            <a:pPr lvl="1"/>
            <a:endParaRPr lang="en-US" dirty="0"/>
          </a:p>
          <a:p>
            <a:r>
              <a:rPr lang="en-US" dirty="0" smtClean="0"/>
              <a:t>Meeting adjourned by chair at …</a:t>
            </a:r>
            <a:endParaRPr lang="en-US" dirty="0"/>
          </a:p>
          <a:p>
            <a:endParaRPr lang="en-US" dirty="0"/>
          </a:p>
        </p:txBody>
      </p:sp>
    </p:spTree>
    <p:extLst>
      <p:ext uri="{BB962C8B-B14F-4D97-AF65-F5344CB8AC3E}">
        <p14:creationId xmlns:p14="http://schemas.microsoft.com/office/powerpoint/2010/main" val="2271059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Nov</a:t>
            </a:r>
            <a:r>
              <a:rPr lang="en-US" dirty="0" smtClean="0"/>
              <a:t> </a:t>
            </a:r>
            <a:r>
              <a:rPr lang="en-US" dirty="0" smtClean="0"/>
              <a:t>2016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505374227"/>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a:t>
                      </a:r>
                      <a:r>
                        <a:rPr lang="en-US" sz="1800" dirty="0" smtClean="0">
                          <a:solidFill>
                            <a:schemeClr val="tx2"/>
                          </a:solidFill>
                        </a:rPr>
                        <a:t>11/7</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a:t>
                      </a:r>
                      <a:r>
                        <a:rPr lang="en-US" sz="1800" dirty="0" smtClean="0">
                          <a:solidFill>
                            <a:schemeClr val="tx2"/>
                          </a:solidFill>
                        </a:rPr>
                        <a:t>11/8</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a:t>
                      </a:r>
                      <a:r>
                        <a:rPr lang="en-US" sz="1800" dirty="0" smtClean="0">
                          <a:solidFill>
                            <a:schemeClr val="tx2"/>
                          </a:solidFill>
                        </a:rPr>
                        <a:t>11/09</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a:t>
                      </a:r>
                      <a:r>
                        <a:rPr lang="en-US" sz="1800" baseline="0" dirty="0" smtClean="0">
                          <a:solidFill>
                            <a:schemeClr val="tx2"/>
                          </a:solidFill>
                        </a:rPr>
                        <a:t> 11</a:t>
                      </a:r>
                      <a:r>
                        <a:rPr lang="en-US" sz="1800" dirty="0" smtClean="0">
                          <a:solidFill>
                            <a:schemeClr val="tx2"/>
                          </a:solidFill>
                        </a:rPr>
                        <a:t>/10</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a:t>
                      </a:r>
                      <a:r>
                        <a:rPr lang="en-US" sz="1800" dirty="0" smtClean="0">
                          <a:solidFill>
                            <a:schemeClr val="tx2"/>
                          </a:solidFill>
                        </a:rPr>
                        <a:t>11/11</a:t>
                      </a:r>
                      <a:endParaRPr lang="en-US" sz="1800" dirty="0">
                        <a:solidFill>
                          <a:schemeClr val="tx2"/>
                        </a:solidFill>
                      </a:endParaRPr>
                    </a:p>
                  </a:txBody>
                  <a:tcPr marL="0" marR="0" marT="0" marB="0">
                    <a:solidFill>
                      <a:schemeClr val="bg1"/>
                    </a:solidFill>
                  </a:tcPr>
                </a:tc>
              </a:tr>
              <a:tr h="914400">
                <a:tc>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a:txBody>
                    <a:bodyPr/>
                    <a:lstStyle/>
                    <a:p>
                      <a:r>
                        <a:rPr lang="de-DE" sz="1200" dirty="0" smtClean="0"/>
                        <a:t>802</a:t>
                      </a:r>
                      <a:r>
                        <a:rPr lang="de-DE" sz="1200" baseline="0" dirty="0" smtClean="0"/>
                        <a:t> EC </a:t>
                      </a:r>
                      <a:r>
                        <a:rPr lang="de-DE" sz="1200" baseline="0" dirty="0" err="1" smtClean="0"/>
                        <a:t>Opening</a:t>
                      </a:r>
                      <a:endParaRPr lang="en-US" sz="1200" dirty="0"/>
                    </a:p>
                  </a:txBody>
                  <a:tcPr marL="36000" marR="36000" marT="36000" marB="36000">
                    <a:solidFill>
                      <a:schemeClr val="bg1">
                        <a:lumMod val="75000"/>
                      </a:schemeClr>
                    </a:solidFill>
                  </a:tcPr>
                </a:tc>
                <a:tc>
                  <a:txBody>
                    <a:bodyPr/>
                    <a:lstStyle/>
                    <a:p>
                      <a:r>
                        <a:rPr lang="en-US" sz="1100" dirty="0" smtClean="0"/>
                        <a:t>802.11 WNG</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smtClean="0"/>
                        <a:t>802.11</a:t>
                      </a:r>
                      <a:r>
                        <a:rPr lang="de-DE" sz="1100" baseline="0" dirty="0" smtClean="0"/>
                        <a:t> ARC</a:t>
                      </a:r>
                      <a:endParaRPr lang="en-US" sz="11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rowSpan="3">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22713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694584">
                <a:tc>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smtClean="0"/>
                        <a:t>802.1</a:t>
                      </a:r>
                      <a:br>
                        <a:rPr lang="en-US" sz="1400" dirty="0" smtClean="0"/>
                      </a:br>
                      <a:r>
                        <a:rPr lang="en-US" sz="1400" dirty="0" smtClean="0"/>
                        <a:t>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a:txBody>
                    <a:bodyPr/>
                    <a:lstStyle/>
                    <a:p>
                      <a:pPr marL="82550" indent="-82550">
                        <a:buFont typeface="Arial" pitchFamily="34" charset="0"/>
                        <a:buNone/>
                      </a:pPr>
                      <a:r>
                        <a:rPr lang="en-US" sz="1100" dirty="0" smtClean="0"/>
                        <a:t>802.11AANI</a:t>
                      </a:r>
                      <a:endParaRPr lang="en-US" sz="1100" dirty="0"/>
                    </a:p>
                  </a:txBody>
                  <a:tcPr marL="36000" marR="36000" marT="36000" marB="36000">
                    <a:solidFill>
                      <a:schemeClr val="bg1">
                        <a:lumMod val="85000"/>
                      </a:schemeClr>
                    </a:solidFill>
                  </a:tcPr>
                </a:tc>
                <a:tc>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a:txBody>
                    <a:bodyPr/>
                    <a:lstStyle/>
                    <a:p>
                      <a:pPr marL="85725" indent="-85725">
                        <a:buFont typeface="Arial" pitchFamily="34" charset="0"/>
                        <a:buNone/>
                      </a:pPr>
                      <a:r>
                        <a:rPr lang="en-US" sz="1200" dirty="0" err="1" smtClean="0"/>
                        <a:t>OmniRAN</a:t>
                      </a:r>
                      <a:r>
                        <a:rPr lang="en-US" sz="1200" baseline="0" dirty="0" smtClean="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smtClean="0"/>
                        <a:t>802 EC Closing</a:t>
                      </a:r>
                      <a:endParaRPr lang="en-US" sz="1200" dirty="0"/>
                    </a:p>
                  </a:txBody>
                  <a:tcPr marL="36000" marR="36000" marT="36000" marB="36000">
                    <a:solidFill>
                      <a:schemeClr val="bg1">
                        <a:lumMod val="75000"/>
                      </a:schemeClr>
                    </a:solidFill>
                  </a:tcPr>
                </a:tc>
              </a:tr>
              <a:tr h="228600">
                <a:tc rowSpan="2">
                  <a:txBody>
                    <a:bodyPr/>
                    <a:lstStyle/>
                    <a:p>
                      <a:pPr algn="r"/>
                      <a:r>
                        <a:rPr lang="en-US" sz="1500" dirty="0" smtClean="0"/>
                        <a:t>13:30</a:t>
                      </a:r>
                    </a:p>
                    <a:p>
                      <a:pPr algn="r"/>
                      <a:r>
                        <a:rPr lang="en-US" sz="900" dirty="0" smtClean="0"/>
                        <a:t>14:00</a:t>
                      </a:r>
                      <a:br>
                        <a:rPr lang="en-US" sz="900" dirty="0" smtClean="0"/>
                      </a:br>
                      <a:endParaRPr lang="en-US" sz="700" dirty="0" smtClean="0"/>
                    </a:p>
                    <a:p>
                      <a:pPr algn="r"/>
                      <a:endParaRPr lang="en-US" sz="12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r>
                        <a:rPr lang="en-US" sz="1200" dirty="0" smtClean="0"/>
                        <a:t>802.11 ARC</a:t>
                      </a:r>
                      <a:endParaRPr lang="en-US" sz="1200" dirty="0"/>
                    </a:p>
                  </a:txBody>
                  <a:tcPr marL="36000" marR="36000" marT="36000" marB="36000">
                    <a:solidFill>
                      <a:schemeClr val="bg1">
                        <a:lumMod val="85000"/>
                      </a:schemeClr>
                    </a:solidFill>
                  </a:tcPr>
                </a:tc>
                <a:tc rowSpan="2">
                  <a:txBody>
                    <a:bodyPr/>
                    <a:lstStyle/>
                    <a:p>
                      <a:endParaRPr lang="en-US" dirty="0"/>
                    </a:p>
                  </a:txBody>
                  <a:tcPr marL="36000" marR="36000" marT="36000" marB="36000">
                    <a:solidFill>
                      <a:schemeClr val="tx2">
                        <a:lumMod val="60000"/>
                        <a:lumOff val="40000"/>
                      </a:schemeClr>
                    </a:solidFill>
                  </a:tcPr>
                </a:tc>
                <a:tc rowSpan="4">
                  <a:txBody>
                    <a:bodyPr/>
                    <a:lstStyle/>
                    <a:p>
                      <a:r>
                        <a:rPr lang="en-US" sz="1400" dirty="0" smtClean="0"/>
                        <a:t>802.1</a:t>
                      </a:r>
                      <a:br>
                        <a:rPr lang="en-US" sz="1400" dirty="0" smtClean="0"/>
                      </a:br>
                      <a:r>
                        <a:rPr lang="en-US" sz="1400" dirty="0" smtClean="0"/>
                        <a:t>Closing Plenary</a:t>
                      </a:r>
                      <a:endParaRPr lang="en-US" sz="1400" dirty="0"/>
                    </a:p>
                  </a:txBody>
                  <a:tcPr marL="36000" marR="36000" marT="36000" marB="36000">
                    <a:solidFill>
                      <a:schemeClr val="tx2">
                        <a:lumMod val="40000"/>
                        <a:lumOff val="60000"/>
                      </a:schemeClr>
                    </a:solid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r>
                        <a:rPr lang="de-DE" sz="1200" dirty="0" err="1" smtClean="0"/>
                        <a:t>OmniRAN</a:t>
                      </a:r>
                      <a:r>
                        <a:rPr lang="de-DE" sz="1200" dirty="0" smtClean="0"/>
                        <a:t> </a:t>
                      </a:r>
                      <a:r>
                        <a:rPr lang="de-DE" sz="1200" dirty="0" err="1" smtClean="0"/>
                        <a:t>opening</a:t>
                      </a:r>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t>OmniRAN</a:t>
                      </a:r>
                      <a:endParaRPr lang="en-US" sz="1200"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aseline="0" dirty="0" smtClean="0"/>
                        <a:t>5G Special Session</a:t>
                      </a:r>
                      <a:endParaRPr lang="en-US" sz="1200" dirty="0" smtClean="0"/>
                    </a:p>
                  </a:txBody>
                  <a:tcPr marL="36000" marR="36000" marT="36000" marB="36000">
                    <a:solidFill>
                      <a:schemeClr val="accent5"/>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a:txBody>
                    <a:bodyPr/>
                    <a:lstStyle/>
                    <a:p>
                      <a:endParaRPr lang="en-US" sz="1200" dirty="0"/>
                    </a:p>
                  </a:txBody>
                  <a:tcPr marL="36000" marR="36000" marT="36000" marB="36000">
                    <a:solidFill>
                      <a:schemeClr val="bg1"/>
                    </a:solidFill>
                  </a:tcPr>
                </a:tc>
                <a:tc>
                  <a:txBody>
                    <a:bodyPr/>
                    <a:lstStyle/>
                    <a:p>
                      <a:r>
                        <a:rPr lang="en-US" sz="1200" dirty="0" smtClean="0"/>
                        <a:t>Joint 802.1/802.15</a:t>
                      </a:r>
                      <a:endParaRPr lang="en-US" sz="1200" dirty="0"/>
                    </a:p>
                  </a:txBody>
                  <a:tcPr marL="36000" marR="36000" marT="36000" marB="36000">
                    <a:solidFill>
                      <a:schemeClr val="accent1">
                        <a:lumMod val="40000"/>
                        <a:lumOff val="60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a:txBody>
                    <a:bodyPr/>
                    <a:lstStyle/>
                    <a:p>
                      <a:endParaRPr lang="en-US" sz="1200" dirty="0"/>
                    </a:p>
                  </a:txBody>
                  <a:tcPr marL="36000" marR="36000" marT="36000" marB="36000">
                    <a:solidFill>
                      <a:schemeClr val="bg1"/>
                    </a:solidFill>
                  </a:tcPr>
                </a:tc>
                <a:tc>
                  <a:txBody>
                    <a:bodyPr/>
                    <a:lstStyle/>
                    <a:p>
                      <a:r>
                        <a:rPr lang="en-US" sz="1200" dirty="0" smtClean="0"/>
                        <a:t>Privacy</a:t>
                      </a:r>
                      <a:r>
                        <a:rPr lang="en-US" sz="1200" baseline="0" dirty="0" smtClean="0"/>
                        <a:t> Open </a:t>
                      </a:r>
                      <a:r>
                        <a:rPr lang="en-US" sz="1200" baseline="0" dirty="0" err="1" smtClean="0"/>
                        <a:t>Mtg</a:t>
                      </a:r>
                      <a:endParaRPr lang="en-US" sz="1200" dirty="0"/>
                    </a:p>
                  </a:txBody>
                  <a:tcPr marL="36000" marR="36000" marT="36000" marB="36000">
                    <a:solidFill>
                      <a:schemeClr val="accent1">
                        <a:lumMod val="40000"/>
                        <a:lumOff val="60000"/>
                      </a:schemeClr>
                    </a:solid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16887704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a:t>
            </a:r>
            <a:r>
              <a:rPr lang="en-US" dirty="0" smtClean="0"/>
              <a:t>November 2016 </a:t>
            </a:r>
            <a:r>
              <a:rPr lang="en-US" dirty="0" smtClean="0"/>
              <a:t>F2F</a:t>
            </a:r>
          </a:p>
        </p:txBody>
      </p:sp>
      <p:sp>
        <p:nvSpPr>
          <p:cNvPr id="3" name="Content Placeholder 2"/>
          <p:cNvSpPr>
            <a:spLocks noGrp="1"/>
          </p:cNvSpPr>
          <p:nvPr>
            <p:ph idx="1"/>
          </p:nvPr>
        </p:nvSpPr>
        <p:spPr/>
        <p:txBody>
          <a:bodyPr>
            <a:normAutofit fontScale="55000" lnSpcReduction="20000"/>
          </a:bodyPr>
          <a:lstStyle/>
          <a:p>
            <a:r>
              <a:rPr lang="en-US" dirty="0" smtClean="0"/>
              <a:t>Review of minutes</a:t>
            </a:r>
          </a:p>
          <a:p>
            <a:r>
              <a:rPr lang="en-US" dirty="0" smtClean="0"/>
              <a:t>Reports</a:t>
            </a:r>
          </a:p>
          <a:p>
            <a:r>
              <a:rPr lang="en-US" dirty="0" smtClean="0"/>
              <a:t>Result </a:t>
            </a:r>
            <a:r>
              <a:rPr lang="en-US" dirty="0"/>
              <a:t>of TG ballot of </a:t>
            </a:r>
            <a:r>
              <a:rPr lang="en-US" dirty="0" smtClean="0"/>
              <a:t>P802.1CF-D0.3</a:t>
            </a:r>
            <a:endParaRPr lang="en-US" dirty="0"/>
          </a:p>
          <a:p>
            <a:pPr lvl="1"/>
            <a:r>
              <a:rPr lang="en-US" dirty="0"/>
              <a:t>Comments’ database</a:t>
            </a:r>
          </a:p>
          <a:p>
            <a:r>
              <a:rPr lang="en-US" dirty="0" smtClean="0"/>
              <a:t>Comments</a:t>
            </a:r>
            <a:r>
              <a:rPr lang="en-US" dirty="0"/>
              <a:t>’ resolution on </a:t>
            </a:r>
            <a:r>
              <a:rPr lang="en-US" dirty="0" smtClean="0"/>
              <a:t>P802.1CF-D0.3</a:t>
            </a:r>
            <a:endParaRPr lang="en-US" dirty="0"/>
          </a:p>
          <a:p>
            <a:r>
              <a:rPr lang="en-US" dirty="0" smtClean="0"/>
              <a:t>Revised </a:t>
            </a:r>
            <a:r>
              <a:rPr lang="en-US" dirty="0" smtClean="0"/>
              <a:t>and new P802.1CF contributions</a:t>
            </a:r>
          </a:p>
          <a:p>
            <a:pPr lvl="1"/>
            <a:r>
              <a:rPr lang="en-US" dirty="0" smtClean="0"/>
              <a:t>Contributions proposing new content</a:t>
            </a:r>
          </a:p>
          <a:p>
            <a:r>
              <a:rPr lang="en-US" dirty="0"/>
              <a:t>Contributions to Industry Connections activity (5G SC Action A</a:t>
            </a:r>
            <a:r>
              <a:rPr lang="en-US" dirty="0" smtClean="0"/>
              <a:t>)</a:t>
            </a:r>
            <a:endParaRPr lang="en-US" dirty="0" smtClean="0"/>
          </a:p>
          <a:p>
            <a:r>
              <a:rPr lang="en-US" dirty="0" smtClean="0"/>
              <a:t>Plan </a:t>
            </a:r>
            <a:r>
              <a:rPr lang="en-US" dirty="0" smtClean="0"/>
              <a:t>for </a:t>
            </a:r>
            <a:r>
              <a:rPr lang="en-US" dirty="0" smtClean="0"/>
              <a:t>802.1CF-D0.4 </a:t>
            </a:r>
            <a:r>
              <a:rPr lang="en-US" dirty="0" smtClean="0"/>
              <a:t>draft</a:t>
            </a:r>
          </a:p>
          <a:p>
            <a:pPr lvl="1"/>
            <a:r>
              <a:rPr lang="en-US" dirty="0" smtClean="0"/>
              <a:t>Open issues to be addressed by next revision</a:t>
            </a:r>
          </a:p>
          <a:p>
            <a:pPr lvl="1"/>
            <a:r>
              <a:rPr lang="en-US" dirty="0" smtClean="0"/>
              <a:t>Plan and timeline for next revision</a:t>
            </a:r>
            <a:endParaRPr lang="en-US" dirty="0" smtClean="0"/>
          </a:p>
          <a:p>
            <a:r>
              <a:rPr lang="en-US" dirty="0" smtClean="0"/>
              <a:t>External review of 802.1CF</a:t>
            </a:r>
          </a:p>
          <a:p>
            <a:pPr lvl="1"/>
            <a:r>
              <a:rPr lang="en-US" dirty="0" smtClean="0"/>
              <a:t>Presentation on IETF-97 (Seoul, Korea, Nov 13-18)</a:t>
            </a:r>
          </a:p>
          <a:p>
            <a:pPr lvl="1"/>
            <a:r>
              <a:rPr lang="en-US" dirty="0" smtClean="0"/>
              <a:t>Other groups</a:t>
            </a:r>
            <a:endParaRPr lang="en-US" dirty="0" smtClean="0"/>
          </a:p>
          <a:p>
            <a:r>
              <a:rPr lang="en-US" dirty="0" smtClean="0"/>
              <a:t>Status </a:t>
            </a:r>
            <a:r>
              <a:rPr lang="en-US" dirty="0" smtClean="0"/>
              <a:t>report to IEEE 802 WGs</a:t>
            </a:r>
          </a:p>
          <a:p>
            <a:r>
              <a:rPr lang="en-US" dirty="0" smtClean="0"/>
              <a:t>AOB</a:t>
            </a:r>
          </a:p>
        </p:txBody>
      </p:sp>
    </p:spTree>
    <p:extLst>
      <p:ext uri="{BB962C8B-B14F-4D97-AF65-F5344CB8AC3E}">
        <p14:creationId xmlns:p14="http://schemas.microsoft.com/office/powerpoint/2010/main" val="3641150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Conference Call</a:t>
            </a:r>
            <a:endParaRPr lang="en-GB" dirty="0"/>
          </a:p>
        </p:txBody>
      </p:sp>
      <p:sp>
        <p:nvSpPr>
          <p:cNvPr id="3078" name="Rectangle 3"/>
          <p:cNvSpPr>
            <a:spLocks noGrp="1" noChangeArrowheads="1"/>
          </p:cNvSpPr>
          <p:nvPr>
            <p:ph type="body" idx="1"/>
          </p:nvPr>
        </p:nvSpPr>
        <p:spPr>
          <a:xfrm>
            <a:off x="457200" y="1600200"/>
            <a:ext cx="8458200" cy="4525963"/>
          </a:xfrm>
        </p:spPr>
        <p:txBody>
          <a:bodyPr>
            <a:normAutofit fontScale="70000" lnSpcReduction="20000"/>
          </a:bodyPr>
          <a:lstStyle/>
          <a:p>
            <a:r>
              <a:rPr lang="en-GB" dirty="0" smtClean="0"/>
              <a:t>Tuesday, </a:t>
            </a:r>
            <a:r>
              <a:rPr lang="en-GB" dirty="0" smtClean="0"/>
              <a:t>October 25</a:t>
            </a:r>
            <a:r>
              <a:rPr lang="en-GB" baseline="30000" dirty="0" smtClean="0"/>
              <a:t>th</a:t>
            </a:r>
            <a:r>
              <a:rPr lang="en-US" dirty="0" smtClean="0"/>
              <a:t>, </a:t>
            </a:r>
            <a:r>
              <a:rPr lang="en-US" dirty="0" smtClean="0"/>
              <a:t>2016 at 09:30-11:00am ET</a:t>
            </a:r>
          </a:p>
          <a:p>
            <a:endParaRPr lang="en-US" dirty="0" smtClean="0"/>
          </a:p>
          <a:p>
            <a:r>
              <a:rPr lang="en-US" dirty="0" smtClean="0"/>
              <a:t>Join </a:t>
            </a:r>
            <a:r>
              <a:rPr lang="en-US" dirty="0"/>
              <a:t>WebEx meeting:</a:t>
            </a:r>
          </a:p>
          <a:p>
            <a:pPr lvl="1"/>
            <a:r>
              <a:rPr lang="en-US" dirty="0" smtClean="0">
                <a:hlinkClick r:id="rId3"/>
              </a:rPr>
              <a:t>https</a:t>
            </a:r>
            <a:r>
              <a:rPr lang="en-US" dirty="0">
                <a:hlinkClick r:id="rId3"/>
              </a:rPr>
              <a:t>://</a:t>
            </a:r>
            <a:r>
              <a:rPr lang="en-US" dirty="0" smtClean="0">
                <a:hlinkClick r:id="rId3"/>
              </a:rPr>
              <a:t>nokiameetings.webex.com/nokiameetings/j.php?MTID=m188411d73bd2839e7688641c2762c848</a:t>
            </a:r>
            <a:endParaRPr lang="en-US" dirty="0" smtClean="0"/>
          </a:p>
          <a:p>
            <a:pPr lvl="1"/>
            <a:r>
              <a:rPr lang="en-US" dirty="0" smtClean="0"/>
              <a:t>Meeting </a:t>
            </a:r>
            <a:r>
              <a:rPr lang="en-US" dirty="0"/>
              <a:t>number: </a:t>
            </a:r>
            <a:r>
              <a:rPr lang="en-US" dirty="0"/>
              <a:t>958 153 858   </a:t>
            </a:r>
            <a:endParaRPr lang="en-US" dirty="0" smtClean="0"/>
          </a:p>
          <a:p>
            <a:pPr lvl="1"/>
            <a:r>
              <a:rPr lang="en-US" dirty="0" smtClean="0"/>
              <a:t>Meeting </a:t>
            </a:r>
            <a:r>
              <a:rPr lang="en-US" dirty="0"/>
              <a:t>password: </a:t>
            </a:r>
            <a:r>
              <a:rPr lang="en-US" dirty="0" smtClean="0"/>
              <a:t>D8JP9Cg6</a:t>
            </a:r>
          </a:p>
          <a:p>
            <a:pPr lvl="1"/>
            <a:endParaRPr lang="en-US" dirty="0" smtClean="0"/>
          </a:p>
          <a:p>
            <a:r>
              <a:rPr lang="en-US" dirty="0" smtClean="0"/>
              <a:t>Join </a:t>
            </a:r>
            <a:r>
              <a:rPr lang="en-US" dirty="0"/>
              <a:t>by </a:t>
            </a:r>
            <a:r>
              <a:rPr lang="en-US" dirty="0" smtClean="0"/>
              <a:t>phone</a:t>
            </a:r>
          </a:p>
          <a:p>
            <a:pPr lvl="1"/>
            <a:r>
              <a:rPr lang="en-US" dirty="0"/>
              <a:t>Access code: </a:t>
            </a:r>
            <a:r>
              <a:rPr lang="en-US" dirty="0"/>
              <a:t>958 153 858  </a:t>
            </a:r>
            <a:endParaRPr lang="en-US" dirty="0" smtClean="0"/>
          </a:p>
          <a:p>
            <a:pPr lvl="1"/>
            <a:r>
              <a:rPr lang="en-US" dirty="0" smtClean="0"/>
              <a:t>+</a:t>
            </a:r>
            <a:r>
              <a:rPr lang="en-US" dirty="0" smtClean="0"/>
              <a:t>1 972 445 9814 </a:t>
            </a:r>
            <a:r>
              <a:rPr lang="en-US" dirty="0"/>
              <a:t>United States (Dallas) </a:t>
            </a:r>
          </a:p>
          <a:p>
            <a:pPr lvl="1"/>
            <a:r>
              <a:rPr lang="en-US" dirty="0"/>
              <a:t>Global call-in numbers</a:t>
            </a:r>
          </a:p>
          <a:p>
            <a:pPr lvl="2"/>
            <a:r>
              <a:rPr lang="en-US" u="sng" dirty="0">
                <a:hlinkClick r:id="rId4"/>
              </a:rPr>
              <a:t>https://nokiameetings.webex.com/nokiameetings/globalcallin.php?serviceType=MC&amp;amp;ED=432983242&amp;amp;tollFree=0</a:t>
            </a:r>
            <a:endParaRPr lang="en-US" dirty="0"/>
          </a:p>
          <a:p>
            <a:pPr lvl="1"/>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smtClean="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smtClean="0"/>
              <a:t>Patent Related Links</a:t>
            </a:r>
            <a:endParaRPr lang="en-US" altLang="en-US" dirty="0" smtClean="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smtClean="0"/>
              <a:t>All participants should be familiar with their obligations under the IEEE-SA Policies &amp; Procedures for standards development.</a:t>
            </a:r>
            <a:br>
              <a:rPr lang="en-US" altLang="en-US" dirty="0" smtClean="0"/>
            </a:b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sz="2400"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sz="2400"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sz="2400" dirty="0" smtClean="0">
                <a:hlinkClick r:id="rId4"/>
              </a:rPr>
              <a:t>http://standards.ieee.org/about/sasb/patcom/materials.html</a:t>
            </a:r>
            <a:endParaRPr lang="en-US" altLang="en-US" dirty="0" smtClean="0"/>
          </a:p>
          <a:p>
            <a:pPr lvl="1"/>
            <a:endParaRPr lang="en-US" altLang="en-US" dirty="0" smtClean="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a:t>
            </a:r>
            <a:r>
              <a:rPr lang="en-US" altLang="en-US" sz="1200" b="1" dirty="0" smtClean="0">
                <a:solidFill>
                  <a:srgbClr val="000099"/>
                </a:solidFill>
                <a:latin typeface="Arial" pitchFamily="34" charset="0"/>
                <a:hlinkClick r:id="rId5"/>
              </a:rPr>
              <a:t>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a:t>
            </a:r>
            <a:r>
              <a:rPr lang="en-US" altLang="en-US" sz="1200" b="1" dirty="0" smtClean="0">
                <a:solidFill>
                  <a:srgbClr val="000099"/>
                </a:solidFill>
                <a:latin typeface="Arial" pitchFamily="34" charset="0"/>
                <a:hlinkClick r:id="rId6"/>
              </a:rPr>
              <a:t>development.standards.ieee.org/myproject/Public/mytools/mob/slideset.ppt</a:t>
            </a:r>
            <a:endParaRPr lang="en-US" altLang="en-US" sz="1200" b="1" dirty="0" smtClean="0">
              <a:solidFill>
                <a:srgbClr val="000099"/>
              </a:solidFill>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smtClean="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smtClean="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smtClean="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rPr>
              <a:t>Technical considerations remain primary focus</a:t>
            </a:r>
            <a:endParaRPr lang="en-US" altLang="en-US" sz="1400" dirty="0" smtClean="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smtClean="0">
                <a:solidFill>
                  <a:srgbClr val="000099"/>
                </a:solidFill>
              </a:rPr>
              <a:t>---------------------------------------------------------------   </a:t>
            </a:r>
            <a:endParaRPr lang="en-US" altLang="en-US" sz="1200" b="1" dirty="0" smtClean="0">
              <a:solidFill>
                <a:srgbClr val="000099"/>
              </a:solidFill>
            </a:endParaRPr>
          </a:p>
          <a:p>
            <a:pPr marL="230188" indent="-230188" algn="ctr">
              <a:lnSpc>
                <a:spcPct val="80000"/>
              </a:lnSpc>
              <a:buClr>
                <a:srgbClr val="CC3300"/>
              </a:buClr>
              <a:buSzPct val="50000"/>
              <a:buNone/>
            </a:pPr>
            <a:r>
              <a:rPr lang="en-US" altLang="en-US" sz="1200" b="1" dirty="0" smtClean="0">
                <a:solidFill>
                  <a:srgbClr val="000099"/>
                </a:solidFill>
              </a:rPr>
              <a:t>See </a:t>
            </a:r>
            <a:r>
              <a:rPr lang="en-US" altLang="en-US" sz="1200" b="1" i="1" dirty="0" smtClean="0">
                <a:solidFill>
                  <a:srgbClr val="000099"/>
                </a:solidFill>
              </a:rPr>
              <a:t>IEEE-SA Standards Board Operations Manual</a:t>
            </a:r>
            <a:r>
              <a:rPr lang="en-US" altLang="en-US" sz="1200" b="1" dirty="0" smtClean="0">
                <a:solidFill>
                  <a:srgbClr val="000099"/>
                </a:solidFill>
              </a:rPr>
              <a:t>, clause 5.3.10 and </a:t>
            </a:r>
            <a:r>
              <a:rPr lang="en-GB" altLang="en-US" sz="1200" b="1" dirty="0" smtClean="0">
                <a:solidFill>
                  <a:srgbClr val="000099"/>
                </a:solidFill>
              </a:rPr>
              <a:t>“Promoting Competition and Innovation: What You Need to Know about the IEEE Standards Association's Antitrust and Competition Policy”</a:t>
            </a:r>
            <a:r>
              <a:rPr lang="en-US" altLang="en-US" sz="1200" b="1" dirty="0" smtClean="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Agenda proposal</a:t>
            </a:r>
            <a:endParaRPr lang="en-US" dirty="0"/>
          </a:p>
        </p:txBody>
      </p:sp>
      <p:sp>
        <p:nvSpPr>
          <p:cNvPr id="4104" name="Rectangle 5"/>
          <p:cNvSpPr>
            <a:spLocks noGrp="1" noChangeArrowheads="1"/>
          </p:cNvSpPr>
          <p:nvPr>
            <p:ph type="body" idx="1"/>
          </p:nvPr>
        </p:nvSpPr>
        <p:spPr/>
        <p:txBody>
          <a:bodyPr>
            <a:normAutofit fontScale="92500" lnSpcReduction="20000"/>
          </a:bodyPr>
          <a:lstStyle/>
          <a:p>
            <a:r>
              <a:rPr lang="en-US" dirty="0" smtClean="0"/>
              <a:t>Review of minutes</a:t>
            </a:r>
          </a:p>
          <a:p>
            <a:pPr lvl="1"/>
            <a:r>
              <a:rPr lang="en-US" dirty="0" err="1" smtClean="0"/>
              <a:t>Confcall</a:t>
            </a:r>
            <a:r>
              <a:rPr lang="en-US" dirty="0" smtClean="0"/>
              <a:t> Sept 27th</a:t>
            </a:r>
            <a:r>
              <a:rPr lang="en-US" dirty="0" smtClean="0"/>
              <a:t> minutes</a:t>
            </a:r>
          </a:p>
          <a:p>
            <a:r>
              <a:rPr lang="en-US" dirty="0" smtClean="0"/>
              <a:t>Reports</a:t>
            </a:r>
          </a:p>
          <a:p>
            <a:pPr lvl="0"/>
            <a:r>
              <a:rPr lang="en-US" dirty="0" smtClean="0"/>
              <a:t>Resolution of comments on </a:t>
            </a:r>
            <a:br>
              <a:rPr lang="en-US" dirty="0" smtClean="0"/>
            </a:br>
            <a:r>
              <a:rPr lang="en-US" dirty="0" smtClean="0"/>
              <a:t>chapter 8 of 802.1CF-d0.2</a:t>
            </a:r>
          </a:p>
          <a:p>
            <a:pPr lvl="0"/>
            <a:r>
              <a:rPr lang="en-US" dirty="0" smtClean="0"/>
              <a:t>Contributions to P802.1CF</a:t>
            </a:r>
          </a:p>
          <a:p>
            <a:pPr lvl="1"/>
            <a:r>
              <a:rPr lang="en-US" dirty="0" smtClean="0"/>
              <a:t>Access network instantiation</a:t>
            </a:r>
          </a:p>
          <a:p>
            <a:pPr lvl="1"/>
            <a:r>
              <a:rPr lang="en-US" dirty="0" smtClean="0"/>
              <a:t>other</a:t>
            </a:r>
          </a:p>
          <a:p>
            <a:pPr lvl="0"/>
            <a:r>
              <a:rPr lang="en-US" dirty="0" smtClean="0"/>
              <a:t>Plans for the San Antonio F2F meeting</a:t>
            </a:r>
          </a:p>
          <a:p>
            <a:pPr lvl="0"/>
            <a:r>
              <a:rPr lang="en-US" dirty="0" err="1" smtClean="0"/>
              <a:t>AoB</a:t>
            </a:r>
            <a:endParaRPr lang="en-US"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 … AM ET</a:t>
            </a:r>
          </a:p>
          <a:p>
            <a:r>
              <a:rPr lang="en-GB" sz="2400" dirty="0" smtClean="0"/>
              <a:t>Minutes taker:</a:t>
            </a:r>
          </a:p>
          <a:p>
            <a:pPr lvl="1"/>
            <a:r>
              <a:rPr lang="en-GB" sz="2000" dirty="0" smtClean="0"/>
              <a:t>… is taking 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79269809"/>
              </p:ext>
            </p:extLst>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2"/>
                        </a:solidFill>
                      </a:endParaRPr>
                    </a:p>
                  </a:txBody>
                  <a:tcPr/>
                </a:tc>
                <a:tc>
                  <a:txBody>
                    <a:bodyPr/>
                    <a:lstStyle/>
                    <a:p>
                      <a:endParaRPr lang="en-US" sz="1400" dirty="0">
                        <a:solidFill>
                          <a:schemeClr val="bg2"/>
                        </a:solidFill>
                      </a:endParaRPr>
                    </a:p>
                  </a:txBody>
                  <a:tcPr/>
                </a:tc>
              </a:tr>
              <a:tr h="292100">
                <a:tc>
                  <a:txBody>
                    <a:bodyPr/>
                    <a:lstStyle/>
                    <a:p>
                      <a:r>
                        <a:rPr lang="en-US" sz="1400" dirty="0" smtClean="0">
                          <a:solidFill>
                            <a:schemeClr val="accent1">
                              <a:lumMod val="40000"/>
                              <a:lumOff val="60000"/>
                            </a:schemeClr>
                          </a:solidFill>
                        </a:rPr>
                        <a:t>Walter Pienciak</a:t>
                      </a:r>
                      <a:endParaRPr lang="en-US" sz="1400" dirty="0">
                        <a:solidFill>
                          <a:schemeClr val="accent1">
                            <a:lumMod val="40000"/>
                            <a:lumOff val="60000"/>
                          </a:schemeClr>
                        </a:solidFill>
                      </a:endParaRPr>
                    </a:p>
                  </a:txBody>
                  <a:tcPr/>
                </a:tc>
                <a:tc>
                  <a:txBody>
                    <a:bodyPr/>
                    <a:lstStyle/>
                    <a:p>
                      <a:r>
                        <a:rPr lang="en-US" sz="1400" dirty="0" smtClean="0">
                          <a:solidFill>
                            <a:schemeClr val="accent1">
                              <a:lumMod val="40000"/>
                              <a:lumOff val="60000"/>
                            </a:schemeClr>
                          </a:solidFill>
                        </a:rPr>
                        <a:t>IEEE SA</a:t>
                      </a:r>
                      <a:endParaRPr lang="en-US" sz="1400" dirty="0">
                        <a:solidFill>
                          <a:schemeClr val="accent1">
                            <a:lumMod val="40000"/>
                            <a:lumOff val="6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accent1">
                              <a:lumMod val="40000"/>
                              <a:lumOff val="60000"/>
                            </a:schemeClr>
                          </a:solidFill>
                          <a:effectLst/>
                        </a:rPr>
                        <a:t>Wang Hao</a:t>
                      </a:r>
                      <a:endParaRPr lang="en-US" sz="1400" dirty="0">
                        <a:solidFill>
                          <a:schemeClr val="accent1">
                            <a:lumMod val="40000"/>
                            <a:lumOff val="60000"/>
                          </a:schemeClr>
                        </a:solidFill>
                      </a:endParaRPr>
                    </a:p>
                  </a:txBody>
                  <a:tcPr/>
                </a:tc>
                <a:tc>
                  <a:txBody>
                    <a:bodyPr/>
                    <a:lstStyle/>
                    <a:p>
                      <a:r>
                        <a:rPr lang="en-US" sz="1400" dirty="0" smtClean="0">
                          <a:solidFill>
                            <a:schemeClr val="accent1">
                              <a:lumMod val="40000"/>
                              <a:lumOff val="60000"/>
                            </a:schemeClr>
                          </a:solidFill>
                          <a:effectLst/>
                        </a:rPr>
                        <a:t>Fujitsu</a:t>
                      </a:r>
                      <a:endParaRPr lang="en-US" sz="1400" dirty="0">
                        <a:solidFill>
                          <a:schemeClr val="accent1">
                            <a:lumMod val="40000"/>
                            <a:lumOff val="6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accent1">
                              <a:lumMod val="40000"/>
                              <a:lumOff val="60000"/>
                            </a:schemeClr>
                          </a:solidFill>
                        </a:rPr>
                        <a:t>Antonio de la Oliva</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accent1">
                              <a:lumMod val="40000"/>
                              <a:lumOff val="60000"/>
                            </a:schemeClr>
                          </a:solidFill>
                        </a:rPr>
                        <a:t>UC3M</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err="1" smtClean="0">
                          <a:solidFill>
                            <a:schemeClr val="accent1">
                              <a:lumMod val="40000"/>
                              <a:lumOff val="60000"/>
                            </a:schemeClr>
                          </a:solidFill>
                        </a:rPr>
                        <a:t>Yonggang</a:t>
                      </a:r>
                      <a:r>
                        <a:rPr lang="en-US" sz="1400" dirty="0" smtClean="0">
                          <a:solidFill>
                            <a:schemeClr val="accent1">
                              <a:lumMod val="40000"/>
                              <a:lumOff val="60000"/>
                            </a:schemeClr>
                          </a:solidFill>
                        </a:rPr>
                        <a:t> Fang</a:t>
                      </a:r>
                      <a:endParaRPr lang="en-US" sz="1400" dirty="0">
                        <a:solidFill>
                          <a:schemeClr val="accent1">
                            <a:lumMod val="40000"/>
                            <a:lumOff val="60000"/>
                          </a:schemeClr>
                        </a:solidFill>
                      </a:endParaRPr>
                    </a:p>
                  </a:txBody>
                  <a:tcPr/>
                </a:tc>
                <a:tc>
                  <a:txBody>
                    <a:bodyPr/>
                    <a:lstStyle/>
                    <a:p>
                      <a:r>
                        <a:rPr lang="en-US" sz="1400" dirty="0" smtClean="0">
                          <a:solidFill>
                            <a:schemeClr val="accent1">
                              <a:lumMod val="40000"/>
                              <a:lumOff val="60000"/>
                            </a:schemeClr>
                          </a:solidFill>
                        </a:rPr>
                        <a:t>ZTE TX</a:t>
                      </a:r>
                      <a:endParaRPr lang="en-US" sz="1400" dirty="0">
                        <a:solidFill>
                          <a:schemeClr val="accent1">
                            <a:lumMod val="40000"/>
                            <a:lumOff val="6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1039</TotalTime>
  <Words>1018</Words>
  <Application>Microsoft Office PowerPoint</Application>
  <PresentationFormat>On-screen Show (4:3)</PresentationFormat>
  <Paragraphs>211</Paragraphs>
  <Slides>17</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ＭＳ Ｐゴシック</vt:lpstr>
      <vt:lpstr>Arial</vt:lpstr>
      <vt:lpstr>Helvetica</vt:lpstr>
      <vt:lpstr>Monotype Sorts</vt:lpstr>
      <vt:lpstr>Times</vt:lpstr>
      <vt:lpstr>Times New Roman</vt:lpstr>
      <vt:lpstr>Template</vt:lpstr>
      <vt:lpstr>IEEE 802.1 OmniRAN TG October 25th , 2016 Conference Call</vt:lpstr>
      <vt:lpstr>Conference Call</vt:lpstr>
      <vt:lpstr>Participants, Patents, and Duty to Inform</vt:lpstr>
      <vt:lpstr>Patent Related Links</vt:lpstr>
      <vt:lpstr>Call for Potentially Essential Patents</vt:lpstr>
      <vt:lpstr>Other Guidelines for IEEE WG Meetings</vt:lpstr>
      <vt:lpstr>Resources – URLs</vt:lpstr>
      <vt:lpstr>Agenda proposal</vt:lpstr>
      <vt:lpstr>Business#1</vt:lpstr>
      <vt:lpstr>Call for Potentially Essential Patents</vt:lpstr>
      <vt:lpstr>Agenda</vt:lpstr>
      <vt:lpstr>Business #2</vt:lpstr>
      <vt:lpstr>Business #3</vt:lpstr>
      <vt:lpstr>Business #4</vt:lpstr>
      <vt:lpstr>Business #5</vt:lpstr>
      <vt:lpstr>Nov 2016 Agenda Graphics</vt:lpstr>
      <vt:lpstr>Agenda proposal for November 2016 F2F</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280</cp:revision>
  <cp:lastPrinted>1998-02-10T13:28:06Z</cp:lastPrinted>
  <dcterms:created xsi:type="dcterms:W3CDTF">2011-12-30T17:06:23Z</dcterms:created>
  <dcterms:modified xsi:type="dcterms:W3CDTF">2016-10-25T11:32:50Z</dcterms:modified>
</cp:coreProperties>
</file>