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262" r:id="rId3"/>
    <p:sldId id="326" r:id="rId4"/>
    <p:sldId id="329" r:id="rId5"/>
    <p:sldId id="332" r:id="rId6"/>
    <p:sldId id="304" r:id="rId7"/>
    <p:sldId id="335" r:id="rId8"/>
    <p:sldId id="338" r:id="rId9"/>
    <p:sldId id="339" r:id="rId10"/>
    <p:sldId id="308" r:id="rId11"/>
    <p:sldId id="367" r:id="rId12"/>
    <p:sldId id="331" r:id="rId13"/>
    <p:sldId id="365" r:id="rId14"/>
    <p:sldId id="366" r:id="rId15"/>
    <p:sldId id="369" r:id="rId16"/>
    <p:sldId id="370" r:id="rId1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CCC1DA"/>
    <a:srgbClr val="E6B9B8"/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8" autoAdjust="0"/>
    <p:restoredTop sz="94071" autoAdjust="0"/>
  </p:normalViewPr>
  <p:slideViewPr>
    <p:cSldViewPr>
      <p:cViewPr varScale="1">
        <p:scale>
          <a:sx n="96" d="100"/>
          <a:sy n="96" d="100"/>
        </p:scale>
        <p:origin x="1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855" y="76200"/>
            <a:ext cx="2361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400" b="1" dirty="0" smtClean="0">
                <a:latin typeface="+mn-lt"/>
              </a:rPr>
              <a:t>omniran-16-0016-00-CF00</a:t>
            </a:r>
            <a:endParaRPr lang="en-US" sz="1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wm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22277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757560"/>
                <a:gridCol w="1710190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reference model for access network virtualization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</a:t>
                      </a:r>
                      <a:r>
                        <a:rPr lang="en-US" sz="1200" dirty="0" smtClean="0"/>
                        <a:t>2016-03-14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+49 173 293 8240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maximilian.riegel@nokis.com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IEEE 802.1 OmniRAN TG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149080"/>
            <a:ext cx="8077200" cy="209932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presentation provides an introduction into the representation of virtualized access </a:t>
            </a:r>
            <a:r>
              <a:rPr lang="en-US" sz="1600" dirty="0" smtClean="0">
                <a:latin typeface="+mn-lt"/>
              </a:rPr>
              <a:t>networks (</a:t>
            </a:r>
            <a:r>
              <a:rPr lang="en-US" sz="1600" dirty="0" smtClean="0">
                <a:latin typeface="+mn-lt"/>
              </a:rPr>
              <a:t>network </a:t>
            </a:r>
            <a:r>
              <a:rPr lang="en-US" sz="1600" dirty="0" smtClean="0">
                <a:latin typeface="+mn-lt"/>
              </a:rPr>
              <a:t>instances) </a:t>
            </a:r>
            <a:r>
              <a:rPr lang="en-US" sz="1600" dirty="0" smtClean="0">
                <a:latin typeface="+mn-lt"/>
              </a:rPr>
              <a:t>by the 802.1CF network reference </a:t>
            </a:r>
            <a:r>
              <a:rPr lang="en-US" sz="1600" dirty="0" smtClean="0">
                <a:latin typeface="+mn-lt"/>
              </a:rPr>
              <a:t>model and functional description. </a:t>
            </a:r>
            <a:r>
              <a:rPr lang="en-US" sz="1600" dirty="0" smtClean="0">
                <a:latin typeface="+mn-lt"/>
              </a:rPr>
              <a:t>It also approaches the representation of fault diagnostic and maintenance in a virtualized network </a:t>
            </a:r>
            <a:r>
              <a:rPr lang="en-US" sz="1600" dirty="0" smtClean="0">
                <a:latin typeface="+mn-lt"/>
              </a:rPr>
              <a:t>infrastructure.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‘multi SSID’ u</a:t>
            </a:r>
            <a:r>
              <a:rPr lang="en-US" dirty="0" smtClean="0"/>
              <a:t>se case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52205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Shared wireless access network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Infrastructure used for two different Wi-Fi services</a:t>
            </a:r>
            <a:endParaRPr lang="en-US" dirty="0"/>
          </a:p>
          <a:p>
            <a:pPr lvl="1"/>
            <a:r>
              <a:rPr lang="en-US" dirty="0" smtClean="0"/>
              <a:t>Two different SSIDs with its isolated security domains and aggregation separated by different VLAN IDs</a:t>
            </a:r>
          </a:p>
          <a:p>
            <a:r>
              <a:rPr lang="en-US" dirty="0" smtClean="0"/>
              <a:t>Only radio efficiency impacts limit the number of virtual access networks of a Wi-Fi infrastructure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1640" y="1538790"/>
            <a:ext cx="6120680" cy="3183082"/>
            <a:chOff x="973850" y="1114757"/>
            <a:chExt cx="6613485" cy="3439368"/>
          </a:xfrm>
        </p:grpSpPr>
        <p:sp>
          <p:nvSpPr>
            <p:cNvPr id="91" name="Oval 90"/>
            <p:cNvSpPr/>
            <p:nvPr/>
          </p:nvSpPr>
          <p:spPr bwMode="auto">
            <a:xfrm>
              <a:off x="1511660" y="1842383"/>
              <a:ext cx="315035" cy="315035"/>
            </a:xfrm>
            <a:prstGeom prst="ellipse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050168" y="3079638"/>
              <a:ext cx="495055" cy="495055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1151620" y="1133745"/>
              <a:ext cx="450050" cy="450050"/>
            </a:xfrm>
            <a:prstGeom prst="ellipse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0" name="Arc 29"/>
            <p:cNvSpPr/>
            <p:nvPr/>
          </p:nvSpPr>
          <p:spPr bwMode="auto">
            <a:xfrm rot="13367523">
              <a:off x="1306536" y="2334597"/>
              <a:ext cx="1804996" cy="2008785"/>
            </a:xfrm>
            <a:prstGeom prst="arc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sm" len="sm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9" name="Picture 8" descr="j0398499.w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990" y="4014065"/>
              <a:ext cx="588788" cy="540060"/>
            </a:xfrm>
            <a:prstGeom prst="rect">
              <a:avLst/>
            </a:prstGeom>
          </p:spPr>
        </p:pic>
        <p:pic>
          <p:nvPicPr>
            <p:cNvPr id="10" name="Picture 9" descr="j0398499.w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994" y="2368762"/>
              <a:ext cx="495055" cy="454084"/>
            </a:xfrm>
            <a:prstGeom prst="rect">
              <a:avLst/>
            </a:prstGeom>
          </p:spPr>
        </p:pic>
        <p:pic>
          <p:nvPicPr>
            <p:cNvPr id="11" name="Picture 10" descr="j0398445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78994" y="1493785"/>
              <a:ext cx="502815" cy="405045"/>
            </a:xfrm>
            <a:prstGeom prst="rect">
              <a:avLst/>
            </a:prstGeom>
          </p:spPr>
        </p:pic>
        <p:pic>
          <p:nvPicPr>
            <p:cNvPr id="12" name="Picture 11" descr="j0398445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78993" y="3203976"/>
              <a:ext cx="558683" cy="450050"/>
            </a:xfrm>
            <a:prstGeom prst="rect">
              <a:avLst/>
            </a:prstGeom>
          </p:spPr>
        </p:pic>
        <p:pic>
          <p:nvPicPr>
            <p:cNvPr id="13" name="Picture 23" descr="x_big_image2"/>
            <p:cNvPicPr>
              <a:picLocks noChangeAspect="1" noChangeArrowheads="1"/>
            </p:cNvPicPr>
            <p:nvPr/>
          </p:nvPicPr>
          <p:blipFill>
            <a:blip r:embed="rId4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9999" y="1114757"/>
              <a:ext cx="482617" cy="51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j0223598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850" y="3113965"/>
              <a:ext cx="547269" cy="446974"/>
            </a:xfrm>
            <a:prstGeom prst="rect">
              <a:avLst/>
            </a:prstGeom>
          </p:spPr>
        </p:pic>
        <p:pic>
          <p:nvPicPr>
            <p:cNvPr id="15" name="Picture 372" descr="swit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64160" y="2258870"/>
              <a:ext cx="503237" cy="252412"/>
            </a:xfrm>
            <a:prstGeom prst="rect">
              <a:avLst/>
            </a:prstGeom>
            <a:noFill/>
          </p:spPr>
        </p:pic>
        <p:pic>
          <p:nvPicPr>
            <p:cNvPr id="16" name="Picture 372" descr="swit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19155" y="3834045"/>
              <a:ext cx="503237" cy="252412"/>
            </a:xfrm>
            <a:prstGeom prst="rect">
              <a:avLst/>
            </a:prstGeom>
            <a:noFill/>
          </p:spPr>
        </p:pic>
        <p:pic>
          <p:nvPicPr>
            <p:cNvPr id="17" name="Picture 372" descr="swit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6108" y="3023955"/>
              <a:ext cx="503237" cy="252412"/>
            </a:xfrm>
            <a:prstGeom prst="rect">
              <a:avLst/>
            </a:prstGeom>
            <a:noFill/>
          </p:spPr>
        </p:pic>
        <p:sp>
          <p:nvSpPr>
            <p:cNvPr id="20" name="Cloud 19"/>
            <p:cNvSpPr/>
            <p:nvPr/>
          </p:nvSpPr>
          <p:spPr bwMode="auto">
            <a:xfrm>
              <a:off x="6419455" y="1808820"/>
              <a:ext cx="1122875" cy="1080120"/>
            </a:xfrm>
            <a:prstGeom prst="cloud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/>
            <a:lstStyle/>
            <a:p>
              <a:endParaRPr lang="en-US" sz="1600" dirty="0">
                <a:latin typeface="+mn-lt"/>
              </a:endParaRPr>
            </a:p>
          </p:txBody>
        </p:sp>
        <p:pic>
          <p:nvPicPr>
            <p:cNvPr id="21" name="Picture 20" descr="MC90043484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870" y="1857797"/>
              <a:ext cx="644960" cy="583389"/>
            </a:xfrm>
            <a:prstGeom prst="rect">
              <a:avLst/>
            </a:prstGeom>
          </p:spPr>
        </p:pic>
        <p:pic>
          <p:nvPicPr>
            <p:cNvPr id="18" name="Picture 2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09465" y="2476812"/>
              <a:ext cx="478302" cy="2321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2" name="Cloud 21"/>
            <p:cNvSpPr/>
            <p:nvPr/>
          </p:nvSpPr>
          <p:spPr bwMode="auto">
            <a:xfrm>
              <a:off x="6464460" y="3293985"/>
              <a:ext cx="1122875" cy="1080120"/>
            </a:xfrm>
            <a:prstGeom prst="cloud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/>
            <a:lstStyle/>
            <a:p>
              <a:endParaRPr lang="en-US" sz="1600" dirty="0">
                <a:latin typeface="+mn-lt"/>
              </a:endParaRPr>
            </a:p>
          </p:txBody>
        </p:sp>
        <p:pic>
          <p:nvPicPr>
            <p:cNvPr id="23" name="Picture 22" descr="MC90043484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870" y="3396950"/>
              <a:ext cx="649402" cy="587408"/>
            </a:xfrm>
            <a:prstGeom prst="rect">
              <a:avLst/>
            </a:prstGeom>
          </p:spPr>
        </p:pic>
        <p:pic>
          <p:nvPicPr>
            <p:cNvPr id="24" name="Picture 2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54470" y="3961977"/>
              <a:ext cx="478302" cy="2321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4" descr="j0223598.wmf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895" y="4104075"/>
              <a:ext cx="405045" cy="330815"/>
            </a:xfrm>
            <a:prstGeom prst="rect">
              <a:avLst/>
            </a:prstGeom>
          </p:spPr>
        </p:pic>
        <p:pic>
          <p:nvPicPr>
            <p:cNvPr id="26" name="Picture 25" descr="j0223598.wmf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900" y="2393885"/>
              <a:ext cx="405045" cy="330815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1513910" y="1538790"/>
              <a:ext cx="9451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/>
            <p:cNvCxnSpPr>
              <a:stCxn id="26" idx="3"/>
            </p:cNvCxnSpPr>
            <p:nvPr/>
          </p:nvCxnSpPr>
          <p:spPr bwMode="auto">
            <a:xfrm flipV="1">
              <a:off x="1828945" y="2393885"/>
              <a:ext cx="720080" cy="1654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" name="Straight Connector 34"/>
            <p:cNvCxnSpPr>
              <a:stCxn id="14" idx="3"/>
            </p:cNvCxnSpPr>
            <p:nvPr/>
          </p:nvCxnSpPr>
          <p:spPr bwMode="auto">
            <a:xfrm flipV="1">
              <a:off x="1521119" y="3248980"/>
              <a:ext cx="937896" cy="884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/>
            <p:cNvCxnSpPr>
              <a:stCxn id="25" idx="3"/>
            </p:cNvCxnSpPr>
            <p:nvPr/>
          </p:nvCxnSpPr>
          <p:spPr bwMode="auto">
            <a:xfrm flipV="1">
              <a:off x="1783940" y="4028678"/>
              <a:ext cx="765085" cy="2408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734337" y="1824696"/>
              <a:ext cx="1035115" cy="450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2729045" y="2483895"/>
              <a:ext cx="1035115" cy="94510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729045" y="2708920"/>
              <a:ext cx="1035115" cy="11251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2774050" y="4059070"/>
              <a:ext cx="941382" cy="2250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4208918" y="3254272"/>
              <a:ext cx="711898" cy="7112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240937" y="2411536"/>
              <a:ext cx="698645" cy="6388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5384340" y="2618911"/>
              <a:ext cx="1116943" cy="4500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389632" y="3233104"/>
              <a:ext cx="1161948" cy="855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84" name="Picture 83" descr="MC900439836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4593" y="1853825"/>
              <a:ext cx="315035" cy="315035"/>
            </a:xfrm>
            <a:prstGeom prst="rect">
              <a:avLst/>
            </a:prstGeom>
          </p:spPr>
        </p:pic>
        <p:cxnSp>
          <p:nvCxnSpPr>
            <p:cNvPr id="85" name="Straight Connector 84"/>
            <p:cNvCxnSpPr/>
            <p:nvPr/>
          </p:nvCxnSpPr>
          <p:spPr bwMode="auto">
            <a:xfrm>
              <a:off x="1828945" y="2123855"/>
              <a:ext cx="720080" cy="2250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701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virtual access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8766"/>
            <a:ext cx="8229600" cy="183554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For virtual networking Wi-Fi AP is decomposed into</a:t>
            </a:r>
          </a:p>
          <a:p>
            <a:pPr lvl="1"/>
            <a:r>
              <a:rPr lang="en-US" dirty="0" smtClean="0"/>
              <a:t>VAP (virtual AP, consisting of a MAC instance, security functions, MLME and SME)</a:t>
            </a:r>
          </a:p>
          <a:p>
            <a:pPr lvl="1"/>
            <a:r>
              <a:rPr lang="en-US" dirty="0" smtClean="0"/>
              <a:t>Radio transceiver (TRX, common PHY layer functions of all VAPs)</a:t>
            </a:r>
          </a:p>
          <a:p>
            <a:r>
              <a:rPr lang="en-US" dirty="0" smtClean="0"/>
              <a:t>SSID defines an 802.11 Extended Service Set and relates to a VID on the bridging infrastructure</a:t>
            </a:r>
          </a:p>
          <a:p>
            <a:r>
              <a:rPr lang="en-US" dirty="0" smtClean="0"/>
              <a:t>Wi-Fi virtual access network easily maps to the NRM layered concept presented before.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21750" y="1538790"/>
            <a:ext cx="810090" cy="27688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06915" y="1538790"/>
            <a:ext cx="765085" cy="27688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6" descr="j0398445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6765" y="1613977"/>
            <a:ext cx="465348" cy="374863"/>
          </a:xfrm>
          <a:prstGeom prst="rect">
            <a:avLst/>
          </a:prstGeom>
        </p:spPr>
      </p:pic>
      <p:pic>
        <p:nvPicPr>
          <p:cNvPr id="8" name="Picture 372" descr="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61" y="1691630"/>
            <a:ext cx="465738" cy="2336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457200" y="2048668"/>
            <a:ext cx="6725090" cy="469428"/>
          </a:xfrm>
          <a:prstGeom prst="rect">
            <a:avLst/>
          </a:prstGeom>
          <a:solidFill>
            <a:srgbClr val="B9CDE5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3560" y="2751308"/>
            <a:ext cx="6738730" cy="469428"/>
          </a:xfrm>
          <a:prstGeom prst="rect">
            <a:avLst/>
          </a:prstGeom>
          <a:solidFill>
            <a:srgbClr val="CCC1DA">
              <a:alpha val="51373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4370" y="3426382"/>
            <a:ext cx="6737920" cy="469428"/>
          </a:xfrm>
          <a:prstGeom prst="rect">
            <a:avLst/>
          </a:prstGeom>
          <a:solidFill>
            <a:srgbClr val="E6B9B8">
              <a:alpha val="49412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96262" y="2110848"/>
            <a:ext cx="600363" cy="3492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8207" y="396906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AP</a:t>
            </a:r>
            <a:endParaRPr lang="en-US" sz="16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6915" y="396906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n-lt"/>
              </a:rPr>
              <a:t>Switch</a:t>
            </a:r>
            <a:endParaRPr lang="en-US" sz="1600" dirty="0" smtClean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96262" y="2811404"/>
            <a:ext cx="600363" cy="349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5805" y="3489243"/>
            <a:ext cx="600363" cy="349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26613" y="2110848"/>
            <a:ext cx="600363" cy="3492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VAP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889275" y="2110848"/>
            <a:ext cx="600363" cy="3492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VID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832140" y="2110848"/>
            <a:ext cx="600363" cy="3492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AR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425542" y="2811404"/>
            <a:ext cx="600363" cy="349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VAP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889274" y="2811404"/>
            <a:ext cx="600363" cy="349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VID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32139" y="2809119"/>
            <a:ext cx="600363" cy="349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AR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425541" y="3489243"/>
            <a:ext cx="600363" cy="349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VAP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889273" y="3489243"/>
            <a:ext cx="600363" cy="349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VID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32138" y="3481391"/>
            <a:ext cx="600363" cy="349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AR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472130" y="2110848"/>
            <a:ext cx="600363" cy="3492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SS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85022" y="2807550"/>
            <a:ext cx="600363" cy="349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SS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85022" y="3481391"/>
            <a:ext cx="600363" cy="349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SS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10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Mobil </a:t>
            </a:r>
            <a:r>
              <a:rPr lang="en-US" dirty="0" err="1" smtClean="0"/>
              <a:t>iPCN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2" y="860928"/>
            <a:ext cx="7767355" cy="56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NGMN 5G Network </a:t>
            </a:r>
            <a:r>
              <a:rPr lang="en-US" dirty="0" smtClean="0"/>
              <a:t>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“5G slice</a:t>
            </a:r>
            <a:r>
              <a:rPr lang="en-US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provides a particular connection service with specific C</a:t>
            </a:r>
            <a:r>
              <a:rPr lang="en-US" dirty="0"/>
              <a:t>- and U-plane </a:t>
            </a:r>
            <a:r>
              <a:rPr lang="en-US" dirty="0" smtClean="0"/>
              <a:t>functionality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of 5G network functions and specific RAT settings </a:t>
            </a:r>
            <a:r>
              <a:rPr lang="en-US" dirty="0" smtClean="0"/>
              <a:t>for a particular service 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span all domains of the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Not </a:t>
            </a:r>
            <a:r>
              <a:rPr lang="en-US" dirty="0"/>
              <a:t>all slices contain the same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Can be only subset of today’s mobile networks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only the traffic treatment that is necessary for the </a:t>
            </a:r>
            <a:r>
              <a:rPr lang="en-US" dirty="0" smtClean="0"/>
              <a:t>particular use case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lexibility of slicing is </a:t>
            </a:r>
            <a:r>
              <a:rPr lang="en-US" dirty="0"/>
              <a:t>a key enabler </a:t>
            </a:r>
            <a:r>
              <a:rPr lang="en-US" dirty="0" smtClean="0"/>
              <a:t>for value creation. </a:t>
            </a:r>
          </a:p>
          <a:p>
            <a:r>
              <a:rPr lang="en-US" dirty="0" smtClean="0"/>
              <a:t>Third</a:t>
            </a:r>
            <a:r>
              <a:rPr lang="en-US" dirty="0"/>
              <a:t>-party entities can be given permission to control certain aspects of </a:t>
            </a:r>
            <a:r>
              <a:rPr lang="en-US" dirty="0" smtClean="0"/>
              <a:t>slicing.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NGMN 5G Network Slicing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9" y="1403775"/>
            <a:ext cx="8478241" cy="51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Management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94"/>
            <a:ext cx="8229600" cy="45423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two dimensions of network management</a:t>
            </a:r>
          </a:p>
          <a:p>
            <a:pPr lvl="1"/>
            <a:r>
              <a:rPr lang="en-US" dirty="0" smtClean="0"/>
              <a:t>Managing each instance of the (virtual) access network independently by each tenant of the ANs</a:t>
            </a:r>
          </a:p>
          <a:p>
            <a:pPr lvl="2"/>
            <a:r>
              <a:rPr lang="en-US" dirty="0" smtClean="0"/>
              <a:t>The aspect, which is covered by the FDM section</a:t>
            </a:r>
          </a:p>
          <a:p>
            <a:pPr lvl="1"/>
            <a:r>
              <a:rPr lang="en-US" dirty="0" smtClean="0"/>
              <a:t>Managing the physical infrastructure providing the resources of AN instances</a:t>
            </a:r>
          </a:p>
          <a:p>
            <a:pPr lvl="2"/>
            <a:r>
              <a:rPr lang="en-US" dirty="0" smtClean="0"/>
              <a:t>A plethora of different solutions possible</a:t>
            </a:r>
          </a:p>
          <a:p>
            <a:pPr lvl="2"/>
            <a:r>
              <a:rPr lang="en-US" dirty="0" smtClean="0"/>
              <a:t>Anything in common, which we could describe?</a:t>
            </a:r>
          </a:p>
          <a:p>
            <a:r>
              <a:rPr lang="en-US" dirty="0" smtClean="0"/>
              <a:t>Interlinking between the two dimensions can be achieved by CIS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3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744"/>
            <a:ext cx="8229600" cy="49924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NRM represents one instance of a virtual access network</a:t>
            </a:r>
          </a:p>
          <a:p>
            <a:pPr lvl="1"/>
            <a:r>
              <a:rPr lang="en-US" dirty="0" smtClean="0"/>
              <a:t>Completely consistent with dedicated physical implementations, except the limitations to the control of some PHY layer parameters</a:t>
            </a:r>
          </a:p>
          <a:p>
            <a:pPr lvl="1"/>
            <a:r>
              <a:rPr lang="en-US" dirty="0" smtClean="0"/>
              <a:t>Interception into PHY layer parameters should be performed by CSI interactions</a:t>
            </a:r>
          </a:p>
          <a:p>
            <a:pPr lvl="2"/>
            <a:r>
              <a:rPr lang="en-US" dirty="0" smtClean="0"/>
              <a:t>We may prepare our specification to easily relocate interactions into PHY layer parameters into CSI</a:t>
            </a:r>
          </a:p>
          <a:p>
            <a:pPr lvl="2"/>
            <a:r>
              <a:rPr lang="en-US" dirty="0"/>
              <a:t>In which chapters do we reference PHY parameters?</a:t>
            </a:r>
          </a:p>
          <a:p>
            <a:pPr lvl="2"/>
            <a:r>
              <a:rPr lang="en-US" dirty="0"/>
              <a:t>Are there cases of write actions to PHY parameters?</a:t>
            </a:r>
          </a:p>
          <a:p>
            <a:r>
              <a:rPr lang="en-US" dirty="0" smtClean="0"/>
              <a:t>Network management aspects might focus on the management of virtual instances of the access network</a:t>
            </a:r>
          </a:p>
          <a:p>
            <a:pPr lvl="1"/>
            <a:r>
              <a:rPr lang="en-US" dirty="0" smtClean="0"/>
              <a:t>Effectively supporting the deployment of </a:t>
            </a:r>
            <a:r>
              <a:rPr lang="en-US" dirty="0" err="1" smtClean="0"/>
              <a:t>NaaS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5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reference model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access network virtualization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Riegel</a:t>
            </a:r>
          </a:p>
          <a:p>
            <a:r>
              <a:rPr lang="en-US" dirty="0" smtClean="0"/>
              <a:t>(Nokia)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Problem description</a:t>
            </a:r>
          </a:p>
          <a:p>
            <a:r>
              <a:rPr lang="en-US" dirty="0" smtClean="0"/>
              <a:t>Virtualized access network at a glance</a:t>
            </a:r>
          </a:p>
          <a:p>
            <a:r>
              <a:rPr lang="en-US" dirty="0" smtClean="0"/>
              <a:t>Virtualized access network properties</a:t>
            </a:r>
          </a:p>
          <a:p>
            <a:r>
              <a:rPr lang="en-US" dirty="0" smtClean="0"/>
              <a:t>Other forms of co-use of network resources</a:t>
            </a:r>
          </a:p>
          <a:p>
            <a:pPr lvl="1"/>
            <a:r>
              <a:rPr lang="en-US" dirty="0" smtClean="0"/>
              <a:t>Roaming</a:t>
            </a:r>
          </a:p>
          <a:p>
            <a:pPr lvl="1"/>
            <a:r>
              <a:rPr lang="en-US" dirty="0" smtClean="0"/>
              <a:t>Network sharing</a:t>
            </a:r>
          </a:p>
          <a:p>
            <a:r>
              <a:rPr lang="en-US" dirty="0" smtClean="0"/>
              <a:t>Deployment examples: </a:t>
            </a:r>
          </a:p>
          <a:p>
            <a:pPr lvl="1"/>
            <a:r>
              <a:rPr lang="en-US" dirty="0" smtClean="0"/>
              <a:t>multi-SSID in </a:t>
            </a:r>
            <a:r>
              <a:rPr lang="en-US" dirty="0" smtClean="0"/>
              <a:t>Wi-Fi</a:t>
            </a:r>
          </a:p>
          <a:p>
            <a:pPr lvl="1"/>
            <a:r>
              <a:rPr lang="en-US" dirty="0" smtClean="0"/>
              <a:t>China Mobile </a:t>
            </a:r>
            <a:r>
              <a:rPr lang="en-US" dirty="0" err="1" smtClean="0"/>
              <a:t>iPCN</a:t>
            </a:r>
            <a:endParaRPr lang="en-US" dirty="0" smtClean="0"/>
          </a:p>
          <a:p>
            <a:pPr lvl="1"/>
            <a:r>
              <a:rPr lang="en-US" dirty="0" smtClean="0"/>
              <a:t>5G network slicing</a:t>
            </a:r>
            <a:endParaRPr lang="en-US" dirty="0" smtClean="0"/>
          </a:p>
          <a:p>
            <a:r>
              <a:rPr lang="en-US" dirty="0" smtClean="0"/>
              <a:t>Network management aspects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3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802.1CF currently does not explain how to treat virtual access networks</a:t>
            </a:r>
          </a:p>
          <a:p>
            <a:pPr lvl="1"/>
            <a:r>
              <a:rPr lang="en-US" dirty="0" smtClean="0"/>
              <a:t>Multiple access network instances on a common resource pool</a:t>
            </a:r>
          </a:p>
          <a:p>
            <a:r>
              <a:rPr lang="en-US" dirty="0" smtClean="0"/>
              <a:t>Virtualized access networks are an emerging aspect of access infrastructures</a:t>
            </a:r>
          </a:p>
          <a:p>
            <a:pPr lvl="1"/>
            <a:r>
              <a:rPr lang="en-US" dirty="0" smtClean="0"/>
              <a:t>Multi-SSID in Wi-Fi access networks</a:t>
            </a:r>
          </a:p>
          <a:p>
            <a:pPr lvl="1"/>
            <a:r>
              <a:rPr lang="en-US" dirty="0" smtClean="0"/>
              <a:t>China Mobile </a:t>
            </a:r>
            <a:r>
              <a:rPr lang="en-US" dirty="0" err="1" smtClean="0"/>
              <a:t>iPCN</a:t>
            </a:r>
            <a:endParaRPr lang="en-US" dirty="0" smtClean="0"/>
          </a:p>
          <a:p>
            <a:pPr lvl="1"/>
            <a:r>
              <a:rPr lang="en-US" dirty="0" smtClean="0"/>
              <a:t>5G network slices</a:t>
            </a:r>
          </a:p>
          <a:p>
            <a:r>
              <a:rPr lang="en-US" dirty="0" smtClean="0"/>
              <a:t>Following slides show the representation of virtual access networks in 802.1CF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5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4175"/>
            <a:ext cx="8229600" cy="14685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Terminal is connected with a single AN, SS and AR at a time</a:t>
            </a:r>
          </a:p>
          <a:p>
            <a:r>
              <a:rPr lang="en-US" dirty="0" smtClean="0"/>
              <a:t>An Access Network can have connections with multiple SSs and ARs at a time</a:t>
            </a:r>
          </a:p>
          <a:p>
            <a:r>
              <a:rPr lang="en-US" dirty="0" smtClean="0"/>
              <a:t>Coordination and Information Service supports the management of resources, which are shared among multiple access networks</a:t>
            </a:r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2071777" y="1549163"/>
            <a:ext cx="6280643" cy="3184982"/>
            <a:chOff x="838200" y="1599220"/>
            <a:chExt cx="7315200" cy="3709617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838200" y="3275620"/>
              <a:ext cx="1600200" cy="1752600"/>
            </a:xfrm>
            <a:prstGeom prst="roundRect">
              <a:avLst>
                <a:gd name="adj" fmla="val 8545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3276600" y="3351820"/>
              <a:ext cx="2286000" cy="1676400"/>
            </a:xfrm>
            <a:prstGeom prst="roundRect">
              <a:avLst>
                <a:gd name="adj" fmla="val 10654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74016" y="4959170"/>
              <a:ext cx="15183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Access Router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54616" y="4959170"/>
              <a:ext cx="165462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Access Network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40016" y="4970283"/>
              <a:ext cx="95878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Terminal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6477000" y="3275620"/>
              <a:ext cx="1676400" cy="1752600"/>
            </a:xfrm>
            <a:prstGeom prst="roundRect">
              <a:avLst>
                <a:gd name="adj" fmla="val 12471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cxnSp>
          <p:nvCxnSpPr>
            <p:cNvPr id="72" name="Straight Connector 135"/>
            <p:cNvCxnSpPr>
              <a:cxnSpLocks noChangeShapeType="1"/>
            </p:cNvCxnSpPr>
            <p:nvPr/>
          </p:nvCxnSpPr>
          <p:spPr bwMode="auto">
            <a:xfrm>
              <a:off x="2362200" y="4571020"/>
              <a:ext cx="99060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73" name="Rounded Rectangle 72"/>
            <p:cNvSpPr/>
            <p:nvPr/>
          </p:nvSpPr>
          <p:spPr bwMode="auto">
            <a:xfrm>
              <a:off x="1371600" y="3961420"/>
              <a:ext cx="990600" cy="9144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grpSp>
          <p:nvGrpSpPr>
            <p:cNvPr id="74" name="Group 6"/>
            <p:cNvGrpSpPr>
              <a:grpSpLocks/>
            </p:cNvGrpSpPr>
            <p:nvPr/>
          </p:nvGrpSpPr>
          <p:grpSpPr bwMode="auto">
            <a:xfrm>
              <a:off x="2568572" y="4477361"/>
              <a:ext cx="445956" cy="430754"/>
              <a:chOff x="2729564" y="5063075"/>
              <a:chExt cx="446136" cy="430253"/>
            </a:xfrm>
          </p:grpSpPr>
          <p:sp>
            <p:nvSpPr>
              <p:cNvPr id="123" name="TextBox 137"/>
              <p:cNvSpPr txBox="1">
                <a:spLocks noChangeArrowheads="1"/>
              </p:cNvSpPr>
              <p:nvPr/>
            </p:nvSpPr>
            <p:spPr bwMode="auto">
              <a:xfrm>
                <a:off x="2729564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</a:t>
                </a:r>
              </a:p>
            </p:txBody>
          </p:sp>
          <p:sp>
            <p:nvSpPr>
              <p:cNvPr id="124" name="Oval 136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75" name="Rounded Rectangle 74"/>
            <p:cNvSpPr/>
            <p:nvPr/>
          </p:nvSpPr>
          <p:spPr bwMode="auto">
            <a:xfrm>
              <a:off x="3733800" y="1827820"/>
              <a:ext cx="13716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CIS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76" name="Elbow Connector 11"/>
            <p:cNvCxnSpPr>
              <a:cxnSpLocks noChangeShapeType="1"/>
            </p:cNvCxnSpPr>
            <p:nvPr/>
          </p:nvCxnSpPr>
          <p:spPr bwMode="auto">
            <a:xfrm flipV="1">
              <a:off x="2362200" y="1751620"/>
              <a:ext cx="4114800" cy="1852613"/>
            </a:xfrm>
            <a:prstGeom prst="bentConnector3">
              <a:avLst>
                <a:gd name="adj1" fmla="val 10440"/>
              </a:avLst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77" name="Group 62"/>
            <p:cNvGrpSpPr>
              <a:grpSpLocks/>
            </p:cNvGrpSpPr>
            <p:nvPr/>
          </p:nvGrpSpPr>
          <p:grpSpPr bwMode="auto">
            <a:xfrm>
              <a:off x="2711452" y="2885096"/>
              <a:ext cx="537017" cy="338554"/>
              <a:chOff x="2837267" y="4952817"/>
              <a:chExt cx="537875" cy="338045"/>
            </a:xfrm>
          </p:grpSpPr>
          <p:sp>
            <p:nvSpPr>
              <p:cNvPr id="121" name="TextBox 63"/>
              <p:cNvSpPr txBox="1">
                <a:spLocks noChangeArrowheads="1"/>
              </p:cNvSpPr>
              <p:nvPr/>
            </p:nvSpPr>
            <p:spPr bwMode="auto">
              <a:xfrm>
                <a:off x="2928473" y="4952817"/>
                <a:ext cx="446669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R2</a:t>
                </a:r>
              </a:p>
            </p:txBody>
          </p:sp>
          <p:sp>
            <p:nvSpPr>
              <p:cNvPr id="122" name="Oval 64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grpSp>
          <p:nvGrpSpPr>
            <p:cNvPr id="78" name="Group 65"/>
            <p:cNvGrpSpPr>
              <a:grpSpLocks/>
            </p:cNvGrpSpPr>
            <p:nvPr/>
          </p:nvGrpSpPr>
          <p:grpSpPr bwMode="auto">
            <a:xfrm>
              <a:off x="4346575" y="2885096"/>
              <a:ext cx="655877" cy="338554"/>
              <a:chOff x="2837267" y="4952817"/>
              <a:chExt cx="654926" cy="338045"/>
            </a:xfrm>
          </p:grpSpPr>
          <p:sp>
            <p:nvSpPr>
              <p:cNvPr id="119" name="TextBox 66"/>
              <p:cNvSpPr txBox="1">
                <a:spLocks noChangeArrowheads="1"/>
              </p:cNvSpPr>
              <p:nvPr/>
            </p:nvSpPr>
            <p:spPr bwMode="auto">
              <a:xfrm>
                <a:off x="2933236" y="4952817"/>
                <a:ext cx="558957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R10</a:t>
                </a:r>
              </a:p>
            </p:txBody>
          </p:sp>
          <p:sp>
            <p:nvSpPr>
              <p:cNvPr id="120" name="Oval 67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79" name="Straight Connector 70"/>
            <p:cNvCxnSpPr>
              <a:cxnSpLocks noChangeShapeType="1"/>
            </p:cNvCxnSpPr>
            <p:nvPr/>
          </p:nvCxnSpPr>
          <p:spPr bwMode="auto">
            <a:xfrm>
              <a:off x="2362200" y="375663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80" name="Group 71"/>
            <p:cNvGrpSpPr>
              <a:grpSpLocks/>
            </p:cNvGrpSpPr>
            <p:nvPr/>
          </p:nvGrpSpPr>
          <p:grpSpPr bwMode="auto">
            <a:xfrm>
              <a:off x="2582860" y="3677258"/>
              <a:ext cx="445956" cy="447708"/>
              <a:chOff x="2731663" y="5063075"/>
              <a:chExt cx="446136" cy="448496"/>
            </a:xfrm>
          </p:grpSpPr>
          <p:sp>
            <p:nvSpPr>
              <p:cNvPr id="117" name="TextBox 72"/>
              <p:cNvSpPr txBox="1">
                <a:spLocks noChangeArrowheads="1"/>
              </p:cNvSpPr>
              <p:nvPr/>
            </p:nvSpPr>
            <p:spPr bwMode="auto">
              <a:xfrm>
                <a:off x="2731663" y="5172421"/>
                <a:ext cx="446136" cy="33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R8</a:t>
                </a:r>
              </a:p>
            </p:txBody>
          </p:sp>
          <p:sp>
            <p:nvSpPr>
              <p:cNvPr id="118" name="Oval 7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82" name="Rounded Rectangle 81"/>
            <p:cNvSpPr/>
            <p:nvPr/>
          </p:nvSpPr>
          <p:spPr bwMode="auto">
            <a:xfrm>
              <a:off x="3357563" y="3428020"/>
              <a:ext cx="2128837" cy="533400"/>
            </a:xfrm>
            <a:prstGeom prst="roundRect">
              <a:avLst>
                <a:gd name="adj" fmla="val 2749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ANC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1371600" y="3428020"/>
              <a:ext cx="990600" cy="533400"/>
            </a:xfrm>
            <a:prstGeom prst="roundRect">
              <a:avLst>
                <a:gd name="adj" fmla="val 2749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84" name="Straight Connector 10"/>
            <p:cNvCxnSpPr>
              <a:cxnSpLocks noChangeShapeType="1"/>
            </p:cNvCxnSpPr>
            <p:nvPr/>
          </p:nvCxnSpPr>
          <p:spPr bwMode="auto">
            <a:xfrm flipH="1">
              <a:off x="5448300" y="2361220"/>
              <a:ext cx="1028700" cy="1114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85" name="Rounded Rectangle 84"/>
            <p:cNvSpPr/>
            <p:nvPr/>
          </p:nvSpPr>
          <p:spPr bwMode="auto">
            <a:xfrm>
              <a:off x="6489700" y="1599220"/>
              <a:ext cx="12192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SS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6553200" y="3961420"/>
              <a:ext cx="1066800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cxnSp>
          <p:nvCxnSpPr>
            <p:cNvPr id="87" name="Straight Connector 51"/>
            <p:cNvCxnSpPr>
              <a:cxnSpLocks noChangeShapeType="1"/>
            </p:cNvCxnSpPr>
            <p:nvPr/>
          </p:nvCxnSpPr>
          <p:spPr bwMode="auto">
            <a:xfrm>
              <a:off x="5486400" y="4571020"/>
              <a:ext cx="1066800" cy="4763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88" name="Group 52"/>
            <p:cNvGrpSpPr>
              <a:grpSpLocks/>
            </p:cNvGrpSpPr>
            <p:nvPr/>
          </p:nvGrpSpPr>
          <p:grpSpPr bwMode="auto">
            <a:xfrm>
              <a:off x="5741985" y="4485299"/>
              <a:ext cx="445956" cy="430755"/>
              <a:chOff x="2707957" y="5063075"/>
              <a:chExt cx="446136" cy="430253"/>
            </a:xfrm>
          </p:grpSpPr>
          <p:sp>
            <p:nvSpPr>
              <p:cNvPr id="115" name="TextBox 53"/>
              <p:cNvSpPr txBox="1">
                <a:spLocks noChangeArrowheads="1"/>
              </p:cNvSpPr>
              <p:nvPr/>
            </p:nvSpPr>
            <p:spPr bwMode="auto">
              <a:xfrm>
                <a:off x="2707957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R3</a:t>
                </a:r>
              </a:p>
            </p:txBody>
          </p:sp>
          <p:sp>
            <p:nvSpPr>
              <p:cNvPr id="116" name="Oval 54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grpSp>
          <p:nvGrpSpPr>
            <p:cNvPr id="89" name="Group 55"/>
            <p:cNvGrpSpPr>
              <a:grpSpLocks/>
            </p:cNvGrpSpPr>
            <p:nvPr/>
          </p:nvGrpSpPr>
          <p:grpSpPr bwMode="auto">
            <a:xfrm>
              <a:off x="5735636" y="2885096"/>
              <a:ext cx="538937" cy="338554"/>
              <a:chOff x="2860357" y="4955683"/>
              <a:chExt cx="538390" cy="338045"/>
            </a:xfrm>
          </p:grpSpPr>
          <p:sp>
            <p:nvSpPr>
              <p:cNvPr id="113" name="TextBox 56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445503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R4</a:t>
                </a:r>
              </a:p>
            </p:txBody>
          </p:sp>
          <p:sp>
            <p:nvSpPr>
              <p:cNvPr id="114" name="Oval 57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90" name="Rounded Rectangle 89"/>
            <p:cNvSpPr/>
            <p:nvPr/>
          </p:nvSpPr>
          <p:spPr bwMode="auto">
            <a:xfrm>
              <a:off x="6553200" y="3428020"/>
              <a:ext cx="1066800" cy="533400"/>
            </a:xfrm>
            <a:prstGeom prst="roundRect">
              <a:avLst>
                <a:gd name="adj" fmla="val 2749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91" name="Straight Connector 69"/>
            <p:cNvCxnSpPr>
              <a:cxnSpLocks noChangeShapeType="1"/>
              <a:endCxn id="85" idx="2"/>
            </p:cNvCxnSpPr>
            <p:nvPr/>
          </p:nvCxnSpPr>
          <p:spPr bwMode="auto">
            <a:xfrm flipH="1" flipV="1">
              <a:off x="7099300" y="2589820"/>
              <a:ext cx="8671" cy="685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92" name="Group 74"/>
            <p:cNvGrpSpPr>
              <a:grpSpLocks/>
            </p:cNvGrpSpPr>
            <p:nvPr/>
          </p:nvGrpSpPr>
          <p:grpSpPr bwMode="auto">
            <a:xfrm>
              <a:off x="5764210" y="3613756"/>
              <a:ext cx="445956" cy="437778"/>
              <a:chOff x="2860357" y="5063075"/>
              <a:chExt cx="446136" cy="438068"/>
            </a:xfrm>
          </p:grpSpPr>
          <p:sp>
            <p:nvSpPr>
              <p:cNvPr id="111" name="TextBox 75"/>
              <p:cNvSpPr txBox="1">
                <a:spLocks noChangeArrowheads="1"/>
              </p:cNvSpPr>
              <p:nvPr/>
            </p:nvSpPr>
            <p:spPr bwMode="auto">
              <a:xfrm>
                <a:off x="2860357" y="5162365"/>
                <a:ext cx="446136" cy="33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R9</a:t>
                </a:r>
              </a:p>
            </p:txBody>
          </p:sp>
          <p:sp>
            <p:nvSpPr>
              <p:cNvPr id="112" name="Oval 76"/>
              <p:cNvSpPr>
                <a:spLocks noChangeArrowheads="1"/>
              </p:cNvSpPr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93" name="Rounded Rectangle 92"/>
            <p:cNvSpPr/>
            <p:nvPr/>
          </p:nvSpPr>
          <p:spPr bwMode="auto">
            <a:xfrm>
              <a:off x="3352800" y="4266220"/>
              <a:ext cx="685800" cy="6096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NA</a:t>
              </a: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4527550" y="4266220"/>
              <a:ext cx="958850" cy="6096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BH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95" name="Straight Connector 79"/>
            <p:cNvCxnSpPr>
              <a:cxnSpLocks noChangeShapeType="1"/>
            </p:cNvCxnSpPr>
            <p:nvPr/>
          </p:nvCxnSpPr>
          <p:spPr bwMode="auto">
            <a:xfrm>
              <a:off x="4038600" y="4571020"/>
              <a:ext cx="48895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96" name="Group 91"/>
            <p:cNvGrpSpPr>
              <a:grpSpLocks/>
            </p:cNvGrpSpPr>
            <p:nvPr/>
          </p:nvGrpSpPr>
          <p:grpSpPr bwMode="auto">
            <a:xfrm>
              <a:off x="4062410" y="4490061"/>
              <a:ext cx="445956" cy="430754"/>
              <a:chOff x="2691882" y="5063075"/>
              <a:chExt cx="446136" cy="430253"/>
            </a:xfrm>
          </p:grpSpPr>
          <p:sp>
            <p:nvSpPr>
              <p:cNvPr id="109" name="TextBox 92"/>
              <p:cNvSpPr txBox="1">
                <a:spLocks noChangeArrowheads="1"/>
              </p:cNvSpPr>
              <p:nvPr/>
            </p:nvSpPr>
            <p:spPr bwMode="auto">
              <a:xfrm>
                <a:off x="2691882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R6</a:t>
                </a:r>
              </a:p>
            </p:txBody>
          </p:sp>
          <p:sp>
            <p:nvSpPr>
              <p:cNvPr id="110" name="Oval 9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97" name="Straight Connector 88"/>
            <p:cNvCxnSpPr>
              <a:cxnSpLocks noChangeShapeType="1"/>
            </p:cNvCxnSpPr>
            <p:nvPr/>
          </p:nvCxnSpPr>
          <p:spPr bwMode="auto">
            <a:xfrm flipV="1">
              <a:off x="3695700" y="3959833"/>
              <a:ext cx="20638" cy="3063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98" name="Group 103"/>
            <p:cNvGrpSpPr>
              <a:grpSpLocks/>
            </p:cNvGrpSpPr>
            <p:nvPr/>
          </p:nvGrpSpPr>
          <p:grpSpPr bwMode="auto">
            <a:xfrm>
              <a:off x="3627440" y="3939190"/>
              <a:ext cx="575072" cy="338554"/>
              <a:chOff x="2837267" y="4956915"/>
              <a:chExt cx="575938" cy="339503"/>
            </a:xfrm>
          </p:grpSpPr>
          <p:sp>
            <p:nvSpPr>
              <p:cNvPr id="107" name="TextBox 104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6628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R5</a:t>
                </a:r>
              </a:p>
            </p:txBody>
          </p:sp>
          <p:sp>
            <p:nvSpPr>
              <p:cNvPr id="108" name="Oval 105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99" name="Straight Connector 324"/>
            <p:cNvCxnSpPr>
              <a:cxnSpLocks noChangeShapeType="1"/>
            </p:cNvCxnSpPr>
            <p:nvPr/>
          </p:nvCxnSpPr>
          <p:spPr bwMode="auto">
            <a:xfrm flipV="1">
              <a:off x="4797425" y="3961420"/>
              <a:ext cx="0" cy="314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00" name="Group 108"/>
            <p:cNvGrpSpPr>
              <a:grpSpLocks/>
            </p:cNvGrpSpPr>
            <p:nvPr/>
          </p:nvGrpSpPr>
          <p:grpSpPr bwMode="auto">
            <a:xfrm>
              <a:off x="4706936" y="3939190"/>
              <a:ext cx="575408" cy="338554"/>
              <a:chOff x="2837267" y="4956915"/>
              <a:chExt cx="574774" cy="339503"/>
            </a:xfrm>
          </p:grpSpPr>
          <p:sp>
            <p:nvSpPr>
              <p:cNvPr id="105" name="TextBox 109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5464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R7</a:t>
                </a:r>
              </a:p>
            </p:txBody>
          </p:sp>
          <p:sp>
            <p:nvSpPr>
              <p:cNvPr id="106" name="Oval 110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101" name="Straight Connector 146"/>
            <p:cNvCxnSpPr>
              <a:cxnSpLocks noChangeShapeType="1"/>
              <a:stCxn id="99" idx="3"/>
              <a:endCxn id="122" idx="1"/>
            </p:cNvCxnSpPr>
            <p:nvPr/>
          </p:nvCxnSpPr>
          <p:spPr bwMode="auto">
            <a:xfrm>
              <a:off x="5486400" y="3694720"/>
              <a:ext cx="106680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02" name="Group 159"/>
            <p:cNvGrpSpPr>
              <a:grpSpLocks/>
            </p:cNvGrpSpPr>
            <p:nvPr/>
          </p:nvGrpSpPr>
          <p:grpSpPr bwMode="auto">
            <a:xfrm>
              <a:off x="7015165" y="2880333"/>
              <a:ext cx="637380" cy="338554"/>
              <a:chOff x="2860357" y="4955683"/>
              <a:chExt cx="637935" cy="338046"/>
            </a:xfrm>
          </p:grpSpPr>
          <p:sp>
            <p:nvSpPr>
              <p:cNvPr id="103" name="TextBox 160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545048" cy="338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R11</a:t>
                </a:r>
              </a:p>
            </p:txBody>
          </p:sp>
          <p:sp>
            <p:nvSpPr>
              <p:cNvPr id="104" name="Oval 161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131" name="Straight Connector 69"/>
            <p:cNvCxnSpPr>
              <a:cxnSpLocks noChangeShapeType="1"/>
              <a:stCxn id="67" idx="0"/>
              <a:endCxn id="75" idx="2"/>
            </p:cNvCxnSpPr>
            <p:nvPr/>
          </p:nvCxnSpPr>
          <p:spPr bwMode="auto">
            <a:xfrm flipV="1">
              <a:off x="4419600" y="2818420"/>
              <a:ext cx="0" cy="533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431540" y="1341172"/>
            <a:ext cx="330458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tabLst>
                <a:tab pos="533400" algn="l"/>
              </a:tabLst>
            </a:pPr>
            <a:r>
              <a:rPr lang="en-US" dirty="0">
                <a:latin typeface="+mn-lt"/>
              </a:rPr>
              <a:t>CIS	Coordination and Information Service</a:t>
            </a:r>
          </a:p>
          <a:p>
            <a:pPr>
              <a:lnSpc>
                <a:spcPct val="90000"/>
              </a:lnSpc>
              <a:tabLst>
                <a:tab pos="533400" algn="l"/>
              </a:tabLst>
            </a:pPr>
            <a:r>
              <a:rPr lang="en-US" dirty="0">
                <a:latin typeface="+mn-lt"/>
              </a:rPr>
              <a:t>SS	Subscription Service</a:t>
            </a:r>
          </a:p>
          <a:p>
            <a:pPr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en-US" dirty="0" smtClean="0">
                <a:latin typeface="+mn-lt"/>
              </a:rPr>
              <a:t>TEC</a:t>
            </a:r>
            <a:r>
              <a:rPr lang="en-US" dirty="0">
                <a:latin typeface="+mn-lt"/>
              </a:rPr>
              <a:t>	Terminal Control</a:t>
            </a:r>
          </a:p>
          <a:p>
            <a:pPr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en-US" dirty="0">
                <a:latin typeface="+mn-lt"/>
              </a:rPr>
              <a:t>TEI	Terminal Interface</a:t>
            </a:r>
          </a:p>
          <a:p>
            <a:pPr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en-US" dirty="0">
                <a:latin typeface="+mn-lt"/>
              </a:rPr>
              <a:t>ANC	Access Network Control</a:t>
            </a:r>
          </a:p>
          <a:p>
            <a:pPr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en-US" dirty="0">
                <a:latin typeface="+mn-lt"/>
              </a:rPr>
              <a:t>NA	Node of Attachment</a:t>
            </a:r>
          </a:p>
          <a:p>
            <a:pPr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en-US" dirty="0">
                <a:latin typeface="+mn-lt"/>
              </a:rPr>
              <a:t>BH	Backhaul</a:t>
            </a:r>
          </a:p>
          <a:p>
            <a:pPr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en-US" dirty="0" smtClean="0">
                <a:latin typeface="+mn-lt"/>
              </a:rPr>
              <a:t>ARC</a:t>
            </a:r>
            <a:r>
              <a:rPr lang="en-US" dirty="0">
                <a:latin typeface="+mn-lt"/>
              </a:rPr>
              <a:t>	Access Router Control</a:t>
            </a:r>
          </a:p>
          <a:p>
            <a:pPr>
              <a:lnSpc>
                <a:spcPct val="90000"/>
              </a:lnSpc>
              <a:buNone/>
              <a:tabLst>
                <a:tab pos="533400" algn="l"/>
              </a:tabLst>
            </a:pPr>
            <a:r>
              <a:rPr lang="en-US" dirty="0">
                <a:latin typeface="+mn-lt"/>
              </a:rPr>
              <a:t>ARI	Access Router Interface</a:t>
            </a:r>
          </a:p>
          <a:p>
            <a:pPr>
              <a:tabLst>
                <a:tab pos="533400" algn="l"/>
              </a:tabLst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75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NRM describes single access network instance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72756" y="2123855"/>
            <a:ext cx="6280643" cy="3184982"/>
            <a:chOff x="838200" y="1599220"/>
            <a:chExt cx="7315200" cy="3709617"/>
          </a:xfrm>
          <a:scene3d>
            <a:camera prst="isometricRightUp"/>
            <a:lightRig rig="threePt" dir="t"/>
          </a:scene3d>
        </p:grpSpPr>
        <p:sp>
          <p:nvSpPr>
            <p:cNvPr id="6" name="Rounded Rectangle 5"/>
            <p:cNvSpPr/>
            <p:nvPr/>
          </p:nvSpPr>
          <p:spPr bwMode="auto">
            <a:xfrm>
              <a:off x="838200" y="3275620"/>
              <a:ext cx="1600200" cy="1752600"/>
            </a:xfrm>
            <a:prstGeom prst="roundRect">
              <a:avLst>
                <a:gd name="adj" fmla="val 8545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276600" y="3351820"/>
              <a:ext cx="2286000" cy="1676400"/>
            </a:xfrm>
            <a:prstGeom prst="roundRect">
              <a:avLst>
                <a:gd name="adj" fmla="val 10654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4016" y="4959170"/>
              <a:ext cx="15183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Access Router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4616" y="4959170"/>
              <a:ext cx="165462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Access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0016" y="4970283"/>
              <a:ext cx="95878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Terminal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477000" y="3275620"/>
              <a:ext cx="1676400" cy="1752600"/>
            </a:xfrm>
            <a:prstGeom prst="roundRect">
              <a:avLst>
                <a:gd name="adj" fmla="val 12471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cxnSp>
          <p:nvCxnSpPr>
            <p:cNvPr id="12" name="Straight Connector 135"/>
            <p:cNvCxnSpPr>
              <a:cxnSpLocks noChangeShapeType="1"/>
            </p:cNvCxnSpPr>
            <p:nvPr/>
          </p:nvCxnSpPr>
          <p:spPr bwMode="auto">
            <a:xfrm>
              <a:off x="2362200" y="4571020"/>
              <a:ext cx="99060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3" name="Rounded Rectangle 12"/>
            <p:cNvSpPr/>
            <p:nvPr/>
          </p:nvSpPr>
          <p:spPr bwMode="auto">
            <a:xfrm>
              <a:off x="1371600" y="3961420"/>
              <a:ext cx="990600" cy="9144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2568572" y="4477361"/>
              <a:ext cx="445956" cy="430754"/>
              <a:chOff x="2729564" y="5063075"/>
              <a:chExt cx="446136" cy="430253"/>
            </a:xfrm>
          </p:grpSpPr>
          <p:sp>
            <p:nvSpPr>
              <p:cNvPr id="63" name="TextBox 137"/>
              <p:cNvSpPr txBox="1">
                <a:spLocks noChangeArrowheads="1"/>
              </p:cNvSpPr>
              <p:nvPr/>
            </p:nvSpPr>
            <p:spPr bwMode="auto">
              <a:xfrm>
                <a:off x="2729564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</a:t>
                </a:r>
              </a:p>
            </p:txBody>
          </p:sp>
          <p:sp>
            <p:nvSpPr>
              <p:cNvPr id="64" name="Oval 136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15" name="Rounded Rectangle 14"/>
            <p:cNvSpPr/>
            <p:nvPr/>
          </p:nvSpPr>
          <p:spPr bwMode="auto">
            <a:xfrm>
              <a:off x="3733800" y="1827820"/>
              <a:ext cx="13716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CIS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6" name="Elbow Connector 11"/>
            <p:cNvCxnSpPr>
              <a:cxnSpLocks noChangeShapeType="1"/>
            </p:cNvCxnSpPr>
            <p:nvPr/>
          </p:nvCxnSpPr>
          <p:spPr bwMode="auto">
            <a:xfrm flipV="1">
              <a:off x="2362200" y="1751620"/>
              <a:ext cx="4114800" cy="1852613"/>
            </a:xfrm>
            <a:prstGeom prst="bentConnector3">
              <a:avLst>
                <a:gd name="adj1" fmla="val 10440"/>
              </a:avLst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2711452" y="2885096"/>
              <a:ext cx="537017" cy="338554"/>
              <a:chOff x="2837267" y="4952817"/>
              <a:chExt cx="537875" cy="338045"/>
            </a:xfrm>
          </p:grpSpPr>
          <p:sp>
            <p:nvSpPr>
              <p:cNvPr id="61" name="TextBox 63"/>
              <p:cNvSpPr txBox="1">
                <a:spLocks noChangeArrowheads="1"/>
              </p:cNvSpPr>
              <p:nvPr/>
            </p:nvSpPr>
            <p:spPr bwMode="auto">
              <a:xfrm>
                <a:off x="2928473" y="4952817"/>
                <a:ext cx="446669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R2</a:t>
                </a:r>
              </a:p>
            </p:txBody>
          </p:sp>
          <p:sp>
            <p:nvSpPr>
              <p:cNvPr id="62" name="Oval 64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4346575" y="2885096"/>
              <a:ext cx="655877" cy="338554"/>
              <a:chOff x="2837267" y="4952817"/>
              <a:chExt cx="654926" cy="338045"/>
            </a:xfrm>
          </p:grpSpPr>
          <p:sp>
            <p:nvSpPr>
              <p:cNvPr id="59" name="TextBox 66"/>
              <p:cNvSpPr txBox="1">
                <a:spLocks noChangeArrowheads="1"/>
              </p:cNvSpPr>
              <p:nvPr/>
            </p:nvSpPr>
            <p:spPr bwMode="auto">
              <a:xfrm>
                <a:off x="2933236" y="4952817"/>
                <a:ext cx="558957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R10</a:t>
                </a:r>
              </a:p>
            </p:txBody>
          </p:sp>
          <p:sp>
            <p:nvSpPr>
              <p:cNvPr id="60" name="Oval 67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19" name="Straight Connector 70"/>
            <p:cNvCxnSpPr>
              <a:cxnSpLocks noChangeShapeType="1"/>
            </p:cNvCxnSpPr>
            <p:nvPr/>
          </p:nvCxnSpPr>
          <p:spPr bwMode="auto">
            <a:xfrm>
              <a:off x="2362200" y="375663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582860" y="3677258"/>
              <a:ext cx="445956" cy="447708"/>
              <a:chOff x="2731663" y="5063075"/>
              <a:chExt cx="446136" cy="448496"/>
            </a:xfrm>
          </p:grpSpPr>
          <p:sp>
            <p:nvSpPr>
              <p:cNvPr id="57" name="TextBox 72"/>
              <p:cNvSpPr txBox="1">
                <a:spLocks noChangeArrowheads="1"/>
              </p:cNvSpPr>
              <p:nvPr/>
            </p:nvSpPr>
            <p:spPr bwMode="auto">
              <a:xfrm>
                <a:off x="2731663" y="5172421"/>
                <a:ext cx="446136" cy="33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R8</a:t>
                </a:r>
              </a:p>
            </p:txBody>
          </p:sp>
          <p:sp>
            <p:nvSpPr>
              <p:cNvPr id="58" name="Oval 7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21" name="Rounded Rectangle 20"/>
            <p:cNvSpPr/>
            <p:nvPr/>
          </p:nvSpPr>
          <p:spPr bwMode="auto">
            <a:xfrm>
              <a:off x="3357563" y="3428020"/>
              <a:ext cx="2128837" cy="533400"/>
            </a:xfrm>
            <a:prstGeom prst="roundRect">
              <a:avLst>
                <a:gd name="adj" fmla="val 2749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ANC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1371600" y="3428020"/>
              <a:ext cx="990600" cy="533400"/>
            </a:xfrm>
            <a:prstGeom prst="roundRect">
              <a:avLst>
                <a:gd name="adj" fmla="val 2749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23" name="Straight Connector 10"/>
            <p:cNvCxnSpPr>
              <a:cxnSpLocks noChangeShapeType="1"/>
            </p:cNvCxnSpPr>
            <p:nvPr/>
          </p:nvCxnSpPr>
          <p:spPr bwMode="auto">
            <a:xfrm flipH="1">
              <a:off x="5448300" y="2361220"/>
              <a:ext cx="1028700" cy="1114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24" name="Rounded Rectangle 23"/>
            <p:cNvSpPr/>
            <p:nvPr/>
          </p:nvSpPr>
          <p:spPr bwMode="auto">
            <a:xfrm>
              <a:off x="6489700" y="1599220"/>
              <a:ext cx="12192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SS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553200" y="3961420"/>
              <a:ext cx="1066800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cxnSp>
          <p:nvCxnSpPr>
            <p:cNvPr id="26" name="Straight Connector 51"/>
            <p:cNvCxnSpPr>
              <a:cxnSpLocks noChangeShapeType="1"/>
            </p:cNvCxnSpPr>
            <p:nvPr/>
          </p:nvCxnSpPr>
          <p:spPr bwMode="auto">
            <a:xfrm>
              <a:off x="5486400" y="4571020"/>
              <a:ext cx="1066800" cy="4763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27" name="Group 52"/>
            <p:cNvGrpSpPr>
              <a:grpSpLocks/>
            </p:cNvGrpSpPr>
            <p:nvPr/>
          </p:nvGrpSpPr>
          <p:grpSpPr bwMode="auto">
            <a:xfrm>
              <a:off x="5741985" y="4485299"/>
              <a:ext cx="445956" cy="430755"/>
              <a:chOff x="2707957" y="5063075"/>
              <a:chExt cx="446136" cy="430253"/>
            </a:xfrm>
          </p:grpSpPr>
          <p:sp>
            <p:nvSpPr>
              <p:cNvPr id="55" name="TextBox 53"/>
              <p:cNvSpPr txBox="1">
                <a:spLocks noChangeArrowheads="1"/>
              </p:cNvSpPr>
              <p:nvPr/>
            </p:nvSpPr>
            <p:spPr bwMode="auto">
              <a:xfrm>
                <a:off x="2707957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R3</a:t>
                </a:r>
              </a:p>
            </p:txBody>
          </p:sp>
          <p:sp>
            <p:nvSpPr>
              <p:cNvPr id="56" name="Oval 54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grpSp>
          <p:nvGrpSpPr>
            <p:cNvPr id="28" name="Group 55"/>
            <p:cNvGrpSpPr>
              <a:grpSpLocks/>
            </p:cNvGrpSpPr>
            <p:nvPr/>
          </p:nvGrpSpPr>
          <p:grpSpPr bwMode="auto">
            <a:xfrm>
              <a:off x="5735636" y="2885096"/>
              <a:ext cx="538937" cy="338554"/>
              <a:chOff x="2860357" y="4955683"/>
              <a:chExt cx="538390" cy="338045"/>
            </a:xfrm>
          </p:grpSpPr>
          <p:sp>
            <p:nvSpPr>
              <p:cNvPr id="53" name="TextBox 56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445503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R4</a:t>
                </a:r>
              </a:p>
            </p:txBody>
          </p:sp>
          <p:sp>
            <p:nvSpPr>
              <p:cNvPr id="54" name="Oval 57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29" name="Rounded Rectangle 28"/>
            <p:cNvSpPr/>
            <p:nvPr/>
          </p:nvSpPr>
          <p:spPr bwMode="auto">
            <a:xfrm>
              <a:off x="6553200" y="3428020"/>
              <a:ext cx="1066800" cy="533400"/>
            </a:xfrm>
            <a:prstGeom prst="roundRect">
              <a:avLst>
                <a:gd name="adj" fmla="val 2749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30" name="Straight Connector 69"/>
            <p:cNvCxnSpPr>
              <a:cxnSpLocks noChangeShapeType="1"/>
            </p:cNvCxnSpPr>
            <p:nvPr/>
          </p:nvCxnSpPr>
          <p:spPr bwMode="auto">
            <a:xfrm flipH="1" flipV="1">
              <a:off x="7099300" y="2589820"/>
              <a:ext cx="8671" cy="685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5764210" y="3613756"/>
              <a:ext cx="445956" cy="437778"/>
              <a:chOff x="2860357" y="5063075"/>
              <a:chExt cx="446136" cy="438068"/>
            </a:xfrm>
          </p:grpSpPr>
          <p:sp>
            <p:nvSpPr>
              <p:cNvPr id="51" name="TextBox 75"/>
              <p:cNvSpPr txBox="1">
                <a:spLocks noChangeArrowheads="1"/>
              </p:cNvSpPr>
              <p:nvPr/>
            </p:nvSpPr>
            <p:spPr bwMode="auto">
              <a:xfrm>
                <a:off x="2860357" y="5162365"/>
                <a:ext cx="446136" cy="33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R9</a:t>
                </a:r>
              </a:p>
            </p:txBody>
          </p:sp>
          <p:sp>
            <p:nvSpPr>
              <p:cNvPr id="52" name="Oval 76"/>
              <p:cNvSpPr>
                <a:spLocks noChangeArrowheads="1"/>
              </p:cNvSpPr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32" name="Rounded Rectangle 31"/>
            <p:cNvSpPr/>
            <p:nvPr/>
          </p:nvSpPr>
          <p:spPr bwMode="auto">
            <a:xfrm>
              <a:off x="3352800" y="4266220"/>
              <a:ext cx="685800" cy="6096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NA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527550" y="4266220"/>
              <a:ext cx="958850" cy="6096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BH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34" name="Straight Connector 79"/>
            <p:cNvCxnSpPr>
              <a:cxnSpLocks noChangeShapeType="1"/>
            </p:cNvCxnSpPr>
            <p:nvPr/>
          </p:nvCxnSpPr>
          <p:spPr bwMode="auto">
            <a:xfrm>
              <a:off x="4038600" y="4571020"/>
              <a:ext cx="48895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35" name="Group 91"/>
            <p:cNvGrpSpPr>
              <a:grpSpLocks/>
            </p:cNvGrpSpPr>
            <p:nvPr/>
          </p:nvGrpSpPr>
          <p:grpSpPr bwMode="auto">
            <a:xfrm>
              <a:off x="4062410" y="4490061"/>
              <a:ext cx="445956" cy="430754"/>
              <a:chOff x="2691882" y="5063075"/>
              <a:chExt cx="446136" cy="430253"/>
            </a:xfrm>
          </p:grpSpPr>
          <p:sp>
            <p:nvSpPr>
              <p:cNvPr id="49" name="TextBox 92"/>
              <p:cNvSpPr txBox="1">
                <a:spLocks noChangeArrowheads="1"/>
              </p:cNvSpPr>
              <p:nvPr/>
            </p:nvSpPr>
            <p:spPr bwMode="auto">
              <a:xfrm>
                <a:off x="2691882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R6</a:t>
                </a:r>
              </a:p>
            </p:txBody>
          </p:sp>
          <p:sp>
            <p:nvSpPr>
              <p:cNvPr id="50" name="Oval 9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36" name="Straight Connector 88"/>
            <p:cNvCxnSpPr>
              <a:cxnSpLocks noChangeShapeType="1"/>
            </p:cNvCxnSpPr>
            <p:nvPr/>
          </p:nvCxnSpPr>
          <p:spPr bwMode="auto">
            <a:xfrm flipV="1">
              <a:off x="3695700" y="3959833"/>
              <a:ext cx="20638" cy="3063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37" name="Group 103"/>
            <p:cNvGrpSpPr>
              <a:grpSpLocks/>
            </p:cNvGrpSpPr>
            <p:nvPr/>
          </p:nvGrpSpPr>
          <p:grpSpPr bwMode="auto">
            <a:xfrm>
              <a:off x="3627440" y="3939190"/>
              <a:ext cx="575072" cy="338554"/>
              <a:chOff x="2837267" y="4956915"/>
              <a:chExt cx="575938" cy="339503"/>
            </a:xfrm>
          </p:grpSpPr>
          <p:sp>
            <p:nvSpPr>
              <p:cNvPr id="47" name="TextBox 104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6628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R5</a:t>
                </a:r>
              </a:p>
            </p:txBody>
          </p:sp>
          <p:sp>
            <p:nvSpPr>
              <p:cNvPr id="48" name="Oval 105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38" name="Straight Connector 324"/>
            <p:cNvCxnSpPr>
              <a:cxnSpLocks noChangeShapeType="1"/>
            </p:cNvCxnSpPr>
            <p:nvPr/>
          </p:nvCxnSpPr>
          <p:spPr bwMode="auto">
            <a:xfrm flipV="1">
              <a:off x="4797425" y="3961420"/>
              <a:ext cx="0" cy="314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39" name="Group 108"/>
            <p:cNvGrpSpPr>
              <a:grpSpLocks/>
            </p:cNvGrpSpPr>
            <p:nvPr/>
          </p:nvGrpSpPr>
          <p:grpSpPr bwMode="auto">
            <a:xfrm>
              <a:off x="4706936" y="3939190"/>
              <a:ext cx="575408" cy="338554"/>
              <a:chOff x="2837267" y="4956915"/>
              <a:chExt cx="574774" cy="339503"/>
            </a:xfrm>
          </p:grpSpPr>
          <p:sp>
            <p:nvSpPr>
              <p:cNvPr id="45" name="TextBox 109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5464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R7</a:t>
                </a:r>
              </a:p>
            </p:txBody>
          </p:sp>
          <p:sp>
            <p:nvSpPr>
              <p:cNvPr id="46" name="Oval 110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40" name="Straight Connector 146"/>
            <p:cNvCxnSpPr>
              <a:cxnSpLocks noChangeShapeType="1"/>
            </p:cNvCxnSpPr>
            <p:nvPr/>
          </p:nvCxnSpPr>
          <p:spPr bwMode="auto">
            <a:xfrm>
              <a:off x="5486400" y="3694720"/>
              <a:ext cx="106680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41" name="Group 159"/>
            <p:cNvGrpSpPr>
              <a:grpSpLocks/>
            </p:cNvGrpSpPr>
            <p:nvPr/>
          </p:nvGrpSpPr>
          <p:grpSpPr bwMode="auto">
            <a:xfrm>
              <a:off x="7015165" y="2880333"/>
              <a:ext cx="637380" cy="338554"/>
              <a:chOff x="2860357" y="4955683"/>
              <a:chExt cx="637935" cy="338046"/>
            </a:xfrm>
          </p:grpSpPr>
          <p:sp>
            <p:nvSpPr>
              <p:cNvPr id="43" name="TextBox 160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545048" cy="338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R11</a:t>
                </a:r>
              </a:p>
            </p:txBody>
          </p:sp>
          <p:sp>
            <p:nvSpPr>
              <p:cNvPr id="44" name="Oval 161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42" name="Straight Connector 69"/>
            <p:cNvCxnSpPr>
              <a:cxnSpLocks noChangeShapeType="1"/>
            </p:cNvCxnSpPr>
            <p:nvPr/>
          </p:nvCxnSpPr>
          <p:spPr bwMode="auto">
            <a:xfrm flipV="1">
              <a:off x="4419600" y="2818420"/>
              <a:ext cx="0" cy="533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2588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instances of access network</a:t>
            </a:r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16505" y="1970113"/>
            <a:ext cx="6280643" cy="2944052"/>
            <a:chOff x="838200" y="1599220"/>
            <a:chExt cx="7315200" cy="3429000"/>
          </a:xfrm>
          <a:scene3d>
            <a:camera prst="isometricRightUp"/>
            <a:lightRig rig="threePt" dir="t"/>
          </a:scene3d>
        </p:grpSpPr>
        <p:sp>
          <p:nvSpPr>
            <p:cNvPr id="66" name="Rounded Rectangle 65"/>
            <p:cNvSpPr/>
            <p:nvPr/>
          </p:nvSpPr>
          <p:spPr bwMode="auto">
            <a:xfrm>
              <a:off x="838200" y="3275620"/>
              <a:ext cx="1600200" cy="1752600"/>
            </a:xfrm>
            <a:prstGeom prst="roundRect">
              <a:avLst>
                <a:gd name="adj" fmla="val 8545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3276600" y="3351820"/>
              <a:ext cx="2286000" cy="1676400"/>
            </a:xfrm>
            <a:prstGeom prst="roundRect">
              <a:avLst>
                <a:gd name="adj" fmla="val 1065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6477000" y="3275620"/>
              <a:ext cx="1676400" cy="1752600"/>
            </a:xfrm>
            <a:prstGeom prst="roundRect">
              <a:avLst>
                <a:gd name="adj" fmla="val 12471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cxnSp>
          <p:nvCxnSpPr>
            <p:cNvPr id="72" name="Straight Connector 135"/>
            <p:cNvCxnSpPr>
              <a:cxnSpLocks noChangeShapeType="1"/>
            </p:cNvCxnSpPr>
            <p:nvPr/>
          </p:nvCxnSpPr>
          <p:spPr bwMode="auto">
            <a:xfrm>
              <a:off x="2362200" y="4571020"/>
              <a:ext cx="99060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73" name="Rounded Rectangle 72"/>
            <p:cNvSpPr/>
            <p:nvPr/>
          </p:nvSpPr>
          <p:spPr bwMode="auto">
            <a:xfrm>
              <a:off x="1371600" y="3961420"/>
              <a:ext cx="990600" cy="9144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grpSp>
          <p:nvGrpSpPr>
            <p:cNvPr id="74" name="Group 6"/>
            <p:cNvGrpSpPr>
              <a:grpSpLocks/>
            </p:cNvGrpSpPr>
            <p:nvPr/>
          </p:nvGrpSpPr>
          <p:grpSpPr bwMode="auto">
            <a:xfrm>
              <a:off x="2568572" y="4477361"/>
              <a:ext cx="445956" cy="430754"/>
              <a:chOff x="2729564" y="5063075"/>
              <a:chExt cx="446136" cy="430253"/>
            </a:xfrm>
          </p:grpSpPr>
          <p:sp>
            <p:nvSpPr>
              <p:cNvPr id="123" name="TextBox 137"/>
              <p:cNvSpPr txBox="1">
                <a:spLocks noChangeArrowheads="1"/>
              </p:cNvSpPr>
              <p:nvPr/>
            </p:nvSpPr>
            <p:spPr bwMode="auto">
              <a:xfrm>
                <a:off x="2729564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</a:t>
                </a:r>
              </a:p>
            </p:txBody>
          </p:sp>
          <p:sp>
            <p:nvSpPr>
              <p:cNvPr id="124" name="Oval 136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75" name="Rounded Rectangle 74"/>
            <p:cNvSpPr/>
            <p:nvPr/>
          </p:nvSpPr>
          <p:spPr bwMode="auto">
            <a:xfrm>
              <a:off x="3733800" y="1827820"/>
              <a:ext cx="13716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CIS</a:t>
              </a:r>
              <a:endParaRPr lang="en-US" sz="1600" dirty="0">
                <a:latin typeface="+mn-lt"/>
                <a:cs typeface="+mn-cs"/>
              </a:endParaRPr>
            </a:p>
          </p:txBody>
        </p:sp>
        <p:grpSp>
          <p:nvGrpSpPr>
            <p:cNvPr id="78" name="Group 65"/>
            <p:cNvGrpSpPr>
              <a:grpSpLocks/>
            </p:cNvGrpSpPr>
            <p:nvPr/>
          </p:nvGrpSpPr>
          <p:grpSpPr bwMode="auto">
            <a:xfrm>
              <a:off x="4346575" y="2752424"/>
              <a:ext cx="655877" cy="471232"/>
              <a:chOff x="2837267" y="4820339"/>
              <a:chExt cx="654926" cy="470523"/>
            </a:xfrm>
          </p:grpSpPr>
          <p:sp>
            <p:nvSpPr>
              <p:cNvPr id="119" name="TextBox 66"/>
              <p:cNvSpPr txBox="1">
                <a:spLocks noChangeArrowheads="1"/>
              </p:cNvSpPr>
              <p:nvPr/>
            </p:nvSpPr>
            <p:spPr bwMode="auto">
              <a:xfrm>
                <a:off x="2933236" y="4952817"/>
                <a:ext cx="558957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R10</a:t>
                </a:r>
              </a:p>
            </p:txBody>
          </p:sp>
          <p:sp>
            <p:nvSpPr>
              <p:cNvPr id="120" name="Oval 67"/>
              <p:cNvSpPr>
                <a:spLocks noChangeArrowheads="1"/>
              </p:cNvSpPr>
              <p:nvPr/>
            </p:nvSpPr>
            <p:spPr bwMode="auto">
              <a:xfrm>
                <a:off x="2837267" y="482033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79" name="Straight Connector 70"/>
            <p:cNvCxnSpPr>
              <a:cxnSpLocks noChangeShapeType="1"/>
            </p:cNvCxnSpPr>
            <p:nvPr/>
          </p:nvCxnSpPr>
          <p:spPr bwMode="auto">
            <a:xfrm>
              <a:off x="2362200" y="375663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80" name="Group 71"/>
            <p:cNvGrpSpPr>
              <a:grpSpLocks/>
            </p:cNvGrpSpPr>
            <p:nvPr/>
          </p:nvGrpSpPr>
          <p:grpSpPr bwMode="auto">
            <a:xfrm>
              <a:off x="2582860" y="3677258"/>
              <a:ext cx="445956" cy="447708"/>
              <a:chOff x="2731663" y="5063075"/>
              <a:chExt cx="446136" cy="448496"/>
            </a:xfrm>
          </p:grpSpPr>
          <p:sp>
            <p:nvSpPr>
              <p:cNvPr id="117" name="TextBox 72"/>
              <p:cNvSpPr txBox="1">
                <a:spLocks noChangeArrowheads="1"/>
              </p:cNvSpPr>
              <p:nvPr/>
            </p:nvSpPr>
            <p:spPr bwMode="auto">
              <a:xfrm>
                <a:off x="2731663" y="5172421"/>
                <a:ext cx="446136" cy="33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R8</a:t>
                </a:r>
              </a:p>
            </p:txBody>
          </p:sp>
          <p:sp>
            <p:nvSpPr>
              <p:cNvPr id="118" name="Oval 7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82" name="Rounded Rectangle 81"/>
            <p:cNvSpPr/>
            <p:nvPr/>
          </p:nvSpPr>
          <p:spPr bwMode="auto">
            <a:xfrm>
              <a:off x="3357563" y="3428020"/>
              <a:ext cx="2128837" cy="533400"/>
            </a:xfrm>
            <a:prstGeom prst="roundRect">
              <a:avLst>
                <a:gd name="adj" fmla="val 2749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ANC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1371600" y="3428020"/>
              <a:ext cx="990600" cy="533400"/>
            </a:xfrm>
            <a:prstGeom prst="roundRect">
              <a:avLst>
                <a:gd name="adj" fmla="val 2749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84" name="Straight Connector 10"/>
            <p:cNvCxnSpPr>
              <a:cxnSpLocks noChangeShapeType="1"/>
            </p:cNvCxnSpPr>
            <p:nvPr/>
          </p:nvCxnSpPr>
          <p:spPr bwMode="auto">
            <a:xfrm flipH="1">
              <a:off x="5448300" y="2361220"/>
              <a:ext cx="1028700" cy="1114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85" name="Rounded Rectangle 84"/>
            <p:cNvSpPr/>
            <p:nvPr/>
          </p:nvSpPr>
          <p:spPr bwMode="auto">
            <a:xfrm>
              <a:off x="6489700" y="1599220"/>
              <a:ext cx="12192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SS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6553200" y="3961420"/>
              <a:ext cx="1066800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cxnSp>
          <p:nvCxnSpPr>
            <p:cNvPr id="87" name="Straight Connector 51"/>
            <p:cNvCxnSpPr>
              <a:cxnSpLocks noChangeShapeType="1"/>
            </p:cNvCxnSpPr>
            <p:nvPr/>
          </p:nvCxnSpPr>
          <p:spPr bwMode="auto">
            <a:xfrm>
              <a:off x="5486400" y="4571020"/>
              <a:ext cx="1066800" cy="4763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88" name="Group 52"/>
            <p:cNvGrpSpPr>
              <a:grpSpLocks/>
            </p:cNvGrpSpPr>
            <p:nvPr/>
          </p:nvGrpSpPr>
          <p:grpSpPr bwMode="auto">
            <a:xfrm>
              <a:off x="5741985" y="4485299"/>
              <a:ext cx="445956" cy="430755"/>
              <a:chOff x="2707957" y="5063075"/>
              <a:chExt cx="446136" cy="430253"/>
            </a:xfrm>
          </p:grpSpPr>
          <p:sp>
            <p:nvSpPr>
              <p:cNvPr id="115" name="TextBox 53"/>
              <p:cNvSpPr txBox="1">
                <a:spLocks noChangeArrowheads="1"/>
              </p:cNvSpPr>
              <p:nvPr/>
            </p:nvSpPr>
            <p:spPr bwMode="auto">
              <a:xfrm>
                <a:off x="2707957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R3</a:t>
                </a:r>
              </a:p>
            </p:txBody>
          </p:sp>
          <p:sp>
            <p:nvSpPr>
              <p:cNvPr id="116" name="Oval 54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grpSp>
          <p:nvGrpSpPr>
            <p:cNvPr id="89" name="Group 55"/>
            <p:cNvGrpSpPr>
              <a:grpSpLocks/>
            </p:cNvGrpSpPr>
            <p:nvPr/>
          </p:nvGrpSpPr>
          <p:grpSpPr bwMode="auto">
            <a:xfrm>
              <a:off x="5735636" y="2885096"/>
              <a:ext cx="538937" cy="338554"/>
              <a:chOff x="2860357" y="4955683"/>
              <a:chExt cx="538390" cy="338045"/>
            </a:xfrm>
          </p:grpSpPr>
          <p:sp>
            <p:nvSpPr>
              <p:cNvPr id="113" name="TextBox 56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445503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R4</a:t>
                </a:r>
              </a:p>
            </p:txBody>
          </p:sp>
          <p:sp>
            <p:nvSpPr>
              <p:cNvPr id="114" name="Oval 57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90" name="Rounded Rectangle 89"/>
            <p:cNvSpPr/>
            <p:nvPr/>
          </p:nvSpPr>
          <p:spPr bwMode="auto">
            <a:xfrm>
              <a:off x="6553200" y="3428020"/>
              <a:ext cx="1066800" cy="533400"/>
            </a:xfrm>
            <a:prstGeom prst="roundRect">
              <a:avLst>
                <a:gd name="adj" fmla="val 2749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91" name="Straight Connector 69"/>
            <p:cNvCxnSpPr>
              <a:cxnSpLocks noChangeShapeType="1"/>
              <a:endCxn id="85" idx="2"/>
            </p:cNvCxnSpPr>
            <p:nvPr/>
          </p:nvCxnSpPr>
          <p:spPr bwMode="auto">
            <a:xfrm flipH="1" flipV="1">
              <a:off x="7099300" y="2589820"/>
              <a:ext cx="8671" cy="685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92" name="Group 74"/>
            <p:cNvGrpSpPr>
              <a:grpSpLocks/>
            </p:cNvGrpSpPr>
            <p:nvPr/>
          </p:nvGrpSpPr>
          <p:grpSpPr bwMode="auto">
            <a:xfrm>
              <a:off x="5764210" y="3613756"/>
              <a:ext cx="445956" cy="437778"/>
              <a:chOff x="2860357" y="5063075"/>
              <a:chExt cx="446136" cy="438068"/>
            </a:xfrm>
          </p:grpSpPr>
          <p:sp>
            <p:nvSpPr>
              <p:cNvPr id="111" name="TextBox 75"/>
              <p:cNvSpPr txBox="1">
                <a:spLocks noChangeArrowheads="1"/>
              </p:cNvSpPr>
              <p:nvPr/>
            </p:nvSpPr>
            <p:spPr bwMode="auto">
              <a:xfrm>
                <a:off x="2860357" y="5162365"/>
                <a:ext cx="446136" cy="33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R9</a:t>
                </a:r>
              </a:p>
            </p:txBody>
          </p:sp>
          <p:sp>
            <p:nvSpPr>
              <p:cNvPr id="112" name="Oval 76"/>
              <p:cNvSpPr>
                <a:spLocks noChangeArrowheads="1"/>
              </p:cNvSpPr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93" name="Rounded Rectangle 92"/>
            <p:cNvSpPr/>
            <p:nvPr/>
          </p:nvSpPr>
          <p:spPr bwMode="auto">
            <a:xfrm>
              <a:off x="3352800" y="4266220"/>
              <a:ext cx="685800" cy="6096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NA</a:t>
              </a: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4527550" y="4266220"/>
              <a:ext cx="958850" cy="6096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BH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95" name="Straight Connector 79"/>
            <p:cNvCxnSpPr>
              <a:cxnSpLocks noChangeShapeType="1"/>
            </p:cNvCxnSpPr>
            <p:nvPr/>
          </p:nvCxnSpPr>
          <p:spPr bwMode="auto">
            <a:xfrm>
              <a:off x="4038600" y="4571020"/>
              <a:ext cx="48895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96" name="Group 91"/>
            <p:cNvGrpSpPr>
              <a:grpSpLocks/>
            </p:cNvGrpSpPr>
            <p:nvPr/>
          </p:nvGrpSpPr>
          <p:grpSpPr bwMode="auto">
            <a:xfrm>
              <a:off x="4062410" y="4490061"/>
              <a:ext cx="445956" cy="430754"/>
              <a:chOff x="2691882" y="5063075"/>
              <a:chExt cx="446136" cy="430253"/>
            </a:xfrm>
          </p:grpSpPr>
          <p:sp>
            <p:nvSpPr>
              <p:cNvPr id="109" name="TextBox 92"/>
              <p:cNvSpPr txBox="1">
                <a:spLocks noChangeArrowheads="1"/>
              </p:cNvSpPr>
              <p:nvPr/>
            </p:nvSpPr>
            <p:spPr bwMode="auto">
              <a:xfrm>
                <a:off x="2691882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R6</a:t>
                </a:r>
              </a:p>
            </p:txBody>
          </p:sp>
          <p:sp>
            <p:nvSpPr>
              <p:cNvPr id="110" name="Oval 9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97" name="Straight Connector 88"/>
            <p:cNvCxnSpPr>
              <a:cxnSpLocks noChangeShapeType="1"/>
            </p:cNvCxnSpPr>
            <p:nvPr/>
          </p:nvCxnSpPr>
          <p:spPr bwMode="auto">
            <a:xfrm flipV="1">
              <a:off x="3695700" y="3959833"/>
              <a:ext cx="20638" cy="3063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98" name="Group 103"/>
            <p:cNvGrpSpPr>
              <a:grpSpLocks/>
            </p:cNvGrpSpPr>
            <p:nvPr/>
          </p:nvGrpSpPr>
          <p:grpSpPr bwMode="auto">
            <a:xfrm>
              <a:off x="3627440" y="3939190"/>
              <a:ext cx="575072" cy="338554"/>
              <a:chOff x="2837267" y="4956915"/>
              <a:chExt cx="575938" cy="339503"/>
            </a:xfrm>
          </p:grpSpPr>
          <p:sp>
            <p:nvSpPr>
              <p:cNvPr id="107" name="TextBox 104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6628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R5</a:t>
                </a:r>
              </a:p>
            </p:txBody>
          </p:sp>
          <p:sp>
            <p:nvSpPr>
              <p:cNvPr id="108" name="Oval 105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99" name="Straight Connector 324"/>
            <p:cNvCxnSpPr>
              <a:cxnSpLocks noChangeShapeType="1"/>
            </p:cNvCxnSpPr>
            <p:nvPr/>
          </p:nvCxnSpPr>
          <p:spPr bwMode="auto">
            <a:xfrm flipV="1">
              <a:off x="4797425" y="3961420"/>
              <a:ext cx="0" cy="314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00" name="Group 108"/>
            <p:cNvGrpSpPr>
              <a:grpSpLocks/>
            </p:cNvGrpSpPr>
            <p:nvPr/>
          </p:nvGrpSpPr>
          <p:grpSpPr bwMode="auto">
            <a:xfrm>
              <a:off x="4706936" y="3939190"/>
              <a:ext cx="575408" cy="338554"/>
              <a:chOff x="2837267" y="4956915"/>
              <a:chExt cx="574774" cy="339503"/>
            </a:xfrm>
          </p:grpSpPr>
          <p:sp>
            <p:nvSpPr>
              <p:cNvPr id="105" name="TextBox 109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5464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R7</a:t>
                </a:r>
              </a:p>
            </p:txBody>
          </p:sp>
          <p:sp>
            <p:nvSpPr>
              <p:cNvPr id="106" name="Oval 110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101" name="Straight Connector 146"/>
            <p:cNvCxnSpPr>
              <a:cxnSpLocks noChangeShapeType="1"/>
              <a:stCxn id="99" idx="3"/>
            </p:cNvCxnSpPr>
            <p:nvPr/>
          </p:nvCxnSpPr>
          <p:spPr bwMode="auto">
            <a:xfrm>
              <a:off x="5486400" y="3694720"/>
              <a:ext cx="106680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02" name="Group 159"/>
            <p:cNvGrpSpPr>
              <a:grpSpLocks/>
            </p:cNvGrpSpPr>
            <p:nvPr/>
          </p:nvGrpSpPr>
          <p:grpSpPr bwMode="auto">
            <a:xfrm>
              <a:off x="7015165" y="2880333"/>
              <a:ext cx="637380" cy="338554"/>
              <a:chOff x="2860357" y="4955683"/>
              <a:chExt cx="637935" cy="338046"/>
            </a:xfrm>
          </p:grpSpPr>
          <p:sp>
            <p:nvSpPr>
              <p:cNvPr id="103" name="TextBox 160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545048" cy="338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R11</a:t>
                </a:r>
              </a:p>
            </p:txBody>
          </p:sp>
          <p:sp>
            <p:nvSpPr>
              <p:cNvPr id="104" name="Oval 161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131" name="Straight Connector 69"/>
            <p:cNvCxnSpPr>
              <a:cxnSpLocks noChangeShapeType="1"/>
              <a:stCxn id="67" idx="0"/>
              <a:endCxn id="75" idx="2"/>
            </p:cNvCxnSpPr>
            <p:nvPr/>
          </p:nvCxnSpPr>
          <p:spPr bwMode="auto">
            <a:xfrm flipV="1">
              <a:off x="4419600" y="2818420"/>
              <a:ext cx="0" cy="533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59" name="Group 58"/>
          <p:cNvGrpSpPr/>
          <p:nvPr/>
        </p:nvGrpSpPr>
        <p:grpSpPr>
          <a:xfrm>
            <a:off x="630561" y="1970113"/>
            <a:ext cx="6280643" cy="2944052"/>
            <a:chOff x="838200" y="1599220"/>
            <a:chExt cx="7315200" cy="3429000"/>
          </a:xfrm>
          <a:scene3d>
            <a:camera prst="isometricRightUp"/>
            <a:lightRig rig="threePt" dir="t"/>
          </a:scene3d>
        </p:grpSpPr>
        <p:sp>
          <p:nvSpPr>
            <p:cNvPr id="60" name="Rounded Rectangle 59"/>
            <p:cNvSpPr/>
            <p:nvPr/>
          </p:nvSpPr>
          <p:spPr bwMode="auto">
            <a:xfrm>
              <a:off x="838200" y="3275620"/>
              <a:ext cx="1600200" cy="1752600"/>
            </a:xfrm>
            <a:prstGeom prst="roundRect">
              <a:avLst>
                <a:gd name="adj" fmla="val 854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3276600" y="3351820"/>
              <a:ext cx="2286000" cy="1676400"/>
            </a:xfrm>
            <a:prstGeom prst="roundRect">
              <a:avLst>
                <a:gd name="adj" fmla="val 1065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6477000" y="3275620"/>
              <a:ext cx="1676400" cy="1752600"/>
            </a:xfrm>
            <a:prstGeom prst="roundRect">
              <a:avLst>
                <a:gd name="adj" fmla="val 12471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cxnSp>
          <p:nvCxnSpPr>
            <p:cNvPr id="63" name="Straight Connector 135"/>
            <p:cNvCxnSpPr>
              <a:cxnSpLocks noChangeShapeType="1"/>
            </p:cNvCxnSpPr>
            <p:nvPr/>
          </p:nvCxnSpPr>
          <p:spPr bwMode="auto">
            <a:xfrm>
              <a:off x="2362200" y="4571020"/>
              <a:ext cx="99060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4" name="Rounded Rectangle 63"/>
            <p:cNvSpPr/>
            <p:nvPr/>
          </p:nvSpPr>
          <p:spPr bwMode="auto">
            <a:xfrm>
              <a:off x="1371600" y="3961420"/>
              <a:ext cx="990600" cy="91440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grpSp>
          <p:nvGrpSpPr>
            <p:cNvPr id="65" name="Group 6"/>
            <p:cNvGrpSpPr>
              <a:grpSpLocks/>
            </p:cNvGrpSpPr>
            <p:nvPr/>
          </p:nvGrpSpPr>
          <p:grpSpPr bwMode="auto">
            <a:xfrm>
              <a:off x="2568572" y="4477361"/>
              <a:ext cx="445956" cy="430754"/>
              <a:chOff x="2729564" y="5063075"/>
              <a:chExt cx="446136" cy="430253"/>
            </a:xfrm>
          </p:grpSpPr>
          <p:sp>
            <p:nvSpPr>
              <p:cNvPr id="166" name="TextBox 137"/>
              <p:cNvSpPr txBox="1">
                <a:spLocks noChangeArrowheads="1"/>
              </p:cNvSpPr>
              <p:nvPr/>
            </p:nvSpPr>
            <p:spPr bwMode="auto">
              <a:xfrm>
                <a:off x="2729564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</a:t>
                </a:r>
              </a:p>
            </p:txBody>
          </p:sp>
          <p:sp>
            <p:nvSpPr>
              <p:cNvPr id="167" name="Oval 136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81" name="Straight Connector 70"/>
            <p:cNvCxnSpPr>
              <a:cxnSpLocks noChangeShapeType="1"/>
            </p:cNvCxnSpPr>
            <p:nvPr/>
          </p:nvCxnSpPr>
          <p:spPr bwMode="auto">
            <a:xfrm>
              <a:off x="2362200" y="375663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21" name="Group 71"/>
            <p:cNvGrpSpPr>
              <a:grpSpLocks/>
            </p:cNvGrpSpPr>
            <p:nvPr/>
          </p:nvGrpSpPr>
          <p:grpSpPr bwMode="auto">
            <a:xfrm>
              <a:off x="2582860" y="3677258"/>
              <a:ext cx="445956" cy="447708"/>
              <a:chOff x="2731663" y="5063075"/>
              <a:chExt cx="446136" cy="448496"/>
            </a:xfrm>
          </p:grpSpPr>
          <p:sp>
            <p:nvSpPr>
              <p:cNvPr id="162" name="TextBox 72"/>
              <p:cNvSpPr txBox="1">
                <a:spLocks noChangeArrowheads="1"/>
              </p:cNvSpPr>
              <p:nvPr/>
            </p:nvSpPr>
            <p:spPr bwMode="auto">
              <a:xfrm>
                <a:off x="2731663" y="5172421"/>
                <a:ext cx="446136" cy="33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R8</a:t>
                </a:r>
              </a:p>
            </p:txBody>
          </p:sp>
          <p:sp>
            <p:nvSpPr>
              <p:cNvPr id="163" name="Oval 7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122" name="Rounded Rectangle 121"/>
            <p:cNvSpPr/>
            <p:nvPr/>
          </p:nvSpPr>
          <p:spPr bwMode="auto">
            <a:xfrm>
              <a:off x="3357563" y="3428020"/>
              <a:ext cx="2128837" cy="533400"/>
            </a:xfrm>
            <a:prstGeom prst="roundRect">
              <a:avLst>
                <a:gd name="adj" fmla="val 2749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ANC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1371600" y="3428020"/>
              <a:ext cx="990600" cy="533400"/>
            </a:xfrm>
            <a:prstGeom prst="roundRect">
              <a:avLst>
                <a:gd name="adj" fmla="val 2749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26" name="Straight Connector 10"/>
            <p:cNvCxnSpPr>
              <a:cxnSpLocks noChangeShapeType="1"/>
            </p:cNvCxnSpPr>
            <p:nvPr/>
          </p:nvCxnSpPr>
          <p:spPr bwMode="auto">
            <a:xfrm flipH="1">
              <a:off x="5448300" y="2361220"/>
              <a:ext cx="1028700" cy="1114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27" name="Rounded Rectangle 126"/>
            <p:cNvSpPr/>
            <p:nvPr/>
          </p:nvSpPr>
          <p:spPr bwMode="auto">
            <a:xfrm>
              <a:off x="6489700" y="1599220"/>
              <a:ext cx="12192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SS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 bwMode="auto">
            <a:xfrm>
              <a:off x="6553200" y="3961420"/>
              <a:ext cx="1066800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cxnSp>
          <p:nvCxnSpPr>
            <p:cNvPr id="129" name="Straight Connector 51"/>
            <p:cNvCxnSpPr>
              <a:cxnSpLocks noChangeShapeType="1"/>
            </p:cNvCxnSpPr>
            <p:nvPr/>
          </p:nvCxnSpPr>
          <p:spPr bwMode="auto">
            <a:xfrm>
              <a:off x="5486400" y="4571020"/>
              <a:ext cx="1066800" cy="4763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130" name="Group 52"/>
            <p:cNvGrpSpPr>
              <a:grpSpLocks/>
            </p:cNvGrpSpPr>
            <p:nvPr/>
          </p:nvGrpSpPr>
          <p:grpSpPr bwMode="auto">
            <a:xfrm>
              <a:off x="5741985" y="4485299"/>
              <a:ext cx="445956" cy="430755"/>
              <a:chOff x="2707957" y="5063075"/>
              <a:chExt cx="446136" cy="430253"/>
            </a:xfrm>
          </p:grpSpPr>
          <p:sp>
            <p:nvSpPr>
              <p:cNvPr id="160" name="TextBox 53"/>
              <p:cNvSpPr txBox="1">
                <a:spLocks noChangeArrowheads="1"/>
              </p:cNvSpPr>
              <p:nvPr/>
            </p:nvSpPr>
            <p:spPr bwMode="auto">
              <a:xfrm>
                <a:off x="2707957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R3</a:t>
                </a:r>
              </a:p>
            </p:txBody>
          </p:sp>
          <p:sp>
            <p:nvSpPr>
              <p:cNvPr id="161" name="Oval 54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grpSp>
          <p:nvGrpSpPr>
            <p:cNvPr id="132" name="Group 55"/>
            <p:cNvGrpSpPr>
              <a:grpSpLocks/>
            </p:cNvGrpSpPr>
            <p:nvPr/>
          </p:nvGrpSpPr>
          <p:grpSpPr bwMode="auto">
            <a:xfrm>
              <a:off x="5735636" y="2885096"/>
              <a:ext cx="538937" cy="338554"/>
              <a:chOff x="2860357" y="4955683"/>
              <a:chExt cx="538390" cy="338045"/>
            </a:xfrm>
          </p:grpSpPr>
          <p:sp>
            <p:nvSpPr>
              <p:cNvPr id="158" name="TextBox 56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445503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R4</a:t>
                </a:r>
              </a:p>
            </p:txBody>
          </p:sp>
          <p:sp>
            <p:nvSpPr>
              <p:cNvPr id="159" name="Oval 57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133" name="Rounded Rectangle 132"/>
            <p:cNvSpPr/>
            <p:nvPr/>
          </p:nvSpPr>
          <p:spPr bwMode="auto">
            <a:xfrm>
              <a:off x="6553200" y="3428020"/>
              <a:ext cx="1066800" cy="533400"/>
            </a:xfrm>
            <a:prstGeom prst="roundRect">
              <a:avLst>
                <a:gd name="adj" fmla="val 2749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35" name="Straight Connector 69"/>
            <p:cNvCxnSpPr>
              <a:cxnSpLocks noChangeShapeType="1"/>
            </p:cNvCxnSpPr>
            <p:nvPr/>
          </p:nvCxnSpPr>
          <p:spPr bwMode="auto">
            <a:xfrm flipH="1" flipV="1">
              <a:off x="7099300" y="2589820"/>
              <a:ext cx="8671" cy="685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36" name="Group 74"/>
            <p:cNvGrpSpPr>
              <a:grpSpLocks/>
            </p:cNvGrpSpPr>
            <p:nvPr/>
          </p:nvGrpSpPr>
          <p:grpSpPr bwMode="auto">
            <a:xfrm>
              <a:off x="5764210" y="3613756"/>
              <a:ext cx="445956" cy="437778"/>
              <a:chOff x="2860357" y="5063075"/>
              <a:chExt cx="446136" cy="438068"/>
            </a:xfrm>
          </p:grpSpPr>
          <p:sp>
            <p:nvSpPr>
              <p:cNvPr id="156" name="TextBox 75"/>
              <p:cNvSpPr txBox="1">
                <a:spLocks noChangeArrowheads="1"/>
              </p:cNvSpPr>
              <p:nvPr/>
            </p:nvSpPr>
            <p:spPr bwMode="auto">
              <a:xfrm>
                <a:off x="2860357" y="5162365"/>
                <a:ext cx="446136" cy="33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R9</a:t>
                </a:r>
              </a:p>
            </p:txBody>
          </p:sp>
          <p:sp>
            <p:nvSpPr>
              <p:cNvPr id="157" name="Oval 76"/>
              <p:cNvSpPr>
                <a:spLocks noChangeArrowheads="1"/>
              </p:cNvSpPr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137" name="Rounded Rectangle 136"/>
            <p:cNvSpPr/>
            <p:nvPr/>
          </p:nvSpPr>
          <p:spPr bwMode="auto">
            <a:xfrm>
              <a:off x="3352800" y="4266220"/>
              <a:ext cx="685800" cy="60960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NA</a:t>
              </a: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4527550" y="4266220"/>
              <a:ext cx="958850" cy="60960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BH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139" name="Straight Connector 79"/>
            <p:cNvCxnSpPr>
              <a:cxnSpLocks noChangeShapeType="1"/>
            </p:cNvCxnSpPr>
            <p:nvPr/>
          </p:nvCxnSpPr>
          <p:spPr bwMode="auto">
            <a:xfrm>
              <a:off x="4038600" y="4571020"/>
              <a:ext cx="48895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140" name="Group 91"/>
            <p:cNvGrpSpPr>
              <a:grpSpLocks/>
            </p:cNvGrpSpPr>
            <p:nvPr/>
          </p:nvGrpSpPr>
          <p:grpSpPr bwMode="auto">
            <a:xfrm>
              <a:off x="4062410" y="4490061"/>
              <a:ext cx="445956" cy="430754"/>
              <a:chOff x="2691882" y="5063075"/>
              <a:chExt cx="446136" cy="430253"/>
            </a:xfrm>
          </p:grpSpPr>
          <p:sp>
            <p:nvSpPr>
              <p:cNvPr id="154" name="TextBox 92"/>
              <p:cNvSpPr txBox="1">
                <a:spLocks noChangeArrowheads="1"/>
              </p:cNvSpPr>
              <p:nvPr/>
            </p:nvSpPr>
            <p:spPr bwMode="auto">
              <a:xfrm>
                <a:off x="2691882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R6</a:t>
                </a:r>
              </a:p>
            </p:txBody>
          </p:sp>
          <p:sp>
            <p:nvSpPr>
              <p:cNvPr id="155" name="Oval 9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141" name="Straight Connector 88"/>
            <p:cNvCxnSpPr>
              <a:cxnSpLocks noChangeShapeType="1"/>
            </p:cNvCxnSpPr>
            <p:nvPr/>
          </p:nvCxnSpPr>
          <p:spPr bwMode="auto">
            <a:xfrm flipV="1">
              <a:off x="3695700" y="3959833"/>
              <a:ext cx="20638" cy="3063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42" name="Group 103"/>
            <p:cNvGrpSpPr>
              <a:grpSpLocks/>
            </p:cNvGrpSpPr>
            <p:nvPr/>
          </p:nvGrpSpPr>
          <p:grpSpPr bwMode="auto">
            <a:xfrm>
              <a:off x="3627440" y="3939190"/>
              <a:ext cx="575072" cy="338554"/>
              <a:chOff x="2837267" y="4956915"/>
              <a:chExt cx="575938" cy="339503"/>
            </a:xfrm>
          </p:grpSpPr>
          <p:sp>
            <p:nvSpPr>
              <p:cNvPr id="152" name="TextBox 104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6628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R5</a:t>
                </a:r>
              </a:p>
            </p:txBody>
          </p:sp>
          <p:sp>
            <p:nvSpPr>
              <p:cNvPr id="153" name="Oval 105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143" name="Straight Connector 324"/>
            <p:cNvCxnSpPr>
              <a:cxnSpLocks noChangeShapeType="1"/>
            </p:cNvCxnSpPr>
            <p:nvPr/>
          </p:nvCxnSpPr>
          <p:spPr bwMode="auto">
            <a:xfrm flipV="1">
              <a:off x="4797425" y="3961420"/>
              <a:ext cx="0" cy="314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44" name="Group 108"/>
            <p:cNvGrpSpPr>
              <a:grpSpLocks/>
            </p:cNvGrpSpPr>
            <p:nvPr/>
          </p:nvGrpSpPr>
          <p:grpSpPr bwMode="auto">
            <a:xfrm>
              <a:off x="4706936" y="3939190"/>
              <a:ext cx="575408" cy="338554"/>
              <a:chOff x="2837267" y="4956915"/>
              <a:chExt cx="574774" cy="339503"/>
            </a:xfrm>
          </p:grpSpPr>
          <p:sp>
            <p:nvSpPr>
              <p:cNvPr id="150" name="TextBox 109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5464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R7</a:t>
                </a:r>
              </a:p>
            </p:txBody>
          </p:sp>
          <p:sp>
            <p:nvSpPr>
              <p:cNvPr id="151" name="Oval 110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145" name="Straight Connector 146"/>
            <p:cNvCxnSpPr>
              <a:cxnSpLocks noChangeShapeType="1"/>
            </p:cNvCxnSpPr>
            <p:nvPr/>
          </p:nvCxnSpPr>
          <p:spPr bwMode="auto">
            <a:xfrm>
              <a:off x="5486400" y="3694720"/>
              <a:ext cx="106680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146" name="Group 159"/>
            <p:cNvGrpSpPr>
              <a:grpSpLocks/>
            </p:cNvGrpSpPr>
            <p:nvPr/>
          </p:nvGrpSpPr>
          <p:grpSpPr bwMode="auto">
            <a:xfrm>
              <a:off x="7015165" y="2880333"/>
              <a:ext cx="637380" cy="338554"/>
              <a:chOff x="2860357" y="4955683"/>
              <a:chExt cx="637935" cy="338046"/>
            </a:xfrm>
          </p:grpSpPr>
          <p:sp>
            <p:nvSpPr>
              <p:cNvPr id="148" name="TextBox 160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545048" cy="338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R11</a:t>
                </a:r>
              </a:p>
            </p:txBody>
          </p:sp>
          <p:sp>
            <p:nvSpPr>
              <p:cNvPr id="149" name="Oval 161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</p:grpSp>
      <p:grpSp>
        <p:nvGrpSpPr>
          <p:cNvPr id="228" name="Group 227"/>
          <p:cNvGrpSpPr/>
          <p:nvPr/>
        </p:nvGrpSpPr>
        <p:grpSpPr>
          <a:xfrm>
            <a:off x="1151620" y="1970113"/>
            <a:ext cx="6280643" cy="2944052"/>
            <a:chOff x="838200" y="1599220"/>
            <a:chExt cx="7315200" cy="3429000"/>
          </a:xfrm>
          <a:scene3d>
            <a:camera prst="isometricRightUp"/>
            <a:lightRig rig="threePt" dir="t"/>
          </a:scene3d>
        </p:grpSpPr>
        <p:sp>
          <p:nvSpPr>
            <p:cNvPr id="229" name="Rounded Rectangle 228"/>
            <p:cNvSpPr/>
            <p:nvPr/>
          </p:nvSpPr>
          <p:spPr bwMode="auto">
            <a:xfrm>
              <a:off x="838200" y="3275620"/>
              <a:ext cx="1600200" cy="1752600"/>
            </a:xfrm>
            <a:prstGeom prst="roundRect">
              <a:avLst>
                <a:gd name="adj" fmla="val 8545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230" name="Rounded Rectangle 229"/>
            <p:cNvSpPr/>
            <p:nvPr/>
          </p:nvSpPr>
          <p:spPr bwMode="auto">
            <a:xfrm>
              <a:off x="3276600" y="3351820"/>
              <a:ext cx="2286000" cy="1676400"/>
            </a:xfrm>
            <a:prstGeom prst="roundRect">
              <a:avLst>
                <a:gd name="adj" fmla="val 10654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sp>
          <p:nvSpPr>
            <p:cNvPr id="231" name="Rounded Rectangle 230"/>
            <p:cNvSpPr/>
            <p:nvPr/>
          </p:nvSpPr>
          <p:spPr bwMode="auto">
            <a:xfrm>
              <a:off x="6477000" y="3275620"/>
              <a:ext cx="1676400" cy="1752600"/>
            </a:xfrm>
            <a:prstGeom prst="roundRect">
              <a:avLst>
                <a:gd name="adj" fmla="val 12471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endParaRPr lang="en-US" sz="1600" b="0">
                <a:latin typeface="+mn-lt"/>
                <a:cs typeface="+mn-cs"/>
              </a:endParaRPr>
            </a:p>
          </p:txBody>
        </p:sp>
        <p:cxnSp>
          <p:nvCxnSpPr>
            <p:cNvPr id="232" name="Straight Connector 135"/>
            <p:cNvCxnSpPr>
              <a:cxnSpLocks noChangeShapeType="1"/>
            </p:cNvCxnSpPr>
            <p:nvPr/>
          </p:nvCxnSpPr>
          <p:spPr bwMode="auto">
            <a:xfrm>
              <a:off x="2362200" y="4571020"/>
              <a:ext cx="99060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33" name="Rounded Rectangle 232"/>
            <p:cNvSpPr/>
            <p:nvPr/>
          </p:nvSpPr>
          <p:spPr bwMode="auto">
            <a:xfrm>
              <a:off x="1371600" y="3961420"/>
              <a:ext cx="990600" cy="9144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grpSp>
          <p:nvGrpSpPr>
            <p:cNvPr id="234" name="Group 6"/>
            <p:cNvGrpSpPr>
              <a:grpSpLocks/>
            </p:cNvGrpSpPr>
            <p:nvPr/>
          </p:nvGrpSpPr>
          <p:grpSpPr bwMode="auto">
            <a:xfrm>
              <a:off x="2568572" y="4477361"/>
              <a:ext cx="445956" cy="430754"/>
              <a:chOff x="2729564" y="5063075"/>
              <a:chExt cx="446136" cy="430253"/>
            </a:xfrm>
          </p:grpSpPr>
          <p:sp>
            <p:nvSpPr>
              <p:cNvPr id="279" name="TextBox 137"/>
              <p:cNvSpPr txBox="1">
                <a:spLocks noChangeArrowheads="1"/>
              </p:cNvSpPr>
              <p:nvPr/>
            </p:nvSpPr>
            <p:spPr bwMode="auto">
              <a:xfrm>
                <a:off x="2729564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R1</a:t>
                </a:r>
              </a:p>
            </p:txBody>
          </p:sp>
          <p:sp>
            <p:nvSpPr>
              <p:cNvPr id="280" name="Oval 136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cxnSp>
          <p:nvCxnSpPr>
            <p:cNvPr id="237" name="Straight Connector 70"/>
            <p:cNvCxnSpPr>
              <a:cxnSpLocks noChangeShapeType="1"/>
            </p:cNvCxnSpPr>
            <p:nvPr/>
          </p:nvCxnSpPr>
          <p:spPr bwMode="auto">
            <a:xfrm>
              <a:off x="2362200" y="375663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38" name="Group 71"/>
            <p:cNvGrpSpPr>
              <a:grpSpLocks/>
            </p:cNvGrpSpPr>
            <p:nvPr/>
          </p:nvGrpSpPr>
          <p:grpSpPr bwMode="auto">
            <a:xfrm>
              <a:off x="2582860" y="3677258"/>
              <a:ext cx="445956" cy="447708"/>
              <a:chOff x="2731663" y="5063075"/>
              <a:chExt cx="446136" cy="448496"/>
            </a:xfrm>
          </p:grpSpPr>
          <p:sp>
            <p:nvSpPr>
              <p:cNvPr id="275" name="TextBox 72"/>
              <p:cNvSpPr txBox="1">
                <a:spLocks noChangeArrowheads="1"/>
              </p:cNvSpPr>
              <p:nvPr/>
            </p:nvSpPr>
            <p:spPr bwMode="auto">
              <a:xfrm>
                <a:off x="2731663" y="5172421"/>
                <a:ext cx="446136" cy="33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R8</a:t>
                </a:r>
              </a:p>
            </p:txBody>
          </p:sp>
          <p:sp>
            <p:nvSpPr>
              <p:cNvPr id="276" name="Oval 7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239" name="Rounded Rectangle 238"/>
            <p:cNvSpPr/>
            <p:nvPr/>
          </p:nvSpPr>
          <p:spPr bwMode="auto">
            <a:xfrm>
              <a:off x="3357563" y="3428020"/>
              <a:ext cx="2128837" cy="533400"/>
            </a:xfrm>
            <a:prstGeom prst="roundRect">
              <a:avLst>
                <a:gd name="adj" fmla="val 2749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ANC</a:t>
              </a:r>
              <a:endParaRPr lang="en-US" sz="1600" dirty="0">
                <a:latin typeface="+mn-lt"/>
                <a:cs typeface="+mn-cs"/>
              </a:endParaRPr>
            </a:p>
          </p:txBody>
        </p:sp>
        <p:sp>
          <p:nvSpPr>
            <p:cNvPr id="240" name="Rounded Rectangle 239"/>
            <p:cNvSpPr/>
            <p:nvPr/>
          </p:nvSpPr>
          <p:spPr bwMode="auto">
            <a:xfrm>
              <a:off x="1371600" y="3428020"/>
              <a:ext cx="990600" cy="533400"/>
            </a:xfrm>
            <a:prstGeom prst="roundRect">
              <a:avLst>
                <a:gd name="adj" fmla="val 2749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TEC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241" name="Straight Connector 10"/>
            <p:cNvCxnSpPr>
              <a:cxnSpLocks noChangeShapeType="1"/>
            </p:cNvCxnSpPr>
            <p:nvPr/>
          </p:nvCxnSpPr>
          <p:spPr bwMode="auto">
            <a:xfrm flipH="1">
              <a:off x="5448300" y="2361220"/>
              <a:ext cx="1028700" cy="1114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242" name="Rounded Rectangle 241"/>
            <p:cNvSpPr/>
            <p:nvPr/>
          </p:nvSpPr>
          <p:spPr bwMode="auto">
            <a:xfrm>
              <a:off x="6489700" y="1599220"/>
              <a:ext cx="1219200" cy="990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SS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sp>
          <p:nvSpPr>
            <p:cNvPr id="243" name="Rounded Rectangle 242"/>
            <p:cNvSpPr/>
            <p:nvPr/>
          </p:nvSpPr>
          <p:spPr bwMode="auto">
            <a:xfrm>
              <a:off x="6553200" y="3961420"/>
              <a:ext cx="1066800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ARI</a:t>
              </a:r>
              <a:endParaRPr lang="en-US" sz="1600" b="0" dirty="0">
                <a:latin typeface="+mn-lt"/>
                <a:cs typeface="+mn-cs"/>
              </a:endParaRPr>
            </a:p>
          </p:txBody>
        </p:sp>
        <p:cxnSp>
          <p:nvCxnSpPr>
            <p:cNvPr id="244" name="Straight Connector 51"/>
            <p:cNvCxnSpPr>
              <a:cxnSpLocks noChangeShapeType="1"/>
            </p:cNvCxnSpPr>
            <p:nvPr/>
          </p:nvCxnSpPr>
          <p:spPr bwMode="auto">
            <a:xfrm>
              <a:off x="5486400" y="4571020"/>
              <a:ext cx="1066800" cy="4763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245" name="Group 52"/>
            <p:cNvGrpSpPr>
              <a:grpSpLocks/>
            </p:cNvGrpSpPr>
            <p:nvPr/>
          </p:nvGrpSpPr>
          <p:grpSpPr bwMode="auto">
            <a:xfrm>
              <a:off x="5741985" y="4485299"/>
              <a:ext cx="445956" cy="430755"/>
              <a:chOff x="2707957" y="5063075"/>
              <a:chExt cx="446136" cy="430253"/>
            </a:xfrm>
          </p:grpSpPr>
          <p:sp>
            <p:nvSpPr>
              <p:cNvPr id="273" name="TextBox 53"/>
              <p:cNvSpPr txBox="1">
                <a:spLocks noChangeArrowheads="1"/>
              </p:cNvSpPr>
              <p:nvPr/>
            </p:nvSpPr>
            <p:spPr bwMode="auto">
              <a:xfrm>
                <a:off x="2707957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R3</a:t>
                </a:r>
              </a:p>
            </p:txBody>
          </p:sp>
          <p:sp>
            <p:nvSpPr>
              <p:cNvPr id="274" name="Oval 54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grpSp>
          <p:nvGrpSpPr>
            <p:cNvPr id="246" name="Group 55"/>
            <p:cNvGrpSpPr>
              <a:grpSpLocks/>
            </p:cNvGrpSpPr>
            <p:nvPr/>
          </p:nvGrpSpPr>
          <p:grpSpPr bwMode="auto">
            <a:xfrm>
              <a:off x="5735636" y="2885096"/>
              <a:ext cx="538937" cy="338554"/>
              <a:chOff x="2860357" y="4955683"/>
              <a:chExt cx="538390" cy="338045"/>
            </a:xfrm>
          </p:grpSpPr>
          <p:sp>
            <p:nvSpPr>
              <p:cNvPr id="271" name="TextBox 56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445503" cy="33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R4</a:t>
                </a:r>
              </a:p>
            </p:txBody>
          </p:sp>
          <p:sp>
            <p:nvSpPr>
              <p:cNvPr id="272" name="Oval 57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247" name="Rounded Rectangle 246"/>
            <p:cNvSpPr/>
            <p:nvPr/>
          </p:nvSpPr>
          <p:spPr bwMode="auto">
            <a:xfrm>
              <a:off x="6553200" y="3428020"/>
              <a:ext cx="1066800" cy="533400"/>
            </a:xfrm>
            <a:prstGeom prst="roundRect">
              <a:avLst>
                <a:gd name="adj" fmla="val 2749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ARC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248" name="Straight Connector 69"/>
            <p:cNvCxnSpPr>
              <a:cxnSpLocks noChangeShapeType="1"/>
            </p:cNvCxnSpPr>
            <p:nvPr/>
          </p:nvCxnSpPr>
          <p:spPr bwMode="auto">
            <a:xfrm flipH="1" flipV="1">
              <a:off x="7099300" y="2589820"/>
              <a:ext cx="8671" cy="685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49" name="Group 74"/>
            <p:cNvGrpSpPr>
              <a:grpSpLocks/>
            </p:cNvGrpSpPr>
            <p:nvPr/>
          </p:nvGrpSpPr>
          <p:grpSpPr bwMode="auto">
            <a:xfrm>
              <a:off x="5764210" y="3613756"/>
              <a:ext cx="445956" cy="437778"/>
              <a:chOff x="2860357" y="5063075"/>
              <a:chExt cx="446136" cy="438068"/>
            </a:xfrm>
          </p:grpSpPr>
          <p:sp>
            <p:nvSpPr>
              <p:cNvPr id="269" name="TextBox 75"/>
              <p:cNvSpPr txBox="1">
                <a:spLocks noChangeArrowheads="1"/>
              </p:cNvSpPr>
              <p:nvPr/>
            </p:nvSpPr>
            <p:spPr bwMode="auto">
              <a:xfrm>
                <a:off x="2860357" y="5162365"/>
                <a:ext cx="446136" cy="33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R9</a:t>
                </a:r>
              </a:p>
            </p:txBody>
          </p:sp>
          <p:sp>
            <p:nvSpPr>
              <p:cNvPr id="270" name="Oval 76"/>
              <p:cNvSpPr>
                <a:spLocks noChangeArrowheads="1"/>
              </p:cNvSpPr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  <p:sp>
          <p:nvSpPr>
            <p:cNvPr id="250" name="Rounded Rectangle 249"/>
            <p:cNvSpPr/>
            <p:nvPr/>
          </p:nvSpPr>
          <p:spPr bwMode="auto">
            <a:xfrm>
              <a:off x="3352800" y="4266220"/>
              <a:ext cx="685800" cy="6096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>
                  <a:latin typeface="+mn-lt"/>
                  <a:cs typeface="+mn-cs"/>
                </a:rPr>
                <a:t>NA</a:t>
              </a:r>
            </a:p>
          </p:txBody>
        </p:sp>
        <p:sp>
          <p:nvSpPr>
            <p:cNvPr id="251" name="Rounded Rectangle 250"/>
            <p:cNvSpPr/>
            <p:nvPr/>
          </p:nvSpPr>
          <p:spPr bwMode="auto">
            <a:xfrm>
              <a:off x="4527550" y="4266220"/>
              <a:ext cx="958850" cy="6096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rIns="0" anchor="ctr" anchorCtr="1"/>
            <a:lstStyle/>
            <a:p>
              <a:pPr algn="ctr" eaLnBrk="0" hangingPunct="0">
                <a:defRPr/>
              </a:pPr>
              <a:r>
                <a:rPr lang="en-US" sz="1600" dirty="0" smtClean="0">
                  <a:latin typeface="+mn-lt"/>
                  <a:cs typeface="+mn-cs"/>
                </a:rPr>
                <a:t>BH</a:t>
              </a:r>
              <a:endParaRPr lang="en-US" sz="1600" dirty="0">
                <a:latin typeface="+mn-lt"/>
                <a:cs typeface="+mn-cs"/>
              </a:endParaRPr>
            </a:p>
          </p:txBody>
        </p:sp>
        <p:cxnSp>
          <p:nvCxnSpPr>
            <p:cNvPr id="252" name="Straight Connector 79"/>
            <p:cNvCxnSpPr>
              <a:cxnSpLocks noChangeShapeType="1"/>
            </p:cNvCxnSpPr>
            <p:nvPr/>
          </p:nvCxnSpPr>
          <p:spPr bwMode="auto">
            <a:xfrm>
              <a:off x="4038600" y="4571020"/>
              <a:ext cx="488950" cy="0"/>
            </a:xfrm>
            <a:prstGeom prst="line">
              <a:avLst/>
            </a:prstGeom>
            <a:noFill/>
            <a:ln w="28575" cmpd="sng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253" name="Group 91"/>
            <p:cNvGrpSpPr>
              <a:grpSpLocks/>
            </p:cNvGrpSpPr>
            <p:nvPr/>
          </p:nvGrpSpPr>
          <p:grpSpPr bwMode="auto">
            <a:xfrm>
              <a:off x="4062410" y="4490061"/>
              <a:ext cx="445956" cy="430754"/>
              <a:chOff x="2691882" y="5063075"/>
              <a:chExt cx="446136" cy="430253"/>
            </a:xfrm>
          </p:grpSpPr>
          <p:sp>
            <p:nvSpPr>
              <p:cNvPr id="267" name="TextBox 92"/>
              <p:cNvSpPr txBox="1">
                <a:spLocks noChangeArrowheads="1"/>
              </p:cNvSpPr>
              <p:nvPr/>
            </p:nvSpPr>
            <p:spPr bwMode="auto">
              <a:xfrm>
                <a:off x="2691882" y="5155168"/>
                <a:ext cx="446136" cy="33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R6</a:t>
                </a:r>
              </a:p>
            </p:txBody>
          </p:sp>
          <p:sp>
            <p:nvSpPr>
              <p:cNvPr id="268" name="Oval 93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254" name="Straight Connector 88"/>
            <p:cNvCxnSpPr>
              <a:cxnSpLocks noChangeShapeType="1"/>
            </p:cNvCxnSpPr>
            <p:nvPr/>
          </p:nvCxnSpPr>
          <p:spPr bwMode="auto">
            <a:xfrm flipV="1">
              <a:off x="3695700" y="3959833"/>
              <a:ext cx="20638" cy="3063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55" name="Group 103"/>
            <p:cNvGrpSpPr>
              <a:grpSpLocks/>
            </p:cNvGrpSpPr>
            <p:nvPr/>
          </p:nvGrpSpPr>
          <p:grpSpPr bwMode="auto">
            <a:xfrm>
              <a:off x="3627440" y="3939190"/>
              <a:ext cx="575072" cy="338554"/>
              <a:chOff x="2837267" y="4956915"/>
              <a:chExt cx="575938" cy="339503"/>
            </a:xfrm>
          </p:grpSpPr>
          <p:sp>
            <p:nvSpPr>
              <p:cNvPr id="265" name="TextBox 104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6628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R5</a:t>
                </a:r>
              </a:p>
            </p:txBody>
          </p:sp>
          <p:sp>
            <p:nvSpPr>
              <p:cNvPr id="266" name="Oval 105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256" name="Straight Connector 324"/>
            <p:cNvCxnSpPr>
              <a:cxnSpLocks noChangeShapeType="1"/>
            </p:cNvCxnSpPr>
            <p:nvPr/>
          </p:nvCxnSpPr>
          <p:spPr bwMode="auto">
            <a:xfrm flipV="1">
              <a:off x="4797425" y="3961420"/>
              <a:ext cx="0" cy="314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57" name="Group 108"/>
            <p:cNvGrpSpPr>
              <a:grpSpLocks/>
            </p:cNvGrpSpPr>
            <p:nvPr/>
          </p:nvGrpSpPr>
          <p:grpSpPr bwMode="auto">
            <a:xfrm>
              <a:off x="4706936" y="3939190"/>
              <a:ext cx="575408" cy="338554"/>
              <a:chOff x="2837267" y="4956915"/>
              <a:chExt cx="574774" cy="339503"/>
            </a:xfrm>
          </p:grpSpPr>
          <p:sp>
            <p:nvSpPr>
              <p:cNvPr id="263" name="TextBox 109"/>
              <p:cNvSpPr txBox="1">
                <a:spLocks noChangeArrowheads="1"/>
              </p:cNvSpPr>
              <p:nvPr/>
            </p:nvSpPr>
            <p:spPr bwMode="auto">
              <a:xfrm>
                <a:off x="2966577" y="4956915"/>
                <a:ext cx="445464" cy="33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R7</a:t>
                </a:r>
              </a:p>
            </p:txBody>
          </p:sp>
          <p:sp>
            <p:nvSpPr>
              <p:cNvPr id="264" name="Oval 110"/>
              <p:cNvSpPr>
                <a:spLocks noChangeArrowheads="1"/>
              </p:cNvSpPr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200" b="0"/>
              </a:p>
            </p:txBody>
          </p:sp>
        </p:grpSp>
        <p:cxnSp>
          <p:nvCxnSpPr>
            <p:cNvPr id="258" name="Straight Connector 146"/>
            <p:cNvCxnSpPr>
              <a:cxnSpLocks noChangeShapeType="1"/>
            </p:cNvCxnSpPr>
            <p:nvPr/>
          </p:nvCxnSpPr>
          <p:spPr bwMode="auto">
            <a:xfrm>
              <a:off x="5486400" y="3694720"/>
              <a:ext cx="106680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59" name="Group 159"/>
            <p:cNvGrpSpPr>
              <a:grpSpLocks/>
            </p:cNvGrpSpPr>
            <p:nvPr/>
          </p:nvGrpSpPr>
          <p:grpSpPr bwMode="auto">
            <a:xfrm>
              <a:off x="7015165" y="2880333"/>
              <a:ext cx="637380" cy="338554"/>
              <a:chOff x="2860357" y="4955683"/>
              <a:chExt cx="637935" cy="338046"/>
            </a:xfrm>
          </p:grpSpPr>
          <p:sp>
            <p:nvSpPr>
              <p:cNvPr id="261" name="TextBox 160"/>
              <p:cNvSpPr txBox="1">
                <a:spLocks noChangeArrowheads="1"/>
              </p:cNvSpPr>
              <p:nvPr/>
            </p:nvSpPr>
            <p:spPr bwMode="auto">
              <a:xfrm>
                <a:off x="2953244" y="4955683"/>
                <a:ext cx="545048" cy="338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Arial" charset="0"/>
                  </a:rPr>
                  <a:t>R11</a:t>
                </a:r>
              </a:p>
            </p:txBody>
          </p:sp>
          <p:sp>
            <p:nvSpPr>
              <p:cNvPr id="262" name="Oval 161"/>
              <p:cNvSpPr>
                <a:spLocks noChangeArrowheads="1"/>
              </p:cNvSpPr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sz="1600" b="0"/>
              </a:p>
            </p:txBody>
          </p:sp>
        </p:grpSp>
      </p:grpSp>
      <p:cxnSp>
        <p:nvCxnSpPr>
          <p:cNvPr id="281" name="Straight Connector 69"/>
          <p:cNvCxnSpPr>
            <a:cxnSpLocks noChangeShapeType="1"/>
            <a:stCxn id="61" idx="0"/>
            <a:endCxn id="120" idx="4"/>
          </p:cNvCxnSpPr>
          <p:nvPr/>
        </p:nvCxnSpPr>
        <p:spPr bwMode="auto">
          <a:xfrm flipH="1" flipV="1">
            <a:off x="3194225" y="3091269"/>
            <a:ext cx="511235" cy="38358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2" name="Straight Connector 69"/>
          <p:cNvCxnSpPr>
            <a:cxnSpLocks noChangeShapeType="1"/>
            <a:endCxn id="120" idx="4"/>
          </p:cNvCxnSpPr>
          <p:nvPr/>
        </p:nvCxnSpPr>
        <p:spPr bwMode="auto">
          <a:xfrm flipH="1" flipV="1">
            <a:off x="3194225" y="3091269"/>
            <a:ext cx="978530" cy="471504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" name="TextBox 7"/>
          <p:cNvSpPr txBox="1"/>
          <p:nvPr/>
        </p:nvSpPr>
        <p:spPr>
          <a:xfrm>
            <a:off x="4209870" y="4715851"/>
            <a:ext cx="4502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Virtualized access network is represented by multiple instances of NRM with a single CIS </a:t>
            </a:r>
            <a:r>
              <a:rPr lang="en-US" sz="2000" smtClean="0">
                <a:latin typeface="+mn-lt"/>
              </a:rPr>
              <a:t>for resource management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12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Virtualized Access Network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NRM represents one instance of an access network</a:t>
            </a:r>
          </a:p>
          <a:p>
            <a:pPr lvl="1"/>
            <a:r>
              <a:rPr lang="en-US" dirty="0" smtClean="0"/>
              <a:t>Not the physical infrastructure</a:t>
            </a:r>
          </a:p>
          <a:p>
            <a:r>
              <a:rPr lang="en-US" dirty="0" smtClean="0"/>
              <a:t>Operation of virtualized access networks is isolated to the others</a:t>
            </a:r>
          </a:p>
          <a:p>
            <a:pPr lvl="1"/>
            <a:r>
              <a:rPr lang="en-US" dirty="0" smtClean="0"/>
              <a:t>Coordination is performed through </a:t>
            </a:r>
            <a:r>
              <a:rPr lang="en-US" dirty="0" smtClean="0"/>
              <a:t>CIS</a:t>
            </a:r>
          </a:p>
          <a:p>
            <a:pPr lvl="1"/>
            <a:r>
              <a:rPr lang="en-US" dirty="0" smtClean="0"/>
              <a:t>Multiple access networks may connect to the same pool of SSs and ARs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irtualized access networks can configure and monitor themselves within the assigned resources.</a:t>
            </a:r>
          </a:p>
          <a:p>
            <a:r>
              <a:rPr lang="en-US" dirty="0" smtClean="0"/>
              <a:t>The instantiation of further virtualized access networks is not performed by the </a:t>
            </a:r>
            <a:r>
              <a:rPr lang="en-US" dirty="0" smtClean="0"/>
              <a:t>virtual access </a:t>
            </a:r>
            <a:r>
              <a:rPr lang="en-US" dirty="0" smtClean="0"/>
              <a:t>network but by a meta-entity which has control over the available physical resources</a:t>
            </a:r>
          </a:p>
          <a:p>
            <a:pPr lvl="1"/>
            <a:r>
              <a:rPr lang="en-US" dirty="0" smtClean="0"/>
              <a:t>Orchestrator function may be associated with CIS</a:t>
            </a:r>
          </a:p>
          <a:p>
            <a:r>
              <a:rPr lang="en-US" dirty="0" smtClean="0"/>
              <a:t>Control and management of an </a:t>
            </a:r>
            <a:r>
              <a:rPr lang="en-US" dirty="0" smtClean="0"/>
              <a:t>(virtual) access </a:t>
            </a:r>
            <a:r>
              <a:rPr lang="en-US" dirty="0" smtClean="0"/>
              <a:t>network is located in the ANC</a:t>
            </a:r>
          </a:p>
          <a:p>
            <a:pPr lvl="1"/>
            <a:r>
              <a:rPr lang="en-US" dirty="0" smtClean="0"/>
              <a:t>Management system of f</a:t>
            </a:r>
            <a:r>
              <a:rPr lang="en-US" dirty="0" smtClean="0"/>
              <a:t>ault </a:t>
            </a:r>
            <a:r>
              <a:rPr lang="en-US" dirty="0" smtClean="0"/>
              <a:t>detection and maintenance may be considered </a:t>
            </a:r>
            <a:r>
              <a:rPr lang="en-US" dirty="0" smtClean="0"/>
              <a:t>as part </a:t>
            </a:r>
            <a:r>
              <a:rPr lang="en-US" dirty="0" smtClean="0"/>
              <a:t>of ANC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3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</a:t>
            </a:r>
            <a:br>
              <a:rPr lang="en-US" dirty="0" smtClean="0"/>
            </a:br>
            <a:r>
              <a:rPr lang="en-US" dirty="0" smtClean="0"/>
              <a:t>sharing access network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Roaming</a:t>
            </a:r>
          </a:p>
          <a:p>
            <a:pPr lvl="1"/>
            <a:r>
              <a:rPr lang="en-US" dirty="0" smtClean="0"/>
              <a:t>Relaying of AAA information through the SS of another operator</a:t>
            </a:r>
          </a:p>
          <a:p>
            <a:r>
              <a:rPr lang="en-US" dirty="0" smtClean="0"/>
              <a:t>Network sharing</a:t>
            </a:r>
          </a:p>
          <a:p>
            <a:pPr lvl="1"/>
            <a:r>
              <a:rPr lang="en-US" dirty="0" smtClean="0"/>
              <a:t>An AN is concurrently used by multiple independent SSs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09537"/>
      </p:ext>
    </p:extLst>
  </p:cSld>
  <p:clrMapOvr>
    <a:masterClrMapping/>
  </p:clrMapOvr>
</p:sld>
</file>

<file path=ppt/theme/theme1.xml><?xml version="1.0" encoding="utf-8"?>
<a:theme xmlns:a="http://schemas.openxmlformats.org/drawingml/2006/main" name="omnira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omniran_template</Template>
  <TotalTime>2538</TotalTime>
  <Words>1011</Words>
  <Application>Microsoft Macintosh PowerPoint</Application>
  <PresentationFormat>On-screen Show (4:3)</PresentationFormat>
  <Paragraphs>242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Times</vt:lpstr>
      <vt:lpstr>Times New Roman</vt:lpstr>
      <vt:lpstr>Arial</vt:lpstr>
      <vt:lpstr>omniran_template</vt:lpstr>
      <vt:lpstr>PowerPoint Presentation</vt:lpstr>
      <vt:lpstr>Network reference model for access network virtualization</vt:lpstr>
      <vt:lpstr>ToC</vt:lpstr>
      <vt:lpstr>Problem description</vt:lpstr>
      <vt:lpstr>NRM Overview</vt:lpstr>
      <vt:lpstr>NRM describes single access network instance</vt:lpstr>
      <vt:lpstr>Multiple instances of access network</vt:lpstr>
      <vt:lpstr>Virtualized Access Network Properties</vt:lpstr>
      <vt:lpstr>Other forms of  sharing access network resources</vt:lpstr>
      <vt:lpstr>Wi-Fi ‘multi SSID’ use case </vt:lpstr>
      <vt:lpstr>Wi-Fi virtual access networks</vt:lpstr>
      <vt:lpstr>China Mobil iPCN</vt:lpstr>
      <vt:lpstr>NGMN 5G Network Slicing</vt:lpstr>
      <vt:lpstr>NGMN 5G Network Slicing</vt:lpstr>
      <vt:lpstr>Network Management Aspects</vt:lpstr>
      <vt:lpstr>Conclusion</vt:lpstr>
    </vt:vector>
  </TitlesOfParts>
  <Company>Nokia Siemens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Microsoft Office User</cp:lastModifiedBy>
  <cp:revision>194</cp:revision>
  <cp:lastPrinted>1998-02-10T13:28:06Z</cp:lastPrinted>
  <dcterms:created xsi:type="dcterms:W3CDTF">2014-02-26T07:36:58Z</dcterms:created>
  <dcterms:modified xsi:type="dcterms:W3CDTF">2016-03-14T03:50:13Z</dcterms:modified>
</cp:coreProperties>
</file>