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64" r:id="rId2"/>
    <p:sldId id="262" r:id="rId3"/>
    <p:sldId id="263" r:id="rId4"/>
    <p:sldId id="273" r:id="rId5"/>
    <p:sldId id="267" r:id="rId6"/>
    <p:sldId id="274" r:id="rId7"/>
    <p:sldId id="275" r:id="rId8"/>
    <p:sldId id="265" r:id="rId9"/>
    <p:sldId id="266" r:id="rId10"/>
    <p:sldId id="276" r:id="rId11"/>
    <p:sldId id="272" r:id="rId12"/>
    <p:sldId id="278" r:id="rId13"/>
    <p:sldId id="277" r:id="rId14"/>
    <p:sldId id="279" r:id="rId15"/>
    <p:sldId id="270" r:id="rId16"/>
    <p:sldId id="271" r:id="rId17"/>
    <p:sldId id="282" r:id="rId18"/>
    <p:sldId id="283" r:id="rId19"/>
    <p:sldId id="284" r:id="rId20"/>
    <p:sldId id="285" r:id="rId21"/>
    <p:sldId id="280" r:id="rId22"/>
    <p:sldId id="286" r:id="rId23"/>
    <p:sldId id="281" r:id="rId24"/>
    <p:sldId id="287" r:id="rId25"/>
    <p:sldId id="288" r:id="rId26"/>
    <p:sldId id="290" r:id="rId27"/>
    <p:sldId id="289" r:id="rId28"/>
    <p:sldId id="292" r:id="rId29"/>
    <p:sldId id="291" r:id="rId30"/>
    <p:sldId id="293" r:id="rId31"/>
    <p:sldId id="294" r:id="rId32"/>
    <p:sldId id="295" r:id="rId33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040"/>
    <a:srgbClr val="7600A0"/>
    <a:srgbClr val="9900CC"/>
    <a:srgbClr val="9900FF"/>
    <a:srgbClr val="6600CC"/>
    <a:srgbClr val="A5002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81" autoAdjust="0"/>
    <p:restoredTop sz="99233" autoAdjust="0"/>
  </p:normalViewPr>
  <p:slideViewPr>
    <p:cSldViewPr>
      <p:cViewPr varScale="1">
        <p:scale>
          <a:sx n="119" d="100"/>
          <a:sy n="119" d="100"/>
        </p:scale>
        <p:origin x="-47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276600" y="8915400"/>
            <a:ext cx="2159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FB19A1F6-4CBA-3045-A103-578AB249C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85800" y="8915400"/>
            <a:ext cx="57007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609600" y="8915400"/>
            <a:ext cx="720725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filename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441325" y="112713"/>
            <a:ext cx="987425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Release Date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4937125" y="112713"/>
            <a:ext cx="1600200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IEEE 802.16xx-99/xxx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4724400" y="8915400"/>
            <a:ext cx="167005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Authorname, Affiliation</a:t>
            </a:r>
          </a:p>
        </p:txBody>
      </p:sp>
    </p:spTree>
    <p:extLst>
      <p:ext uri="{BB962C8B-B14F-4D97-AF65-F5344CB8AC3E}">
        <p14:creationId xmlns:p14="http://schemas.microsoft.com/office/powerpoint/2010/main" val="703574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352800" y="8839200"/>
            <a:ext cx="1778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>
                <a:latin typeface="Times New Roman" charset="0"/>
              </a:defRPr>
            </a:lvl1pPr>
          </a:lstStyle>
          <a:p>
            <a:pPr>
              <a:defRPr/>
            </a:pPr>
            <a:fld id="{AFD3B331-72B1-F946-AF7D-D265CAA40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685800" y="8839200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822325" y="8799513"/>
            <a:ext cx="720725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filename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593725" y="36513"/>
            <a:ext cx="987425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Release Date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4632325" y="36513"/>
            <a:ext cx="1600200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IEEE 801.16xx-99/xxx</a:t>
            </a: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4267200" y="8839200"/>
            <a:ext cx="167005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Authorname, Affiliation</a:t>
            </a:r>
          </a:p>
        </p:txBody>
      </p:sp>
    </p:spTree>
    <p:extLst>
      <p:ext uri="{BB962C8B-B14F-4D97-AF65-F5344CB8AC3E}">
        <p14:creationId xmlns:p14="http://schemas.microsoft.com/office/powerpoint/2010/main" val="26003442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5640388" y="98425"/>
            <a:ext cx="641350" cy="2127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do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57813" y="8985250"/>
            <a:ext cx="923925" cy="182563"/>
          </a:xfrm>
          <a:prstGeom prst="rect">
            <a:avLst/>
          </a:prstGeom>
        </p:spPr>
        <p:txBody>
          <a:bodyPr/>
          <a:lstStyle/>
          <a:p>
            <a:pPr lvl="4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3ED03A58-9A32-7848-BBA2-4FDB97DE774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 anchorCtr="1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56523" y="76200"/>
            <a:ext cx="21588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omniran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-15-0054-00-CF00</a:t>
            </a:r>
            <a:endParaRPr lang="en-US" sz="1400" b="1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34400" y="6400800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3A4FC69D-D438-4AD9-846B-37793AD4330F}" type="slidenum">
              <a:rPr lang="en-US" sz="1400" smtClean="0"/>
              <a:pPr algn="r"/>
              <a:t>‹#›</a:t>
            </a:fld>
            <a:endParaRPr lang="en-US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yfang@ztetx.com" TargetMode="External"/><Relationship Id="rId4" Type="http://schemas.openxmlformats.org/officeDocument/2006/relationships/hyperlink" Target="http://standards.ieee.org/IPR/copyrightpolicy.html" TargetMode="External"/><Relationship Id="rId5" Type="http://schemas.openxmlformats.org/officeDocument/2006/relationships/hyperlink" Target="http://standards.ieee.org/guides/bylaws/sect6-7.html" TargetMode="External"/><Relationship Id="rId6" Type="http://schemas.openxmlformats.org/officeDocument/2006/relationships/hyperlink" Target="http://standards.ieee.org/guides/opman/sect6.html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mailto:maximilian.riegel@nokia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emf"/><Relationship Id="rId12" Type="http://schemas.openxmlformats.org/officeDocument/2006/relationships/image" Target="../media/image11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wmf"/><Relationship Id="rId3" Type="http://schemas.openxmlformats.org/officeDocument/2006/relationships/image" Target="../media/image2.wmf"/><Relationship Id="rId4" Type="http://schemas.openxmlformats.org/officeDocument/2006/relationships/image" Target="../media/image3.wmf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7" Type="http://schemas.openxmlformats.org/officeDocument/2006/relationships/image" Target="../media/image6.emf"/><Relationship Id="rId8" Type="http://schemas.openxmlformats.org/officeDocument/2006/relationships/image" Target="../media/image7.emf"/><Relationship Id="rId9" Type="http://schemas.openxmlformats.org/officeDocument/2006/relationships/image" Target="../media/image8.emf"/><Relationship Id="rId10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wmf"/><Relationship Id="rId5" Type="http://schemas.openxmlformats.org/officeDocument/2006/relationships/image" Target="../media/image15.jpeg"/><Relationship Id="rId6" Type="http://schemas.openxmlformats.org/officeDocument/2006/relationships/image" Target="../media/image16.png"/><Relationship Id="rId7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ngmn.org/fileadmin/ngmn/content/images/news/ngmn_news/NGMN_5G_White_Paper_V1_0.pdf" TargetMode="External"/><Relationship Id="rId4" Type="http://schemas.openxmlformats.org/officeDocument/2006/relationships/hyperlink" Target="https://mentor.ieee.org/802.11/dcn/15/11-15-0547-00-0wng-ngmn-5g-white-paper-overview.pptx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mentor.ieee.org/omniran/dcn/15/omniran-15-0043-01-CF00-wlan-as-a-component.pptx" TargetMode="External"/><Relationship Id="rId3" Type="http://schemas.openxmlformats.org/officeDocument/2006/relationships/hyperlink" Target="https://mentor.ieee.org/omniran/dcn/15/omniran-15-0044-01-CF00-radio-interface-component.pptx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284270"/>
              </p:ext>
            </p:extLst>
          </p:nvPr>
        </p:nvGraphicFramePr>
        <p:xfrm>
          <a:off x="533400" y="483090"/>
          <a:ext cx="8077201" cy="30129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8360"/>
                <a:gridCol w="1755195"/>
                <a:gridCol w="1890210"/>
                <a:gridCol w="2553436"/>
              </a:tblGrid>
              <a:tr h="399499"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+mj-lt"/>
                        </a:rPr>
                        <a:t>P802.1CF</a:t>
                      </a:r>
                      <a:r>
                        <a:rPr lang="en-US" sz="2000" baseline="0" dirty="0" smtClean="0">
                          <a:solidFill>
                            <a:schemeClr val="tx2"/>
                          </a:solidFill>
                          <a:latin typeface="+mj-lt"/>
                        </a:rPr>
                        <a:t> within the scope of 5G</a:t>
                      </a:r>
                      <a:endParaRPr lang="en-US" sz="200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70234"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Date: 2015-11-09</a:t>
                      </a:r>
                      <a:endParaRPr lang="en-US" sz="1200" dirty="0"/>
                    </a:p>
                  </a:txBody>
                  <a:tcPr marL="36000" marR="36000" marT="36000" marB="36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93897">
                <a:tc gridSpan="4">
                  <a:txBody>
                    <a:bodyPr/>
                    <a:lstStyle/>
                    <a:p>
                      <a:r>
                        <a:rPr lang="en-US" sz="1200" b="1" i="1" dirty="0" smtClean="0"/>
                        <a:t>Authors:</a:t>
                      </a:r>
                      <a:endParaRPr lang="en-US" sz="1200" b="1" i="1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77280">
                <a:tc>
                  <a:txBody>
                    <a:bodyPr/>
                    <a:lstStyle/>
                    <a:p>
                      <a:r>
                        <a:rPr lang="en-US" sz="1000" b="0" i="1" dirty="0" smtClean="0"/>
                        <a:t>Name</a:t>
                      </a:r>
                      <a:endParaRPr lang="en-US" sz="1000" b="0" i="1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1" dirty="0" smtClean="0"/>
                        <a:t>Affiliation</a:t>
                      </a:r>
                      <a:endParaRPr lang="en-US" sz="1000" b="0" i="1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1" dirty="0" smtClean="0"/>
                        <a:t>Phone</a:t>
                      </a:r>
                      <a:endParaRPr lang="en-US" sz="1000" b="0" i="1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1" dirty="0" smtClean="0"/>
                        <a:t>Email</a:t>
                      </a:r>
                      <a:endParaRPr lang="en-US" sz="1000" b="0" i="1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Max Riegel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Nokia Networks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+491732938240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hlinkClick r:id="rId2"/>
                        </a:rPr>
                        <a:t>maximilian.riegel</a:t>
                      </a:r>
                      <a:r>
                        <a:rPr lang="en-US" sz="1400" smtClean="0">
                          <a:hlinkClick r:id="rId2"/>
                        </a:rPr>
                        <a:t>@nokia.com</a:t>
                      </a:r>
                      <a:endParaRPr lang="en-US" sz="1400" dirty="0" smtClean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Yonggang</a:t>
                      </a:r>
                      <a:r>
                        <a:rPr lang="en-US" sz="1400" dirty="0" smtClean="0"/>
                        <a:t> Fang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ZTE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hlinkClick r:id="rId3"/>
                        </a:rPr>
                        <a:t>yfang@ztetx.com</a:t>
                      </a:r>
                      <a:r>
                        <a:rPr lang="en-US" sz="1400" dirty="0" smtClean="0"/>
                        <a:t> 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6323">
                <a:tc gridSpan="4">
                  <a:txBody>
                    <a:bodyPr/>
                    <a:lstStyle/>
                    <a:p>
                      <a:r>
                        <a:rPr lang="en-US" sz="1000" b="1" i="1" dirty="0" smtClean="0"/>
                        <a:t>Notice:</a:t>
                      </a:r>
                    </a:p>
                    <a:p>
                      <a:r>
                        <a:rPr lang="en-US" sz="100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document does not represent the agreed view</a:t>
                      </a:r>
                      <a:r>
                        <a:rPr lang="en-US" sz="100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en-US" sz="100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IEEE 802.1 </a:t>
                      </a:r>
                      <a:r>
                        <a:rPr lang="en-US" sz="1000" i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OmniRAN</a:t>
                      </a:r>
                      <a:r>
                        <a:rPr lang="en-US" sz="100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TG</a:t>
                      </a:r>
                      <a:r>
                        <a:rPr lang="en-US" sz="100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00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It represents only the views of the participants listed in the ‘Authors:’ field above. It is offered as a basis for discussion. It is not binding on the contributor, who reserve the right to add, amend or withdraw material contained herein.</a:t>
                      </a:r>
                      <a:endParaRPr lang="en-US" sz="1000" i="0" dirty="0"/>
                    </a:p>
                  </a:txBody>
                  <a:tcPr marL="36000" marR="3600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3754">
                <a:tc gridSpan="4">
                  <a:txBody>
                    <a:bodyPr/>
                    <a:lstStyle/>
                    <a:p>
                      <a:r>
                        <a:rPr lang="en-US" sz="1000" b="1" i="1" dirty="0" smtClean="0"/>
                        <a:t>Copyright policy:</a:t>
                      </a:r>
                    </a:p>
                    <a:p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contributor is familiar with the IEEE-SA Copyright Policy &lt;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http://standards.ieee.org/IPR/copyrightpolicy.html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&gt;.</a:t>
                      </a:r>
                      <a:endParaRPr lang="en-US" sz="1000" dirty="0"/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84742">
                <a:tc gridSpan="4">
                  <a:txBody>
                    <a:bodyPr/>
                    <a:lstStyle/>
                    <a:p>
                      <a:r>
                        <a:rPr lang="en-US" sz="1000" b="1" i="1" dirty="0" smtClean="0"/>
                        <a:t>Patent policy:</a:t>
                      </a:r>
                      <a:endParaRPr lang="en-US" sz="1000" b="1" i="1" dirty="0"/>
                    </a:p>
                    <a:p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contributor is familiar with the IEEE-SA Patent Policy and Procedures:</a:t>
                      </a:r>
                    </a:p>
                    <a:p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en-US" sz="10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http://standards.ieee.org/guides/bylaws/sect6-7.html#6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 and &lt;</a:t>
                      </a:r>
                      <a:r>
                        <a:rPr lang="en-US" sz="10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http://standards.ieee.org/guides/opman/sect6.html#6.3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&gt;.</a:t>
                      </a: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en-US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3886200"/>
            <a:ext cx="8077200" cy="2362200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rmAutofit/>
          </a:bodyPr>
          <a:lstStyle/>
          <a:p>
            <a:pPr algn="ctr"/>
            <a:r>
              <a:rPr lang="en-US" sz="2000" dirty="0" smtClean="0">
                <a:latin typeface="+mn-lt"/>
              </a:rPr>
              <a:t>Abstract</a:t>
            </a:r>
          </a:p>
          <a:p>
            <a:endParaRPr lang="en-US" sz="1600" dirty="0" smtClean="0">
              <a:latin typeface="+mn-lt"/>
            </a:endParaRPr>
          </a:p>
          <a:p>
            <a:r>
              <a:rPr lang="en-US" sz="1600" dirty="0" smtClean="0">
                <a:latin typeface="+mn-lt"/>
              </a:rPr>
              <a:t>Initial considerations about Wi-Fi as component of 5G indicate that deployment of IEEE 802 radio access technologies would require not only the PHY and MAC of the radio interface but a comprehensive model of a Radio Access Network</a:t>
            </a:r>
          </a:p>
          <a:p>
            <a:r>
              <a:rPr lang="en-US" sz="1600" dirty="0" smtClean="0">
                <a:latin typeface="+mn-lt"/>
              </a:rPr>
              <a:t>This presentation provide further observations on deploying IEEE 802 access network as part of a 5G cellular system.</a:t>
            </a:r>
            <a:endParaRPr lang="en-US" sz="1600" dirty="0"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 802.11 in Public Communication Networks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P802.1CF within the scope of 5G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349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535" y="440795"/>
            <a:ext cx="8415935" cy="1143000"/>
          </a:xfrm>
        </p:spPr>
        <p:txBody>
          <a:bodyPr/>
          <a:lstStyle/>
          <a:p>
            <a:r>
              <a:rPr lang="en-US" dirty="0" smtClean="0"/>
              <a:t>Currently IEEE 802.11 is mainly used as wireless access technology in fixed networks</a:t>
            </a:r>
            <a:br>
              <a:rPr lang="en-US" dirty="0" smtClean="0"/>
            </a:br>
            <a:r>
              <a:rPr lang="en-US" i="1" dirty="0" smtClean="0">
                <a:solidFill>
                  <a:schemeClr val="tx1"/>
                </a:solidFill>
              </a:rPr>
              <a:t>… but consumers perceive it as ‘mobile’</a:t>
            </a:r>
            <a:endParaRPr lang="en-US" i="1" dirty="0">
              <a:solidFill>
                <a:schemeClr val="tx1"/>
              </a:solidFill>
            </a:endParaRPr>
          </a:p>
        </p:txBody>
      </p:sp>
      <p:grpSp>
        <p:nvGrpSpPr>
          <p:cNvPr id="6" name="Group 56"/>
          <p:cNvGrpSpPr>
            <a:grpSpLocks/>
          </p:cNvGrpSpPr>
          <p:nvPr/>
        </p:nvGrpSpPr>
        <p:grpSpPr bwMode="auto">
          <a:xfrm rot="21419125" flipV="1">
            <a:off x="456505" y="5003507"/>
            <a:ext cx="3793491" cy="628460"/>
            <a:chOff x="14990" y="14291"/>
            <a:chExt cx="2984" cy="1469"/>
          </a:xfrm>
          <a:solidFill>
            <a:schemeClr val="bg1">
              <a:lumMod val="50000"/>
            </a:schemeClr>
          </a:solidFill>
        </p:grpSpPr>
        <p:grpSp>
          <p:nvGrpSpPr>
            <p:cNvPr id="7" name="Group 57"/>
            <p:cNvGrpSpPr>
              <a:grpSpLocks/>
            </p:cNvGrpSpPr>
            <p:nvPr/>
          </p:nvGrpSpPr>
          <p:grpSpPr bwMode="auto">
            <a:xfrm>
              <a:off x="14990" y="14291"/>
              <a:ext cx="2984" cy="1469"/>
              <a:chOff x="11769" y="15595"/>
              <a:chExt cx="2983" cy="1470"/>
            </a:xfrm>
            <a:grpFill/>
          </p:grpSpPr>
          <p:sp>
            <p:nvSpPr>
              <p:cNvPr id="9" name="Oval 58"/>
              <p:cNvSpPr>
                <a:spLocks noChangeArrowheads="1"/>
              </p:cNvSpPr>
              <p:nvPr/>
            </p:nvSpPr>
            <p:spPr bwMode="auto">
              <a:xfrm>
                <a:off x="12790" y="15595"/>
                <a:ext cx="1300" cy="60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0" name="Oval 59"/>
              <p:cNvSpPr>
                <a:spLocks noChangeArrowheads="1"/>
              </p:cNvSpPr>
              <p:nvPr/>
            </p:nvSpPr>
            <p:spPr bwMode="auto">
              <a:xfrm>
                <a:off x="12072" y="15753"/>
                <a:ext cx="997" cy="611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1" name="Oval 60"/>
              <p:cNvSpPr>
                <a:spLocks noChangeArrowheads="1"/>
              </p:cNvSpPr>
              <p:nvPr/>
            </p:nvSpPr>
            <p:spPr bwMode="auto">
              <a:xfrm>
                <a:off x="11769" y="16120"/>
                <a:ext cx="671" cy="49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2" name="Oval 61"/>
              <p:cNvSpPr>
                <a:spLocks noChangeArrowheads="1"/>
              </p:cNvSpPr>
              <p:nvPr/>
            </p:nvSpPr>
            <p:spPr bwMode="auto">
              <a:xfrm>
                <a:off x="11973" y="16339"/>
                <a:ext cx="1009" cy="538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3" name="Oval 62"/>
              <p:cNvSpPr>
                <a:spLocks noChangeArrowheads="1"/>
              </p:cNvSpPr>
              <p:nvPr/>
            </p:nvSpPr>
            <p:spPr bwMode="auto">
              <a:xfrm>
                <a:off x="12688" y="16429"/>
                <a:ext cx="1506" cy="636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4" name="Oval 63"/>
              <p:cNvSpPr>
                <a:spLocks noChangeArrowheads="1"/>
              </p:cNvSpPr>
              <p:nvPr/>
            </p:nvSpPr>
            <p:spPr bwMode="auto">
              <a:xfrm>
                <a:off x="13648" y="15773"/>
                <a:ext cx="967" cy="47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5" name="Oval 64"/>
              <p:cNvSpPr>
                <a:spLocks noChangeArrowheads="1"/>
              </p:cNvSpPr>
              <p:nvPr/>
            </p:nvSpPr>
            <p:spPr bwMode="auto">
              <a:xfrm>
                <a:off x="13790" y="16079"/>
                <a:ext cx="962" cy="480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6" name="Oval 65"/>
              <p:cNvSpPr>
                <a:spLocks noChangeArrowheads="1"/>
              </p:cNvSpPr>
              <p:nvPr/>
            </p:nvSpPr>
            <p:spPr bwMode="auto">
              <a:xfrm>
                <a:off x="13702" y="16180"/>
                <a:ext cx="957" cy="784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7" name="Oval 66"/>
              <p:cNvSpPr>
                <a:spLocks noChangeArrowheads="1"/>
              </p:cNvSpPr>
              <p:nvPr/>
            </p:nvSpPr>
            <p:spPr bwMode="auto">
              <a:xfrm>
                <a:off x="12313" y="15942"/>
                <a:ext cx="1934" cy="78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</p:grpSp>
        <p:sp>
          <p:nvSpPr>
            <p:cNvPr id="8" name="Rectangle 67"/>
            <p:cNvSpPr>
              <a:spLocks noChangeArrowheads="1"/>
            </p:cNvSpPr>
            <p:nvPr/>
          </p:nvSpPr>
          <p:spPr bwMode="auto">
            <a:xfrm flipV="1">
              <a:off x="15531" y="14519"/>
              <a:ext cx="2123" cy="912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lIns="51181" tIns="25591" rIns="51181" bIns="25591"/>
            <a:lstStyle/>
            <a:p>
              <a:pPr algn="ctr">
                <a:spcBef>
                  <a:spcPct val="0"/>
                </a:spcBef>
              </a:pPr>
              <a:r>
                <a:rPr lang="en-US" sz="1400" b="1" dirty="0" smtClean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CSP  Backbone</a:t>
              </a:r>
              <a:endParaRPr lang="en-US" sz="1400" b="1" dirty="0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</p:txBody>
        </p:sp>
      </p:grpSp>
      <p:grpSp>
        <p:nvGrpSpPr>
          <p:cNvPr id="18" name="Group 32"/>
          <p:cNvGrpSpPr>
            <a:grpSpLocks/>
          </p:cNvGrpSpPr>
          <p:nvPr/>
        </p:nvGrpSpPr>
        <p:grpSpPr bwMode="auto">
          <a:xfrm flipH="1">
            <a:off x="1601669" y="5544235"/>
            <a:ext cx="6660741" cy="629544"/>
            <a:chOff x="3168" y="2208"/>
            <a:chExt cx="1296" cy="768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19" name="Group 33"/>
            <p:cNvGrpSpPr>
              <a:grpSpLocks/>
            </p:cNvGrpSpPr>
            <p:nvPr/>
          </p:nvGrpSpPr>
          <p:grpSpPr bwMode="auto">
            <a:xfrm>
              <a:off x="3168" y="2208"/>
              <a:ext cx="1296" cy="768"/>
              <a:chOff x="3168" y="2208"/>
              <a:chExt cx="1296" cy="768"/>
            </a:xfrm>
            <a:grpFill/>
          </p:grpSpPr>
          <p:sp>
            <p:nvSpPr>
              <p:cNvPr id="30" name="Oval 34"/>
              <p:cNvSpPr>
                <a:spLocks noChangeArrowheads="1"/>
              </p:cNvSpPr>
              <p:nvPr/>
            </p:nvSpPr>
            <p:spPr bwMode="auto">
              <a:xfrm>
                <a:off x="3168" y="2352"/>
                <a:ext cx="576" cy="480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Oval 35"/>
              <p:cNvSpPr>
                <a:spLocks noChangeArrowheads="1"/>
              </p:cNvSpPr>
              <p:nvPr/>
            </p:nvSpPr>
            <p:spPr bwMode="auto">
              <a:xfrm>
                <a:off x="3408" y="2400"/>
                <a:ext cx="432" cy="57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Oval 36"/>
              <p:cNvSpPr>
                <a:spLocks noChangeArrowheads="1"/>
              </p:cNvSpPr>
              <p:nvPr/>
            </p:nvSpPr>
            <p:spPr bwMode="auto">
              <a:xfrm>
                <a:off x="3360" y="2256"/>
                <a:ext cx="384" cy="57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Oval 37"/>
              <p:cNvSpPr>
                <a:spLocks noChangeArrowheads="1"/>
              </p:cNvSpPr>
              <p:nvPr/>
            </p:nvSpPr>
            <p:spPr bwMode="auto">
              <a:xfrm>
                <a:off x="3456" y="2304"/>
                <a:ext cx="576" cy="33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Oval 38"/>
              <p:cNvSpPr>
                <a:spLocks noChangeArrowheads="1"/>
              </p:cNvSpPr>
              <p:nvPr/>
            </p:nvSpPr>
            <p:spPr bwMode="auto">
              <a:xfrm>
                <a:off x="3600" y="2352"/>
                <a:ext cx="384" cy="57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Oval 39"/>
              <p:cNvSpPr>
                <a:spLocks noChangeArrowheads="1"/>
              </p:cNvSpPr>
              <p:nvPr/>
            </p:nvSpPr>
            <p:spPr bwMode="auto">
              <a:xfrm>
                <a:off x="3696" y="2448"/>
                <a:ext cx="576" cy="432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Oval 40"/>
              <p:cNvSpPr>
                <a:spLocks noChangeArrowheads="1"/>
              </p:cNvSpPr>
              <p:nvPr/>
            </p:nvSpPr>
            <p:spPr bwMode="auto">
              <a:xfrm>
                <a:off x="3744" y="2208"/>
                <a:ext cx="432" cy="57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Oval 41"/>
              <p:cNvSpPr>
                <a:spLocks noChangeArrowheads="1"/>
              </p:cNvSpPr>
              <p:nvPr/>
            </p:nvSpPr>
            <p:spPr bwMode="auto">
              <a:xfrm>
                <a:off x="3888" y="2304"/>
                <a:ext cx="576" cy="432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Oval 42"/>
              <p:cNvSpPr>
                <a:spLocks noChangeArrowheads="1"/>
              </p:cNvSpPr>
              <p:nvPr/>
            </p:nvSpPr>
            <p:spPr bwMode="auto">
              <a:xfrm>
                <a:off x="3936" y="2400"/>
                <a:ext cx="480" cy="57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" name="Group 43"/>
            <p:cNvGrpSpPr>
              <a:grpSpLocks/>
            </p:cNvGrpSpPr>
            <p:nvPr/>
          </p:nvGrpSpPr>
          <p:grpSpPr bwMode="auto">
            <a:xfrm>
              <a:off x="3216" y="2304"/>
              <a:ext cx="1152" cy="576"/>
              <a:chOff x="3168" y="2208"/>
              <a:chExt cx="1296" cy="768"/>
            </a:xfrm>
            <a:grpFill/>
          </p:grpSpPr>
          <p:sp>
            <p:nvSpPr>
              <p:cNvPr id="21" name="Oval 44"/>
              <p:cNvSpPr>
                <a:spLocks noChangeArrowheads="1"/>
              </p:cNvSpPr>
              <p:nvPr/>
            </p:nvSpPr>
            <p:spPr bwMode="auto">
              <a:xfrm>
                <a:off x="3168" y="2352"/>
                <a:ext cx="576" cy="48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Oval 45"/>
              <p:cNvSpPr>
                <a:spLocks noChangeArrowheads="1"/>
              </p:cNvSpPr>
              <p:nvPr/>
            </p:nvSpPr>
            <p:spPr bwMode="auto">
              <a:xfrm>
                <a:off x="3408" y="2400"/>
                <a:ext cx="432" cy="57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Oval 46"/>
              <p:cNvSpPr>
                <a:spLocks noChangeArrowheads="1"/>
              </p:cNvSpPr>
              <p:nvPr/>
            </p:nvSpPr>
            <p:spPr bwMode="auto">
              <a:xfrm>
                <a:off x="3360" y="2256"/>
                <a:ext cx="384" cy="57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Oval 47"/>
              <p:cNvSpPr>
                <a:spLocks noChangeArrowheads="1"/>
              </p:cNvSpPr>
              <p:nvPr/>
            </p:nvSpPr>
            <p:spPr bwMode="auto">
              <a:xfrm>
                <a:off x="3456" y="2304"/>
                <a:ext cx="576" cy="33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Oval 48"/>
              <p:cNvSpPr>
                <a:spLocks noChangeArrowheads="1"/>
              </p:cNvSpPr>
              <p:nvPr/>
            </p:nvSpPr>
            <p:spPr bwMode="auto">
              <a:xfrm>
                <a:off x="3600" y="2352"/>
                <a:ext cx="384" cy="57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Oval 49"/>
              <p:cNvSpPr>
                <a:spLocks noChangeArrowheads="1"/>
              </p:cNvSpPr>
              <p:nvPr/>
            </p:nvSpPr>
            <p:spPr bwMode="auto">
              <a:xfrm>
                <a:off x="3696" y="2448"/>
                <a:ext cx="576" cy="43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Oval 50"/>
              <p:cNvSpPr>
                <a:spLocks noChangeArrowheads="1"/>
              </p:cNvSpPr>
              <p:nvPr/>
            </p:nvSpPr>
            <p:spPr bwMode="auto">
              <a:xfrm>
                <a:off x="3744" y="2208"/>
                <a:ext cx="432" cy="57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8" name="Oval 51"/>
              <p:cNvSpPr>
                <a:spLocks noChangeArrowheads="1"/>
              </p:cNvSpPr>
              <p:nvPr/>
            </p:nvSpPr>
            <p:spPr bwMode="auto">
              <a:xfrm>
                <a:off x="3888" y="2304"/>
                <a:ext cx="576" cy="43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Oval 52"/>
              <p:cNvSpPr>
                <a:spLocks noChangeArrowheads="1"/>
              </p:cNvSpPr>
              <p:nvPr/>
            </p:nvSpPr>
            <p:spPr bwMode="auto">
              <a:xfrm>
                <a:off x="3936" y="2400"/>
                <a:ext cx="480" cy="57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9" name="TextBox 38"/>
          <p:cNvSpPr txBox="1"/>
          <p:nvPr/>
        </p:nvSpPr>
        <p:spPr>
          <a:xfrm>
            <a:off x="4076312" y="5589240"/>
            <a:ext cx="10544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10000"/>
                  </a:schemeClr>
                </a:solidFill>
                <a:latin typeface="+mn-lt"/>
              </a:rPr>
              <a:t>Internet</a:t>
            </a:r>
          </a:p>
        </p:txBody>
      </p:sp>
      <p:grpSp>
        <p:nvGrpSpPr>
          <p:cNvPr id="40" name="Group 56"/>
          <p:cNvGrpSpPr>
            <a:grpSpLocks/>
          </p:cNvGrpSpPr>
          <p:nvPr/>
        </p:nvGrpSpPr>
        <p:grpSpPr bwMode="auto">
          <a:xfrm>
            <a:off x="475270" y="3075952"/>
            <a:ext cx="1640264" cy="1782153"/>
            <a:chOff x="14990" y="14291"/>
            <a:chExt cx="2984" cy="1469"/>
          </a:xfrm>
          <a:solidFill>
            <a:srgbClr val="00EEB5"/>
          </a:solidFill>
        </p:grpSpPr>
        <p:grpSp>
          <p:nvGrpSpPr>
            <p:cNvPr id="41" name="Group 57"/>
            <p:cNvGrpSpPr>
              <a:grpSpLocks/>
            </p:cNvGrpSpPr>
            <p:nvPr/>
          </p:nvGrpSpPr>
          <p:grpSpPr bwMode="auto">
            <a:xfrm>
              <a:off x="14990" y="14291"/>
              <a:ext cx="2984" cy="1469"/>
              <a:chOff x="11769" y="15595"/>
              <a:chExt cx="2983" cy="1470"/>
            </a:xfrm>
            <a:grpFill/>
          </p:grpSpPr>
          <p:sp>
            <p:nvSpPr>
              <p:cNvPr id="43" name="Oval 58"/>
              <p:cNvSpPr>
                <a:spLocks noChangeArrowheads="1"/>
              </p:cNvSpPr>
              <p:nvPr/>
            </p:nvSpPr>
            <p:spPr bwMode="auto">
              <a:xfrm>
                <a:off x="12790" y="15595"/>
                <a:ext cx="1300" cy="60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44" name="Oval 59"/>
              <p:cNvSpPr>
                <a:spLocks noChangeArrowheads="1"/>
              </p:cNvSpPr>
              <p:nvPr/>
            </p:nvSpPr>
            <p:spPr bwMode="auto">
              <a:xfrm>
                <a:off x="12072" y="15753"/>
                <a:ext cx="997" cy="611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45" name="Oval 60"/>
              <p:cNvSpPr>
                <a:spLocks noChangeArrowheads="1"/>
              </p:cNvSpPr>
              <p:nvPr/>
            </p:nvSpPr>
            <p:spPr bwMode="auto">
              <a:xfrm>
                <a:off x="11769" y="16120"/>
                <a:ext cx="671" cy="49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46" name="Oval 61"/>
              <p:cNvSpPr>
                <a:spLocks noChangeArrowheads="1"/>
              </p:cNvSpPr>
              <p:nvPr/>
            </p:nvSpPr>
            <p:spPr bwMode="auto">
              <a:xfrm>
                <a:off x="11973" y="16339"/>
                <a:ext cx="1009" cy="538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47" name="Oval 62"/>
              <p:cNvSpPr>
                <a:spLocks noChangeArrowheads="1"/>
              </p:cNvSpPr>
              <p:nvPr/>
            </p:nvSpPr>
            <p:spPr bwMode="auto">
              <a:xfrm>
                <a:off x="12688" y="16429"/>
                <a:ext cx="1506" cy="636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48" name="Oval 63"/>
              <p:cNvSpPr>
                <a:spLocks noChangeArrowheads="1"/>
              </p:cNvSpPr>
              <p:nvPr/>
            </p:nvSpPr>
            <p:spPr bwMode="auto">
              <a:xfrm>
                <a:off x="13648" y="15773"/>
                <a:ext cx="967" cy="47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49" name="Oval 64"/>
              <p:cNvSpPr>
                <a:spLocks noChangeArrowheads="1"/>
              </p:cNvSpPr>
              <p:nvPr/>
            </p:nvSpPr>
            <p:spPr bwMode="auto">
              <a:xfrm>
                <a:off x="13790" y="16079"/>
                <a:ext cx="962" cy="480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50" name="Oval 65"/>
              <p:cNvSpPr>
                <a:spLocks noChangeArrowheads="1"/>
              </p:cNvSpPr>
              <p:nvPr/>
            </p:nvSpPr>
            <p:spPr bwMode="auto">
              <a:xfrm>
                <a:off x="13702" y="16180"/>
                <a:ext cx="957" cy="784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51" name="Oval 66"/>
              <p:cNvSpPr>
                <a:spLocks noChangeArrowheads="1"/>
              </p:cNvSpPr>
              <p:nvPr/>
            </p:nvSpPr>
            <p:spPr bwMode="auto">
              <a:xfrm>
                <a:off x="12313" y="15942"/>
                <a:ext cx="1934" cy="78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</p:grpSp>
        <p:sp>
          <p:nvSpPr>
            <p:cNvPr id="42" name="Rectangle 67"/>
            <p:cNvSpPr>
              <a:spLocks noChangeArrowheads="1"/>
            </p:cNvSpPr>
            <p:nvPr/>
          </p:nvSpPr>
          <p:spPr bwMode="auto">
            <a:xfrm>
              <a:off x="15372" y="14658"/>
              <a:ext cx="2209" cy="912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lIns="51181" tIns="25591" rIns="51181" bIns="25591"/>
            <a:lstStyle/>
            <a:p>
              <a:pPr algn="ctr">
                <a:spcBef>
                  <a:spcPct val="0"/>
                </a:spcBef>
              </a:pPr>
              <a:r>
                <a:rPr lang="en-US" sz="1400" b="1" dirty="0" smtClean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2G/3G</a:t>
              </a:r>
              <a:endParaRPr lang="en-US" sz="1400" b="1" dirty="0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</p:txBody>
        </p:sp>
      </p:grpSp>
      <p:grpSp>
        <p:nvGrpSpPr>
          <p:cNvPr id="52" name="Group 56"/>
          <p:cNvGrpSpPr>
            <a:grpSpLocks/>
          </p:cNvGrpSpPr>
          <p:nvPr/>
        </p:nvGrpSpPr>
        <p:grpSpPr bwMode="auto">
          <a:xfrm>
            <a:off x="1776177" y="3113658"/>
            <a:ext cx="1649686" cy="1734532"/>
            <a:chOff x="14990" y="14291"/>
            <a:chExt cx="2984" cy="1469"/>
          </a:xfrm>
          <a:solidFill>
            <a:schemeClr val="accent5">
              <a:lumMod val="75000"/>
            </a:schemeClr>
          </a:solidFill>
        </p:grpSpPr>
        <p:grpSp>
          <p:nvGrpSpPr>
            <p:cNvPr id="53" name="Group 57"/>
            <p:cNvGrpSpPr>
              <a:grpSpLocks/>
            </p:cNvGrpSpPr>
            <p:nvPr/>
          </p:nvGrpSpPr>
          <p:grpSpPr bwMode="auto">
            <a:xfrm>
              <a:off x="14990" y="14291"/>
              <a:ext cx="2984" cy="1469"/>
              <a:chOff x="11769" y="15595"/>
              <a:chExt cx="2983" cy="1470"/>
            </a:xfrm>
            <a:grpFill/>
          </p:grpSpPr>
          <p:sp>
            <p:nvSpPr>
              <p:cNvPr id="55" name="Oval 58"/>
              <p:cNvSpPr>
                <a:spLocks noChangeArrowheads="1"/>
              </p:cNvSpPr>
              <p:nvPr/>
            </p:nvSpPr>
            <p:spPr bwMode="auto">
              <a:xfrm>
                <a:off x="12790" y="15595"/>
                <a:ext cx="1300" cy="60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56" name="Oval 59"/>
              <p:cNvSpPr>
                <a:spLocks noChangeArrowheads="1"/>
              </p:cNvSpPr>
              <p:nvPr/>
            </p:nvSpPr>
            <p:spPr bwMode="auto">
              <a:xfrm>
                <a:off x="12072" y="15753"/>
                <a:ext cx="997" cy="611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57" name="Oval 60"/>
              <p:cNvSpPr>
                <a:spLocks noChangeArrowheads="1"/>
              </p:cNvSpPr>
              <p:nvPr/>
            </p:nvSpPr>
            <p:spPr bwMode="auto">
              <a:xfrm>
                <a:off x="11769" y="16120"/>
                <a:ext cx="671" cy="49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58" name="Oval 61"/>
              <p:cNvSpPr>
                <a:spLocks noChangeArrowheads="1"/>
              </p:cNvSpPr>
              <p:nvPr/>
            </p:nvSpPr>
            <p:spPr bwMode="auto">
              <a:xfrm>
                <a:off x="11973" y="16339"/>
                <a:ext cx="1009" cy="538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59" name="Oval 62"/>
              <p:cNvSpPr>
                <a:spLocks noChangeArrowheads="1"/>
              </p:cNvSpPr>
              <p:nvPr/>
            </p:nvSpPr>
            <p:spPr bwMode="auto">
              <a:xfrm>
                <a:off x="12688" y="16429"/>
                <a:ext cx="1506" cy="636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60" name="Oval 63"/>
              <p:cNvSpPr>
                <a:spLocks noChangeArrowheads="1"/>
              </p:cNvSpPr>
              <p:nvPr/>
            </p:nvSpPr>
            <p:spPr bwMode="auto">
              <a:xfrm>
                <a:off x="13648" y="15773"/>
                <a:ext cx="967" cy="47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61" name="Oval 64"/>
              <p:cNvSpPr>
                <a:spLocks noChangeArrowheads="1"/>
              </p:cNvSpPr>
              <p:nvPr/>
            </p:nvSpPr>
            <p:spPr bwMode="auto">
              <a:xfrm>
                <a:off x="13790" y="16079"/>
                <a:ext cx="962" cy="480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62" name="Oval 65"/>
              <p:cNvSpPr>
                <a:spLocks noChangeArrowheads="1"/>
              </p:cNvSpPr>
              <p:nvPr/>
            </p:nvSpPr>
            <p:spPr bwMode="auto">
              <a:xfrm>
                <a:off x="13702" y="16180"/>
                <a:ext cx="957" cy="784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63" name="Oval 66"/>
              <p:cNvSpPr>
                <a:spLocks noChangeArrowheads="1"/>
              </p:cNvSpPr>
              <p:nvPr/>
            </p:nvSpPr>
            <p:spPr bwMode="auto">
              <a:xfrm>
                <a:off x="12313" y="15942"/>
                <a:ext cx="1934" cy="78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</p:grpSp>
        <p:sp>
          <p:nvSpPr>
            <p:cNvPr id="54" name="Rectangle 67"/>
            <p:cNvSpPr>
              <a:spLocks noChangeArrowheads="1"/>
            </p:cNvSpPr>
            <p:nvPr/>
          </p:nvSpPr>
          <p:spPr bwMode="auto">
            <a:xfrm>
              <a:off x="15372" y="14658"/>
              <a:ext cx="2209" cy="912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lIns="51181" tIns="25591" rIns="51181" bIns="25591"/>
            <a:lstStyle/>
            <a:p>
              <a:pPr algn="ctr">
                <a:spcBef>
                  <a:spcPct val="0"/>
                </a:spcBef>
              </a:pPr>
              <a:r>
                <a:rPr lang="en-US" sz="1400" b="1" dirty="0" smtClean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4G</a:t>
              </a:r>
              <a:endParaRPr lang="en-US" sz="1400" b="1" dirty="0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</p:txBody>
        </p:sp>
      </p:grpSp>
      <p:grpSp>
        <p:nvGrpSpPr>
          <p:cNvPr id="64" name="Group 56"/>
          <p:cNvGrpSpPr>
            <a:grpSpLocks/>
          </p:cNvGrpSpPr>
          <p:nvPr/>
        </p:nvGrpSpPr>
        <p:grpSpPr bwMode="auto">
          <a:xfrm>
            <a:off x="588389" y="4326593"/>
            <a:ext cx="2744577" cy="666160"/>
            <a:chOff x="14990" y="14291"/>
            <a:chExt cx="2984" cy="1469"/>
          </a:xfrm>
          <a:solidFill>
            <a:schemeClr val="accent5">
              <a:lumMod val="50000"/>
            </a:schemeClr>
          </a:solidFill>
        </p:grpSpPr>
        <p:grpSp>
          <p:nvGrpSpPr>
            <p:cNvPr id="65" name="Group 57"/>
            <p:cNvGrpSpPr>
              <a:grpSpLocks/>
            </p:cNvGrpSpPr>
            <p:nvPr/>
          </p:nvGrpSpPr>
          <p:grpSpPr bwMode="auto">
            <a:xfrm>
              <a:off x="14990" y="14291"/>
              <a:ext cx="2984" cy="1469"/>
              <a:chOff x="11769" y="15595"/>
              <a:chExt cx="2983" cy="1470"/>
            </a:xfrm>
            <a:grpFill/>
          </p:grpSpPr>
          <p:sp>
            <p:nvSpPr>
              <p:cNvPr id="67" name="Oval 58"/>
              <p:cNvSpPr>
                <a:spLocks noChangeArrowheads="1"/>
              </p:cNvSpPr>
              <p:nvPr/>
            </p:nvSpPr>
            <p:spPr bwMode="auto">
              <a:xfrm>
                <a:off x="12790" y="15595"/>
                <a:ext cx="1300" cy="60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68" name="Oval 59"/>
              <p:cNvSpPr>
                <a:spLocks noChangeArrowheads="1"/>
              </p:cNvSpPr>
              <p:nvPr/>
            </p:nvSpPr>
            <p:spPr bwMode="auto">
              <a:xfrm>
                <a:off x="12072" y="15753"/>
                <a:ext cx="997" cy="611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69" name="Oval 60"/>
              <p:cNvSpPr>
                <a:spLocks noChangeArrowheads="1"/>
              </p:cNvSpPr>
              <p:nvPr/>
            </p:nvSpPr>
            <p:spPr bwMode="auto">
              <a:xfrm>
                <a:off x="11769" y="16120"/>
                <a:ext cx="671" cy="49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70" name="Oval 61"/>
              <p:cNvSpPr>
                <a:spLocks noChangeArrowheads="1"/>
              </p:cNvSpPr>
              <p:nvPr/>
            </p:nvSpPr>
            <p:spPr bwMode="auto">
              <a:xfrm>
                <a:off x="11973" y="16339"/>
                <a:ext cx="1009" cy="538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71" name="Oval 62"/>
              <p:cNvSpPr>
                <a:spLocks noChangeArrowheads="1"/>
              </p:cNvSpPr>
              <p:nvPr/>
            </p:nvSpPr>
            <p:spPr bwMode="auto">
              <a:xfrm>
                <a:off x="12688" y="16429"/>
                <a:ext cx="1506" cy="636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72" name="Oval 63"/>
              <p:cNvSpPr>
                <a:spLocks noChangeArrowheads="1"/>
              </p:cNvSpPr>
              <p:nvPr/>
            </p:nvSpPr>
            <p:spPr bwMode="auto">
              <a:xfrm>
                <a:off x="13648" y="15773"/>
                <a:ext cx="967" cy="47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73" name="Oval 64"/>
              <p:cNvSpPr>
                <a:spLocks noChangeArrowheads="1"/>
              </p:cNvSpPr>
              <p:nvPr/>
            </p:nvSpPr>
            <p:spPr bwMode="auto">
              <a:xfrm>
                <a:off x="13790" y="16079"/>
                <a:ext cx="962" cy="480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74" name="Oval 65"/>
              <p:cNvSpPr>
                <a:spLocks noChangeArrowheads="1"/>
              </p:cNvSpPr>
              <p:nvPr/>
            </p:nvSpPr>
            <p:spPr bwMode="auto">
              <a:xfrm>
                <a:off x="13702" y="16180"/>
                <a:ext cx="957" cy="784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75" name="Oval 66"/>
              <p:cNvSpPr>
                <a:spLocks noChangeArrowheads="1"/>
              </p:cNvSpPr>
              <p:nvPr/>
            </p:nvSpPr>
            <p:spPr bwMode="auto">
              <a:xfrm>
                <a:off x="12313" y="15942"/>
                <a:ext cx="1934" cy="78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</p:grpSp>
        <p:sp>
          <p:nvSpPr>
            <p:cNvPr id="66" name="Rectangle 67"/>
            <p:cNvSpPr>
              <a:spLocks noChangeArrowheads="1"/>
            </p:cNvSpPr>
            <p:nvPr/>
          </p:nvSpPr>
          <p:spPr bwMode="auto">
            <a:xfrm>
              <a:off x="15555" y="14658"/>
              <a:ext cx="2072" cy="9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51181" tIns="25591" rIns="51181" bIns="25591"/>
            <a:lstStyle/>
            <a:p>
              <a:pPr algn="ctr">
                <a:spcBef>
                  <a:spcPct val="0"/>
                </a:spcBef>
              </a:pPr>
              <a:r>
                <a:rPr lang="en-US" sz="1400" b="1" dirty="0" smtClean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Mobile Core</a:t>
              </a:r>
              <a:endParaRPr lang="en-US" sz="1400" b="1" dirty="0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</p:txBody>
        </p:sp>
      </p:grpSp>
      <p:grpSp>
        <p:nvGrpSpPr>
          <p:cNvPr id="76" name="Group 56"/>
          <p:cNvGrpSpPr>
            <a:grpSpLocks/>
          </p:cNvGrpSpPr>
          <p:nvPr/>
        </p:nvGrpSpPr>
        <p:grpSpPr bwMode="auto">
          <a:xfrm>
            <a:off x="3491851" y="3163935"/>
            <a:ext cx="1442301" cy="1872797"/>
            <a:chOff x="14990" y="14291"/>
            <a:chExt cx="2984" cy="1469"/>
          </a:xfrm>
          <a:solidFill>
            <a:schemeClr val="accent2">
              <a:lumMod val="50000"/>
            </a:schemeClr>
          </a:solidFill>
        </p:grpSpPr>
        <p:grpSp>
          <p:nvGrpSpPr>
            <p:cNvPr id="77" name="Group 57"/>
            <p:cNvGrpSpPr>
              <a:grpSpLocks/>
            </p:cNvGrpSpPr>
            <p:nvPr/>
          </p:nvGrpSpPr>
          <p:grpSpPr bwMode="auto">
            <a:xfrm>
              <a:off x="14990" y="14291"/>
              <a:ext cx="2984" cy="1469"/>
              <a:chOff x="11769" y="15595"/>
              <a:chExt cx="2983" cy="1470"/>
            </a:xfrm>
            <a:grpFill/>
          </p:grpSpPr>
          <p:sp>
            <p:nvSpPr>
              <p:cNvPr id="79" name="Oval 58"/>
              <p:cNvSpPr>
                <a:spLocks noChangeArrowheads="1"/>
              </p:cNvSpPr>
              <p:nvPr/>
            </p:nvSpPr>
            <p:spPr bwMode="auto">
              <a:xfrm>
                <a:off x="12790" y="15595"/>
                <a:ext cx="1300" cy="60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80" name="Oval 59"/>
              <p:cNvSpPr>
                <a:spLocks noChangeArrowheads="1"/>
              </p:cNvSpPr>
              <p:nvPr/>
            </p:nvSpPr>
            <p:spPr bwMode="auto">
              <a:xfrm>
                <a:off x="12072" y="15753"/>
                <a:ext cx="997" cy="611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81" name="Oval 60"/>
              <p:cNvSpPr>
                <a:spLocks noChangeArrowheads="1"/>
              </p:cNvSpPr>
              <p:nvPr/>
            </p:nvSpPr>
            <p:spPr bwMode="auto">
              <a:xfrm>
                <a:off x="11769" y="16120"/>
                <a:ext cx="671" cy="49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82" name="Oval 61"/>
              <p:cNvSpPr>
                <a:spLocks noChangeArrowheads="1"/>
              </p:cNvSpPr>
              <p:nvPr/>
            </p:nvSpPr>
            <p:spPr bwMode="auto">
              <a:xfrm>
                <a:off x="11973" y="16339"/>
                <a:ext cx="1009" cy="538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83" name="Oval 62"/>
              <p:cNvSpPr>
                <a:spLocks noChangeArrowheads="1"/>
              </p:cNvSpPr>
              <p:nvPr/>
            </p:nvSpPr>
            <p:spPr bwMode="auto">
              <a:xfrm>
                <a:off x="12688" y="16429"/>
                <a:ext cx="1506" cy="636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84" name="Oval 63"/>
              <p:cNvSpPr>
                <a:spLocks noChangeArrowheads="1"/>
              </p:cNvSpPr>
              <p:nvPr/>
            </p:nvSpPr>
            <p:spPr bwMode="auto">
              <a:xfrm>
                <a:off x="13648" y="15773"/>
                <a:ext cx="967" cy="47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85" name="Oval 64"/>
              <p:cNvSpPr>
                <a:spLocks noChangeArrowheads="1"/>
              </p:cNvSpPr>
              <p:nvPr/>
            </p:nvSpPr>
            <p:spPr bwMode="auto">
              <a:xfrm>
                <a:off x="13790" y="16079"/>
                <a:ext cx="962" cy="480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86" name="Oval 65"/>
              <p:cNvSpPr>
                <a:spLocks noChangeArrowheads="1"/>
              </p:cNvSpPr>
              <p:nvPr/>
            </p:nvSpPr>
            <p:spPr bwMode="auto">
              <a:xfrm>
                <a:off x="13702" y="16180"/>
                <a:ext cx="957" cy="784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87" name="Oval 66"/>
              <p:cNvSpPr>
                <a:spLocks noChangeArrowheads="1"/>
              </p:cNvSpPr>
              <p:nvPr/>
            </p:nvSpPr>
            <p:spPr bwMode="auto">
              <a:xfrm>
                <a:off x="12313" y="15942"/>
                <a:ext cx="1934" cy="78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</p:grpSp>
        <p:sp>
          <p:nvSpPr>
            <p:cNvPr id="78" name="Rectangle 67"/>
            <p:cNvSpPr>
              <a:spLocks noChangeArrowheads="1"/>
            </p:cNvSpPr>
            <p:nvPr/>
          </p:nvSpPr>
          <p:spPr bwMode="auto">
            <a:xfrm>
              <a:off x="15372" y="14658"/>
              <a:ext cx="2209" cy="912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lIns="51181" tIns="25591" rIns="51181" bIns="25591"/>
            <a:lstStyle/>
            <a:p>
              <a:pPr algn="ctr">
                <a:spcBef>
                  <a:spcPct val="0"/>
                </a:spcBef>
              </a:pPr>
              <a:endParaRPr lang="en-US" sz="1400" b="1" dirty="0" smtClean="0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  <a:p>
              <a:pPr algn="ctr">
                <a:spcBef>
                  <a:spcPct val="0"/>
                </a:spcBef>
              </a:pPr>
              <a:r>
                <a:rPr lang="en-US" sz="1400" b="1" dirty="0" err="1" smtClean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xDSL</a:t>
              </a:r>
              <a:endParaRPr lang="en-US" sz="1400" b="1" dirty="0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</p:txBody>
        </p:sp>
      </p:grpSp>
      <p:grpSp>
        <p:nvGrpSpPr>
          <p:cNvPr id="88" name="Group 56"/>
          <p:cNvGrpSpPr>
            <a:grpSpLocks/>
          </p:cNvGrpSpPr>
          <p:nvPr/>
        </p:nvGrpSpPr>
        <p:grpSpPr bwMode="auto">
          <a:xfrm>
            <a:off x="4745613" y="3163930"/>
            <a:ext cx="1272606" cy="1872801"/>
            <a:chOff x="14990" y="14291"/>
            <a:chExt cx="2984" cy="1469"/>
          </a:xfrm>
          <a:solidFill>
            <a:schemeClr val="accent2">
              <a:lumMod val="75000"/>
            </a:schemeClr>
          </a:solidFill>
        </p:grpSpPr>
        <p:grpSp>
          <p:nvGrpSpPr>
            <p:cNvPr id="89" name="Group 57"/>
            <p:cNvGrpSpPr>
              <a:grpSpLocks/>
            </p:cNvGrpSpPr>
            <p:nvPr/>
          </p:nvGrpSpPr>
          <p:grpSpPr bwMode="auto">
            <a:xfrm>
              <a:off x="14990" y="14291"/>
              <a:ext cx="2984" cy="1469"/>
              <a:chOff x="11769" y="15595"/>
              <a:chExt cx="2983" cy="1470"/>
            </a:xfrm>
            <a:grpFill/>
          </p:grpSpPr>
          <p:sp>
            <p:nvSpPr>
              <p:cNvPr id="91" name="Oval 58"/>
              <p:cNvSpPr>
                <a:spLocks noChangeArrowheads="1"/>
              </p:cNvSpPr>
              <p:nvPr/>
            </p:nvSpPr>
            <p:spPr bwMode="auto">
              <a:xfrm>
                <a:off x="12790" y="15595"/>
                <a:ext cx="1300" cy="60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92" name="Oval 59"/>
              <p:cNvSpPr>
                <a:spLocks noChangeArrowheads="1"/>
              </p:cNvSpPr>
              <p:nvPr/>
            </p:nvSpPr>
            <p:spPr bwMode="auto">
              <a:xfrm>
                <a:off x="12072" y="15753"/>
                <a:ext cx="997" cy="611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93" name="Oval 60"/>
              <p:cNvSpPr>
                <a:spLocks noChangeArrowheads="1"/>
              </p:cNvSpPr>
              <p:nvPr/>
            </p:nvSpPr>
            <p:spPr bwMode="auto">
              <a:xfrm>
                <a:off x="11769" y="16120"/>
                <a:ext cx="671" cy="49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94" name="Oval 61"/>
              <p:cNvSpPr>
                <a:spLocks noChangeArrowheads="1"/>
              </p:cNvSpPr>
              <p:nvPr/>
            </p:nvSpPr>
            <p:spPr bwMode="auto">
              <a:xfrm>
                <a:off x="11973" y="16339"/>
                <a:ext cx="1009" cy="538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95" name="Oval 62"/>
              <p:cNvSpPr>
                <a:spLocks noChangeArrowheads="1"/>
              </p:cNvSpPr>
              <p:nvPr/>
            </p:nvSpPr>
            <p:spPr bwMode="auto">
              <a:xfrm>
                <a:off x="12688" y="16429"/>
                <a:ext cx="1506" cy="636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96" name="Oval 63"/>
              <p:cNvSpPr>
                <a:spLocks noChangeArrowheads="1"/>
              </p:cNvSpPr>
              <p:nvPr/>
            </p:nvSpPr>
            <p:spPr bwMode="auto">
              <a:xfrm>
                <a:off x="13648" y="15773"/>
                <a:ext cx="967" cy="47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97" name="Oval 64"/>
              <p:cNvSpPr>
                <a:spLocks noChangeArrowheads="1"/>
              </p:cNvSpPr>
              <p:nvPr/>
            </p:nvSpPr>
            <p:spPr bwMode="auto">
              <a:xfrm>
                <a:off x="13790" y="16079"/>
                <a:ext cx="962" cy="480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98" name="Oval 65"/>
              <p:cNvSpPr>
                <a:spLocks noChangeArrowheads="1"/>
              </p:cNvSpPr>
              <p:nvPr/>
            </p:nvSpPr>
            <p:spPr bwMode="auto">
              <a:xfrm>
                <a:off x="13702" y="16180"/>
                <a:ext cx="957" cy="784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99" name="Oval 66"/>
              <p:cNvSpPr>
                <a:spLocks noChangeArrowheads="1"/>
              </p:cNvSpPr>
              <p:nvPr/>
            </p:nvSpPr>
            <p:spPr bwMode="auto">
              <a:xfrm>
                <a:off x="12313" y="15942"/>
                <a:ext cx="1934" cy="78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</p:grpSp>
        <p:sp>
          <p:nvSpPr>
            <p:cNvPr id="90" name="Rectangle 67"/>
            <p:cNvSpPr>
              <a:spLocks noChangeArrowheads="1"/>
            </p:cNvSpPr>
            <p:nvPr/>
          </p:nvSpPr>
          <p:spPr bwMode="auto">
            <a:xfrm>
              <a:off x="15372" y="14658"/>
              <a:ext cx="2209" cy="912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lIns="51181" tIns="25591" rIns="51181" bIns="25591"/>
            <a:lstStyle/>
            <a:p>
              <a:pPr algn="ctr">
                <a:spcBef>
                  <a:spcPct val="0"/>
                </a:spcBef>
              </a:pPr>
              <a:endParaRPr lang="en-US" sz="1400" b="1" dirty="0" smtClean="0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  <a:p>
              <a:pPr algn="ctr">
                <a:spcBef>
                  <a:spcPct val="0"/>
                </a:spcBef>
              </a:pPr>
              <a:r>
                <a:rPr lang="en-US" sz="1400" b="1" dirty="0" smtClean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FTTH</a:t>
              </a:r>
              <a:endParaRPr lang="en-US" sz="1400" b="1" dirty="0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</p:txBody>
        </p:sp>
      </p:grpSp>
      <p:grpSp>
        <p:nvGrpSpPr>
          <p:cNvPr id="100" name="Group 56"/>
          <p:cNvGrpSpPr>
            <a:grpSpLocks/>
          </p:cNvGrpSpPr>
          <p:nvPr/>
        </p:nvGrpSpPr>
        <p:grpSpPr bwMode="auto">
          <a:xfrm>
            <a:off x="7150357" y="3163928"/>
            <a:ext cx="1347127" cy="1702576"/>
            <a:chOff x="14990" y="14291"/>
            <a:chExt cx="2984" cy="1469"/>
          </a:xfrm>
          <a:solidFill>
            <a:schemeClr val="accent2"/>
          </a:solidFill>
        </p:grpSpPr>
        <p:grpSp>
          <p:nvGrpSpPr>
            <p:cNvPr id="101" name="Group 57"/>
            <p:cNvGrpSpPr>
              <a:grpSpLocks/>
            </p:cNvGrpSpPr>
            <p:nvPr/>
          </p:nvGrpSpPr>
          <p:grpSpPr bwMode="auto">
            <a:xfrm>
              <a:off x="14990" y="14291"/>
              <a:ext cx="2984" cy="1469"/>
              <a:chOff x="11769" y="15595"/>
              <a:chExt cx="2983" cy="1470"/>
            </a:xfrm>
            <a:grpFill/>
          </p:grpSpPr>
          <p:sp>
            <p:nvSpPr>
              <p:cNvPr id="103" name="Oval 58"/>
              <p:cNvSpPr>
                <a:spLocks noChangeArrowheads="1"/>
              </p:cNvSpPr>
              <p:nvPr/>
            </p:nvSpPr>
            <p:spPr bwMode="auto">
              <a:xfrm>
                <a:off x="12790" y="15595"/>
                <a:ext cx="1300" cy="60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04" name="Oval 59"/>
              <p:cNvSpPr>
                <a:spLocks noChangeArrowheads="1"/>
              </p:cNvSpPr>
              <p:nvPr/>
            </p:nvSpPr>
            <p:spPr bwMode="auto">
              <a:xfrm>
                <a:off x="12072" y="15753"/>
                <a:ext cx="997" cy="611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05" name="Oval 60"/>
              <p:cNvSpPr>
                <a:spLocks noChangeArrowheads="1"/>
              </p:cNvSpPr>
              <p:nvPr/>
            </p:nvSpPr>
            <p:spPr bwMode="auto">
              <a:xfrm>
                <a:off x="11769" y="16120"/>
                <a:ext cx="671" cy="49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06" name="Oval 61"/>
              <p:cNvSpPr>
                <a:spLocks noChangeArrowheads="1"/>
              </p:cNvSpPr>
              <p:nvPr/>
            </p:nvSpPr>
            <p:spPr bwMode="auto">
              <a:xfrm>
                <a:off x="11973" y="16339"/>
                <a:ext cx="1009" cy="538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07" name="Oval 62"/>
              <p:cNvSpPr>
                <a:spLocks noChangeArrowheads="1"/>
              </p:cNvSpPr>
              <p:nvPr/>
            </p:nvSpPr>
            <p:spPr bwMode="auto">
              <a:xfrm>
                <a:off x="12688" y="16429"/>
                <a:ext cx="1506" cy="636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08" name="Oval 63"/>
              <p:cNvSpPr>
                <a:spLocks noChangeArrowheads="1"/>
              </p:cNvSpPr>
              <p:nvPr/>
            </p:nvSpPr>
            <p:spPr bwMode="auto">
              <a:xfrm>
                <a:off x="13648" y="15773"/>
                <a:ext cx="967" cy="47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09" name="Oval 64"/>
              <p:cNvSpPr>
                <a:spLocks noChangeArrowheads="1"/>
              </p:cNvSpPr>
              <p:nvPr/>
            </p:nvSpPr>
            <p:spPr bwMode="auto">
              <a:xfrm>
                <a:off x="13790" y="16079"/>
                <a:ext cx="962" cy="480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10" name="Oval 65"/>
              <p:cNvSpPr>
                <a:spLocks noChangeArrowheads="1"/>
              </p:cNvSpPr>
              <p:nvPr/>
            </p:nvSpPr>
            <p:spPr bwMode="auto">
              <a:xfrm>
                <a:off x="13702" y="16180"/>
                <a:ext cx="957" cy="784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11" name="Oval 66"/>
              <p:cNvSpPr>
                <a:spLocks noChangeArrowheads="1"/>
              </p:cNvSpPr>
              <p:nvPr/>
            </p:nvSpPr>
            <p:spPr bwMode="auto">
              <a:xfrm>
                <a:off x="12313" y="15942"/>
                <a:ext cx="1934" cy="78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</p:grpSp>
        <p:sp>
          <p:nvSpPr>
            <p:cNvPr id="102" name="Rectangle 67"/>
            <p:cNvSpPr>
              <a:spLocks noChangeArrowheads="1"/>
            </p:cNvSpPr>
            <p:nvPr/>
          </p:nvSpPr>
          <p:spPr bwMode="auto">
            <a:xfrm>
              <a:off x="15372" y="14658"/>
              <a:ext cx="2209" cy="912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lIns="51181" tIns="25591" rIns="51181" bIns="25591"/>
            <a:lstStyle/>
            <a:p>
              <a:pPr algn="ctr">
                <a:spcBef>
                  <a:spcPct val="0"/>
                </a:spcBef>
              </a:pPr>
              <a:endParaRPr lang="en-US" sz="1400" b="1" dirty="0" smtClean="0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  <a:p>
              <a:pPr algn="ctr">
                <a:spcBef>
                  <a:spcPct val="0"/>
                </a:spcBef>
              </a:pPr>
              <a:r>
                <a:rPr lang="en-US" sz="1400" b="1" dirty="0" smtClean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Cable</a:t>
              </a:r>
              <a:endParaRPr lang="en-US" sz="1400" b="1" dirty="0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</p:txBody>
        </p:sp>
      </p:grpSp>
      <p:grpSp>
        <p:nvGrpSpPr>
          <p:cNvPr id="112" name="Group 56"/>
          <p:cNvGrpSpPr>
            <a:grpSpLocks/>
          </p:cNvGrpSpPr>
          <p:nvPr/>
        </p:nvGrpSpPr>
        <p:grpSpPr bwMode="auto">
          <a:xfrm>
            <a:off x="6037991" y="3581399"/>
            <a:ext cx="1073737" cy="1555885"/>
            <a:chOff x="14990" y="14291"/>
            <a:chExt cx="2984" cy="1469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113" name="Group 57"/>
            <p:cNvGrpSpPr>
              <a:grpSpLocks/>
            </p:cNvGrpSpPr>
            <p:nvPr/>
          </p:nvGrpSpPr>
          <p:grpSpPr bwMode="auto">
            <a:xfrm>
              <a:off x="14990" y="14291"/>
              <a:ext cx="2984" cy="1469"/>
              <a:chOff x="11769" y="15595"/>
              <a:chExt cx="2983" cy="1470"/>
            </a:xfrm>
            <a:grpFill/>
          </p:grpSpPr>
          <p:sp>
            <p:nvSpPr>
              <p:cNvPr id="115" name="Oval 58"/>
              <p:cNvSpPr>
                <a:spLocks noChangeArrowheads="1"/>
              </p:cNvSpPr>
              <p:nvPr/>
            </p:nvSpPr>
            <p:spPr bwMode="auto">
              <a:xfrm>
                <a:off x="12790" y="15595"/>
                <a:ext cx="1300" cy="60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16" name="Oval 59"/>
              <p:cNvSpPr>
                <a:spLocks noChangeArrowheads="1"/>
              </p:cNvSpPr>
              <p:nvPr/>
            </p:nvSpPr>
            <p:spPr bwMode="auto">
              <a:xfrm>
                <a:off x="12072" y="15753"/>
                <a:ext cx="997" cy="611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17" name="Oval 60"/>
              <p:cNvSpPr>
                <a:spLocks noChangeArrowheads="1"/>
              </p:cNvSpPr>
              <p:nvPr/>
            </p:nvSpPr>
            <p:spPr bwMode="auto">
              <a:xfrm>
                <a:off x="11769" y="16120"/>
                <a:ext cx="671" cy="49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18" name="Oval 61"/>
              <p:cNvSpPr>
                <a:spLocks noChangeArrowheads="1"/>
              </p:cNvSpPr>
              <p:nvPr/>
            </p:nvSpPr>
            <p:spPr bwMode="auto">
              <a:xfrm>
                <a:off x="11973" y="16339"/>
                <a:ext cx="1009" cy="538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19" name="Oval 62"/>
              <p:cNvSpPr>
                <a:spLocks noChangeArrowheads="1"/>
              </p:cNvSpPr>
              <p:nvPr/>
            </p:nvSpPr>
            <p:spPr bwMode="auto">
              <a:xfrm>
                <a:off x="12688" y="16429"/>
                <a:ext cx="1506" cy="636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20" name="Oval 63"/>
              <p:cNvSpPr>
                <a:spLocks noChangeArrowheads="1"/>
              </p:cNvSpPr>
              <p:nvPr/>
            </p:nvSpPr>
            <p:spPr bwMode="auto">
              <a:xfrm>
                <a:off x="13648" y="15773"/>
                <a:ext cx="967" cy="47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21" name="Oval 64"/>
              <p:cNvSpPr>
                <a:spLocks noChangeArrowheads="1"/>
              </p:cNvSpPr>
              <p:nvPr/>
            </p:nvSpPr>
            <p:spPr bwMode="auto">
              <a:xfrm>
                <a:off x="13790" y="16079"/>
                <a:ext cx="962" cy="480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22" name="Oval 65"/>
              <p:cNvSpPr>
                <a:spLocks noChangeArrowheads="1"/>
              </p:cNvSpPr>
              <p:nvPr/>
            </p:nvSpPr>
            <p:spPr bwMode="auto">
              <a:xfrm>
                <a:off x="13702" y="16180"/>
                <a:ext cx="957" cy="784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23" name="Oval 66"/>
              <p:cNvSpPr>
                <a:spLocks noChangeArrowheads="1"/>
              </p:cNvSpPr>
              <p:nvPr/>
            </p:nvSpPr>
            <p:spPr bwMode="auto">
              <a:xfrm>
                <a:off x="12313" y="15942"/>
                <a:ext cx="1934" cy="78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</p:grpSp>
        <p:sp>
          <p:nvSpPr>
            <p:cNvPr id="114" name="Rectangle 67"/>
            <p:cNvSpPr>
              <a:spLocks noChangeArrowheads="1"/>
            </p:cNvSpPr>
            <p:nvPr/>
          </p:nvSpPr>
          <p:spPr bwMode="auto">
            <a:xfrm>
              <a:off x="15372" y="14658"/>
              <a:ext cx="2209" cy="912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lIns="51181" tIns="25591" rIns="51181" bIns="25591"/>
            <a:lstStyle/>
            <a:p>
              <a:pPr algn="ctr">
                <a:spcBef>
                  <a:spcPct val="0"/>
                </a:spcBef>
              </a:pPr>
              <a:r>
                <a:rPr lang="en-US" sz="1400" b="1" dirty="0" smtClean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Leased</a:t>
              </a:r>
            </a:p>
            <a:p>
              <a:pPr algn="ctr">
                <a:spcBef>
                  <a:spcPct val="0"/>
                </a:spcBef>
              </a:pPr>
              <a:r>
                <a:rPr lang="en-US" sz="1400" b="1" dirty="0" smtClean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Line</a:t>
              </a:r>
              <a:endParaRPr lang="en-US" sz="1400" b="1" dirty="0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</p:txBody>
        </p:sp>
      </p:grpSp>
      <p:grpSp>
        <p:nvGrpSpPr>
          <p:cNvPr id="124" name="Group 56"/>
          <p:cNvGrpSpPr>
            <a:grpSpLocks/>
          </p:cNvGrpSpPr>
          <p:nvPr/>
        </p:nvGrpSpPr>
        <p:grpSpPr bwMode="auto">
          <a:xfrm>
            <a:off x="5575171" y="3223969"/>
            <a:ext cx="2045616" cy="641031"/>
            <a:chOff x="14990" y="14291"/>
            <a:chExt cx="2984" cy="1469"/>
          </a:xfrm>
          <a:solidFill>
            <a:schemeClr val="accent2">
              <a:lumMod val="60000"/>
              <a:lumOff val="40000"/>
            </a:schemeClr>
          </a:solidFill>
        </p:grpSpPr>
        <p:grpSp>
          <p:nvGrpSpPr>
            <p:cNvPr id="125" name="Group 57"/>
            <p:cNvGrpSpPr>
              <a:grpSpLocks/>
            </p:cNvGrpSpPr>
            <p:nvPr/>
          </p:nvGrpSpPr>
          <p:grpSpPr bwMode="auto">
            <a:xfrm>
              <a:off x="14990" y="14291"/>
              <a:ext cx="2984" cy="1469"/>
              <a:chOff x="11769" y="15595"/>
              <a:chExt cx="2983" cy="1470"/>
            </a:xfrm>
            <a:grpFill/>
          </p:grpSpPr>
          <p:sp>
            <p:nvSpPr>
              <p:cNvPr id="127" name="Oval 58"/>
              <p:cNvSpPr>
                <a:spLocks noChangeArrowheads="1"/>
              </p:cNvSpPr>
              <p:nvPr/>
            </p:nvSpPr>
            <p:spPr bwMode="auto">
              <a:xfrm>
                <a:off x="12790" y="15595"/>
                <a:ext cx="1300" cy="607"/>
              </a:xfrm>
              <a:prstGeom prst="ellipse">
                <a:avLst/>
              </a:prstGeom>
              <a:grpFill/>
              <a:ln w="12700">
                <a:solidFill>
                  <a:schemeClr val="accent5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28" name="Oval 59"/>
              <p:cNvSpPr>
                <a:spLocks noChangeArrowheads="1"/>
              </p:cNvSpPr>
              <p:nvPr/>
            </p:nvSpPr>
            <p:spPr bwMode="auto">
              <a:xfrm>
                <a:off x="12072" y="15753"/>
                <a:ext cx="997" cy="611"/>
              </a:xfrm>
              <a:prstGeom prst="ellipse">
                <a:avLst/>
              </a:prstGeom>
              <a:grpFill/>
              <a:ln w="12700">
                <a:solidFill>
                  <a:schemeClr val="accent5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29" name="Oval 60"/>
              <p:cNvSpPr>
                <a:spLocks noChangeArrowheads="1"/>
              </p:cNvSpPr>
              <p:nvPr/>
            </p:nvSpPr>
            <p:spPr bwMode="auto">
              <a:xfrm>
                <a:off x="11769" y="16120"/>
                <a:ext cx="671" cy="497"/>
              </a:xfrm>
              <a:prstGeom prst="ellipse">
                <a:avLst/>
              </a:prstGeom>
              <a:grpFill/>
              <a:ln w="12700">
                <a:solidFill>
                  <a:schemeClr val="accent5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30" name="Oval 61"/>
              <p:cNvSpPr>
                <a:spLocks noChangeArrowheads="1"/>
              </p:cNvSpPr>
              <p:nvPr/>
            </p:nvSpPr>
            <p:spPr bwMode="auto">
              <a:xfrm>
                <a:off x="11973" y="16339"/>
                <a:ext cx="1009" cy="538"/>
              </a:xfrm>
              <a:prstGeom prst="ellipse">
                <a:avLst/>
              </a:prstGeom>
              <a:grpFill/>
              <a:ln w="12700">
                <a:solidFill>
                  <a:schemeClr val="accent5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31" name="Oval 62"/>
              <p:cNvSpPr>
                <a:spLocks noChangeArrowheads="1"/>
              </p:cNvSpPr>
              <p:nvPr/>
            </p:nvSpPr>
            <p:spPr bwMode="auto">
              <a:xfrm>
                <a:off x="12688" y="16429"/>
                <a:ext cx="1506" cy="636"/>
              </a:xfrm>
              <a:prstGeom prst="ellipse">
                <a:avLst/>
              </a:prstGeom>
              <a:grpFill/>
              <a:ln w="12700">
                <a:solidFill>
                  <a:schemeClr val="accent5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32" name="Oval 63"/>
              <p:cNvSpPr>
                <a:spLocks noChangeArrowheads="1"/>
              </p:cNvSpPr>
              <p:nvPr/>
            </p:nvSpPr>
            <p:spPr bwMode="auto">
              <a:xfrm>
                <a:off x="13648" y="15773"/>
                <a:ext cx="967" cy="477"/>
              </a:xfrm>
              <a:prstGeom prst="ellipse">
                <a:avLst/>
              </a:prstGeom>
              <a:grpFill/>
              <a:ln w="12700">
                <a:solidFill>
                  <a:schemeClr val="accent5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33" name="Oval 64"/>
              <p:cNvSpPr>
                <a:spLocks noChangeArrowheads="1"/>
              </p:cNvSpPr>
              <p:nvPr/>
            </p:nvSpPr>
            <p:spPr bwMode="auto">
              <a:xfrm>
                <a:off x="13790" y="16079"/>
                <a:ext cx="962" cy="480"/>
              </a:xfrm>
              <a:prstGeom prst="ellipse">
                <a:avLst/>
              </a:prstGeom>
              <a:grpFill/>
              <a:ln w="12700">
                <a:solidFill>
                  <a:schemeClr val="accent5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34" name="Oval 65"/>
              <p:cNvSpPr>
                <a:spLocks noChangeArrowheads="1"/>
              </p:cNvSpPr>
              <p:nvPr/>
            </p:nvSpPr>
            <p:spPr bwMode="auto">
              <a:xfrm>
                <a:off x="13702" y="16180"/>
                <a:ext cx="957" cy="784"/>
              </a:xfrm>
              <a:prstGeom prst="ellipse">
                <a:avLst/>
              </a:prstGeom>
              <a:grpFill/>
              <a:ln w="12700">
                <a:solidFill>
                  <a:schemeClr val="accent5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35" name="Oval 66"/>
              <p:cNvSpPr>
                <a:spLocks noChangeArrowheads="1"/>
              </p:cNvSpPr>
              <p:nvPr/>
            </p:nvSpPr>
            <p:spPr bwMode="auto">
              <a:xfrm>
                <a:off x="12313" y="15942"/>
                <a:ext cx="1934" cy="787"/>
              </a:xfrm>
              <a:prstGeom prst="ellipse">
                <a:avLst/>
              </a:prstGeom>
              <a:grpFill/>
              <a:ln w="12700">
                <a:solidFill>
                  <a:schemeClr val="accent5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</p:grpSp>
        <p:sp>
          <p:nvSpPr>
            <p:cNvPr id="126" name="Rectangle 67"/>
            <p:cNvSpPr>
              <a:spLocks noChangeArrowheads="1"/>
            </p:cNvSpPr>
            <p:nvPr/>
          </p:nvSpPr>
          <p:spPr bwMode="auto">
            <a:xfrm>
              <a:off x="15427" y="14658"/>
              <a:ext cx="2212" cy="912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lIns="51181" tIns="25591" rIns="51181" bIns="25591"/>
            <a:lstStyle/>
            <a:p>
              <a:pPr algn="ctr">
                <a:spcBef>
                  <a:spcPct val="0"/>
                </a:spcBef>
              </a:pPr>
              <a:r>
                <a:rPr lang="en-US" sz="1400" b="1" dirty="0" smtClean="0">
                  <a:latin typeface="+mn-lt"/>
                  <a:cs typeface="Arial" pitchFamily="34" charset="0"/>
                </a:rPr>
                <a:t>LAN</a:t>
              </a:r>
            </a:p>
          </p:txBody>
        </p:sp>
      </p:grpSp>
      <p:grpSp>
        <p:nvGrpSpPr>
          <p:cNvPr id="136" name="Group 56"/>
          <p:cNvGrpSpPr>
            <a:grpSpLocks/>
          </p:cNvGrpSpPr>
          <p:nvPr/>
        </p:nvGrpSpPr>
        <p:grpSpPr bwMode="auto">
          <a:xfrm rot="205146" flipV="1">
            <a:off x="4362255" y="4915656"/>
            <a:ext cx="2326235" cy="659995"/>
            <a:chOff x="14990" y="14291"/>
            <a:chExt cx="2984" cy="1469"/>
          </a:xfrm>
          <a:solidFill>
            <a:schemeClr val="bg1">
              <a:lumMod val="50000"/>
            </a:schemeClr>
          </a:solidFill>
        </p:grpSpPr>
        <p:grpSp>
          <p:nvGrpSpPr>
            <p:cNvPr id="137" name="Group 57"/>
            <p:cNvGrpSpPr>
              <a:grpSpLocks/>
            </p:cNvGrpSpPr>
            <p:nvPr/>
          </p:nvGrpSpPr>
          <p:grpSpPr bwMode="auto">
            <a:xfrm>
              <a:off x="14990" y="14291"/>
              <a:ext cx="2984" cy="1469"/>
              <a:chOff x="11769" y="15595"/>
              <a:chExt cx="2983" cy="1470"/>
            </a:xfrm>
            <a:grpFill/>
          </p:grpSpPr>
          <p:sp>
            <p:nvSpPr>
              <p:cNvPr id="139" name="Oval 58"/>
              <p:cNvSpPr>
                <a:spLocks noChangeArrowheads="1"/>
              </p:cNvSpPr>
              <p:nvPr/>
            </p:nvSpPr>
            <p:spPr bwMode="auto">
              <a:xfrm>
                <a:off x="12790" y="15595"/>
                <a:ext cx="1300" cy="60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40" name="Oval 59"/>
              <p:cNvSpPr>
                <a:spLocks noChangeArrowheads="1"/>
              </p:cNvSpPr>
              <p:nvPr/>
            </p:nvSpPr>
            <p:spPr bwMode="auto">
              <a:xfrm>
                <a:off x="12072" y="15753"/>
                <a:ext cx="997" cy="611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41" name="Oval 60"/>
              <p:cNvSpPr>
                <a:spLocks noChangeArrowheads="1"/>
              </p:cNvSpPr>
              <p:nvPr/>
            </p:nvSpPr>
            <p:spPr bwMode="auto">
              <a:xfrm>
                <a:off x="11769" y="16120"/>
                <a:ext cx="671" cy="49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42" name="Oval 61"/>
              <p:cNvSpPr>
                <a:spLocks noChangeArrowheads="1"/>
              </p:cNvSpPr>
              <p:nvPr/>
            </p:nvSpPr>
            <p:spPr bwMode="auto">
              <a:xfrm>
                <a:off x="11973" y="16339"/>
                <a:ext cx="1009" cy="538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43" name="Oval 62"/>
              <p:cNvSpPr>
                <a:spLocks noChangeArrowheads="1"/>
              </p:cNvSpPr>
              <p:nvPr/>
            </p:nvSpPr>
            <p:spPr bwMode="auto">
              <a:xfrm>
                <a:off x="12688" y="16429"/>
                <a:ext cx="1506" cy="636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44" name="Oval 63"/>
              <p:cNvSpPr>
                <a:spLocks noChangeArrowheads="1"/>
              </p:cNvSpPr>
              <p:nvPr/>
            </p:nvSpPr>
            <p:spPr bwMode="auto">
              <a:xfrm>
                <a:off x="13648" y="15773"/>
                <a:ext cx="967" cy="47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45" name="Oval 64"/>
              <p:cNvSpPr>
                <a:spLocks noChangeArrowheads="1"/>
              </p:cNvSpPr>
              <p:nvPr/>
            </p:nvSpPr>
            <p:spPr bwMode="auto">
              <a:xfrm>
                <a:off x="13790" y="16079"/>
                <a:ext cx="962" cy="480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46" name="Oval 65"/>
              <p:cNvSpPr>
                <a:spLocks noChangeArrowheads="1"/>
              </p:cNvSpPr>
              <p:nvPr/>
            </p:nvSpPr>
            <p:spPr bwMode="auto">
              <a:xfrm>
                <a:off x="13702" y="16180"/>
                <a:ext cx="957" cy="784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47" name="Oval 66"/>
              <p:cNvSpPr>
                <a:spLocks noChangeArrowheads="1"/>
              </p:cNvSpPr>
              <p:nvPr/>
            </p:nvSpPr>
            <p:spPr bwMode="auto">
              <a:xfrm>
                <a:off x="12313" y="15942"/>
                <a:ext cx="1934" cy="78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</p:grpSp>
        <p:sp>
          <p:nvSpPr>
            <p:cNvPr id="138" name="Rectangle 67"/>
            <p:cNvSpPr>
              <a:spLocks noChangeArrowheads="1"/>
            </p:cNvSpPr>
            <p:nvPr/>
          </p:nvSpPr>
          <p:spPr bwMode="auto">
            <a:xfrm flipV="1">
              <a:off x="15531" y="14519"/>
              <a:ext cx="2123" cy="912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lIns="51181" tIns="25591" rIns="51181" bIns="25591"/>
            <a:lstStyle/>
            <a:p>
              <a:pPr algn="ctr">
                <a:spcBef>
                  <a:spcPct val="0"/>
                </a:spcBef>
              </a:pPr>
              <a:r>
                <a:rPr lang="en-US" sz="1400" b="1" dirty="0" smtClean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CSP  Backbone</a:t>
              </a:r>
              <a:endParaRPr lang="en-US" sz="1400" b="1" dirty="0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</p:txBody>
        </p:sp>
      </p:grpSp>
      <p:grpSp>
        <p:nvGrpSpPr>
          <p:cNvPr id="148" name="Group 56"/>
          <p:cNvGrpSpPr>
            <a:grpSpLocks/>
          </p:cNvGrpSpPr>
          <p:nvPr/>
        </p:nvGrpSpPr>
        <p:grpSpPr bwMode="auto">
          <a:xfrm flipV="1">
            <a:off x="6819509" y="4916780"/>
            <a:ext cx="1762813" cy="798681"/>
            <a:chOff x="14990" y="14291"/>
            <a:chExt cx="2984" cy="1469"/>
          </a:xfrm>
          <a:solidFill>
            <a:schemeClr val="bg1">
              <a:lumMod val="50000"/>
            </a:schemeClr>
          </a:solidFill>
        </p:grpSpPr>
        <p:grpSp>
          <p:nvGrpSpPr>
            <p:cNvPr id="149" name="Group 57"/>
            <p:cNvGrpSpPr>
              <a:grpSpLocks/>
            </p:cNvGrpSpPr>
            <p:nvPr/>
          </p:nvGrpSpPr>
          <p:grpSpPr bwMode="auto">
            <a:xfrm>
              <a:off x="14990" y="14291"/>
              <a:ext cx="2984" cy="1469"/>
              <a:chOff x="11769" y="15595"/>
              <a:chExt cx="2983" cy="1470"/>
            </a:xfrm>
            <a:grpFill/>
          </p:grpSpPr>
          <p:sp>
            <p:nvSpPr>
              <p:cNvPr id="151" name="Oval 58"/>
              <p:cNvSpPr>
                <a:spLocks noChangeArrowheads="1"/>
              </p:cNvSpPr>
              <p:nvPr/>
            </p:nvSpPr>
            <p:spPr bwMode="auto">
              <a:xfrm>
                <a:off x="12790" y="15595"/>
                <a:ext cx="1300" cy="60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52" name="Oval 59"/>
              <p:cNvSpPr>
                <a:spLocks noChangeArrowheads="1"/>
              </p:cNvSpPr>
              <p:nvPr/>
            </p:nvSpPr>
            <p:spPr bwMode="auto">
              <a:xfrm>
                <a:off x="12072" y="15753"/>
                <a:ext cx="997" cy="611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53" name="Oval 60"/>
              <p:cNvSpPr>
                <a:spLocks noChangeArrowheads="1"/>
              </p:cNvSpPr>
              <p:nvPr/>
            </p:nvSpPr>
            <p:spPr bwMode="auto">
              <a:xfrm>
                <a:off x="11769" y="16120"/>
                <a:ext cx="671" cy="49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54" name="Oval 61"/>
              <p:cNvSpPr>
                <a:spLocks noChangeArrowheads="1"/>
              </p:cNvSpPr>
              <p:nvPr/>
            </p:nvSpPr>
            <p:spPr bwMode="auto">
              <a:xfrm>
                <a:off x="11973" y="16339"/>
                <a:ext cx="1009" cy="538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55" name="Oval 62"/>
              <p:cNvSpPr>
                <a:spLocks noChangeArrowheads="1"/>
              </p:cNvSpPr>
              <p:nvPr/>
            </p:nvSpPr>
            <p:spPr bwMode="auto">
              <a:xfrm>
                <a:off x="12688" y="16429"/>
                <a:ext cx="1506" cy="636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56" name="Oval 63"/>
              <p:cNvSpPr>
                <a:spLocks noChangeArrowheads="1"/>
              </p:cNvSpPr>
              <p:nvPr/>
            </p:nvSpPr>
            <p:spPr bwMode="auto">
              <a:xfrm>
                <a:off x="13648" y="15773"/>
                <a:ext cx="967" cy="47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57" name="Oval 64"/>
              <p:cNvSpPr>
                <a:spLocks noChangeArrowheads="1"/>
              </p:cNvSpPr>
              <p:nvPr/>
            </p:nvSpPr>
            <p:spPr bwMode="auto">
              <a:xfrm>
                <a:off x="13790" y="16079"/>
                <a:ext cx="962" cy="480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58" name="Oval 65"/>
              <p:cNvSpPr>
                <a:spLocks noChangeArrowheads="1"/>
              </p:cNvSpPr>
              <p:nvPr/>
            </p:nvSpPr>
            <p:spPr bwMode="auto">
              <a:xfrm>
                <a:off x="13702" y="16180"/>
                <a:ext cx="957" cy="784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59" name="Oval 66"/>
              <p:cNvSpPr>
                <a:spLocks noChangeArrowheads="1"/>
              </p:cNvSpPr>
              <p:nvPr/>
            </p:nvSpPr>
            <p:spPr bwMode="auto">
              <a:xfrm>
                <a:off x="12313" y="15942"/>
                <a:ext cx="1934" cy="78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</p:grpSp>
        <p:sp>
          <p:nvSpPr>
            <p:cNvPr id="150" name="Rectangle 67"/>
            <p:cNvSpPr>
              <a:spLocks noChangeArrowheads="1"/>
            </p:cNvSpPr>
            <p:nvPr/>
          </p:nvSpPr>
          <p:spPr bwMode="auto">
            <a:xfrm flipV="1">
              <a:off x="15424" y="14450"/>
              <a:ext cx="2437" cy="912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lIns="51181" tIns="25591" rIns="51181" bIns="25591"/>
            <a:lstStyle/>
            <a:p>
              <a:pPr algn="ctr">
                <a:spcBef>
                  <a:spcPct val="0"/>
                </a:spcBef>
              </a:pPr>
              <a:r>
                <a:rPr lang="en-US" sz="1400" b="1" dirty="0" smtClean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CSP Backbone</a:t>
              </a:r>
              <a:endParaRPr lang="en-US" sz="1400" b="1" dirty="0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</p:txBody>
        </p:sp>
      </p:grpSp>
      <p:grpSp>
        <p:nvGrpSpPr>
          <p:cNvPr id="160" name="Group 25"/>
          <p:cNvGrpSpPr>
            <a:grpSpLocks noChangeAspect="1"/>
          </p:cNvGrpSpPr>
          <p:nvPr/>
        </p:nvGrpSpPr>
        <p:grpSpPr bwMode="auto">
          <a:xfrm flipH="1">
            <a:off x="785655" y="2942848"/>
            <a:ext cx="410600" cy="494295"/>
            <a:chOff x="5" y="2480"/>
            <a:chExt cx="237" cy="430"/>
          </a:xfrm>
        </p:grpSpPr>
        <p:grpSp>
          <p:nvGrpSpPr>
            <p:cNvPr id="161" name="Group 26"/>
            <p:cNvGrpSpPr>
              <a:grpSpLocks noChangeAspect="1"/>
            </p:cNvGrpSpPr>
            <p:nvPr/>
          </p:nvGrpSpPr>
          <p:grpSpPr bwMode="auto">
            <a:xfrm>
              <a:off x="5" y="2521"/>
              <a:ext cx="145" cy="389"/>
              <a:chOff x="5" y="2521"/>
              <a:chExt cx="145" cy="389"/>
            </a:xfrm>
          </p:grpSpPr>
          <p:grpSp>
            <p:nvGrpSpPr>
              <p:cNvPr id="165" name="Group 27"/>
              <p:cNvGrpSpPr>
                <a:grpSpLocks noChangeAspect="1"/>
              </p:cNvGrpSpPr>
              <p:nvPr/>
            </p:nvGrpSpPr>
            <p:grpSpPr bwMode="auto">
              <a:xfrm>
                <a:off x="7" y="2654"/>
                <a:ext cx="143" cy="256"/>
                <a:chOff x="7" y="2654"/>
                <a:chExt cx="143" cy="256"/>
              </a:xfrm>
            </p:grpSpPr>
            <p:grpSp>
              <p:nvGrpSpPr>
                <p:cNvPr id="173" name="Group 28"/>
                <p:cNvGrpSpPr>
                  <a:grpSpLocks noChangeAspect="1"/>
                </p:cNvGrpSpPr>
                <p:nvPr/>
              </p:nvGrpSpPr>
              <p:grpSpPr bwMode="auto">
                <a:xfrm>
                  <a:off x="7" y="2661"/>
                  <a:ext cx="93" cy="247"/>
                  <a:chOff x="7" y="2661"/>
                  <a:chExt cx="93" cy="247"/>
                </a:xfrm>
              </p:grpSpPr>
              <p:sp>
                <p:nvSpPr>
                  <p:cNvPr id="181" name="Line 2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3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82" name="Line 3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4" y="2664"/>
                    <a:ext cx="42" cy="5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83" name="Line 3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" y="2716"/>
                    <a:ext cx="57" cy="11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84" name="Line 3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" y="2824"/>
                    <a:ext cx="83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85" name="Line 3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" y="2824"/>
                    <a:ext cx="81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86" name="Line 3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7" y="2716"/>
                    <a:ext cx="64" cy="10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87" name="Line 3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9" cy="5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74" name="Line 3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7" y="2808"/>
                  <a:ext cx="34" cy="10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5" name="Line 37"/>
                <p:cNvSpPr>
                  <a:spLocks noChangeAspect="1" noChangeShapeType="1"/>
                </p:cNvSpPr>
                <p:nvPr/>
              </p:nvSpPr>
              <p:spPr bwMode="auto">
                <a:xfrm>
                  <a:off x="84" y="2718"/>
                  <a:ext cx="48" cy="9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6" name="Line 3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84" y="2655"/>
                  <a:ext cx="12" cy="6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7" name="Line 3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8" y="2654"/>
                  <a:ext cx="20" cy="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8" name="Line 40"/>
                <p:cNvSpPr>
                  <a:spLocks noChangeAspect="1" noChangeShapeType="1"/>
                </p:cNvSpPr>
                <p:nvPr/>
              </p:nvSpPr>
              <p:spPr bwMode="auto">
                <a:xfrm>
                  <a:off x="79" y="2663"/>
                  <a:ext cx="30" cy="4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9" name="Line 4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3" y="2708"/>
                  <a:ext cx="13" cy="11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0" name="Line 42"/>
                <p:cNvSpPr>
                  <a:spLocks noChangeAspect="1" noChangeShapeType="1"/>
                </p:cNvSpPr>
                <p:nvPr/>
              </p:nvSpPr>
              <p:spPr bwMode="auto">
                <a:xfrm>
                  <a:off x="93" y="2824"/>
                  <a:ext cx="57" cy="5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66" name="Group 43"/>
              <p:cNvGrpSpPr>
                <a:grpSpLocks noChangeAspect="1"/>
              </p:cNvGrpSpPr>
              <p:nvPr/>
            </p:nvGrpSpPr>
            <p:grpSpPr bwMode="auto">
              <a:xfrm>
                <a:off x="5" y="2533"/>
                <a:ext cx="141" cy="374"/>
                <a:chOff x="5" y="2533"/>
                <a:chExt cx="141" cy="374"/>
              </a:xfrm>
            </p:grpSpPr>
            <p:sp>
              <p:nvSpPr>
                <p:cNvPr id="168" name="Line 4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" y="2533"/>
                  <a:ext cx="55" cy="37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9" name="Line 45"/>
                <p:cNvSpPr>
                  <a:spLocks noChangeAspect="1" noChangeShapeType="1"/>
                </p:cNvSpPr>
                <p:nvPr/>
              </p:nvSpPr>
              <p:spPr bwMode="auto">
                <a:xfrm>
                  <a:off x="62" y="2544"/>
                  <a:ext cx="35" cy="36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0" name="Line 4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8" y="2876"/>
                  <a:ext cx="48" cy="3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1" name="Line 47"/>
                <p:cNvSpPr>
                  <a:spLocks noChangeAspect="1" noChangeShapeType="1"/>
                </p:cNvSpPr>
                <p:nvPr/>
              </p:nvSpPr>
              <p:spPr bwMode="auto">
                <a:xfrm>
                  <a:off x="69" y="2541"/>
                  <a:ext cx="77" cy="33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2" name="Line 48"/>
                <p:cNvSpPr>
                  <a:spLocks noChangeAspect="1" noChangeShapeType="1"/>
                </p:cNvSpPr>
                <p:nvPr/>
              </p:nvSpPr>
              <p:spPr bwMode="auto">
                <a:xfrm>
                  <a:off x="7" y="2904"/>
                  <a:ext cx="93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67" name="Oval 49"/>
              <p:cNvSpPr>
                <a:spLocks noChangeAspect="1" noChangeArrowheads="1"/>
              </p:cNvSpPr>
              <p:nvPr/>
            </p:nvSpPr>
            <p:spPr bwMode="auto">
              <a:xfrm>
                <a:off x="48" y="2521"/>
                <a:ext cx="39" cy="45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62" name="Arc 50"/>
            <p:cNvSpPr>
              <a:spLocks noChangeAspect="1"/>
            </p:cNvSpPr>
            <p:nvPr/>
          </p:nvSpPr>
          <p:spPr bwMode="auto">
            <a:xfrm>
              <a:off x="152" y="2480"/>
              <a:ext cx="90" cy="198"/>
            </a:xfrm>
            <a:custGeom>
              <a:avLst/>
              <a:gdLst>
                <a:gd name="G0" fmla="+- 0 0 0"/>
                <a:gd name="G1" fmla="+- 21172 0 0"/>
                <a:gd name="G2" fmla="+- 21600 0 0"/>
                <a:gd name="T0" fmla="*/ 4276 w 21600"/>
                <a:gd name="T1" fmla="*/ 0 h 42015"/>
                <a:gd name="T2" fmla="*/ 5669 w 21600"/>
                <a:gd name="T3" fmla="*/ 42015 h 42015"/>
                <a:gd name="T4" fmla="*/ 0 w 21600"/>
                <a:gd name="T5" fmla="*/ 21172 h 4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15" fill="none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</a:path>
                <a:path w="21600" h="42015" stroke="0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  <a:lnTo>
                    <a:pt x="0" y="21172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" name="Arc 51"/>
            <p:cNvSpPr>
              <a:spLocks noChangeAspect="1"/>
            </p:cNvSpPr>
            <p:nvPr/>
          </p:nvSpPr>
          <p:spPr bwMode="auto">
            <a:xfrm>
              <a:off x="116" y="2508"/>
              <a:ext cx="78" cy="154"/>
            </a:xfrm>
            <a:custGeom>
              <a:avLst/>
              <a:gdLst>
                <a:gd name="G0" fmla="+- 0 0 0"/>
                <a:gd name="G1" fmla="+- 21159 0 0"/>
                <a:gd name="G2" fmla="+- 21600 0 0"/>
                <a:gd name="T0" fmla="*/ 4340 w 21600"/>
                <a:gd name="T1" fmla="*/ 0 h 41998"/>
                <a:gd name="T2" fmla="*/ 5682 w 21600"/>
                <a:gd name="T3" fmla="*/ 41998 h 41998"/>
                <a:gd name="T4" fmla="*/ 0 w 21600"/>
                <a:gd name="T5" fmla="*/ 21159 h 4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998" fill="none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</a:path>
                <a:path w="21600" h="41998" stroke="0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  <a:lnTo>
                    <a:pt x="0" y="21159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" name="Arc 52"/>
            <p:cNvSpPr>
              <a:spLocks noChangeAspect="1"/>
            </p:cNvSpPr>
            <p:nvPr/>
          </p:nvSpPr>
          <p:spPr bwMode="auto">
            <a:xfrm>
              <a:off x="102" y="2530"/>
              <a:ext cx="47" cy="117"/>
            </a:xfrm>
            <a:custGeom>
              <a:avLst/>
              <a:gdLst>
                <a:gd name="G0" fmla="+- 0 0 0"/>
                <a:gd name="G1" fmla="+- 21206 0 0"/>
                <a:gd name="G2" fmla="+- 21600 0 0"/>
                <a:gd name="T0" fmla="*/ 4104 w 21600"/>
                <a:gd name="T1" fmla="*/ 0 h 42099"/>
                <a:gd name="T2" fmla="*/ 5483 w 21600"/>
                <a:gd name="T3" fmla="*/ 42099 h 42099"/>
                <a:gd name="T4" fmla="*/ 0 w 21600"/>
                <a:gd name="T5" fmla="*/ 21206 h 4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99" fill="none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</a:path>
                <a:path w="21600" h="42099" stroke="0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  <a:lnTo>
                    <a:pt x="0" y="2120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88" name="Group 25"/>
          <p:cNvGrpSpPr>
            <a:grpSpLocks noChangeAspect="1"/>
          </p:cNvGrpSpPr>
          <p:nvPr/>
        </p:nvGrpSpPr>
        <p:grpSpPr bwMode="auto">
          <a:xfrm flipH="1">
            <a:off x="1146013" y="2727887"/>
            <a:ext cx="410600" cy="494295"/>
            <a:chOff x="5" y="2480"/>
            <a:chExt cx="237" cy="430"/>
          </a:xfrm>
        </p:grpSpPr>
        <p:grpSp>
          <p:nvGrpSpPr>
            <p:cNvPr id="189" name="Group 26"/>
            <p:cNvGrpSpPr>
              <a:grpSpLocks noChangeAspect="1"/>
            </p:cNvGrpSpPr>
            <p:nvPr/>
          </p:nvGrpSpPr>
          <p:grpSpPr bwMode="auto">
            <a:xfrm>
              <a:off x="5" y="2521"/>
              <a:ext cx="145" cy="389"/>
              <a:chOff x="5" y="2521"/>
              <a:chExt cx="145" cy="389"/>
            </a:xfrm>
          </p:grpSpPr>
          <p:grpSp>
            <p:nvGrpSpPr>
              <p:cNvPr id="193" name="Group 27"/>
              <p:cNvGrpSpPr>
                <a:grpSpLocks noChangeAspect="1"/>
              </p:cNvGrpSpPr>
              <p:nvPr/>
            </p:nvGrpSpPr>
            <p:grpSpPr bwMode="auto">
              <a:xfrm>
                <a:off x="7" y="2654"/>
                <a:ext cx="143" cy="256"/>
                <a:chOff x="7" y="2654"/>
                <a:chExt cx="143" cy="256"/>
              </a:xfrm>
            </p:grpSpPr>
            <p:grpSp>
              <p:nvGrpSpPr>
                <p:cNvPr id="201" name="Group 28"/>
                <p:cNvGrpSpPr>
                  <a:grpSpLocks noChangeAspect="1"/>
                </p:cNvGrpSpPr>
                <p:nvPr/>
              </p:nvGrpSpPr>
              <p:grpSpPr bwMode="auto">
                <a:xfrm>
                  <a:off x="7" y="2661"/>
                  <a:ext cx="93" cy="247"/>
                  <a:chOff x="7" y="2661"/>
                  <a:chExt cx="93" cy="247"/>
                </a:xfrm>
              </p:grpSpPr>
              <p:sp>
                <p:nvSpPr>
                  <p:cNvPr id="209" name="Line 2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3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10" name="Line 3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4" y="2664"/>
                    <a:ext cx="42" cy="5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11" name="Line 3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" y="2716"/>
                    <a:ext cx="57" cy="11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12" name="Line 3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" y="2824"/>
                    <a:ext cx="83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13" name="Line 3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" y="2824"/>
                    <a:ext cx="81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14" name="Line 3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7" y="2716"/>
                    <a:ext cx="64" cy="10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15" name="Line 3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9" cy="5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202" name="Line 3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7" y="2808"/>
                  <a:ext cx="34" cy="10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3" name="Line 37"/>
                <p:cNvSpPr>
                  <a:spLocks noChangeAspect="1" noChangeShapeType="1"/>
                </p:cNvSpPr>
                <p:nvPr/>
              </p:nvSpPr>
              <p:spPr bwMode="auto">
                <a:xfrm>
                  <a:off x="84" y="2718"/>
                  <a:ext cx="48" cy="9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4" name="Line 3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84" y="2655"/>
                  <a:ext cx="12" cy="6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5" name="Line 3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8" y="2654"/>
                  <a:ext cx="20" cy="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6" name="Line 40"/>
                <p:cNvSpPr>
                  <a:spLocks noChangeAspect="1" noChangeShapeType="1"/>
                </p:cNvSpPr>
                <p:nvPr/>
              </p:nvSpPr>
              <p:spPr bwMode="auto">
                <a:xfrm>
                  <a:off x="79" y="2663"/>
                  <a:ext cx="30" cy="4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7" name="Line 4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3" y="2708"/>
                  <a:ext cx="13" cy="11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8" name="Line 42"/>
                <p:cNvSpPr>
                  <a:spLocks noChangeAspect="1" noChangeShapeType="1"/>
                </p:cNvSpPr>
                <p:nvPr/>
              </p:nvSpPr>
              <p:spPr bwMode="auto">
                <a:xfrm>
                  <a:off x="93" y="2824"/>
                  <a:ext cx="57" cy="5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94" name="Group 43"/>
              <p:cNvGrpSpPr>
                <a:grpSpLocks noChangeAspect="1"/>
              </p:cNvGrpSpPr>
              <p:nvPr/>
            </p:nvGrpSpPr>
            <p:grpSpPr bwMode="auto">
              <a:xfrm>
                <a:off x="5" y="2533"/>
                <a:ext cx="141" cy="374"/>
                <a:chOff x="5" y="2533"/>
                <a:chExt cx="141" cy="374"/>
              </a:xfrm>
            </p:grpSpPr>
            <p:sp>
              <p:nvSpPr>
                <p:cNvPr id="196" name="Line 4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" y="2533"/>
                  <a:ext cx="55" cy="37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7" name="Line 45"/>
                <p:cNvSpPr>
                  <a:spLocks noChangeAspect="1" noChangeShapeType="1"/>
                </p:cNvSpPr>
                <p:nvPr/>
              </p:nvSpPr>
              <p:spPr bwMode="auto">
                <a:xfrm>
                  <a:off x="62" y="2544"/>
                  <a:ext cx="35" cy="36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8" name="Line 4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8" y="2876"/>
                  <a:ext cx="48" cy="3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9" name="Line 47"/>
                <p:cNvSpPr>
                  <a:spLocks noChangeAspect="1" noChangeShapeType="1"/>
                </p:cNvSpPr>
                <p:nvPr/>
              </p:nvSpPr>
              <p:spPr bwMode="auto">
                <a:xfrm>
                  <a:off x="69" y="2541"/>
                  <a:ext cx="77" cy="33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0" name="Line 48"/>
                <p:cNvSpPr>
                  <a:spLocks noChangeAspect="1" noChangeShapeType="1"/>
                </p:cNvSpPr>
                <p:nvPr/>
              </p:nvSpPr>
              <p:spPr bwMode="auto">
                <a:xfrm>
                  <a:off x="7" y="2904"/>
                  <a:ext cx="93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95" name="Oval 49"/>
              <p:cNvSpPr>
                <a:spLocks noChangeAspect="1" noChangeArrowheads="1"/>
              </p:cNvSpPr>
              <p:nvPr/>
            </p:nvSpPr>
            <p:spPr bwMode="auto">
              <a:xfrm>
                <a:off x="48" y="2521"/>
                <a:ext cx="39" cy="45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90" name="Arc 50"/>
            <p:cNvSpPr>
              <a:spLocks noChangeAspect="1"/>
            </p:cNvSpPr>
            <p:nvPr/>
          </p:nvSpPr>
          <p:spPr bwMode="auto">
            <a:xfrm>
              <a:off x="152" y="2480"/>
              <a:ext cx="90" cy="198"/>
            </a:xfrm>
            <a:custGeom>
              <a:avLst/>
              <a:gdLst>
                <a:gd name="G0" fmla="+- 0 0 0"/>
                <a:gd name="G1" fmla="+- 21172 0 0"/>
                <a:gd name="G2" fmla="+- 21600 0 0"/>
                <a:gd name="T0" fmla="*/ 4276 w 21600"/>
                <a:gd name="T1" fmla="*/ 0 h 42015"/>
                <a:gd name="T2" fmla="*/ 5669 w 21600"/>
                <a:gd name="T3" fmla="*/ 42015 h 42015"/>
                <a:gd name="T4" fmla="*/ 0 w 21600"/>
                <a:gd name="T5" fmla="*/ 21172 h 4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15" fill="none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</a:path>
                <a:path w="21600" h="42015" stroke="0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  <a:lnTo>
                    <a:pt x="0" y="21172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1" name="Arc 51"/>
            <p:cNvSpPr>
              <a:spLocks noChangeAspect="1"/>
            </p:cNvSpPr>
            <p:nvPr/>
          </p:nvSpPr>
          <p:spPr bwMode="auto">
            <a:xfrm>
              <a:off x="116" y="2508"/>
              <a:ext cx="78" cy="154"/>
            </a:xfrm>
            <a:custGeom>
              <a:avLst/>
              <a:gdLst>
                <a:gd name="G0" fmla="+- 0 0 0"/>
                <a:gd name="G1" fmla="+- 21159 0 0"/>
                <a:gd name="G2" fmla="+- 21600 0 0"/>
                <a:gd name="T0" fmla="*/ 4340 w 21600"/>
                <a:gd name="T1" fmla="*/ 0 h 41998"/>
                <a:gd name="T2" fmla="*/ 5682 w 21600"/>
                <a:gd name="T3" fmla="*/ 41998 h 41998"/>
                <a:gd name="T4" fmla="*/ 0 w 21600"/>
                <a:gd name="T5" fmla="*/ 21159 h 4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998" fill="none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</a:path>
                <a:path w="21600" h="41998" stroke="0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  <a:lnTo>
                    <a:pt x="0" y="21159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2" name="Arc 52"/>
            <p:cNvSpPr>
              <a:spLocks noChangeAspect="1"/>
            </p:cNvSpPr>
            <p:nvPr/>
          </p:nvSpPr>
          <p:spPr bwMode="auto">
            <a:xfrm>
              <a:off x="102" y="2530"/>
              <a:ext cx="47" cy="117"/>
            </a:xfrm>
            <a:custGeom>
              <a:avLst/>
              <a:gdLst>
                <a:gd name="G0" fmla="+- 0 0 0"/>
                <a:gd name="G1" fmla="+- 21206 0 0"/>
                <a:gd name="G2" fmla="+- 21600 0 0"/>
                <a:gd name="T0" fmla="*/ 4104 w 21600"/>
                <a:gd name="T1" fmla="*/ 0 h 42099"/>
                <a:gd name="T2" fmla="*/ 5483 w 21600"/>
                <a:gd name="T3" fmla="*/ 42099 h 42099"/>
                <a:gd name="T4" fmla="*/ 0 w 21600"/>
                <a:gd name="T5" fmla="*/ 21206 h 4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99" fill="none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</a:path>
                <a:path w="21600" h="42099" stroke="0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  <a:lnTo>
                    <a:pt x="0" y="2120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6" name="Group 25"/>
          <p:cNvGrpSpPr>
            <a:grpSpLocks noChangeAspect="1"/>
          </p:cNvGrpSpPr>
          <p:nvPr/>
        </p:nvGrpSpPr>
        <p:grpSpPr bwMode="auto">
          <a:xfrm flipH="1">
            <a:off x="1510794" y="2857783"/>
            <a:ext cx="410600" cy="494295"/>
            <a:chOff x="5" y="2480"/>
            <a:chExt cx="237" cy="430"/>
          </a:xfrm>
        </p:grpSpPr>
        <p:grpSp>
          <p:nvGrpSpPr>
            <p:cNvPr id="217" name="Group 26"/>
            <p:cNvGrpSpPr>
              <a:grpSpLocks noChangeAspect="1"/>
            </p:cNvGrpSpPr>
            <p:nvPr/>
          </p:nvGrpSpPr>
          <p:grpSpPr bwMode="auto">
            <a:xfrm>
              <a:off x="5" y="2521"/>
              <a:ext cx="145" cy="389"/>
              <a:chOff x="5" y="2521"/>
              <a:chExt cx="145" cy="389"/>
            </a:xfrm>
          </p:grpSpPr>
          <p:grpSp>
            <p:nvGrpSpPr>
              <p:cNvPr id="221" name="Group 27"/>
              <p:cNvGrpSpPr>
                <a:grpSpLocks noChangeAspect="1"/>
              </p:cNvGrpSpPr>
              <p:nvPr/>
            </p:nvGrpSpPr>
            <p:grpSpPr bwMode="auto">
              <a:xfrm>
                <a:off x="7" y="2654"/>
                <a:ext cx="143" cy="256"/>
                <a:chOff x="7" y="2654"/>
                <a:chExt cx="143" cy="256"/>
              </a:xfrm>
            </p:grpSpPr>
            <p:grpSp>
              <p:nvGrpSpPr>
                <p:cNvPr id="229" name="Group 28"/>
                <p:cNvGrpSpPr>
                  <a:grpSpLocks noChangeAspect="1"/>
                </p:cNvGrpSpPr>
                <p:nvPr/>
              </p:nvGrpSpPr>
              <p:grpSpPr bwMode="auto">
                <a:xfrm>
                  <a:off x="7" y="2661"/>
                  <a:ext cx="93" cy="247"/>
                  <a:chOff x="7" y="2661"/>
                  <a:chExt cx="93" cy="247"/>
                </a:xfrm>
              </p:grpSpPr>
              <p:sp>
                <p:nvSpPr>
                  <p:cNvPr id="237" name="Line 2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3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38" name="Line 3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4" y="2664"/>
                    <a:ext cx="42" cy="5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39" name="Line 3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" y="2716"/>
                    <a:ext cx="57" cy="11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40" name="Line 3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" y="2824"/>
                    <a:ext cx="83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41" name="Line 3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" y="2824"/>
                    <a:ext cx="81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42" name="Line 3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7" y="2716"/>
                    <a:ext cx="64" cy="10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43" name="Line 3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9" cy="5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230" name="Line 3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7" y="2808"/>
                  <a:ext cx="34" cy="10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1" name="Line 37"/>
                <p:cNvSpPr>
                  <a:spLocks noChangeAspect="1" noChangeShapeType="1"/>
                </p:cNvSpPr>
                <p:nvPr/>
              </p:nvSpPr>
              <p:spPr bwMode="auto">
                <a:xfrm>
                  <a:off x="84" y="2718"/>
                  <a:ext cx="48" cy="9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2" name="Line 3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84" y="2655"/>
                  <a:ext cx="12" cy="6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3" name="Line 3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8" y="2654"/>
                  <a:ext cx="20" cy="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4" name="Line 40"/>
                <p:cNvSpPr>
                  <a:spLocks noChangeAspect="1" noChangeShapeType="1"/>
                </p:cNvSpPr>
                <p:nvPr/>
              </p:nvSpPr>
              <p:spPr bwMode="auto">
                <a:xfrm>
                  <a:off x="79" y="2663"/>
                  <a:ext cx="30" cy="4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5" name="Line 4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3" y="2708"/>
                  <a:ext cx="13" cy="11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6" name="Line 42"/>
                <p:cNvSpPr>
                  <a:spLocks noChangeAspect="1" noChangeShapeType="1"/>
                </p:cNvSpPr>
                <p:nvPr/>
              </p:nvSpPr>
              <p:spPr bwMode="auto">
                <a:xfrm>
                  <a:off x="93" y="2824"/>
                  <a:ext cx="57" cy="5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222" name="Group 43"/>
              <p:cNvGrpSpPr>
                <a:grpSpLocks noChangeAspect="1"/>
              </p:cNvGrpSpPr>
              <p:nvPr/>
            </p:nvGrpSpPr>
            <p:grpSpPr bwMode="auto">
              <a:xfrm>
                <a:off x="5" y="2533"/>
                <a:ext cx="141" cy="374"/>
                <a:chOff x="5" y="2533"/>
                <a:chExt cx="141" cy="374"/>
              </a:xfrm>
            </p:grpSpPr>
            <p:sp>
              <p:nvSpPr>
                <p:cNvPr id="224" name="Line 4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" y="2533"/>
                  <a:ext cx="55" cy="37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5" name="Line 45"/>
                <p:cNvSpPr>
                  <a:spLocks noChangeAspect="1" noChangeShapeType="1"/>
                </p:cNvSpPr>
                <p:nvPr/>
              </p:nvSpPr>
              <p:spPr bwMode="auto">
                <a:xfrm>
                  <a:off x="62" y="2544"/>
                  <a:ext cx="35" cy="36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6" name="Line 4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8" y="2876"/>
                  <a:ext cx="48" cy="3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7" name="Line 47"/>
                <p:cNvSpPr>
                  <a:spLocks noChangeAspect="1" noChangeShapeType="1"/>
                </p:cNvSpPr>
                <p:nvPr/>
              </p:nvSpPr>
              <p:spPr bwMode="auto">
                <a:xfrm>
                  <a:off x="69" y="2541"/>
                  <a:ext cx="77" cy="33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8" name="Line 48"/>
                <p:cNvSpPr>
                  <a:spLocks noChangeAspect="1" noChangeShapeType="1"/>
                </p:cNvSpPr>
                <p:nvPr/>
              </p:nvSpPr>
              <p:spPr bwMode="auto">
                <a:xfrm>
                  <a:off x="7" y="2904"/>
                  <a:ext cx="93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223" name="Oval 49"/>
              <p:cNvSpPr>
                <a:spLocks noChangeAspect="1" noChangeArrowheads="1"/>
              </p:cNvSpPr>
              <p:nvPr/>
            </p:nvSpPr>
            <p:spPr bwMode="auto">
              <a:xfrm>
                <a:off x="48" y="2521"/>
                <a:ext cx="39" cy="45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18" name="Arc 50"/>
            <p:cNvSpPr>
              <a:spLocks noChangeAspect="1"/>
            </p:cNvSpPr>
            <p:nvPr/>
          </p:nvSpPr>
          <p:spPr bwMode="auto">
            <a:xfrm>
              <a:off x="152" y="2480"/>
              <a:ext cx="90" cy="198"/>
            </a:xfrm>
            <a:custGeom>
              <a:avLst/>
              <a:gdLst>
                <a:gd name="G0" fmla="+- 0 0 0"/>
                <a:gd name="G1" fmla="+- 21172 0 0"/>
                <a:gd name="G2" fmla="+- 21600 0 0"/>
                <a:gd name="T0" fmla="*/ 4276 w 21600"/>
                <a:gd name="T1" fmla="*/ 0 h 42015"/>
                <a:gd name="T2" fmla="*/ 5669 w 21600"/>
                <a:gd name="T3" fmla="*/ 42015 h 42015"/>
                <a:gd name="T4" fmla="*/ 0 w 21600"/>
                <a:gd name="T5" fmla="*/ 21172 h 4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15" fill="none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</a:path>
                <a:path w="21600" h="42015" stroke="0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  <a:lnTo>
                    <a:pt x="0" y="21172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9" name="Arc 51"/>
            <p:cNvSpPr>
              <a:spLocks noChangeAspect="1"/>
            </p:cNvSpPr>
            <p:nvPr/>
          </p:nvSpPr>
          <p:spPr bwMode="auto">
            <a:xfrm>
              <a:off x="116" y="2508"/>
              <a:ext cx="78" cy="154"/>
            </a:xfrm>
            <a:custGeom>
              <a:avLst/>
              <a:gdLst>
                <a:gd name="G0" fmla="+- 0 0 0"/>
                <a:gd name="G1" fmla="+- 21159 0 0"/>
                <a:gd name="G2" fmla="+- 21600 0 0"/>
                <a:gd name="T0" fmla="*/ 4340 w 21600"/>
                <a:gd name="T1" fmla="*/ 0 h 41998"/>
                <a:gd name="T2" fmla="*/ 5682 w 21600"/>
                <a:gd name="T3" fmla="*/ 41998 h 41998"/>
                <a:gd name="T4" fmla="*/ 0 w 21600"/>
                <a:gd name="T5" fmla="*/ 21159 h 4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998" fill="none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</a:path>
                <a:path w="21600" h="41998" stroke="0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  <a:lnTo>
                    <a:pt x="0" y="21159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0" name="Arc 52"/>
            <p:cNvSpPr>
              <a:spLocks noChangeAspect="1"/>
            </p:cNvSpPr>
            <p:nvPr/>
          </p:nvSpPr>
          <p:spPr bwMode="auto">
            <a:xfrm>
              <a:off x="102" y="2530"/>
              <a:ext cx="47" cy="117"/>
            </a:xfrm>
            <a:custGeom>
              <a:avLst/>
              <a:gdLst>
                <a:gd name="G0" fmla="+- 0 0 0"/>
                <a:gd name="G1" fmla="+- 21206 0 0"/>
                <a:gd name="G2" fmla="+- 21600 0 0"/>
                <a:gd name="T0" fmla="*/ 4104 w 21600"/>
                <a:gd name="T1" fmla="*/ 0 h 42099"/>
                <a:gd name="T2" fmla="*/ 5483 w 21600"/>
                <a:gd name="T3" fmla="*/ 42099 h 42099"/>
                <a:gd name="T4" fmla="*/ 0 w 21600"/>
                <a:gd name="T5" fmla="*/ 21206 h 4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99" fill="none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</a:path>
                <a:path w="21600" h="42099" stroke="0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  <a:lnTo>
                    <a:pt x="0" y="2120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44" name="Group 25"/>
          <p:cNvGrpSpPr>
            <a:grpSpLocks noChangeAspect="1"/>
          </p:cNvGrpSpPr>
          <p:nvPr/>
        </p:nvGrpSpPr>
        <p:grpSpPr bwMode="auto">
          <a:xfrm flipH="1">
            <a:off x="1906608" y="2975035"/>
            <a:ext cx="410600" cy="494295"/>
            <a:chOff x="5" y="2480"/>
            <a:chExt cx="237" cy="430"/>
          </a:xfrm>
        </p:grpSpPr>
        <p:grpSp>
          <p:nvGrpSpPr>
            <p:cNvPr id="245" name="Group 26"/>
            <p:cNvGrpSpPr>
              <a:grpSpLocks noChangeAspect="1"/>
            </p:cNvGrpSpPr>
            <p:nvPr/>
          </p:nvGrpSpPr>
          <p:grpSpPr bwMode="auto">
            <a:xfrm>
              <a:off x="5" y="2521"/>
              <a:ext cx="145" cy="389"/>
              <a:chOff x="5" y="2521"/>
              <a:chExt cx="145" cy="389"/>
            </a:xfrm>
          </p:grpSpPr>
          <p:grpSp>
            <p:nvGrpSpPr>
              <p:cNvPr id="249" name="Group 27"/>
              <p:cNvGrpSpPr>
                <a:grpSpLocks noChangeAspect="1"/>
              </p:cNvGrpSpPr>
              <p:nvPr/>
            </p:nvGrpSpPr>
            <p:grpSpPr bwMode="auto">
              <a:xfrm>
                <a:off x="7" y="2654"/>
                <a:ext cx="143" cy="256"/>
                <a:chOff x="7" y="2654"/>
                <a:chExt cx="143" cy="256"/>
              </a:xfrm>
            </p:grpSpPr>
            <p:grpSp>
              <p:nvGrpSpPr>
                <p:cNvPr id="257" name="Group 28"/>
                <p:cNvGrpSpPr>
                  <a:grpSpLocks noChangeAspect="1"/>
                </p:cNvGrpSpPr>
                <p:nvPr/>
              </p:nvGrpSpPr>
              <p:grpSpPr bwMode="auto">
                <a:xfrm>
                  <a:off x="7" y="2661"/>
                  <a:ext cx="93" cy="247"/>
                  <a:chOff x="7" y="2661"/>
                  <a:chExt cx="93" cy="247"/>
                </a:xfrm>
              </p:grpSpPr>
              <p:sp>
                <p:nvSpPr>
                  <p:cNvPr id="265" name="Line 2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3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66" name="Line 3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4" y="2664"/>
                    <a:ext cx="42" cy="5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67" name="Line 3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" y="2716"/>
                    <a:ext cx="57" cy="11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68" name="Line 3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" y="2824"/>
                    <a:ext cx="83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69" name="Line 3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" y="2824"/>
                    <a:ext cx="81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70" name="Line 3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7" y="2716"/>
                    <a:ext cx="64" cy="10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71" name="Line 3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9" cy="5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258" name="Line 3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7" y="2808"/>
                  <a:ext cx="34" cy="10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59" name="Line 37"/>
                <p:cNvSpPr>
                  <a:spLocks noChangeAspect="1" noChangeShapeType="1"/>
                </p:cNvSpPr>
                <p:nvPr/>
              </p:nvSpPr>
              <p:spPr bwMode="auto">
                <a:xfrm>
                  <a:off x="84" y="2718"/>
                  <a:ext cx="48" cy="9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60" name="Line 3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84" y="2655"/>
                  <a:ext cx="12" cy="6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61" name="Line 3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8" y="2654"/>
                  <a:ext cx="20" cy="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62" name="Line 40"/>
                <p:cNvSpPr>
                  <a:spLocks noChangeAspect="1" noChangeShapeType="1"/>
                </p:cNvSpPr>
                <p:nvPr/>
              </p:nvSpPr>
              <p:spPr bwMode="auto">
                <a:xfrm>
                  <a:off x="79" y="2663"/>
                  <a:ext cx="30" cy="4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63" name="Line 4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3" y="2708"/>
                  <a:ext cx="13" cy="11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64" name="Line 42"/>
                <p:cNvSpPr>
                  <a:spLocks noChangeAspect="1" noChangeShapeType="1"/>
                </p:cNvSpPr>
                <p:nvPr/>
              </p:nvSpPr>
              <p:spPr bwMode="auto">
                <a:xfrm>
                  <a:off x="93" y="2824"/>
                  <a:ext cx="57" cy="5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250" name="Group 43"/>
              <p:cNvGrpSpPr>
                <a:grpSpLocks noChangeAspect="1"/>
              </p:cNvGrpSpPr>
              <p:nvPr/>
            </p:nvGrpSpPr>
            <p:grpSpPr bwMode="auto">
              <a:xfrm>
                <a:off x="5" y="2533"/>
                <a:ext cx="141" cy="374"/>
                <a:chOff x="5" y="2533"/>
                <a:chExt cx="141" cy="374"/>
              </a:xfrm>
            </p:grpSpPr>
            <p:sp>
              <p:nvSpPr>
                <p:cNvPr id="252" name="Line 4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" y="2533"/>
                  <a:ext cx="55" cy="37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53" name="Line 45"/>
                <p:cNvSpPr>
                  <a:spLocks noChangeAspect="1" noChangeShapeType="1"/>
                </p:cNvSpPr>
                <p:nvPr/>
              </p:nvSpPr>
              <p:spPr bwMode="auto">
                <a:xfrm>
                  <a:off x="62" y="2544"/>
                  <a:ext cx="35" cy="36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54" name="Line 4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8" y="2876"/>
                  <a:ext cx="48" cy="3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55" name="Line 47"/>
                <p:cNvSpPr>
                  <a:spLocks noChangeAspect="1" noChangeShapeType="1"/>
                </p:cNvSpPr>
                <p:nvPr/>
              </p:nvSpPr>
              <p:spPr bwMode="auto">
                <a:xfrm>
                  <a:off x="69" y="2541"/>
                  <a:ext cx="77" cy="33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56" name="Line 48"/>
                <p:cNvSpPr>
                  <a:spLocks noChangeAspect="1" noChangeShapeType="1"/>
                </p:cNvSpPr>
                <p:nvPr/>
              </p:nvSpPr>
              <p:spPr bwMode="auto">
                <a:xfrm>
                  <a:off x="7" y="2904"/>
                  <a:ext cx="93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251" name="Oval 49"/>
              <p:cNvSpPr>
                <a:spLocks noChangeAspect="1" noChangeArrowheads="1"/>
              </p:cNvSpPr>
              <p:nvPr/>
            </p:nvSpPr>
            <p:spPr bwMode="auto">
              <a:xfrm>
                <a:off x="48" y="2521"/>
                <a:ext cx="39" cy="45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46" name="Arc 50"/>
            <p:cNvSpPr>
              <a:spLocks noChangeAspect="1"/>
            </p:cNvSpPr>
            <p:nvPr/>
          </p:nvSpPr>
          <p:spPr bwMode="auto">
            <a:xfrm>
              <a:off x="152" y="2480"/>
              <a:ext cx="90" cy="198"/>
            </a:xfrm>
            <a:custGeom>
              <a:avLst/>
              <a:gdLst>
                <a:gd name="G0" fmla="+- 0 0 0"/>
                <a:gd name="G1" fmla="+- 21172 0 0"/>
                <a:gd name="G2" fmla="+- 21600 0 0"/>
                <a:gd name="T0" fmla="*/ 4276 w 21600"/>
                <a:gd name="T1" fmla="*/ 0 h 42015"/>
                <a:gd name="T2" fmla="*/ 5669 w 21600"/>
                <a:gd name="T3" fmla="*/ 42015 h 42015"/>
                <a:gd name="T4" fmla="*/ 0 w 21600"/>
                <a:gd name="T5" fmla="*/ 21172 h 4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15" fill="none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</a:path>
                <a:path w="21600" h="42015" stroke="0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  <a:lnTo>
                    <a:pt x="0" y="21172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7" name="Arc 51"/>
            <p:cNvSpPr>
              <a:spLocks noChangeAspect="1"/>
            </p:cNvSpPr>
            <p:nvPr/>
          </p:nvSpPr>
          <p:spPr bwMode="auto">
            <a:xfrm>
              <a:off x="116" y="2508"/>
              <a:ext cx="78" cy="154"/>
            </a:xfrm>
            <a:custGeom>
              <a:avLst/>
              <a:gdLst>
                <a:gd name="G0" fmla="+- 0 0 0"/>
                <a:gd name="G1" fmla="+- 21159 0 0"/>
                <a:gd name="G2" fmla="+- 21600 0 0"/>
                <a:gd name="T0" fmla="*/ 4340 w 21600"/>
                <a:gd name="T1" fmla="*/ 0 h 41998"/>
                <a:gd name="T2" fmla="*/ 5682 w 21600"/>
                <a:gd name="T3" fmla="*/ 41998 h 41998"/>
                <a:gd name="T4" fmla="*/ 0 w 21600"/>
                <a:gd name="T5" fmla="*/ 21159 h 4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998" fill="none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</a:path>
                <a:path w="21600" h="41998" stroke="0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  <a:lnTo>
                    <a:pt x="0" y="21159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8" name="Arc 52"/>
            <p:cNvSpPr>
              <a:spLocks noChangeAspect="1"/>
            </p:cNvSpPr>
            <p:nvPr/>
          </p:nvSpPr>
          <p:spPr bwMode="auto">
            <a:xfrm>
              <a:off x="102" y="2530"/>
              <a:ext cx="47" cy="117"/>
            </a:xfrm>
            <a:custGeom>
              <a:avLst/>
              <a:gdLst>
                <a:gd name="G0" fmla="+- 0 0 0"/>
                <a:gd name="G1" fmla="+- 21206 0 0"/>
                <a:gd name="G2" fmla="+- 21600 0 0"/>
                <a:gd name="T0" fmla="*/ 4104 w 21600"/>
                <a:gd name="T1" fmla="*/ 0 h 42099"/>
                <a:gd name="T2" fmla="*/ 5483 w 21600"/>
                <a:gd name="T3" fmla="*/ 42099 h 42099"/>
                <a:gd name="T4" fmla="*/ 0 w 21600"/>
                <a:gd name="T5" fmla="*/ 21206 h 4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99" fill="none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</a:path>
                <a:path w="21600" h="42099" stroke="0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  <a:lnTo>
                    <a:pt x="0" y="2120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72" name="Group 25"/>
          <p:cNvGrpSpPr>
            <a:grpSpLocks noChangeAspect="1"/>
          </p:cNvGrpSpPr>
          <p:nvPr/>
        </p:nvGrpSpPr>
        <p:grpSpPr bwMode="auto">
          <a:xfrm flipH="1">
            <a:off x="2249640" y="2878474"/>
            <a:ext cx="410600" cy="494295"/>
            <a:chOff x="5" y="2480"/>
            <a:chExt cx="237" cy="430"/>
          </a:xfrm>
        </p:grpSpPr>
        <p:grpSp>
          <p:nvGrpSpPr>
            <p:cNvPr id="273" name="Group 26"/>
            <p:cNvGrpSpPr>
              <a:grpSpLocks noChangeAspect="1"/>
            </p:cNvGrpSpPr>
            <p:nvPr/>
          </p:nvGrpSpPr>
          <p:grpSpPr bwMode="auto">
            <a:xfrm>
              <a:off x="5" y="2521"/>
              <a:ext cx="145" cy="389"/>
              <a:chOff x="5" y="2521"/>
              <a:chExt cx="145" cy="389"/>
            </a:xfrm>
          </p:grpSpPr>
          <p:grpSp>
            <p:nvGrpSpPr>
              <p:cNvPr id="277" name="Group 27"/>
              <p:cNvGrpSpPr>
                <a:grpSpLocks noChangeAspect="1"/>
              </p:cNvGrpSpPr>
              <p:nvPr/>
            </p:nvGrpSpPr>
            <p:grpSpPr bwMode="auto">
              <a:xfrm>
                <a:off x="7" y="2654"/>
                <a:ext cx="143" cy="256"/>
                <a:chOff x="7" y="2654"/>
                <a:chExt cx="143" cy="256"/>
              </a:xfrm>
            </p:grpSpPr>
            <p:grpSp>
              <p:nvGrpSpPr>
                <p:cNvPr id="285" name="Group 28"/>
                <p:cNvGrpSpPr>
                  <a:grpSpLocks noChangeAspect="1"/>
                </p:cNvGrpSpPr>
                <p:nvPr/>
              </p:nvGrpSpPr>
              <p:grpSpPr bwMode="auto">
                <a:xfrm>
                  <a:off x="7" y="2661"/>
                  <a:ext cx="93" cy="247"/>
                  <a:chOff x="7" y="2661"/>
                  <a:chExt cx="93" cy="247"/>
                </a:xfrm>
              </p:grpSpPr>
              <p:sp>
                <p:nvSpPr>
                  <p:cNvPr id="293" name="Line 2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3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94" name="Line 3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4" y="2664"/>
                    <a:ext cx="42" cy="5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95" name="Line 3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" y="2716"/>
                    <a:ext cx="57" cy="11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96" name="Line 3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" y="2824"/>
                    <a:ext cx="83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97" name="Line 3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" y="2824"/>
                    <a:ext cx="81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98" name="Line 3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7" y="2716"/>
                    <a:ext cx="64" cy="10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99" name="Line 3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9" cy="5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286" name="Line 3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7" y="2808"/>
                  <a:ext cx="34" cy="10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87" name="Line 37"/>
                <p:cNvSpPr>
                  <a:spLocks noChangeAspect="1" noChangeShapeType="1"/>
                </p:cNvSpPr>
                <p:nvPr/>
              </p:nvSpPr>
              <p:spPr bwMode="auto">
                <a:xfrm>
                  <a:off x="84" y="2718"/>
                  <a:ext cx="48" cy="9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88" name="Line 3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84" y="2655"/>
                  <a:ext cx="12" cy="6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89" name="Line 3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8" y="2654"/>
                  <a:ext cx="20" cy="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90" name="Line 40"/>
                <p:cNvSpPr>
                  <a:spLocks noChangeAspect="1" noChangeShapeType="1"/>
                </p:cNvSpPr>
                <p:nvPr/>
              </p:nvSpPr>
              <p:spPr bwMode="auto">
                <a:xfrm>
                  <a:off x="79" y="2663"/>
                  <a:ext cx="30" cy="4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91" name="Line 4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3" y="2708"/>
                  <a:ext cx="13" cy="11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92" name="Line 42"/>
                <p:cNvSpPr>
                  <a:spLocks noChangeAspect="1" noChangeShapeType="1"/>
                </p:cNvSpPr>
                <p:nvPr/>
              </p:nvSpPr>
              <p:spPr bwMode="auto">
                <a:xfrm>
                  <a:off x="93" y="2824"/>
                  <a:ext cx="57" cy="5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278" name="Group 43"/>
              <p:cNvGrpSpPr>
                <a:grpSpLocks noChangeAspect="1"/>
              </p:cNvGrpSpPr>
              <p:nvPr/>
            </p:nvGrpSpPr>
            <p:grpSpPr bwMode="auto">
              <a:xfrm>
                <a:off x="5" y="2533"/>
                <a:ext cx="141" cy="374"/>
                <a:chOff x="5" y="2533"/>
                <a:chExt cx="141" cy="374"/>
              </a:xfrm>
            </p:grpSpPr>
            <p:sp>
              <p:nvSpPr>
                <p:cNvPr id="280" name="Line 4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" y="2533"/>
                  <a:ext cx="55" cy="37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81" name="Line 45"/>
                <p:cNvSpPr>
                  <a:spLocks noChangeAspect="1" noChangeShapeType="1"/>
                </p:cNvSpPr>
                <p:nvPr/>
              </p:nvSpPr>
              <p:spPr bwMode="auto">
                <a:xfrm>
                  <a:off x="62" y="2544"/>
                  <a:ext cx="35" cy="36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82" name="Line 4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8" y="2876"/>
                  <a:ext cx="48" cy="3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83" name="Line 47"/>
                <p:cNvSpPr>
                  <a:spLocks noChangeAspect="1" noChangeShapeType="1"/>
                </p:cNvSpPr>
                <p:nvPr/>
              </p:nvSpPr>
              <p:spPr bwMode="auto">
                <a:xfrm>
                  <a:off x="69" y="2541"/>
                  <a:ext cx="77" cy="33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84" name="Line 48"/>
                <p:cNvSpPr>
                  <a:spLocks noChangeAspect="1" noChangeShapeType="1"/>
                </p:cNvSpPr>
                <p:nvPr/>
              </p:nvSpPr>
              <p:spPr bwMode="auto">
                <a:xfrm>
                  <a:off x="7" y="2904"/>
                  <a:ext cx="93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279" name="Oval 49"/>
              <p:cNvSpPr>
                <a:spLocks noChangeAspect="1" noChangeArrowheads="1"/>
              </p:cNvSpPr>
              <p:nvPr/>
            </p:nvSpPr>
            <p:spPr bwMode="auto">
              <a:xfrm>
                <a:off x="48" y="2521"/>
                <a:ext cx="39" cy="45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74" name="Arc 50"/>
            <p:cNvSpPr>
              <a:spLocks noChangeAspect="1"/>
            </p:cNvSpPr>
            <p:nvPr/>
          </p:nvSpPr>
          <p:spPr bwMode="auto">
            <a:xfrm>
              <a:off x="152" y="2480"/>
              <a:ext cx="90" cy="198"/>
            </a:xfrm>
            <a:custGeom>
              <a:avLst/>
              <a:gdLst>
                <a:gd name="G0" fmla="+- 0 0 0"/>
                <a:gd name="G1" fmla="+- 21172 0 0"/>
                <a:gd name="G2" fmla="+- 21600 0 0"/>
                <a:gd name="T0" fmla="*/ 4276 w 21600"/>
                <a:gd name="T1" fmla="*/ 0 h 42015"/>
                <a:gd name="T2" fmla="*/ 5669 w 21600"/>
                <a:gd name="T3" fmla="*/ 42015 h 42015"/>
                <a:gd name="T4" fmla="*/ 0 w 21600"/>
                <a:gd name="T5" fmla="*/ 21172 h 4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15" fill="none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</a:path>
                <a:path w="21600" h="42015" stroke="0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  <a:lnTo>
                    <a:pt x="0" y="21172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5" name="Arc 51"/>
            <p:cNvSpPr>
              <a:spLocks noChangeAspect="1"/>
            </p:cNvSpPr>
            <p:nvPr/>
          </p:nvSpPr>
          <p:spPr bwMode="auto">
            <a:xfrm>
              <a:off x="116" y="2508"/>
              <a:ext cx="78" cy="154"/>
            </a:xfrm>
            <a:custGeom>
              <a:avLst/>
              <a:gdLst>
                <a:gd name="G0" fmla="+- 0 0 0"/>
                <a:gd name="G1" fmla="+- 21159 0 0"/>
                <a:gd name="G2" fmla="+- 21600 0 0"/>
                <a:gd name="T0" fmla="*/ 4340 w 21600"/>
                <a:gd name="T1" fmla="*/ 0 h 41998"/>
                <a:gd name="T2" fmla="*/ 5682 w 21600"/>
                <a:gd name="T3" fmla="*/ 41998 h 41998"/>
                <a:gd name="T4" fmla="*/ 0 w 21600"/>
                <a:gd name="T5" fmla="*/ 21159 h 4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998" fill="none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</a:path>
                <a:path w="21600" h="41998" stroke="0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  <a:lnTo>
                    <a:pt x="0" y="21159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" name="Arc 52"/>
            <p:cNvSpPr>
              <a:spLocks noChangeAspect="1"/>
            </p:cNvSpPr>
            <p:nvPr/>
          </p:nvSpPr>
          <p:spPr bwMode="auto">
            <a:xfrm>
              <a:off x="102" y="2530"/>
              <a:ext cx="47" cy="117"/>
            </a:xfrm>
            <a:custGeom>
              <a:avLst/>
              <a:gdLst>
                <a:gd name="G0" fmla="+- 0 0 0"/>
                <a:gd name="G1" fmla="+- 21206 0 0"/>
                <a:gd name="G2" fmla="+- 21600 0 0"/>
                <a:gd name="T0" fmla="*/ 4104 w 21600"/>
                <a:gd name="T1" fmla="*/ 0 h 42099"/>
                <a:gd name="T2" fmla="*/ 5483 w 21600"/>
                <a:gd name="T3" fmla="*/ 42099 h 42099"/>
                <a:gd name="T4" fmla="*/ 0 w 21600"/>
                <a:gd name="T5" fmla="*/ 21206 h 4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99" fill="none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</a:path>
                <a:path w="21600" h="42099" stroke="0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  <a:lnTo>
                    <a:pt x="0" y="2120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00" name="Group 25"/>
          <p:cNvGrpSpPr>
            <a:grpSpLocks noChangeAspect="1"/>
          </p:cNvGrpSpPr>
          <p:nvPr/>
        </p:nvGrpSpPr>
        <p:grpSpPr bwMode="auto">
          <a:xfrm flipH="1">
            <a:off x="2614268" y="2866510"/>
            <a:ext cx="410600" cy="494295"/>
            <a:chOff x="5" y="2480"/>
            <a:chExt cx="237" cy="430"/>
          </a:xfrm>
        </p:grpSpPr>
        <p:grpSp>
          <p:nvGrpSpPr>
            <p:cNvPr id="301" name="Group 26"/>
            <p:cNvGrpSpPr>
              <a:grpSpLocks noChangeAspect="1"/>
            </p:cNvGrpSpPr>
            <p:nvPr/>
          </p:nvGrpSpPr>
          <p:grpSpPr bwMode="auto">
            <a:xfrm>
              <a:off x="5" y="2521"/>
              <a:ext cx="145" cy="389"/>
              <a:chOff x="5" y="2521"/>
              <a:chExt cx="145" cy="389"/>
            </a:xfrm>
          </p:grpSpPr>
          <p:grpSp>
            <p:nvGrpSpPr>
              <p:cNvPr id="305" name="Group 27"/>
              <p:cNvGrpSpPr>
                <a:grpSpLocks noChangeAspect="1"/>
              </p:cNvGrpSpPr>
              <p:nvPr/>
            </p:nvGrpSpPr>
            <p:grpSpPr bwMode="auto">
              <a:xfrm>
                <a:off x="7" y="2654"/>
                <a:ext cx="143" cy="256"/>
                <a:chOff x="7" y="2654"/>
                <a:chExt cx="143" cy="256"/>
              </a:xfrm>
            </p:grpSpPr>
            <p:grpSp>
              <p:nvGrpSpPr>
                <p:cNvPr id="313" name="Group 28"/>
                <p:cNvGrpSpPr>
                  <a:grpSpLocks noChangeAspect="1"/>
                </p:cNvGrpSpPr>
                <p:nvPr/>
              </p:nvGrpSpPr>
              <p:grpSpPr bwMode="auto">
                <a:xfrm>
                  <a:off x="7" y="2661"/>
                  <a:ext cx="93" cy="247"/>
                  <a:chOff x="7" y="2661"/>
                  <a:chExt cx="93" cy="247"/>
                </a:xfrm>
              </p:grpSpPr>
              <p:sp>
                <p:nvSpPr>
                  <p:cNvPr id="321" name="Line 2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3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22" name="Line 3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4" y="2664"/>
                    <a:ext cx="42" cy="5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23" name="Line 3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" y="2716"/>
                    <a:ext cx="57" cy="11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24" name="Line 3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" y="2824"/>
                    <a:ext cx="83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25" name="Line 3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" y="2824"/>
                    <a:ext cx="81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26" name="Line 3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7" y="2716"/>
                    <a:ext cx="64" cy="10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27" name="Line 3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9" cy="5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314" name="Line 3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7" y="2808"/>
                  <a:ext cx="34" cy="10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15" name="Line 37"/>
                <p:cNvSpPr>
                  <a:spLocks noChangeAspect="1" noChangeShapeType="1"/>
                </p:cNvSpPr>
                <p:nvPr/>
              </p:nvSpPr>
              <p:spPr bwMode="auto">
                <a:xfrm>
                  <a:off x="84" y="2718"/>
                  <a:ext cx="48" cy="9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16" name="Line 3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84" y="2655"/>
                  <a:ext cx="12" cy="6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17" name="Line 3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8" y="2654"/>
                  <a:ext cx="20" cy="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18" name="Line 40"/>
                <p:cNvSpPr>
                  <a:spLocks noChangeAspect="1" noChangeShapeType="1"/>
                </p:cNvSpPr>
                <p:nvPr/>
              </p:nvSpPr>
              <p:spPr bwMode="auto">
                <a:xfrm>
                  <a:off x="79" y="2663"/>
                  <a:ext cx="30" cy="4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19" name="Line 4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3" y="2708"/>
                  <a:ext cx="13" cy="11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20" name="Line 42"/>
                <p:cNvSpPr>
                  <a:spLocks noChangeAspect="1" noChangeShapeType="1"/>
                </p:cNvSpPr>
                <p:nvPr/>
              </p:nvSpPr>
              <p:spPr bwMode="auto">
                <a:xfrm>
                  <a:off x="93" y="2824"/>
                  <a:ext cx="57" cy="5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306" name="Group 43"/>
              <p:cNvGrpSpPr>
                <a:grpSpLocks noChangeAspect="1"/>
              </p:cNvGrpSpPr>
              <p:nvPr/>
            </p:nvGrpSpPr>
            <p:grpSpPr bwMode="auto">
              <a:xfrm>
                <a:off x="5" y="2533"/>
                <a:ext cx="141" cy="374"/>
                <a:chOff x="5" y="2533"/>
                <a:chExt cx="141" cy="374"/>
              </a:xfrm>
            </p:grpSpPr>
            <p:sp>
              <p:nvSpPr>
                <p:cNvPr id="308" name="Line 4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" y="2533"/>
                  <a:ext cx="55" cy="37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09" name="Line 45"/>
                <p:cNvSpPr>
                  <a:spLocks noChangeAspect="1" noChangeShapeType="1"/>
                </p:cNvSpPr>
                <p:nvPr/>
              </p:nvSpPr>
              <p:spPr bwMode="auto">
                <a:xfrm>
                  <a:off x="62" y="2544"/>
                  <a:ext cx="35" cy="36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10" name="Line 4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8" y="2876"/>
                  <a:ext cx="48" cy="3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11" name="Line 47"/>
                <p:cNvSpPr>
                  <a:spLocks noChangeAspect="1" noChangeShapeType="1"/>
                </p:cNvSpPr>
                <p:nvPr/>
              </p:nvSpPr>
              <p:spPr bwMode="auto">
                <a:xfrm>
                  <a:off x="69" y="2541"/>
                  <a:ext cx="77" cy="33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12" name="Line 48"/>
                <p:cNvSpPr>
                  <a:spLocks noChangeAspect="1" noChangeShapeType="1"/>
                </p:cNvSpPr>
                <p:nvPr/>
              </p:nvSpPr>
              <p:spPr bwMode="auto">
                <a:xfrm>
                  <a:off x="7" y="2904"/>
                  <a:ext cx="93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307" name="Oval 49"/>
              <p:cNvSpPr>
                <a:spLocks noChangeAspect="1" noChangeArrowheads="1"/>
              </p:cNvSpPr>
              <p:nvPr/>
            </p:nvSpPr>
            <p:spPr bwMode="auto">
              <a:xfrm>
                <a:off x="48" y="2521"/>
                <a:ext cx="39" cy="45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302" name="Arc 50"/>
            <p:cNvSpPr>
              <a:spLocks noChangeAspect="1"/>
            </p:cNvSpPr>
            <p:nvPr/>
          </p:nvSpPr>
          <p:spPr bwMode="auto">
            <a:xfrm>
              <a:off x="152" y="2480"/>
              <a:ext cx="90" cy="198"/>
            </a:xfrm>
            <a:custGeom>
              <a:avLst/>
              <a:gdLst>
                <a:gd name="G0" fmla="+- 0 0 0"/>
                <a:gd name="G1" fmla="+- 21172 0 0"/>
                <a:gd name="G2" fmla="+- 21600 0 0"/>
                <a:gd name="T0" fmla="*/ 4276 w 21600"/>
                <a:gd name="T1" fmla="*/ 0 h 42015"/>
                <a:gd name="T2" fmla="*/ 5669 w 21600"/>
                <a:gd name="T3" fmla="*/ 42015 h 42015"/>
                <a:gd name="T4" fmla="*/ 0 w 21600"/>
                <a:gd name="T5" fmla="*/ 21172 h 4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15" fill="none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</a:path>
                <a:path w="21600" h="42015" stroke="0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  <a:lnTo>
                    <a:pt x="0" y="21172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3" name="Arc 51"/>
            <p:cNvSpPr>
              <a:spLocks noChangeAspect="1"/>
            </p:cNvSpPr>
            <p:nvPr/>
          </p:nvSpPr>
          <p:spPr bwMode="auto">
            <a:xfrm>
              <a:off x="116" y="2508"/>
              <a:ext cx="78" cy="154"/>
            </a:xfrm>
            <a:custGeom>
              <a:avLst/>
              <a:gdLst>
                <a:gd name="G0" fmla="+- 0 0 0"/>
                <a:gd name="G1" fmla="+- 21159 0 0"/>
                <a:gd name="G2" fmla="+- 21600 0 0"/>
                <a:gd name="T0" fmla="*/ 4340 w 21600"/>
                <a:gd name="T1" fmla="*/ 0 h 41998"/>
                <a:gd name="T2" fmla="*/ 5682 w 21600"/>
                <a:gd name="T3" fmla="*/ 41998 h 41998"/>
                <a:gd name="T4" fmla="*/ 0 w 21600"/>
                <a:gd name="T5" fmla="*/ 21159 h 4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998" fill="none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</a:path>
                <a:path w="21600" h="41998" stroke="0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  <a:lnTo>
                    <a:pt x="0" y="21159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4" name="Arc 52"/>
            <p:cNvSpPr>
              <a:spLocks noChangeAspect="1"/>
            </p:cNvSpPr>
            <p:nvPr/>
          </p:nvSpPr>
          <p:spPr bwMode="auto">
            <a:xfrm>
              <a:off x="102" y="2530"/>
              <a:ext cx="47" cy="117"/>
            </a:xfrm>
            <a:custGeom>
              <a:avLst/>
              <a:gdLst>
                <a:gd name="G0" fmla="+- 0 0 0"/>
                <a:gd name="G1" fmla="+- 21206 0 0"/>
                <a:gd name="G2" fmla="+- 21600 0 0"/>
                <a:gd name="T0" fmla="*/ 4104 w 21600"/>
                <a:gd name="T1" fmla="*/ 0 h 42099"/>
                <a:gd name="T2" fmla="*/ 5483 w 21600"/>
                <a:gd name="T3" fmla="*/ 42099 h 42099"/>
                <a:gd name="T4" fmla="*/ 0 w 21600"/>
                <a:gd name="T5" fmla="*/ 21206 h 4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99" fill="none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</a:path>
                <a:path w="21600" h="42099" stroke="0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  <a:lnTo>
                    <a:pt x="0" y="2120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328" name="Picture 8" descr="wirelessacce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5195" y="3225692"/>
            <a:ext cx="321274" cy="24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9" name="Picture 8" descr="wirelessacce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6194" y="3104931"/>
            <a:ext cx="321274" cy="24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0" name="Picture 8" descr="wirelessacce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8065" y="3153286"/>
            <a:ext cx="321274" cy="24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1" name="Picture 8" descr="wirelessacce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8702" y="3249227"/>
            <a:ext cx="321274" cy="24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2" name="Picture 8" descr="wirelessacce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9881" y="3254407"/>
            <a:ext cx="321274" cy="24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3" name="Picture 8" descr="wirelessacce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8527" y="3376173"/>
            <a:ext cx="321274" cy="24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4" name="Picture 8" descr="wirelessacce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1875" y="3227853"/>
            <a:ext cx="321274" cy="24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5" name="Picture 8" descr="wirelessacce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0219" y="3095810"/>
            <a:ext cx="321274" cy="24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6" name="Picture 8" descr="wirelessacce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58891" y="3312994"/>
            <a:ext cx="321274" cy="24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" name="Picture 8" descr="wirelessacce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6945" y="3200767"/>
            <a:ext cx="321274" cy="24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" name="Picture 8" descr="wirelessacce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8219" y="3224557"/>
            <a:ext cx="321274" cy="24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9" name="Picture 8" descr="wirelessacce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1730" y="3140172"/>
            <a:ext cx="321274" cy="24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0" name="Picture 8" descr="wirelessacce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9467" y="3163928"/>
            <a:ext cx="321274" cy="24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1" name="Picture 8" descr="wirelessacce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952" y="3152061"/>
            <a:ext cx="321274" cy="24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2" name="Picture 8" descr="wirelessacce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4479" y="3248697"/>
            <a:ext cx="321274" cy="24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3" name="Picture 8" descr="wirelessacce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65379" y="3188999"/>
            <a:ext cx="321274" cy="24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4" name="Picture 8" descr="wirelessacce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01184" y="3129071"/>
            <a:ext cx="321274" cy="24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5" name="Picture 8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6892" y="5531644"/>
            <a:ext cx="352425" cy="223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346" name="Picture 8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66" y="5501724"/>
            <a:ext cx="352425" cy="223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347" name="Picture 8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09396" y="5656444"/>
            <a:ext cx="352425" cy="223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348" name="Picture 8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0618" y="4766674"/>
            <a:ext cx="352425" cy="223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349" name="Picture 8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5005078"/>
            <a:ext cx="352425" cy="223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350" name="Picture 8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69068" y="4840488"/>
            <a:ext cx="352425" cy="223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351" name="Picture 8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37858" y="4870123"/>
            <a:ext cx="352425" cy="223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352" name="Picture 8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19996" y="4896381"/>
            <a:ext cx="352425" cy="223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353" name="Picture 8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7182" y="4889617"/>
            <a:ext cx="352425" cy="223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356" name="Picture 8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63614" y="4895614"/>
            <a:ext cx="352425" cy="223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357" name="Picture 356" descr="switch-col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59772" y="3503779"/>
            <a:ext cx="323972" cy="143532"/>
          </a:xfrm>
          <a:prstGeom prst="rect">
            <a:avLst/>
          </a:prstGeom>
        </p:spPr>
      </p:pic>
      <p:pic>
        <p:nvPicPr>
          <p:cNvPr id="358" name="Picture 357" descr="switch-col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8268" y="3649420"/>
            <a:ext cx="323972" cy="143532"/>
          </a:xfrm>
          <a:prstGeom prst="rect">
            <a:avLst/>
          </a:prstGeom>
        </p:spPr>
      </p:pic>
      <p:pic>
        <p:nvPicPr>
          <p:cNvPr id="359" name="Picture 358" descr="switch-col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88371" y="3492703"/>
            <a:ext cx="323972" cy="143532"/>
          </a:xfrm>
          <a:prstGeom prst="rect">
            <a:avLst/>
          </a:prstGeom>
        </p:spPr>
      </p:pic>
      <p:sp>
        <p:nvSpPr>
          <p:cNvPr id="360" name="Cloud Callout 359"/>
          <p:cNvSpPr/>
          <p:nvPr/>
        </p:nvSpPr>
        <p:spPr>
          <a:xfrm>
            <a:off x="357984" y="2168860"/>
            <a:ext cx="3312136" cy="1345144"/>
          </a:xfrm>
          <a:prstGeom prst="cloudCallout">
            <a:avLst>
              <a:gd name="adj1" fmla="val 35031"/>
              <a:gd name="adj2" fmla="val -1549"/>
            </a:avLst>
          </a:prstGeom>
          <a:solidFill>
            <a:schemeClr val="accent5">
              <a:lumMod val="75000"/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90000"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i="1" dirty="0" smtClean="0">
                <a:solidFill>
                  <a:schemeClr val="tx1"/>
                </a:solidFill>
              </a:rPr>
              <a:t>GSM/WCDMA</a:t>
            </a:r>
            <a:r>
              <a:rPr lang="en-US" b="1" i="1" dirty="0">
                <a:solidFill>
                  <a:schemeClr val="tx1"/>
                </a:solidFill>
              </a:rPr>
              <a:t>/</a:t>
            </a:r>
            <a:r>
              <a:rPr lang="en-US" b="1" i="1" dirty="0" smtClean="0">
                <a:solidFill>
                  <a:schemeClr val="tx1"/>
                </a:solidFill>
              </a:rPr>
              <a:t>LTE</a:t>
            </a:r>
          </a:p>
        </p:txBody>
      </p:sp>
      <p:sp>
        <p:nvSpPr>
          <p:cNvPr id="361" name="Cloud Callout 360"/>
          <p:cNvSpPr/>
          <p:nvPr/>
        </p:nvSpPr>
        <p:spPr>
          <a:xfrm rot="10800000" flipV="1">
            <a:off x="2590370" y="2346949"/>
            <a:ext cx="5876685" cy="1168304"/>
          </a:xfrm>
          <a:prstGeom prst="cloudCallout">
            <a:avLst>
              <a:gd name="adj1" fmla="val 4240"/>
              <a:gd name="adj2" fmla="val -25275"/>
            </a:avLst>
          </a:prstGeom>
          <a:solidFill>
            <a:schemeClr val="accent6">
              <a:lumMod val="75000"/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i="1" dirty="0" smtClean="0">
                <a:solidFill>
                  <a:schemeClr val="tx1"/>
                </a:solidFill>
              </a:rPr>
              <a:t>    Wi-Fi</a:t>
            </a:r>
          </a:p>
        </p:txBody>
      </p:sp>
      <p:pic>
        <p:nvPicPr>
          <p:cNvPr id="362" name="Picture 3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2569083"/>
            <a:ext cx="236949" cy="236736"/>
          </a:xfrm>
          <a:prstGeom prst="rect">
            <a:avLst/>
          </a:prstGeom>
        </p:spPr>
      </p:pic>
      <p:pic>
        <p:nvPicPr>
          <p:cNvPr id="364" name="Picture 36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0800" y="2494051"/>
            <a:ext cx="216819" cy="401549"/>
          </a:xfrm>
          <a:prstGeom prst="rect">
            <a:avLst/>
          </a:prstGeom>
        </p:spPr>
      </p:pic>
      <p:pic>
        <p:nvPicPr>
          <p:cNvPr id="365" name="Picture 36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7205" y="2626445"/>
            <a:ext cx="280445" cy="345355"/>
          </a:xfrm>
          <a:prstGeom prst="rect">
            <a:avLst/>
          </a:prstGeom>
        </p:spPr>
      </p:pic>
      <p:pic>
        <p:nvPicPr>
          <p:cNvPr id="366" name="Picture 36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02270" y="2352414"/>
            <a:ext cx="718476" cy="941571"/>
          </a:xfrm>
          <a:prstGeom prst="rect">
            <a:avLst/>
          </a:prstGeom>
        </p:spPr>
      </p:pic>
      <p:pic>
        <p:nvPicPr>
          <p:cNvPr id="367" name="Picture 36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1629" y="2390161"/>
            <a:ext cx="434948" cy="581639"/>
          </a:xfrm>
          <a:prstGeom prst="rect">
            <a:avLst/>
          </a:prstGeom>
        </p:spPr>
      </p:pic>
      <p:pic>
        <p:nvPicPr>
          <p:cNvPr id="368" name="Picture 36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04984" y="2390473"/>
            <a:ext cx="271616" cy="485945"/>
          </a:xfrm>
          <a:prstGeom prst="rect">
            <a:avLst/>
          </a:prstGeom>
        </p:spPr>
      </p:pic>
      <p:pic>
        <p:nvPicPr>
          <p:cNvPr id="369" name="Picture 36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74631" y="2422647"/>
            <a:ext cx="673569" cy="646313"/>
          </a:xfrm>
          <a:prstGeom prst="rect">
            <a:avLst/>
          </a:prstGeom>
        </p:spPr>
      </p:pic>
      <p:pic>
        <p:nvPicPr>
          <p:cNvPr id="370" name="Picture 36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413462">
            <a:off x="4794855" y="2402248"/>
            <a:ext cx="752485" cy="759327"/>
          </a:xfrm>
          <a:prstGeom prst="rect">
            <a:avLst/>
          </a:prstGeom>
        </p:spPr>
      </p:pic>
      <p:pic>
        <p:nvPicPr>
          <p:cNvPr id="371" name="Picture 37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4751" y="2607199"/>
            <a:ext cx="236949" cy="23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836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Oval 122"/>
          <p:cNvSpPr/>
          <p:nvPr/>
        </p:nvSpPr>
        <p:spPr bwMode="auto">
          <a:xfrm>
            <a:off x="492387" y="4059070"/>
            <a:ext cx="4860000" cy="2565286"/>
          </a:xfrm>
          <a:prstGeom prst="ellipse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 802.11 in mobile networks</a:t>
            </a:r>
            <a:endParaRPr lang="en-US" dirty="0"/>
          </a:p>
        </p:txBody>
      </p:sp>
      <p:sp>
        <p:nvSpPr>
          <p:cNvPr id="141" name="Content Placeholder 2"/>
          <p:cNvSpPr>
            <a:spLocks noGrp="1"/>
          </p:cNvSpPr>
          <p:nvPr>
            <p:ph idx="1"/>
          </p:nvPr>
        </p:nvSpPr>
        <p:spPr>
          <a:xfrm>
            <a:off x="457200" y="1403775"/>
            <a:ext cx="8229600" cy="209883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Integration of IEEE 802.11 with mobile networks </a:t>
            </a:r>
          </a:p>
          <a:p>
            <a:pPr lvl="1"/>
            <a:r>
              <a:rPr lang="en-US" dirty="0" smtClean="0"/>
              <a:t>Control plane is connected through TWAP to AAA server in 3GPP Core.</a:t>
            </a:r>
          </a:p>
          <a:p>
            <a:pPr lvl="1"/>
            <a:r>
              <a:rPr lang="en-US" dirty="0" smtClean="0"/>
              <a:t>User plane is connected to PDN GW over TWAG.</a:t>
            </a:r>
          </a:p>
          <a:p>
            <a:r>
              <a:rPr lang="en-US" dirty="0" smtClean="0"/>
              <a:t>Mainly used as stationary offload of bulk data, not as primary connection to serve Wi-Fi terminals</a:t>
            </a:r>
          </a:p>
          <a:p>
            <a:pPr lvl="2"/>
            <a:endParaRPr lang="en-US" dirty="0" smtClean="0"/>
          </a:p>
        </p:txBody>
      </p:sp>
      <p:sp>
        <p:nvSpPr>
          <p:cNvPr id="195" name="Cloud 194"/>
          <p:cNvSpPr/>
          <p:nvPr/>
        </p:nvSpPr>
        <p:spPr bwMode="auto">
          <a:xfrm>
            <a:off x="6432387" y="3383995"/>
            <a:ext cx="2190063" cy="2430270"/>
          </a:xfrm>
          <a:prstGeom prst="cloud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01" name="Picture 11" descr="R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7387" y="4194000"/>
            <a:ext cx="3095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3" name="Picture 11" descr="R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2387" y="4959000"/>
            <a:ext cx="3095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2" name="TextBox 291"/>
          <p:cNvSpPr txBox="1"/>
          <p:nvPr/>
        </p:nvSpPr>
        <p:spPr>
          <a:xfrm>
            <a:off x="6747587" y="4599130"/>
            <a:ext cx="135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3GPP CORE</a:t>
            </a:r>
            <a:endParaRPr lang="en-US" sz="1600" b="1" dirty="0"/>
          </a:p>
        </p:txBody>
      </p:sp>
      <p:pic>
        <p:nvPicPr>
          <p:cNvPr id="298" name="Picture 6110" descr="4 copy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50372" y="4469160"/>
            <a:ext cx="233054" cy="224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9" name="Picture 11" descr="MCj0424782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53906" y="4551094"/>
            <a:ext cx="288453" cy="212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0" name="Cloud 299"/>
          <p:cNvSpPr/>
          <p:nvPr/>
        </p:nvSpPr>
        <p:spPr bwMode="auto">
          <a:xfrm>
            <a:off x="1236877" y="4428193"/>
            <a:ext cx="1733496" cy="860567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000"/>
          </a:p>
        </p:txBody>
      </p:sp>
      <p:pic>
        <p:nvPicPr>
          <p:cNvPr id="301" name="Picture 24" descr="Apple iPhone 5 Black 32 GB Smartphone - AT&amp;T (32 GB Internal Storage, iOS 6, 4G, 8 MP Camera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77074" y="4878831"/>
            <a:ext cx="303735" cy="28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2" name="Straight Connector 79"/>
          <p:cNvCxnSpPr>
            <a:cxnSpLocks noChangeShapeType="1"/>
          </p:cNvCxnSpPr>
          <p:nvPr/>
        </p:nvCxnSpPr>
        <p:spPr bwMode="auto">
          <a:xfrm flipV="1">
            <a:off x="717387" y="5409000"/>
            <a:ext cx="4140000" cy="2403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03" name="TextBox 81"/>
          <p:cNvSpPr txBox="1">
            <a:spLocks noChangeArrowheads="1"/>
          </p:cNvSpPr>
          <p:nvPr/>
        </p:nvSpPr>
        <p:spPr bwMode="auto">
          <a:xfrm>
            <a:off x="1842387" y="4551094"/>
            <a:ext cx="52036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dirty="0"/>
              <a:t>BSS1</a:t>
            </a:r>
          </a:p>
        </p:txBody>
      </p:sp>
      <p:pic>
        <p:nvPicPr>
          <p:cNvPr id="304" name="Picture 6110" descr="4 copy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87180" y="5616239"/>
            <a:ext cx="233054" cy="224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5" name="Picture 11" descr="MCj0424782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3882" y="6066876"/>
            <a:ext cx="288453" cy="212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6" name="Cloud 305"/>
          <p:cNvSpPr/>
          <p:nvPr/>
        </p:nvSpPr>
        <p:spPr bwMode="auto">
          <a:xfrm>
            <a:off x="1174274" y="5575013"/>
            <a:ext cx="1732541" cy="860567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000"/>
          </a:p>
        </p:txBody>
      </p:sp>
      <p:pic>
        <p:nvPicPr>
          <p:cNvPr id="307" name="Picture 24" descr="Apple iPhone 5 Black 32 GB Smartphone - AT&amp;T (32 GB Internal Storage, iOS 6, 4G, 8 MP Camera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60739" y="5821074"/>
            <a:ext cx="303735" cy="28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" name="TextBox 90"/>
          <p:cNvSpPr txBox="1">
            <a:spLocks noChangeArrowheads="1"/>
          </p:cNvSpPr>
          <p:nvPr/>
        </p:nvSpPr>
        <p:spPr bwMode="auto">
          <a:xfrm>
            <a:off x="1572566" y="6129000"/>
            <a:ext cx="72987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dirty="0"/>
              <a:t>BSS2</a:t>
            </a:r>
          </a:p>
        </p:txBody>
      </p:sp>
      <p:pic>
        <p:nvPicPr>
          <p:cNvPr id="309" name="Picture 8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46866" y="5104584"/>
            <a:ext cx="823168" cy="1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0" name="TextBox 93"/>
          <p:cNvSpPr txBox="1">
            <a:spLocks noChangeArrowheads="1"/>
          </p:cNvSpPr>
          <p:nvPr/>
        </p:nvSpPr>
        <p:spPr bwMode="auto">
          <a:xfrm>
            <a:off x="3867387" y="4885274"/>
            <a:ext cx="94500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/>
              <a:t>(TWAG)</a:t>
            </a:r>
            <a:endParaRPr lang="en-US" sz="1000" b="1" dirty="0"/>
          </a:p>
        </p:txBody>
      </p:sp>
      <p:cxnSp>
        <p:nvCxnSpPr>
          <p:cNvPr id="311" name="Straight Connector 96"/>
          <p:cNvCxnSpPr>
            <a:cxnSpLocks noChangeShapeType="1"/>
          </p:cNvCxnSpPr>
          <p:nvPr/>
        </p:nvCxnSpPr>
        <p:spPr bwMode="auto">
          <a:xfrm>
            <a:off x="4336788" y="5247534"/>
            <a:ext cx="0" cy="163869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2" name="Straight Connector 99"/>
          <p:cNvCxnSpPr>
            <a:cxnSpLocks noChangeShapeType="1"/>
          </p:cNvCxnSpPr>
          <p:nvPr/>
        </p:nvCxnSpPr>
        <p:spPr bwMode="auto">
          <a:xfrm>
            <a:off x="1735722" y="5012162"/>
            <a:ext cx="1" cy="409553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313" name="图片 85"/>
          <p:cNvPicPr/>
          <p:nvPr/>
        </p:nvPicPr>
        <p:blipFill>
          <a:blip r:embed="rId7" cstate="email"/>
          <a:stretch>
            <a:fillRect/>
          </a:stretch>
        </p:blipFill>
        <p:spPr bwMode="auto">
          <a:xfrm>
            <a:off x="1464986" y="4756191"/>
            <a:ext cx="550667" cy="364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图片 85"/>
          <p:cNvPicPr/>
          <p:nvPr/>
        </p:nvPicPr>
        <p:blipFill>
          <a:blip r:embed="rId7" cstate="email"/>
          <a:stretch>
            <a:fillRect/>
          </a:stretch>
        </p:blipFill>
        <p:spPr bwMode="auto">
          <a:xfrm>
            <a:off x="1591379" y="5780074"/>
            <a:ext cx="550667" cy="3643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5" name="Straight Connector 101"/>
          <p:cNvCxnSpPr>
            <a:cxnSpLocks noChangeShapeType="1"/>
          </p:cNvCxnSpPr>
          <p:nvPr/>
        </p:nvCxnSpPr>
        <p:spPr bwMode="auto">
          <a:xfrm>
            <a:off x="1780635" y="5411403"/>
            <a:ext cx="0" cy="573539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16" name="TextBox 90"/>
          <p:cNvSpPr txBox="1">
            <a:spLocks noChangeArrowheads="1"/>
          </p:cNvSpPr>
          <p:nvPr/>
        </p:nvSpPr>
        <p:spPr bwMode="auto">
          <a:xfrm>
            <a:off x="1753820" y="5626492"/>
            <a:ext cx="43227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 dirty="0" smtClean="0"/>
              <a:t>NA2</a:t>
            </a:r>
            <a:endParaRPr lang="en-US" sz="1000" b="1" dirty="0"/>
          </a:p>
        </p:txBody>
      </p:sp>
      <p:sp>
        <p:nvSpPr>
          <p:cNvPr id="317" name="TextBox 90"/>
          <p:cNvSpPr txBox="1">
            <a:spLocks noChangeArrowheads="1"/>
          </p:cNvSpPr>
          <p:nvPr/>
        </p:nvSpPr>
        <p:spPr bwMode="auto">
          <a:xfrm>
            <a:off x="1763697" y="5063356"/>
            <a:ext cx="5736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1" dirty="0" smtClean="0"/>
              <a:t>NA1</a:t>
            </a:r>
            <a:endParaRPr lang="en-US" sz="1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7197747" y="4239090"/>
            <a:ext cx="99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AAA Server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7197637" y="5049180"/>
            <a:ext cx="90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PDN GW</a:t>
            </a:r>
            <a:endParaRPr lang="en-US" b="1" dirty="0"/>
          </a:p>
        </p:txBody>
      </p:sp>
      <p:cxnSp>
        <p:nvCxnSpPr>
          <p:cNvPr id="291" name="Straight Connector 290"/>
          <p:cNvCxnSpPr>
            <a:stCxn id="121" idx="3"/>
            <a:endCxn id="201" idx="1"/>
          </p:cNvCxnSpPr>
          <p:nvPr/>
        </p:nvCxnSpPr>
        <p:spPr>
          <a:xfrm>
            <a:off x="4000013" y="4400475"/>
            <a:ext cx="2927374" cy="14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5892387" y="4149000"/>
            <a:ext cx="4223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STa</a:t>
            </a:r>
            <a:endParaRPr lang="en-US" dirty="0"/>
          </a:p>
        </p:txBody>
      </p:sp>
      <p:cxnSp>
        <p:nvCxnSpPr>
          <p:cNvPr id="108" name="Straight Connector 107"/>
          <p:cNvCxnSpPr>
            <a:stCxn id="263" idx="1"/>
            <a:endCxn id="309" idx="3"/>
          </p:cNvCxnSpPr>
          <p:nvPr/>
        </p:nvCxnSpPr>
        <p:spPr>
          <a:xfrm flipH="1">
            <a:off x="4770034" y="5166963"/>
            <a:ext cx="2202353" cy="90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5937387" y="4959000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S2a</a:t>
            </a:r>
            <a:endParaRPr lang="en-US" dirty="0"/>
          </a:p>
        </p:txBody>
      </p:sp>
      <p:pic>
        <p:nvPicPr>
          <p:cNvPr id="121" name="Picture 8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76845" y="4329000"/>
            <a:ext cx="823168" cy="1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" name="TextBox 123"/>
          <p:cNvSpPr txBox="1"/>
          <p:nvPr/>
        </p:nvSpPr>
        <p:spPr>
          <a:xfrm>
            <a:off x="2592105" y="5409220"/>
            <a:ext cx="292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Trusted Non-3GPP WLAN</a:t>
            </a:r>
            <a:endParaRPr lang="en-US" sz="1600" b="1" dirty="0"/>
          </a:p>
        </p:txBody>
      </p:sp>
      <p:pic>
        <p:nvPicPr>
          <p:cNvPr id="125" name="Picture 11" descr="R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7315" y="3609020"/>
            <a:ext cx="3095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" name="TextBox 125"/>
          <p:cNvSpPr txBox="1"/>
          <p:nvPr/>
        </p:nvSpPr>
        <p:spPr>
          <a:xfrm>
            <a:off x="7542330" y="3654025"/>
            <a:ext cx="67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HSS</a:t>
            </a:r>
            <a:endParaRPr lang="en-US" b="1" dirty="0"/>
          </a:p>
        </p:txBody>
      </p:sp>
      <p:cxnSp>
        <p:nvCxnSpPr>
          <p:cNvPr id="127" name="Straight Connector 126"/>
          <p:cNvCxnSpPr>
            <a:stCxn id="125" idx="2"/>
            <a:endCxn id="36" idx="1"/>
          </p:cNvCxnSpPr>
          <p:nvPr/>
        </p:nvCxnSpPr>
        <p:spPr>
          <a:xfrm flipH="1">
            <a:off x="7197747" y="4024945"/>
            <a:ext cx="364350" cy="3526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6" name="TextBox 93"/>
          <p:cNvSpPr txBox="1">
            <a:spLocks noChangeArrowheads="1"/>
          </p:cNvSpPr>
          <p:nvPr/>
        </p:nvSpPr>
        <p:spPr bwMode="auto">
          <a:xfrm>
            <a:off x="2906949" y="4127884"/>
            <a:ext cx="121500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/>
              <a:t>(TWAP)</a:t>
            </a:r>
            <a:endParaRPr lang="en-US" sz="1000" b="1" dirty="0"/>
          </a:p>
        </p:txBody>
      </p:sp>
      <p:cxnSp>
        <p:nvCxnSpPr>
          <p:cNvPr id="138" name="Straight Connector 96"/>
          <p:cNvCxnSpPr>
            <a:cxnSpLocks noChangeShapeType="1"/>
          </p:cNvCxnSpPr>
          <p:nvPr/>
        </p:nvCxnSpPr>
        <p:spPr bwMode="auto">
          <a:xfrm>
            <a:off x="3595013" y="4464000"/>
            <a:ext cx="0" cy="964803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3731812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usage of IEEE 802.11 in public communication networks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914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Mobile operators currently consider IEEE 802.11 as a kind of ‘fixed’ wireless access technology</a:t>
            </a:r>
          </a:p>
          <a:p>
            <a:pPr lvl="1"/>
            <a:r>
              <a:rPr lang="en-US" dirty="0" smtClean="0"/>
              <a:t>Despite customers using their Wi-Fi terminals in a mobile fashion</a:t>
            </a:r>
          </a:p>
          <a:p>
            <a:pPr lvl="1"/>
            <a:r>
              <a:rPr lang="en-US" dirty="0" smtClean="0"/>
              <a:t>Not considering Wi-Fi as a primary mean to provide service</a:t>
            </a:r>
          </a:p>
          <a:p>
            <a:r>
              <a:rPr lang="en-US" dirty="0" smtClean="0"/>
              <a:t>3GPP specifications currently treat Wi-Fi only as a secondary radio technology for ‘offload’</a:t>
            </a:r>
          </a:p>
          <a:p>
            <a:pPr lvl="1"/>
            <a:r>
              <a:rPr lang="en-US" dirty="0" smtClean="0"/>
              <a:t>Trying to squeeze IEEE 802.11 into a radio access network following completely different design approaches</a:t>
            </a:r>
          </a:p>
          <a:p>
            <a:pPr lvl="2"/>
            <a:r>
              <a:rPr lang="en-US" dirty="0" smtClean="0"/>
              <a:t>3GPP cellular radio interfaces are fully centrally controlled, while IEEE 802.11 vastly relies on terminal intelligence and local decisions</a:t>
            </a:r>
          </a:p>
          <a:p>
            <a:pPr lvl="1"/>
            <a:r>
              <a:rPr lang="en-US" dirty="0" smtClean="0"/>
              <a:t>Leading to requests to IEEE 802.11 to make the technology controllable like a 3GPP technology</a:t>
            </a:r>
          </a:p>
          <a:p>
            <a:pPr lvl="1"/>
            <a:r>
              <a:rPr lang="en-US" dirty="0" smtClean="0"/>
              <a:t>Leveraging full potential of IEEE 802.11 might require other integration approaches.</a:t>
            </a:r>
          </a:p>
          <a:p>
            <a:pPr lvl="2"/>
            <a:r>
              <a:rPr lang="en-US" dirty="0" smtClean="0"/>
              <a:t>Full potential of IEEE 802.11 as managed technology </a:t>
            </a:r>
            <a:r>
              <a:rPr lang="en-US" dirty="0" smtClean="0"/>
              <a:t>fulfilling </a:t>
            </a:r>
            <a:r>
              <a:rPr lang="en-US" dirty="0" smtClean="0"/>
              <a:t>highest requirements can be experienced today in Enterprise Wi-Fi networks.</a:t>
            </a:r>
          </a:p>
          <a:p>
            <a:r>
              <a:rPr lang="en-US" dirty="0" smtClean="0"/>
              <a:t>Fixed network specification groups have done more comprehensive work to fully leverage IEEE 802.11 potentials</a:t>
            </a:r>
          </a:p>
          <a:p>
            <a:pPr lvl="1"/>
            <a:r>
              <a:rPr lang="en-US" dirty="0" smtClean="0"/>
              <a:t>E.g. BBF </a:t>
            </a:r>
            <a:r>
              <a:rPr lang="en-US" dirty="0"/>
              <a:t>(</a:t>
            </a:r>
            <a:r>
              <a:rPr lang="en-US" dirty="0" smtClean="0"/>
              <a:t>TR069</a:t>
            </a:r>
            <a:r>
              <a:rPr lang="en-US" dirty="0" smtClean="0"/>
              <a:t>/</a:t>
            </a:r>
            <a:r>
              <a:rPr lang="en-US" dirty="0" smtClean="0"/>
              <a:t>TR181), </a:t>
            </a:r>
            <a:r>
              <a:rPr lang="en-US" dirty="0" err="1" smtClean="0"/>
              <a:t>CableLabs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dirty="0"/>
              <a:t>WR-SP-</a:t>
            </a:r>
            <a:r>
              <a:rPr lang="en-US" dirty="0" err="1"/>
              <a:t>WiFi</a:t>
            </a:r>
            <a:r>
              <a:rPr lang="en-US" dirty="0"/>
              <a:t>-MGMT</a:t>
            </a:r>
            <a:r>
              <a:rPr lang="en-US" dirty="0" smtClean="0"/>
              <a:t>)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775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 Options to 5G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P802.1CF within the scope of 5G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870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 about network integration of the various Radio Access Technologies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004005"/>
            <a:ext cx="8162441" cy="401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2700" y="1673805"/>
            <a:ext cx="38793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</a:rPr>
              <a:t>From the NGMN Alliance 5G whitepaper:</a:t>
            </a:r>
          </a:p>
        </p:txBody>
      </p:sp>
    </p:spTree>
    <p:extLst>
      <p:ext uri="{BB962C8B-B14F-4D97-AF65-F5344CB8AC3E}">
        <p14:creationId xmlns:p14="http://schemas.microsoft.com/office/powerpoint/2010/main" val="1026973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NGMN Alliance thoughts on </a:t>
            </a:r>
            <a:br>
              <a:rPr lang="en-US" smtClean="0"/>
            </a:br>
            <a:r>
              <a:rPr lang="en-US" smtClean="0"/>
              <a:t>5G interface options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NGMN currently considers 3 options</a:t>
            </a:r>
          </a:p>
          <a:p>
            <a:pPr lvl="1"/>
            <a:r>
              <a:rPr lang="en-US" dirty="0" smtClean="0"/>
              <a:t>Option 1 has minimal impact to </a:t>
            </a:r>
            <a:r>
              <a:rPr lang="en-US" dirty="0" err="1" smtClean="0"/>
              <a:t>exisiting</a:t>
            </a:r>
            <a:r>
              <a:rPr lang="en-US" dirty="0" smtClean="0"/>
              <a:t> RATs but limitations to introduce full 5G performance services</a:t>
            </a:r>
          </a:p>
          <a:p>
            <a:pPr lvl="1"/>
            <a:r>
              <a:rPr lang="en-US" dirty="0" smtClean="0"/>
              <a:t>Option 2 allows for full evolution of network services for 5G but requires new interfacing with EPC and Fixed/Wi-Fi</a:t>
            </a:r>
          </a:p>
          <a:p>
            <a:pPr lvl="1"/>
            <a:r>
              <a:rPr lang="en-US" dirty="0" smtClean="0"/>
              <a:t>Option 3 would be the most comprehensive approach by integrating LTE, 5G and Fixed/Wi-Fi but has manifold implications.</a:t>
            </a:r>
          </a:p>
          <a:p>
            <a:pPr lvl="2"/>
            <a:r>
              <a:rPr lang="en-US" dirty="0" smtClean="0"/>
              <a:t>NGMN mandates further research into Option 3 before drawing conclusions.</a:t>
            </a:r>
          </a:p>
          <a:p>
            <a:r>
              <a:rPr lang="en-US" dirty="0" smtClean="0"/>
              <a:t>Option 3 allows to fully leverage IEEE 802 technologies capabilities</a:t>
            </a:r>
          </a:p>
          <a:p>
            <a:pPr lvl="1"/>
            <a:r>
              <a:rPr lang="en-US" dirty="0" smtClean="0"/>
              <a:t>However option 3 would require that IEEE 802 provides an appropriate network interface to the 5G core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174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>
            <a:off x="5967155" y="1493785"/>
            <a:ext cx="0" cy="436548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P802.1CF Interface option to 5G</a:t>
            </a:r>
            <a:endParaRPr lang="en-US" dirty="0"/>
          </a:p>
        </p:txBody>
      </p:sp>
      <p:sp>
        <p:nvSpPr>
          <p:cNvPr id="32" name="Rounded Rectangle 31"/>
          <p:cNvSpPr/>
          <p:nvPr/>
        </p:nvSpPr>
        <p:spPr bwMode="auto">
          <a:xfrm>
            <a:off x="838200" y="4130715"/>
            <a:ext cx="1600200" cy="1752600"/>
          </a:xfrm>
          <a:prstGeom prst="roundRect">
            <a:avLst>
              <a:gd name="adj" fmla="val 8545"/>
            </a:avLst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rIns="0" anchor="ctr" anchorCtr="1"/>
          <a:lstStyle/>
          <a:p>
            <a:pPr algn="ctr" eaLnBrk="0" hangingPunct="0">
              <a:defRPr/>
            </a:pPr>
            <a:endParaRPr lang="en-US" sz="1600" b="0">
              <a:latin typeface="+mn-lt"/>
              <a:cs typeface="+mn-cs"/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3276600" y="4206915"/>
            <a:ext cx="2286000" cy="1676400"/>
          </a:xfrm>
          <a:prstGeom prst="roundRect">
            <a:avLst>
              <a:gd name="adj" fmla="val 10654"/>
            </a:avLst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rIns="0" anchor="ctr" anchorCtr="1"/>
          <a:lstStyle/>
          <a:p>
            <a:pPr algn="ctr" eaLnBrk="0" hangingPunct="0">
              <a:defRPr/>
            </a:pPr>
            <a:endParaRPr lang="en-US" sz="1600" b="0">
              <a:latin typeface="+mn-lt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00800" y="5883315"/>
            <a:ext cx="1684338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dirty="0">
                <a:latin typeface="+mn-lt"/>
                <a:cs typeface="+mn-cs"/>
              </a:rPr>
              <a:t>Access Router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581400" y="5883315"/>
            <a:ext cx="1852613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dirty="0">
                <a:latin typeface="+mn-lt"/>
                <a:cs typeface="+mn-cs"/>
              </a:rPr>
              <a:t>Access Network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66800" y="5894428"/>
            <a:ext cx="10572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dirty="0">
                <a:latin typeface="+mn-lt"/>
                <a:cs typeface="+mn-cs"/>
              </a:rPr>
              <a:t>Terminal</a:t>
            </a:r>
          </a:p>
        </p:txBody>
      </p:sp>
      <p:sp>
        <p:nvSpPr>
          <p:cNvPr id="37" name="Rounded Rectangle 36"/>
          <p:cNvSpPr/>
          <p:nvPr/>
        </p:nvSpPr>
        <p:spPr bwMode="auto">
          <a:xfrm>
            <a:off x="6477000" y="4130715"/>
            <a:ext cx="1676400" cy="1752600"/>
          </a:xfrm>
          <a:prstGeom prst="roundRect">
            <a:avLst>
              <a:gd name="adj" fmla="val 12471"/>
            </a:avLst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rIns="0" anchor="ctr" anchorCtr="1"/>
          <a:lstStyle/>
          <a:p>
            <a:pPr algn="ctr" eaLnBrk="0" hangingPunct="0">
              <a:defRPr/>
            </a:pPr>
            <a:endParaRPr lang="en-US" sz="1600" b="0">
              <a:latin typeface="+mn-lt"/>
              <a:cs typeface="+mn-cs"/>
            </a:endParaRPr>
          </a:p>
        </p:txBody>
      </p:sp>
      <p:cxnSp>
        <p:nvCxnSpPr>
          <p:cNvPr id="38" name="Straight Connector 135"/>
          <p:cNvCxnSpPr>
            <a:cxnSpLocks noChangeShapeType="1"/>
            <a:endCxn id="73" idx="1"/>
          </p:cNvCxnSpPr>
          <p:nvPr/>
        </p:nvCxnSpPr>
        <p:spPr bwMode="auto">
          <a:xfrm>
            <a:off x="2362200" y="5426115"/>
            <a:ext cx="990600" cy="0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 type="none" w="sm" len="sm"/>
            <a:tailEnd type="none" w="sm" len="sm"/>
          </a:ln>
        </p:spPr>
      </p:cxnSp>
      <p:sp>
        <p:nvSpPr>
          <p:cNvPr id="39" name="Rounded Rectangle 38"/>
          <p:cNvSpPr/>
          <p:nvPr/>
        </p:nvSpPr>
        <p:spPr bwMode="auto">
          <a:xfrm>
            <a:off x="1371600" y="4816515"/>
            <a:ext cx="990600" cy="914400"/>
          </a:xfrm>
          <a:prstGeom prst="roundRect">
            <a:avLst>
              <a:gd name="adj" fmla="val 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r>
              <a:rPr lang="en-US" sz="1600" dirty="0">
                <a:latin typeface="+mn-lt"/>
                <a:cs typeface="+mn-cs"/>
              </a:rPr>
              <a:t>Terminal</a:t>
            </a:r>
            <a:br>
              <a:rPr lang="en-US" sz="1600" dirty="0">
                <a:latin typeface="+mn-lt"/>
                <a:cs typeface="+mn-cs"/>
              </a:rPr>
            </a:br>
            <a:r>
              <a:rPr lang="en-US" sz="1600" dirty="0">
                <a:latin typeface="+mn-lt"/>
                <a:cs typeface="+mn-cs"/>
              </a:rPr>
              <a:t>Interface</a:t>
            </a:r>
            <a:endParaRPr lang="en-US" sz="1600" b="0" dirty="0">
              <a:latin typeface="+mn-lt"/>
              <a:cs typeface="+mn-cs"/>
            </a:endParaRPr>
          </a:p>
        </p:txBody>
      </p:sp>
      <p:grpSp>
        <p:nvGrpSpPr>
          <p:cNvPr id="40" name="Group 6"/>
          <p:cNvGrpSpPr>
            <a:grpSpLocks/>
          </p:cNvGrpSpPr>
          <p:nvPr/>
        </p:nvGrpSpPr>
        <p:grpSpPr bwMode="auto">
          <a:xfrm>
            <a:off x="2568575" y="5332453"/>
            <a:ext cx="479425" cy="461962"/>
            <a:chOff x="2729564" y="5063075"/>
            <a:chExt cx="479618" cy="461425"/>
          </a:xfrm>
        </p:grpSpPr>
        <p:sp>
          <p:nvSpPr>
            <p:cNvPr id="41" name="TextBox 137"/>
            <p:cNvSpPr txBox="1">
              <a:spLocks noChangeArrowheads="1"/>
            </p:cNvSpPr>
            <p:nvPr/>
          </p:nvSpPr>
          <p:spPr bwMode="auto">
            <a:xfrm>
              <a:off x="2729564" y="5155168"/>
              <a:ext cx="4796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R1</a:t>
              </a:r>
            </a:p>
          </p:txBody>
        </p:sp>
        <p:sp>
          <p:nvSpPr>
            <p:cNvPr id="42" name="Oval 136"/>
            <p:cNvSpPr>
              <a:spLocks noChangeArrowheads="1"/>
            </p:cNvSpPr>
            <p:nvPr/>
          </p:nvSpPr>
          <p:spPr bwMode="auto">
            <a:xfrm>
              <a:off x="2860357" y="5063075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 sz="1200" b="0"/>
            </a:p>
          </p:txBody>
        </p:sp>
      </p:grpSp>
      <p:sp>
        <p:nvSpPr>
          <p:cNvPr id="43" name="Rounded Rectangle 42"/>
          <p:cNvSpPr/>
          <p:nvPr/>
        </p:nvSpPr>
        <p:spPr bwMode="auto">
          <a:xfrm>
            <a:off x="3733800" y="2682915"/>
            <a:ext cx="1371600" cy="990600"/>
          </a:xfrm>
          <a:prstGeom prst="round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rIns="0" anchor="ctr" anchorCtr="1"/>
          <a:lstStyle/>
          <a:p>
            <a:pPr algn="ctr" eaLnBrk="0" hangingPunct="0">
              <a:defRPr/>
            </a:pPr>
            <a:r>
              <a:rPr lang="en-US" sz="1600" dirty="0">
                <a:latin typeface="+mn-lt"/>
                <a:cs typeface="+mn-cs"/>
              </a:rPr>
              <a:t>Coordination and Information</a:t>
            </a:r>
            <a:br>
              <a:rPr lang="en-US" sz="1600" dirty="0">
                <a:latin typeface="+mn-lt"/>
                <a:cs typeface="+mn-cs"/>
              </a:rPr>
            </a:br>
            <a:r>
              <a:rPr lang="en-US" sz="1600" dirty="0">
                <a:latin typeface="+mn-lt"/>
                <a:cs typeface="+mn-cs"/>
              </a:rPr>
              <a:t>Service</a:t>
            </a:r>
          </a:p>
        </p:txBody>
      </p:sp>
      <p:cxnSp>
        <p:nvCxnSpPr>
          <p:cNvPr id="44" name="Elbow Connector 11"/>
          <p:cNvCxnSpPr>
            <a:cxnSpLocks noChangeShapeType="1"/>
          </p:cNvCxnSpPr>
          <p:nvPr/>
        </p:nvCxnSpPr>
        <p:spPr bwMode="auto">
          <a:xfrm flipV="1">
            <a:off x="2362200" y="2606715"/>
            <a:ext cx="4114800" cy="1852613"/>
          </a:xfrm>
          <a:prstGeom prst="bentConnector3">
            <a:avLst>
              <a:gd name="adj1" fmla="val 10440"/>
            </a:avLst>
          </a:prstGeom>
          <a:noFill/>
          <a:ln w="12700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</p:cxnSp>
      <p:grpSp>
        <p:nvGrpSpPr>
          <p:cNvPr id="45" name="Group 62"/>
          <p:cNvGrpSpPr>
            <a:grpSpLocks/>
          </p:cNvGrpSpPr>
          <p:nvPr/>
        </p:nvGrpSpPr>
        <p:grpSpPr bwMode="auto">
          <a:xfrm>
            <a:off x="5746722" y="2520092"/>
            <a:ext cx="478853" cy="456674"/>
            <a:chOff x="2722436" y="5063075"/>
            <a:chExt cx="479618" cy="455987"/>
          </a:xfrm>
        </p:grpSpPr>
        <p:sp>
          <p:nvSpPr>
            <p:cNvPr id="46" name="TextBox 63"/>
            <p:cNvSpPr txBox="1">
              <a:spLocks noChangeArrowheads="1"/>
            </p:cNvSpPr>
            <p:nvPr/>
          </p:nvSpPr>
          <p:spPr bwMode="auto">
            <a:xfrm>
              <a:off x="2722436" y="5149730"/>
              <a:ext cx="4796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dirty="0">
                  <a:latin typeface="Arial" charset="0"/>
                </a:rPr>
                <a:t>R2</a:t>
              </a:r>
            </a:p>
          </p:txBody>
        </p:sp>
        <p:sp>
          <p:nvSpPr>
            <p:cNvPr id="47" name="Oval 64"/>
            <p:cNvSpPr>
              <a:spLocks noChangeArrowheads="1"/>
            </p:cNvSpPr>
            <p:nvPr/>
          </p:nvSpPr>
          <p:spPr bwMode="auto">
            <a:xfrm>
              <a:off x="2865175" y="5063075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 sz="1200" b="0"/>
            </a:p>
          </p:txBody>
        </p:sp>
      </p:grpSp>
      <p:grpSp>
        <p:nvGrpSpPr>
          <p:cNvPr id="48" name="Group 65"/>
          <p:cNvGrpSpPr>
            <a:grpSpLocks/>
          </p:cNvGrpSpPr>
          <p:nvPr/>
        </p:nvGrpSpPr>
        <p:grpSpPr bwMode="auto">
          <a:xfrm>
            <a:off x="4346575" y="3740190"/>
            <a:ext cx="704850" cy="369888"/>
            <a:chOff x="2837267" y="4952817"/>
            <a:chExt cx="703828" cy="369332"/>
          </a:xfrm>
        </p:grpSpPr>
        <p:sp>
          <p:nvSpPr>
            <p:cNvPr id="49" name="TextBox 66"/>
            <p:cNvSpPr txBox="1">
              <a:spLocks noChangeArrowheads="1"/>
            </p:cNvSpPr>
            <p:nvPr/>
          </p:nvSpPr>
          <p:spPr bwMode="auto">
            <a:xfrm>
              <a:off x="2933236" y="4952817"/>
              <a:ext cx="60785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R10</a:t>
              </a:r>
            </a:p>
          </p:txBody>
        </p:sp>
        <p:sp>
          <p:nvSpPr>
            <p:cNvPr id="50" name="Oval 67"/>
            <p:cNvSpPr>
              <a:spLocks noChangeArrowheads="1"/>
            </p:cNvSpPr>
            <p:nvPr/>
          </p:nvSpPr>
          <p:spPr bwMode="auto">
            <a:xfrm>
              <a:off x="2837267" y="5063075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 sz="1200" b="0"/>
            </a:p>
          </p:txBody>
        </p:sp>
      </p:grpSp>
      <p:cxnSp>
        <p:nvCxnSpPr>
          <p:cNvPr id="51" name="Straight Connector 70"/>
          <p:cNvCxnSpPr>
            <a:cxnSpLocks noChangeShapeType="1"/>
          </p:cNvCxnSpPr>
          <p:nvPr/>
        </p:nvCxnSpPr>
        <p:spPr bwMode="auto">
          <a:xfrm>
            <a:off x="2362200" y="4611728"/>
            <a:ext cx="9906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</p:cxnSp>
      <p:grpSp>
        <p:nvGrpSpPr>
          <p:cNvPr id="52" name="Group 71"/>
          <p:cNvGrpSpPr>
            <a:grpSpLocks/>
          </p:cNvGrpSpPr>
          <p:nvPr/>
        </p:nvGrpSpPr>
        <p:grpSpPr bwMode="auto">
          <a:xfrm>
            <a:off x="2582863" y="4532353"/>
            <a:ext cx="479425" cy="477837"/>
            <a:chOff x="2731663" y="5063075"/>
            <a:chExt cx="479618" cy="478678"/>
          </a:xfrm>
        </p:grpSpPr>
        <p:sp>
          <p:nvSpPr>
            <p:cNvPr id="53" name="TextBox 72"/>
            <p:cNvSpPr txBox="1">
              <a:spLocks noChangeArrowheads="1"/>
            </p:cNvSpPr>
            <p:nvPr/>
          </p:nvSpPr>
          <p:spPr bwMode="auto">
            <a:xfrm>
              <a:off x="2731663" y="5172421"/>
              <a:ext cx="4796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R8</a:t>
              </a:r>
            </a:p>
          </p:txBody>
        </p:sp>
        <p:sp>
          <p:nvSpPr>
            <p:cNvPr id="54" name="Oval 73"/>
            <p:cNvSpPr>
              <a:spLocks noChangeArrowheads="1"/>
            </p:cNvSpPr>
            <p:nvPr/>
          </p:nvSpPr>
          <p:spPr bwMode="auto">
            <a:xfrm>
              <a:off x="2860357" y="5063075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 sz="1200" b="0"/>
            </a:p>
          </p:txBody>
        </p:sp>
      </p:grpSp>
      <p:cxnSp>
        <p:nvCxnSpPr>
          <p:cNvPr id="55" name="Straight Connector 25"/>
          <p:cNvCxnSpPr>
            <a:cxnSpLocks noChangeShapeType="1"/>
            <a:stCxn id="43" idx="2"/>
            <a:endCxn id="56" idx="0"/>
          </p:cNvCxnSpPr>
          <p:nvPr/>
        </p:nvCxnSpPr>
        <p:spPr bwMode="auto">
          <a:xfrm>
            <a:off x="4419600" y="3673515"/>
            <a:ext cx="1588" cy="60960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56" name="Rounded Rectangle 55"/>
          <p:cNvSpPr/>
          <p:nvPr/>
        </p:nvSpPr>
        <p:spPr bwMode="auto">
          <a:xfrm>
            <a:off x="3357563" y="4283115"/>
            <a:ext cx="2128837" cy="533400"/>
          </a:xfrm>
          <a:prstGeom prst="roundRect">
            <a:avLst>
              <a:gd name="adj" fmla="val 27490"/>
            </a:avLst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rIns="0" anchor="ctr" anchorCtr="1"/>
          <a:lstStyle/>
          <a:p>
            <a:pPr algn="ctr" eaLnBrk="0" hangingPunct="0">
              <a:defRPr/>
            </a:pPr>
            <a:r>
              <a:rPr lang="en-US" sz="1600" dirty="0">
                <a:latin typeface="+mn-lt"/>
                <a:cs typeface="+mn-cs"/>
              </a:rPr>
              <a:t>AN Ctrl</a:t>
            </a:r>
          </a:p>
        </p:txBody>
      </p:sp>
      <p:sp>
        <p:nvSpPr>
          <p:cNvPr id="57" name="Rounded Rectangle 56"/>
          <p:cNvSpPr/>
          <p:nvPr/>
        </p:nvSpPr>
        <p:spPr bwMode="auto">
          <a:xfrm>
            <a:off x="1371600" y="4283115"/>
            <a:ext cx="990600" cy="533400"/>
          </a:xfrm>
          <a:prstGeom prst="roundRect">
            <a:avLst>
              <a:gd name="adj" fmla="val 27490"/>
            </a:avLst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rIns="0" anchor="ctr" anchorCtr="1"/>
          <a:lstStyle/>
          <a:p>
            <a:pPr algn="ctr" eaLnBrk="0" hangingPunct="0">
              <a:defRPr/>
            </a:pPr>
            <a:r>
              <a:rPr lang="en-US" sz="1600" dirty="0">
                <a:latin typeface="+mn-lt"/>
                <a:cs typeface="+mn-cs"/>
              </a:rPr>
              <a:t>TE Ctrl</a:t>
            </a:r>
          </a:p>
        </p:txBody>
      </p:sp>
      <p:cxnSp>
        <p:nvCxnSpPr>
          <p:cNvPr id="58" name="Straight Connector 10"/>
          <p:cNvCxnSpPr>
            <a:cxnSpLocks noChangeShapeType="1"/>
          </p:cNvCxnSpPr>
          <p:nvPr/>
        </p:nvCxnSpPr>
        <p:spPr bwMode="auto">
          <a:xfrm flipH="1">
            <a:off x="5448300" y="3216315"/>
            <a:ext cx="1028700" cy="1114425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59" name="Rounded Rectangle 58"/>
          <p:cNvSpPr/>
          <p:nvPr/>
        </p:nvSpPr>
        <p:spPr bwMode="auto">
          <a:xfrm>
            <a:off x="6477000" y="2454315"/>
            <a:ext cx="1219200" cy="990600"/>
          </a:xfrm>
          <a:prstGeom prst="round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rIns="0" anchor="ctr" anchorCtr="1"/>
          <a:lstStyle/>
          <a:p>
            <a:pPr algn="ctr" eaLnBrk="0" hangingPunct="0">
              <a:defRPr/>
            </a:pPr>
            <a:r>
              <a:rPr lang="en-US" sz="1600" dirty="0">
                <a:latin typeface="+mn-lt"/>
                <a:cs typeface="+mn-cs"/>
              </a:rPr>
              <a:t>Subscription</a:t>
            </a:r>
          </a:p>
          <a:p>
            <a:pPr algn="ctr" eaLnBrk="0" hangingPunct="0">
              <a:defRPr/>
            </a:pPr>
            <a:r>
              <a:rPr lang="en-US" sz="1600" b="0" dirty="0">
                <a:latin typeface="+mn-lt"/>
                <a:cs typeface="+mn-cs"/>
              </a:rPr>
              <a:t>Service</a:t>
            </a:r>
          </a:p>
        </p:txBody>
      </p:sp>
      <p:sp>
        <p:nvSpPr>
          <p:cNvPr id="60" name="Rounded Rectangle 59"/>
          <p:cNvSpPr/>
          <p:nvPr/>
        </p:nvSpPr>
        <p:spPr bwMode="auto">
          <a:xfrm>
            <a:off x="6553200" y="4816515"/>
            <a:ext cx="1066800" cy="914400"/>
          </a:xfrm>
          <a:prstGeom prst="roundRect">
            <a:avLst>
              <a:gd name="adj" fmla="val 0"/>
            </a:avLst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r>
              <a:rPr lang="en-US" sz="1600" dirty="0">
                <a:latin typeface="+mn-lt"/>
                <a:cs typeface="+mn-cs"/>
              </a:rPr>
              <a:t>Access Router</a:t>
            </a:r>
            <a:br>
              <a:rPr lang="en-US" sz="1600" dirty="0">
                <a:latin typeface="+mn-lt"/>
                <a:cs typeface="+mn-cs"/>
              </a:rPr>
            </a:br>
            <a:r>
              <a:rPr lang="en-US" sz="1600" dirty="0">
                <a:latin typeface="+mn-lt"/>
                <a:cs typeface="+mn-cs"/>
              </a:rPr>
              <a:t>Interface</a:t>
            </a:r>
            <a:endParaRPr lang="en-US" sz="1600" b="0" dirty="0">
              <a:latin typeface="+mn-lt"/>
              <a:cs typeface="+mn-cs"/>
            </a:endParaRPr>
          </a:p>
        </p:txBody>
      </p:sp>
      <p:cxnSp>
        <p:nvCxnSpPr>
          <p:cNvPr id="61" name="Straight Connector 51"/>
          <p:cNvCxnSpPr>
            <a:cxnSpLocks noChangeShapeType="1"/>
            <a:stCxn id="74" idx="3"/>
          </p:cNvCxnSpPr>
          <p:nvPr/>
        </p:nvCxnSpPr>
        <p:spPr bwMode="auto">
          <a:xfrm>
            <a:off x="5486400" y="5426115"/>
            <a:ext cx="1066800" cy="4763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 type="none" w="sm" len="sm"/>
            <a:tailEnd type="none" w="sm" len="sm"/>
          </a:ln>
        </p:spPr>
      </p:cxnSp>
      <p:grpSp>
        <p:nvGrpSpPr>
          <p:cNvPr id="62" name="Group 52"/>
          <p:cNvGrpSpPr>
            <a:grpSpLocks/>
          </p:cNvGrpSpPr>
          <p:nvPr/>
        </p:nvGrpSpPr>
        <p:grpSpPr bwMode="auto">
          <a:xfrm>
            <a:off x="5741988" y="5340390"/>
            <a:ext cx="479425" cy="461963"/>
            <a:chOff x="2707957" y="5063075"/>
            <a:chExt cx="479618" cy="461425"/>
          </a:xfrm>
        </p:grpSpPr>
        <p:sp>
          <p:nvSpPr>
            <p:cNvPr id="63" name="TextBox 53"/>
            <p:cNvSpPr txBox="1">
              <a:spLocks noChangeArrowheads="1"/>
            </p:cNvSpPr>
            <p:nvPr/>
          </p:nvSpPr>
          <p:spPr bwMode="auto">
            <a:xfrm>
              <a:off x="2707957" y="5155168"/>
              <a:ext cx="4796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R3</a:t>
              </a:r>
            </a:p>
          </p:txBody>
        </p:sp>
        <p:sp>
          <p:nvSpPr>
            <p:cNvPr id="64" name="Oval 54"/>
            <p:cNvSpPr>
              <a:spLocks noChangeArrowheads="1"/>
            </p:cNvSpPr>
            <p:nvPr/>
          </p:nvSpPr>
          <p:spPr bwMode="auto">
            <a:xfrm>
              <a:off x="2860357" y="5063075"/>
              <a:ext cx="152400" cy="152400"/>
            </a:xfrm>
            <a:prstGeom prst="ellipse">
              <a:avLst/>
            </a:prstGeom>
            <a:solidFill>
              <a:srgbClr val="00000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 sz="1200" b="0"/>
            </a:p>
          </p:txBody>
        </p:sp>
      </p:grpSp>
      <p:grpSp>
        <p:nvGrpSpPr>
          <p:cNvPr id="65" name="Group 55"/>
          <p:cNvGrpSpPr>
            <a:grpSpLocks/>
          </p:cNvGrpSpPr>
          <p:nvPr/>
        </p:nvGrpSpPr>
        <p:grpSpPr bwMode="auto">
          <a:xfrm>
            <a:off x="5745471" y="3702343"/>
            <a:ext cx="480106" cy="459546"/>
            <a:chOff x="2716848" y="5063075"/>
            <a:chExt cx="479618" cy="458855"/>
          </a:xfrm>
        </p:grpSpPr>
        <p:sp>
          <p:nvSpPr>
            <p:cNvPr id="66" name="TextBox 56"/>
            <p:cNvSpPr txBox="1">
              <a:spLocks noChangeArrowheads="1"/>
            </p:cNvSpPr>
            <p:nvPr/>
          </p:nvSpPr>
          <p:spPr bwMode="auto">
            <a:xfrm>
              <a:off x="2716848" y="5152598"/>
              <a:ext cx="4796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dirty="0">
                  <a:latin typeface="Arial" charset="0"/>
                </a:rPr>
                <a:t>R4</a:t>
              </a:r>
            </a:p>
          </p:txBody>
        </p:sp>
        <p:sp>
          <p:nvSpPr>
            <p:cNvPr id="67" name="Oval 57"/>
            <p:cNvSpPr>
              <a:spLocks noChangeArrowheads="1"/>
            </p:cNvSpPr>
            <p:nvPr/>
          </p:nvSpPr>
          <p:spPr bwMode="auto">
            <a:xfrm>
              <a:off x="2860357" y="5063075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 sz="1200" b="0"/>
            </a:p>
          </p:txBody>
        </p:sp>
      </p:grpSp>
      <p:sp>
        <p:nvSpPr>
          <p:cNvPr id="68" name="Rounded Rectangle 67"/>
          <p:cNvSpPr/>
          <p:nvPr/>
        </p:nvSpPr>
        <p:spPr bwMode="auto">
          <a:xfrm>
            <a:off x="6553200" y="4283115"/>
            <a:ext cx="1066800" cy="533400"/>
          </a:xfrm>
          <a:prstGeom prst="roundRect">
            <a:avLst>
              <a:gd name="adj" fmla="val 27490"/>
            </a:avLst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rIns="0" anchor="ctr" anchorCtr="1"/>
          <a:lstStyle/>
          <a:p>
            <a:pPr algn="ctr" eaLnBrk="0" hangingPunct="0">
              <a:defRPr/>
            </a:pPr>
            <a:r>
              <a:rPr lang="en-US" sz="1600" dirty="0">
                <a:latin typeface="+mn-lt"/>
                <a:cs typeface="+mn-cs"/>
              </a:rPr>
              <a:t>AR Ctrl</a:t>
            </a:r>
          </a:p>
        </p:txBody>
      </p:sp>
      <p:cxnSp>
        <p:nvCxnSpPr>
          <p:cNvPr id="69" name="Straight Connector 69"/>
          <p:cNvCxnSpPr>
            <a:cxnSpLocks noChangeShapeType="1"/>
            <a:stCxn id="59" idx="2"/>
            <a:endCxn id="68" idx="0"/>
          </p:cNvCxnSpPr>
          <p:nvPr/>
        </p:nvCxnSpPr>
        <p:spPr bwMode="auto">
          <a:xfrm>
            <a:off x="7086600" y="3444915"/>
            <a:ext cx="0" cy="83820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</p:cxnSp>
      <p:grpSp>
        <p:nvGrpSpPr>
          <p:cNvPr id="70" name="Group 74"/>
          <p:cNvGrpSpPr>
            <a:grpSpLocks/>
          </p:cNvGrpSpPr>
          <p:nvPr/>
        </p:nvGrpSpPr>
        <p:grpSpPr bwMode="auto">
          <a:xfrm>
            <a:off x="5742130" y="4468853"/>
            <a:ext cx="479425" cy="468312"/>
            <a:chOff x="2860357" y="5063075"/>
            <a:chExt cx="479618" cy="468622"/>
          </a:xfrm>
        </p:grpSpPr>
        <p:sp>
          <p:nvSpPr>
            <p:cNvPr id="71" name="TextBox 75"/>
            <p:cNvSpPr txBox="1">
              <a:spLocks noChangeArrowheads="1"/>
            </p:cNvSpPr>
            <p:nvPr/>
          </p:nvSpPr>
          <p:spPr bwMode="auto">
            <a:xfrm>
              <a:off x="2860357" y="5162365"/>
              <a:ext cx="4796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dirty="0">
                  <a:latin typeface="Arial" charset="0"/>
                </a:rPr>
                <a:t>R9</a:t>
              </a:r>
            </a:p>
          </p:txBody>
        </p:sp>
        <p:sp>
          <p:nvSpPr>
            <p:cNvPr id="72" name="Oval 76"/>
            <p:cNvSpPr>
              <a:spLocks noChangeArrowheads="1"/>
            </p:cNvSpPr>
            <p:nvPr/>
          </p:nvSpPr>
          <p:spPr bwMode="auto">
            <a:xfrm>
              <a:off x="3012757" y="5063075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 sz="1200" b="0"/>
            </a:p>
          </p:txBody>
        </p:sp>
      </p:grpSp>
      <p:sp>
        <p:nvSpPr>
          <p:cNvPr id="73" name="Rounded Rectangle 72"/>
          <p:cNvSpPr/>
          <p:nvPr/>
        </p:nvSpPr>
        <p:spPr bwMode="auto">
          <a:xfrm>
            <a:off x="3352800" y="5121315"/>
            <a:ext cx="685800" cy="609600"/>
          </a:xfrm>
          <a:prstGeom prst="roundRect">
            <a:avLst>
              <a:gd name="adj" fmla="val 0"/>
            </a:avLst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rIns="0" anchor="ctr" anchorCtr="1"/>
          <a:lstStyle/>
          <a:p>
            <a:pPr algn="ctr" eaLnBrk="0" hangingPunct="0">
              <a:defRPr/>
            </a:pPr>
            <a:r>
              <a:rPr lang="en-US" sz="1600" dirty="0">
                <a:latin typeface="+mn-lt"/>
                <a:cs typeface="+mn-cs"/>
              </a:rPr>
              <a:t>NA</a:t>
            </a:r>
          </a:p>
        </p:txBody>
      </p:sp>
      <p:sp>
        <p:nvSpPr>
          <p:cNvPr id="74" name="Rounded Rectangle 73"/>
          <p:cNvSpPr/>
          <p:nvPr/>
        </p:nvSpPr>
        <p:spPr bwMode="auto">
          <a:xfrm>
            <a:off x="4527550" y="5121315"/>
            <a:ext cx="958850" cy="609600"/>
          </a:xfrm>
          <a:prstGeom prst="roundRect">
            <a:avLst>
              <a:gd name="adj" fmla="val 0"/>
            </a:avLst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rIns="0" anchor="ctr" anchorCtr="1"/>
          <a:lstStyle/>
          <a:p>
            <a:pPr algn="ctr" eaLnBrk="0" hangingPunct="0">
              <a:defRPr/>
            </a:pPr>
            <a:r>
              <a:rPr lang="en-US" sz="1600" dirty="0">
                <a:latin typeface="+mn-lt"/>
                <a:cs typeface="+mn-cs"/>
              </a:rPr>
              <a:t>Backhaul</a:t>
            </a:r>
          </a:p>
        </p:txBody>
      </p:sp>
      <p:cxnSp>
        <p:nvCxnSpPr>
          <p:cNvPr id="75" name="Straight Connector 79"/>
          <p:cNvCxnSpPr>
            <a:cxnSpLocks noChangeShapeType="1"/>
            <a:stCxn id="73" idx="3"/>
            <a:endCxn id="74" idx="1"/>
          </p:cNvCxnSpPr>
          <p:nvPr/>
        </p:nvCxnSpPr>
        <p:spPr bwMode="auto">
          <a:xfrm>
            <a:off x="4038600" y="5426115"/>
            <a:ext cx="488950" cy="0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 type="none" w="sm" len="sm"/>
            <a:tailEnd type="none" w="sm" len="sm"/>
          </a:ln>
        </p:spPr>
      </p:cxnSp>
      <p:grpSp>
        <p:nvGrpSpPr>
          <p:cNvPr id="76" name="Group 91"/>
          <p:cNvGrpSpPr>
            <a:grpSpLocks/>
          </p:cNvGrpSpPr>
          <p:nvPr/>
        </p:nvGrpSpPr>
        <p:grpSpPr bwMode="auto">
          <a:xfrm>
            <a:off x="4062413" y="5345153"/>
            <a:ext cx="479425" cy="461962"/>
            <a:chOff x="2691882" y="5063075"/>
            <a:chExt cx="479618" cy="461425"/>
          </a:xfrm>
        </p:grpSpPr>
        <p:sp>
          <p:nvSpPr>
            <p:cNvPr id="77" name="TextBox 92"/>
            <p:cNvSpPr txBox="1">
              <a:spLocks noChangeArrowheads="1"/>
            </p:cNvSpPr>
            <p:nvPr/>
          </p:nvSpPr>
          <p:spPr bwMode="auto">
            <a:xfrm>
              <a:off x="2691882" y="5155168"/>
              <a:ext cx="4796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R6</a:t>
              </a:r>
            </a:p>
          </p:txBody>
        </p:sp>
        <p:sp>
          <p:nvSpPr>
            <p:cNvPr id="78" name="Oval 93"/>
            <p:cNvSpPr>
              <a:spLocks noChangeArrowheads="1"/>
            </p:cNvSpPr>
            <p:nvPr/>
          </p:nvSpPr>
          <p:spPr bwMode="auto">
            <a:xfrm>
              <a:off x="2860357" y="5063075"/>
              <a:ext cx="152400" cy="152400"/>
            </a:xfrm>
            <a:prstGeom prst="ellipse">
              <a:avLst/>
            </a:prstGeom>
            <a:solidFill>
              <a:srgbClr val="00000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 sz="1200" b="0"/>
            </a:p>
          </p:txBody>
        </p:sp>
      </p:grpSp>
      <p:cxnSp>
        <p:nvCxnSpPr>
          <p:cNvPr id="79" name="Straight Connector 88"/>
          <p:cNvCxnSpPr>
            <a:cxnSpLocks noChangeShapeType="1"/>
            <a:stCxn id="73" idx="0"/>
          </p:cNvCxnSpPr>
          <p:nvPr/>
        </p:nvCxnSpPr>
        <p:spPr bwMode="auto">
          <a:xfrm flipV="1">
            <a:off x="3695700" y="4814928"/>
            <a:ext cx="20638" cy="306387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</p:cxnSp>
      <p:grpSp>
        <p:nvGrpSpPr>
          <p:cNvPr id="80" name="Group 103"/>
          <p:cNvGrpSpPr>
            <a:grpSpLocks/>
          </p:cNvGrpSpPr>
          <p:nvPr/>
        </p:nvGrpSpPr>
        <p:grpSpPr bwMode="auto">
          <a:xfrm>
            <a:off x="3627438" y="4794290"/>
            <a:ext cx="608012" cy="368300"/>
            <a:chOff x="2837267" y="4956915"/>
            <a:chExt cx="608928" cy="369332"/>
          </a:xfrm>
        </p:grpSpPr>
        <p:sp>
          <p:nvSpPr>
            <p:cNvPr id="81" name="TextBox 104"/>
            <p:cNvSpPr txBox="1">
              <a:spLocks noChangeArrowheads="1"/>
            </p:cNvSpPr>
            <p:nvPr/>
          </p:nvSpPr>
          <p:spPr bwMode="auto">
            <a:xfrm>
              <a:off x="2966577" y="4956915"/>
              <a:ext cx="4796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R5</a:t>
              </a:r>
            </a:p>
          </p:txBody>
        </p:sp>
        <p:sp>
          <p:nvSpPr>
            <p:cNvPr id="82" name="Oval 105"/>
            <p:cNvSpPr>
              <a:spLocks noChangeArrowheads="1"/>
            </p:cNvSpPr>
            <p:nvPr/>
          </p:nvSpPr>
          <p:spPr bwMode="auto">
            <a:xfrm>
              <a:off x="2837267" y="5063075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 sz="1200" b="0"/>
            </a:p>
          </p:txBody>
        </p:sp>
      </p:grpSp>
      <p:cxnSp>
        <p:nvCxnSpPr>
          <p:cNvPr id="83" name="Straight Connector 324"/>
          <p:cNvCxnSpPr>
            <a:cxnSpLocks noChangeShapeType="1"/>
          </p:cNvCxnSpPr>
          <p:nvPr/>
        </p:nvCxnSpPr>
        <p:spPr bwMode="auto">
          <a:xfrm flipV="1">
            <a:off x="4797425" y="4816515"/>
            <a:ext cx="0" cy="314325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</p:cxnSp>
      <p:grpSp>
        <p:nvGrpSpPr>
          <p:cNvPr id="84" name="Group 108"/>
          <p:cNvGrpSpPr>
            <a:grpSpLocks/>
          </p:cNvGrpSpPr>
          <p:nvPr/>
        </p:nvGrpSpPr>
        <p:grpSpPr bwMode="auto">
          <a:xfrm>
            <a:off x="4706938" y="4794290"/>
            <a:ext cx="609600" cy="368300"/>
            <a:chOff x="2837267" y="4956915"/>
            <a:chExt cx="608928" cy="369332"/>
          </a:xfrm>
        </p:grpSpPr>
        <p:sp>
          <p:nvSpPr>
            <p:cNvPr id="85" name="TextBox 109"/>
            <p:cNvSpPr txBox="1">
              <a:spLocks noChangeArrowheads="1"/>
            </p:cNvSpPr>
            <p:nvPr/>
          </p:nvSpPr>
          <p:spPr bwMode="auto">
            <a:xfrm>
              <a:off x="2966577" y="4956915"/>
              <a:ext cx="4796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R7</a:t>
              </a:r>
            </a:p>
          </p:txBody>
        </p:sp>
        <p:sp>
          <p:nvSpPr>
            <p:cNvPr id="86" name="Oval 110"/>
            <p:cNvSpPr>
              <a:spLocks noChangeArrowheads="1"/>
            </p:cNvSpPr>
            <p:nvPr/>
          </p:nvSpPr>
          <p:spPr bwMode="auto">
            <a:xfrm>
              <a:off x="2837267" y="5063075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 sz="1200" b="0"/>
            </a:p>
          </p:txBody>
        </p:sp>
      </p:grpSp>
      <p:cxnSp>
        <p:nvCxnSpPr>
          <p:cNvPr id="87" name="Straight Connector 146"/>
          <p:cNvCxnSpPr>
            <a:cxnSpLocks noChangeShapeType="1"/>
            <a:stCxn id="56" idx="3"/>
            <a:endCxn id="68" idx="1"/>
          </p:cNvCxnSpPr>
          <p:nvPr/>
        </p:nvCxnSpPr>
        <p:spPr bwMode="auto">
          <a:xfrm>
            <a:off x="5486400" y="4549815"/>
            <a:ext cx="1066800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</p:cxnSp>
      <p:grpSp>
        <p:nvGrpSpPr>
          <p:cNvPr id="88" name="Group 159"/>
          <p:cNvGrpSpPr>
            <a:grpSpLocks/>
          </p:cNvGrpSpPr>
          <p:nvPr/>
        </p:nvGrpSpPr>
        <p:grpSpPr bwMode="auto">
          <a:xfrm>
            <a:off x="7015163" y="3735428"/>
            <a:ext cx="687387" cy="369887"/>
            <a:chOff x="2860357" y="4955683"/>
            <a:chExt cx="687986" cy="369332"/>
          </a:xfrm>
        </p:grpSpPr>
        <p:sp>
          <p:nvSpPr>
            <p:cNvPr id="89" name="TextBox 160"/>
            <p:cNvSpPr txBox="1">
              <a:spLocks noChangeArrowheads="1"/>
            </p:cNvSpPr>
            <p:nvPr/>
          </p:nvSpPr>
          <p:spPr bwMode="auto">
            <a:xfrm>
              <a:off x="2953244" y="4955683"/>
              <a:ext cx="59509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R11</a:t>
              </a:r>
            </a:p>
          </p:txBody>
        </p:sp>
        <p:sp>
          <p:nvSpPr>
            <p:cNvPr id="90" name="Oval 161"/>
            <p:cNvSpPr>
              <a:spLocks noChangeArrowheads="1"/>
            </p:cNvSpPr>
            <p:nvPr/>
          </p:nvSpPr>
          <p:spPr bwMode="auto">
            <a:xfrm>
              <a:off x="2860357" y="5063075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 sz="1200" b="0"/>
            </a:p>
          </p:txBody>
        </p:sp>
      </p:grpSp>
      <p:cxnSp>
        <p:nvCxnSpPr>
          <p:cNvPr id="10" name="Straight Arrow Connector 9"/>
          <p:cNvCxnSpPr/>
          <p:nvPr/>
        </p:nvCxnSpPr>
        <p:spPr bwMode="auto">
          <a:xfrm>
            <a:off x="5697125" y="1898830"/>
            <a:ext cx="54006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2831061" y="1709518"/>
            <a:ext cx="2866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IEEE 802 Access Network</a:t>
            </a:r>
            <a:endParaRPr lang="en-US" sz="1800" dirty="0">
              <a:latin typeface="+mn-lt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266533" y="1709518"/>
            <a:ext cx="2006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5G NW Functions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1812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5G Requirements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P802.1CF within the scope of 5G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190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NGMN 5G White Paper Contents</a:t>
            </a:r>
            <a:br>
              <a:rPr lang="en-US" dirty="0" smtClean="0"/>
            </a:br>
            <a:r>
              <a:rPr lang="en-US" sz="1400" dirty="0">
                <a:hlinkClick r:id="rId3"/>
              </a:rPr>
              <a:t>http://ngmn.org/fileadmin/ngmn/content/images/news/ngmn_news/NGMN_5G_White_Paper_V1_0.pdf</a:t>
            </a:r>
            <a:r>
              <a:rPr lang="en-US" sz="14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Table of Contents</a:t>
            </a:r>
          </a:p>
          <a:p>
            <a:pPr lvl="1"/>
            <a:r>
              <a:rPr lang="en-US" dirty="0" smtClean="0"/>
              <a:t>Executive Summary</a:t>
            </a:r>
          </a:p>
          <a:p>
            <a:pPr lvl="1"/>
            <a:r>
              <a:rPr lang="en-US" dirty="0" smtClean="0"/>
              <a:t>Introduction </a:t>
            </a:r>
          </a:p>
          <a:p>
            <a:pPr lvl="1"/>
            <a:r>
              <a:rPr lang="en-US" dirty="0" smtClean="0"/>
              <a:t>5G Vision</a:t>
            </a:r>
          </a:p>
          <a:p>
            <a:pPr lvl="2"/>
            <a:r>
              <a:rPr lang="en-US" dirty="0" smtClean="0"/>
              <a:t>Business Context</a:t>
            </a:r>
          </a:p>
          <a:p>
            <a:pPr lvl="2"/>
            <a:r>
              <a:rPr lang="en-US" dirty="0" smtClean="0"/>
              <a:t>Use Cases</a:t>
            </a:r>
          </a:p>
          <a:p>
            <a:pPr lvl="2"/>
            <a:r>
              <a:rPr lang="en-US" dirty="0" smtClean="0"/>
              <a:t>Business Models</a:t>
            </a:r>
          </a:p>
          <a:p>
            <a:pPr lvl="1"/>
            <a:r>
              <a:rPr lang="en-US" dirty="0" smtClean="0"/>
              <a:t>Requirements</a:t>
            </a:r>
          </a:p>
          <a:p>
            <a:pPr lvl="1"/>
            <a:r>
              <a:rPr lang="en-US" dirty="0" smtClean="0"/>
              <a:t>Technology and Architecture</a:t>
            </a:r>
          </a:p>
          <a:p>
            <a:pPr lvl="1"/>
            <a:r>
              <a:rPr lang="en-US" dirty="0" smtClean="0"/>
              <a:t>Spectrum</a:t>
            </a:r>
          </a:p>
          <a:p>
            <a:pPr lvl="1"/>
            <a:r>
              <a:rPr lang="en-US" dirty="0" smtClean="0"/>
              <a:t>IPR</a:t>
            </a:r>
          </a:p>
          <a:p>
            <a:pPr lvl="1"/>
            <a:r>
              <a:rPr lang="en-US" dirty="0" smtClean="0"/>
              <a:t>Way Forward</a:t>
            </a:r>
          </a:p>
          <a:p>
            <a:pPr lvl="1"/>
            <a:r>
              <a:rPr lang="en-US" dirty="0" smtClean="0"/>
              <a:t>Conclusions</a:t>
            </a:r>
          </a:p>
          <a:p>
            <a:pPr lvl="1"/>
            <a:r>
              <a:rPr lang="en-US" dirty="0" smtClean="0"/>
              <a:t>Annexes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Mainly spectrum and radio aspects were introduced to 802.11 </a:t>
            </a:r>
            <a:r>
              <a:rPr lang="en-US" dirty="0"/>
              <a:t>by </a:t>
            </a: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://mentor.ieee.org/802.11/dcn/15/11-15-0547-00-0wng-ngmn-5g-white-paper-</a:t>
            </a:r>
            <a:r>
              <a:rPr lang="en-US" dirty="0" smtClean="0">
                <a:hlinkClick r:id="rId4"/>
              </a:rPr>
              <a:t>overview.pptx</a:t>
            </a: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This presentation focuses on networking aspects in relation to the scope of P802.1CF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39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P802.1CF within the scope of 5G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Max </a:t>
            </a:r>
            <a:r>
              <a:rPr lang="en-US" dirty="0" smtClean="0"/>
              <a:t>Riegel, Nokia </a:t>
            </a:r>
            <a:r>
              <a:rPr lang="en-US" dirty="0" smtClean="0"/>
              <a:t>Networks</a:t>
            </a:r>
          </a:p>
          <a:p>
            <a:r>
              <a:rPr lang="en-US" dirty="0" err="1"/>
              <a:t>Yonggang</a:t>
            </a:r>
            <a:r>
              <a:rPr lang="en-US" dirty="0"/>
              <a:t> Fang, </a:t>
            </a:r>
            <a:r>
              <a:rPr lang="en-US" dirty="0" smtClean="0"/>
              <a:t>ZTE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NGMN 5G Use Cases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530" y="1222882"/>
            <a:ext cx="8442000" cy="5131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1812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NGMN 5G Business Models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515" y="1404260"/>
            <a:ext cx="8696654" cy="4545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1812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Architectural implications </a:t>
            </a:r>
            <a:r>
              <a:rPr lang="en-US" dirty="0" smtClean="0"/>
              <a:t>by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NGMN 5G Business </a:t>
            </a:r>
            <a:r>
              <a:rPr lang="en-US" dirty="0" smtClean="0"/>
              <a:t>Models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Network sharing</a:t>
            </a:r>
          </a:p>
          <a:p>
            <a:pPr lvl="1"/>
            <a:r>
              <a:rPr lang="en-US" dirty="0" smtClean="0"/>
              <a:t>Leverage network assets from multiple sources</a:t>
            </a:r>
          </a:p>
          <a:p>
            <a:pPr lvl="1"/>
            <a:r>
              <a:rPr lang="en-US" dirty="0" smtClean="0"/>
              <a:t>Provide networking functions to others</a:t>
            </a:r>
          </a:p>
          <a:p>
            <a:r>
              <a:rPr lang="en-US" dirty="0" smtClean="0"/>
              <a:t>Enhanced connectivity</a:t>
            </a:r>
          </a:p>
          <a:p>
            <a:pPr lvl="1"/>
            <a:r>
              <a:rPr lang="en-US" dirty="0" smtClean="0"/>
              <a:t>Enable dynamically configured connectivity </a:t>
            </a:r>
            <a:r>
              <a:rPr lang="en-US" dirty="0"/>
              <a:t>with differentiated feature </a:t>
            </a:r>
            <a:r>
              <a:rPr lang="en-US" dirty="0" smtClean="0"/>
              <a:t>sets</a:t>
            </a:r>
            <a:endParaRPr lang="en-US" dirty="0" smtClean="0"/>
          </a:p>
          <a:p>
            <a:r>
              <a:rPr lang="en-US" dirty="0" smtClean="0"/>
              <a:t>Enriched offers by partnership</a:t>
            </a:r>
          </a:p>
          <a:p>
            <a:pPr lvl="1"/>
            <a:r>
              <a:rPr lang="en-US" dirty="0" smtClean="0"/>
              <a:t>Allow for combination and integration of network services with other assets and information sources</a:t>
            </a:r>
          </a:p>
        </p:txBody>
      </p:sp>
    </p:spTree>
    <p:extLst>
      <p:ext uri="{BB962C8B-B14F-4D97-AF65-F5344CB8AC3E}">
        <p14:creationId xmlns:p14="http://schemas.microsoft.com/office/powerpoint/2010/main" val="6907006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NGMN 5G Design </a:t>
            </a:r>
            <a:r>
              <a:rPr lang="en-US" dirty="0" smtClean="0"/>
              <a:t>Principles </a:t>
            </a:r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6525" y="979427"/>
            <a:ext cx="8550950" cy="5419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1812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dirty="0" smtClean="0"/>
              <a:t>Design Principles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Core Network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000" b="1" dirty="0" smtClean="0"/>
              <a:t>Create common </a:t>
            </a:r>
            <a:r>
              <a:rPr lang="en-US" sz="2000" b="1" dirty="0" err="1" smtClean="0"/>
              <a:t>composable</a:t>
            </a:r>
            <a:r>
              <a:rPr lang="en-US" sz="2000" b="1" dirty="0" smtClean="0"/>
              <a:t> core 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Minimize number of entities and functionalities 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C/U-function split, lean protocol stack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No mandatory U-plane functions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Minimize legacy interworking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RAT-agnostic core 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Fixed and mobile convergence </a:t>
            </a:r>
            <a:endParaRPr lang="en-US" sz="2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Operation &amp; Management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000" b="1" dirty="0" smtClean="0"/>
              <a:t>Simplify operations and management 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Automation and self-healing</a:t>
            </a:r>
          </a:p>
          <a:p>
            <a:pPr>
              <a:lnSpc>
                <a:spcPct val="90000"/>
              </a:lnSpc>
            </a:pPr>
            <a:r>
              <a:rPr lang="en-US" sz="2000" dirty="0" err="1" smtClean="0"/>
              <a:t>Probeless</a:t>
            </a:r>
            <a:r>
              <a:rPr lang="en-US" sz="2000" dirty="0" smtClean="0"/>
              <a:t> monitoring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Collaborative management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Integrated OAM functionality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Carrier-grade network cloud orchestration </a:t>
            </a:r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89004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8670"/>
            <a:ext cx="8229600" cy="958967"/>
          </a:xfrm>
        </p:spPr>
        <p:txBody>
          <a:bodyPr/>
          <a:lstStyle/>
          <a:p>
            <a:r>
              <a:rPr lang="en-US" dirty="0" smtClean="0"/>
              <a:t>NGMN 5G Architecture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309455"/>
            <a:ext cx="8606775" cy="495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4630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Slicing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 </a:t>
            </a:r>
            <a:r>
              <a:rPr lang="en-US" dirty="0"/>
              <a:t>“5G slice</a:t>
            </a:r>
            <a:r>
              <a:rPr lang="en-US" dirty="0" smtClean="0"/>
              <a:t>”</a:t>
            </a:r>
            <a:r>
              <a:rPr lang="en-US" dirty="0"/>
              <a:t> </a:t>
            </a:r>
            <a:r>
              <a:rPr lang="en-US" dirty="0" smtClean="0"/>
              <a:t>provides a particular connection service with specific C</a:t>
            </a:r>
            <a:r>
              <a:rPr lang="en-US" dirty="0"/>
              <a:t>- and U-plane </a:t>
            </a:r>
            <a:r>
              <a:rPr lang="en-US" dirty="0" smtClean="0"/>
              <a:t>functionality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ollection </a:t>
            </a:r>
            <a:r>
              <a:rPr lang="en-US" dirty="0"/>
              <a:t>of 5G network functions and specific RAT settings </a:t>
            </a:r>
            <a:r>
              <a:rPr lang="en-US" dirty="0" smtClean="0"/>
              <a:t>for a particular service </a:t>
            </a:r>
            <a:endParaRPr lang="en-US" dirty="0"/>
          </a:p>
          <a:p>
            <a:pPr lvl="1"/>
            <a:r>
              <a:rPr lang="en-US" dirty="0" smtClean="0"/>
              <a:t>Can </a:t>
            </a:r>
            <a:r>
              <a:rPr lang="en-US" dirty="0"/>
              <a:t>span all domains of the </a:t>
            </a:r>
            <a:r>
              <a:rPr lang="en-US" dirty="0" smtClean="0"/>
              <a:t>network</a:t>
            </a:r>
          </a:p>
          <a:p>
            <a:r>
              <a:rPr lang="en-US" dirty="0" smtClean="0"/>
              <a:t>Not </a:t>
            </a:r>
            <a:r>
              <a:rPr lang="en-US" dirty="0"/>
              <a:t>all slices contain the same </a:t>
            </a:r>
            <a:r>
              <a:rPr lang="en-US" dirty="0" smtClean="0"/>
              <a:t>functions</a:t>
            </a:r>
          </a:p>
          <a:p>
            <a:pPr lvl="1"/>
            <a:r>
              <a:rPr lang="en-US" dirty="0" smtClean="0"/>
              <a:t>Can be only subset of today’s mobile networks </a:t>
            </a:r>
          </a:p>
          <a:p>
            <a:pPr lvl="1"/>
            <a:r>
              <a:rPr lang="en-US" dirty="0" smtClean="0"/>
              <a:t>Provides </a:t>
            </a:r>
            <a:r>
              <a:rPr lang="en-US" dirty="0"/>
              <a:t>only the traffic treatment that is necessary for the </a:t>
            </a:r>
            <a:r>
              <a:rPr lang="en-US" dirty="0" smtClean="0"/>
              <a:t>particular use case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/>
              <a:t>F</a:t>
            </a:r>
            <a:r>
              <a:rPr lang="en-US" dirty="0" smtClean="0"/>
              <a:t>lexibility of slicing is </a:t>
            </a:r>
            <a:r>
              <a:rPr lang="en-US" dirty="0"/>
              <a:t>a key enabler </a:t>
            </a:r>
            <a:r>
              <a:rPr lang="en-US" dirty="0" smtClean="0"/>
              <a:t>for value creation. </a:t>
            </a:r>
          </a:p>
          <a:p>
            <a:r>
              <a:rPr lang="en-US" dirty="0" smtClean="0"/>
              <a:t>Third</a:t>
            </a:r>
            <a:r>
              <a:rPr lang="en-US" dirty="0"/>
              <a:t>-party entities can be given permission to control certain aspects of </a:t>
            </a:r>
            <a:r>
              <a:rPr lang="en-US" dirty="0" smtClean="0"/>
              <a:t>slicing.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5885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NGMN 5G Network Slicing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99" y="1403775"/>
            <a:ext cx="8478241" cy="515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8959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Building Blocks</a:t>
            </a:r>
            <a:br>
              <a:rPr lang="en-US" dirty="0" smtClean="0"/>
            </a:br>
            <a:r>
              <a:rPr lang="en-US" dirty="0"/>
              <a:t>N1 – Network Flexibility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Software-Defined Networking </a:t>
            </a:r>
            <a:endParaRPr lang="en-US" dirty="0"/>
          </a:p>
          <a:p>
            <a:pPr lvl="1"/>
            <a:r>
              <a:rPr lang="en-US" dirty="0"/>
              <a:t>Programmable network with centralized logically abstracted control, separated from a flow-based data/forwarding plane, like P-GW/S-GW and so on. </a:t>
            </a:r>
          </a:p>
          <a:p>
            <a:r>
              <a:rPr lang="en-US" b="1" dirty="0"/>
              <a:t>Virtualized Mobile Core Network </a:t>
            </a:r>
            <a:endParaRPr lang="en-US" dirty="0"/>
          </a:p>
          <a:p>
            <a:pPr lvl="1"/>
            <a:r>
              <a:rPr lang="en-US" dirty="0"/>
              <a:t>Software based functionality abstracted from common pool of hardware.</a:t>
            </a:r>
            <a:br>
              <a:rPr lang="en-US" dirty="0"/>
            </a:br>
            <a:r>
              <a:rPr lang="en-US" dirty="0"/>
              <a:t>Enables mobile core network elements as virtualized functions decoupled from specialized hardware, managing function and resources more flexibly and intelligently </a:t>
            </a:r>
          </a:p>
          <a:p>
            <a:pPr lvl="1"/>
            <a:r>
              <a:rPr lang="en-US" dirty="0"/>
              <a:t>Virtualization platform can provide open APIs to management functions utilizing shared resources. </a:t>
            </a:r>
          </a:p>
          <a:p>
            <a:r>
              <a:rPr lang="en-US" b="1" dirty="0" smtClean="0"/>
              <a:t>State-disintegrated Core Node </a:t>
            </a:r>
            <a:endParaRPr lang="en-US" dirty="0" smtClean="0"/>
          </a:p>
          <a:p>
            <a:pPr lvl="1"/>
            <a:r>
              <a:rPr lang="en-US" dirty="0" smtClean="0"/>
              <a:t>State of a core node is separated and kept in a remote database </a:t>
            </a:r>
          </a:p>
          <a:p>
            <a:r>
              <a:rPr lang="en-US" b="1" dirty="0" smtClean="0"/>
              <a:t>Smart </a:t>
            </a:r>
            <a:r>
              <a:rPr lang="en-US" b="1" dirty="0"/>
              <a:t>Edge Node </a:t>
            </a:r>
            <a:endParaRPr lang="en-US" dirty="0"/>
          </a:p>
          <a:p>
            <a:pPr lvl="1"/>
            <a:r>
              <a:rPr lang="en-US" dirty="0"/>
              <a:t>A node at the edge of the network (e.g., base station, small cell or even terminal) can actively carry out some of the core network functionalities or additional services (example: context-aware dynamic caching)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9405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510" y="274638"/>
            <a:ext cx="8820979" cy="1143000"/>
          </a:xfrm>
        </p:spPr>
        <p:txBody>
          <a:bodyPr/>
          <a:lstStyle/>
          <a:p>
            <a:r>
              <a:rPr lang="en-US" sz="3000" dirty="0" smtClean="0"/>
              <a:t>Technology Building Blocks</a:t>
            </a:r>
            <a:br>
              <a:rPr lang="en-US" sz="3000" dirty="0" smtClean="0"/>
            </a:br>
            <a:r>
              <a:rPr lang="en-US" sz="3000" dirty="0" smtClean="0"/>
              <a:t>N2 </a:t>
            </a:r>
            <a:r>
              <a:rPr lang="en-US" sz="3000" dirty="0"/>
              <a:t>- Efficient/Adaptive Network Resource </a:t>
            </a:r>
            <a:r>
              <a:rPr lang="en-US" sz="3000" dirty="0" smtClean="0"/>
              <a:t>Usage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0190"/>
            <a:ext cx="8229600" cy="5024155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/>
              <a:t>Traffic Optimization </a:t>
            </a:r>
            <a:endParaRPr lang="en-US" dirty="0"/>
          </a:p>
          <a:p>
            <a:pPr lvl="1"/>
            <a:r>
              <a:rPr lang="en-US" dirty="0"/>
              <a:t>Adapting the transported traffic to the characteristics of the transmission path and/or the end-device using </a:t>
            </a:r>
            <a:r>
              <a:rPr lang="en-US" dirty="0" err="1"/>
              <a:t>middleboxes</a:t>
            </a:r>
            <a:r>
              <a:rPr lang="en-US" dirty="0"/>
              <a:t> in the network. Intelligently choosing the transmission path and last mile based on attributes of the end-device, available access technologies at the end-device’s location and status of network (paths and nodes) </a:t>
            </a:r>
            <a:endParaRPr lang="en-US" dirty="0" smtClean="0"/>
          </a:p>
          <a:p>
            <a:r>
              <a:rPr lang="en-US" b="1" dirty="0"/>
              <a:t>Scalable service architecture </a:t>
            </a:r>
            <a:endParaRPr lang="en-US" dirty="0"/>
          </a:p>
          <a:p>
            <a:pPr lvl="1"/>
            <a:r>
              <a:rPr lang="en-US" dirty="0"/>
              <a:t>Ability to adapt and scale to service needs based on the use case (and mapped resource allocation) </a:t>
            </a:r>
          </a:p>
          <a:p>
            <a:r>
              <a:rPr lang="en-US" b="1" dirty="0"/>
              <a:t>Big data </a:t>
            </a:r>
            <a:endParaRPr lang="en-US" dirty="0"/>
          </a:p>
          <a:p>
            <a:pPr lvl="1"/>
            <a:r>
              <a:rPr lang="en-US" dirty="0"/>
              <a:t>To capture, </a:t>
            </a:r>
            <a:r>
              <a:rPr lang="en-US" dirty="0" smtClean="0"/>
              <a:t>analyze</a:t>
            </a:r>
            <a:r>
              <a:rPr lang="en-US" dirty="0"/>
              <a:t>, make usable and leverage the vast amount of data available in many instances of content/service delivery. Additionally, along with </a:t>
            </a:r>
            <a:r>
              <a:rPr lang="en-US" dirty="0" smtClean="0"/>
              <a:t>behavior</a:t>
            </a:r>
            <a:r>
              <a:rPr lang="en-US" dirty="0"/>
              <a:t>, context and proximity aspects, captured (or discovered &amp; provided) by user devices, social media/networks, content/service delivery, user-data management, research and trial data, machine/sensors (including discovery) and </a:t>
            </a:r>
            <a:r>
              <a:rPr lang="en-US" dirty="0" err="1"/>
              <a:t>IoT</a:t>
            </a:r>
            <a:r>
              <a:rPr lang="en-US" dirty="0"/>
              <a:t>. </a:t>
            </a:r>
          </a:p>
          <a:p>
            <a:r>
              <a:rPr lang="en-US" b="1" dirty="0"/>
              <a:t>Content-optimization and adaptive streaming </a:t>
            </a:r>
            <a:endParaRPr lang="en-US" dirty="0"/>
          </a:p>
          <a:p>
            <a:pPr lvl="1"/>
            <a:r>
              <a:rPr lang="en-US" dirty="0"/>
              <a:t>Use of client-side and server-side techniques to adapt content delivery to path characteristics and the attributes of the end-device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828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IEEE 802 radio technologies and 5G requirements</a:t>
            </a:r>
          </a:p>
          <a:p>
            <a:endParaRPr lang="en-US" dirty="0"/>
          </a:p>
          <a:p>
            <a:r>
              <a:rPr lang="en-US" dirty="0" smtClean="0"/>
              <a:t>Results of Bangkok </a:t>
            </a:r>
            <a:r>
              <a:rPr lang="en-US" dirty="0" err="1" smtClean="0"/>
              <a:t>OmniRAN</a:t>
            </a:r>
            <a:r>
              <a:rPr lang="en-US" dirty="0" smtClean="0"/>
              <a:t> discussions</a:t>
            </a:r>
          </a:p>
          <a:p>
            <a:endParaRPr lang="en-US" dirty="0" smtClean="0"/>
          </a:p>
          <a:p>
            <a:r>
              <a:rPr lang="en-US" dirty="0" smtClean="0"/>
              <a:t>IEEE 802.11 in public communication networks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Interfacing options of P802.1CF with 5G core</a:t>
            </a:r>
          </a:p>
          <a:p>
            <a:endParaRPr lang="en-US" dirty="0" smtClean="0"/>
          </a:p>
          <a:p>
            <a:r>
              <a:rPr lang="en-US" dirty="0" smtClean="0"/>
              <a:t>Introduction of 5G network requirements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510" y="274638"/>
            <a:ext cx="8820979" cy="1143000"/>
          </a:xfrm>
        </p:spPr>
        <p:txBody>
          <a:bodyPr/>
          <a:lstStyle/>
          <a:p>
            <a:r>
              <a:rPr lang="en-US" dirty="0" smtClean="0"/>
              <a:t>Technology Building Blocks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N3 – Other Enablers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3795"/>
            <a:ext cx="8229600" cy="4500500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/>
              <a:t>Technologies for massive connectivity </a:t>
            </a:r>
            <a:endParaRPr lang="en-US" dirty="0"/>
          </a:p>
          <a:p>
            <a:pPr lvl="1"/>
            <a:r>
              <a:rPr lang="en-US" dirty="0"/>
              <a:t>There are a wide variety of small packets transmissions with different </a:t>
            </a:r>
            <a:r>
              <a:rPr lang="en-US" dirty="0" err="1"/>
              <a:t>QoE</a:t>
            </a:r>
            <a:r>
              <a:rPr lang="en-US" dirty="0"/>
              <a:t> (Quality of Experience) for both M2M and H2H, </a:t>
            </a:r>
            <a:r>
              <a:rPr lang="en-US" dirty="0" smtClean="0"/>
              <a:t>e.g. Periodic </a:t>
            </a:r>
            <a:r>
              <a:rPr lang="en-US" dirty="0"/>
              <a:t>keep-alive </a:t>
            </a:r>
            <a:r>
              <a:rPr lang="en-US" dirty="0" smtClean="0"/>
              <a:t>packets, </a:t>
            </a:r>
            <a:r>
              <a:rPr lang="en-US" dirty="0" err="1" smtClean="0"/>
              <a:t>Bursty</a:t>
            </a:r>
            <a:r>
              <a:rPr lang="en-US" dirty="0" smtClean="0"/>
              <a:t> </a:t>
            </a:r>
            <a:r>
              <a:rPr lang="en-US" dirty="0"/>
              <a:t>Instant </a:t>
            </a:r>
            <a:r>
              <a:rPr lang="en-US" dirty="0" smtClean="0"/>
              <a:t>Messages, or Real</a:t>
            </a:r>
            <a:r>
              <a:rPr lang="en-US" dirty="0"/>
              <a:t>-time critical message </a:t>
            </a:r>
            <a:r>
              <a:rPr lang="en-US" dirty="0" smtClean="0"/>
              <a:t>delivery</a:t>
            </a:r>
            <a:endParaRPr lang="en-US" dirty="0"/>
          </a:p>
          <a:p>
            <a:pPr lvl="1"/>
            <a:r>
              <a:rPr lang="en-US" dirty="0" smtClean="0"/>
              <a:t>These </a:t>
            </a:r>
            <a:r>
              <a:rPr lang="en-US" dirty="0"/>
              <a:t>small packet transmissions may cause frequent RRC transitions and contribute to network </a:t>
            </a:r>
            <a:r>
              <a:rPr lang="en-US" dirty="0" smtClean="0"/>
              <a:t>signaling </a:t>
            </a:r>
            <a:r>
              <a:rPr lang="en-US" dirty="0"/>
              <a:t>congestion. Moreover, the current RRC transitions may introduce extra delay and thereby cannot satisfy the real-time requirement for some applications generating small packets transmissions.</a:t>
            </a:r>
            <a:br>
              <a:rPr lang="en-US" dirty="0"/>
            </a:br>
            <a:r>
              <a:rPr lang="en-US" dirty="0"/>
              <a:t>3GPP is looking for </a:t>
            </a:r>
            <a:r>
              <a:rPr lang="en-US" dirty="0" smtClean="0"/>
              <a:t>signaling </a:t>
            </a:r>
            <a:r>
              <a:rPr lang="en-US" dirty="0"/>
              <a:t>optimization of small packet transmission. Evolutional and some revolutionary mechanisms need to be devised to address this for 5G. </a:t>
            </a:r>
            <a:endParaRPr lang="en-US" dirty="0" smtClean="0"/>
          </a:p>
          <a:p>
            <a:r>
              <a:rPr lang="en-US" b="1" dirty="0"/>
              <a:t>Privacy and Security Aspects </a:t>
            </a:r>
            <a:endParaRPr lang="en-US" b="1" dirty="0" smtClean="0"/>
          </a:p>
          <a:p>
            <a:pPr marL="457200" lvl="1" indent="0">
              <a:buNone/>
            </a:pPr>
            <a:r>
              <a:rPr lang="en-US" dirty="0"/>
              <a:t>There are different aspects related to security that will play an important role for 5G design, </a:t>
            </a:r>
            <a:r>
              <a:rPr lang="en-US" dirty="0" smtClean="0"/>
              <a:t>including:</a:t>
            </a:r>
            <a:endParaRPr lang="en-US" dirty="0"/>
          </a:p>
          <a:p>
            <a:pPr lvl="1"/>
            <a:r>
              <a:rPr lang="en-US" dirty="0" smtClean="0"/>
              <a:t>Radio </a:t>
            </a:r>
            <a:r>
              <a:rPr lang="en-US" dirty="0"/>
              <a:t>link encryption of user traffic. Most applications that </a:t>
            </a:r>
            <a:r>
              <a:rPr lang="en-US" dirty="0" smtClean="0"/>
              <a:t>require </a:t>
            </a:r>
            <a:r>
              <a:rPr lang="en-US" dirty="0"/>
              <a:t>security often implement it themselves, for instance using TLS/SSL, </a:t>
            </a:r>
            <a:r>
              <a:rPr lang="en-US" dirty="0" err="1"/>
              <a:t>IPsec</a:t>
            </a:r>
            <a:r>
              <a:rPr lang="en-US" dirty="0"/>
              <a:t> or some other application-specific security. Given this, how shall we handle link encryption of user traffic in 5G? </a:t>
            </a:r>
          </a:p>
          <a:p>
            <a:pPr lvl="1"/>
            <a:r>
              <a:rPr lang="en-US" dirty="0" smtClean="0"/>
              <a:t>Security</a:t>
            </a:r>
            <a:r>
              <a:rPr lang="en-US" dirty="0"/>
              <a:t>-design for low-latency use cases. Some 5G use cases require extremely low latency – including the latency of initiating communications. This will be an important shaping factor for the security design. </a:t>
            </a:r>
          </a:p>
          <a:p>
            <a:pPr lvl="1"/>
            <a:r>
              <a:rPr lang="en-US" dirty="0" smtClean="0"/>
              <a:t>Location </a:t>
            </a:r>
            <a:r>
              <a:rPr lang="en-US" dirty="0"/>
              <a:t>and identity privacy will require improvements with respect to current solutions used for 4G.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4599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P802.1CF within the scope of 5G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5596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IEEE 802 radio technologies fit well to NGMN 5G  expectations</a:t>
            </a:r>
          </a:p>
          <a:p>
            <a:r>
              <a:rPr lang="en-US" dirty="0" smtClean="0"/>
              <a:t>IEEE 802 radio technologies require an own version of radio access network to fully unleash their capabilities.</a:t>
            </a:r>
          </a:p>
          <a:p>
            <a:r>
              <a:rPr lang="en-US" dirty="0" smtClean="0"/>
              <a:t>P802.1CF provides an generic approach to provide an IEEE 802 radio access network.</a:t>
            </a:r>
          </a:p>
          <a:p>
            <a:r>
              <a:rPr lang="en-US" dirty="0" smtClean="0"/>
              <a:t>NGMN has demanding expectations on the upcoming mobile networks.</a:t>
            </a:r>
          </a:p>
          <a:p>
            <a:r>
              <a:rPr lang="en-US" dirty="0" smtClean="0"/>
              <a:t>P802.1CF </a:t>
            </a:r>
            <a:r>
              <a:rPr lang="en-US" dirty="0" smtClean="0"/>
              <a:t>can fulfill </a:t>
            </a:r>
            <a:r>
              <a:rPr lang="en-US" dirty="0" smtClean="0"/>
              <a:t>NGMN expectations and requirements for the 5G radio access network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Except wide area high mobility, which is not in scope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27492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 Requirements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P802.1CF within the scope of 5G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23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 </a:t>
            </a:r>
            <a:r>
              <a:rPr lang="en-US" dirty="0" smtClean="0"/>
              <a:t>802 </a:t>
            </a:r>
            <a:r>
              <a:rPr lang="en-US" dirty="0" smtClean="0"/>
              <a:t>matches 5G requirements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5G Technology Directions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IEEE 802 technologies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Extreme broadband</a:t>
            </a:r>
          </a:p>
          <a:p>
            <a:pPr lvl="1"/>
            <a:r>
              <a:rPr lang="en-US" dirty="0" smtClean="0"/>
              <a:t>802.11ac, 802.11ad</a:t>
            </a:r>
          </a:p>
          <a:p>
            <a:pPr lvl="1"/>
            <a:r>
              <a:rPr lang="en-US" dirty="0" smtClean="0"/>
              <a:t>Upcoming: .11ax &amp; .11ay</a:t>
            </a:r>
          </a:p>
          <a:p>
            <a:r>
              <a:rPr lang="en-US" dirty="0" smtClean="0"/>
              <a:t>M2M</a:t>
            </a:r>
          </a:p>
          <a:p>
            <a:pPr lvl="1"/>
            <a:r>
              <a:rPr lang="en-US" dirty="0" smtClean="0"/>
              <a:t>802.11ah</a:t>
            </a:r>
          </a:p>
          <a:p>
            <a:pPr lvl="1"/>
            <a:r>
              <a:rPr lang="en-US" dirty="0" smtClean="0"/>
              <a:t>Various 802.15 radios</a:t>
            </a:r>
          </a:p>
          <a:p>
            <a:pPr lvl="1"/>
            <a:r>
              <a:rPr lang="en-US" dirty="0" smtClean="0"/>
              <a:t>Upcoming: ‘LRLP@2.4G’</a:t>
            </a:r>
          </a:p>
          <a:p>
            <a:r>
              <a:rPr lang="en-US" dirty="0" smtClean="0"/>
              <a:t>Critical communication</a:t>
            </a:r>
          </a:p>
          <a:p>
            <a:pPr lvl="1"/>
            <a:r>
              <a:rPr lang="en-US" dirty="0" smtClean="0"/>
              <a:t>802.11e</a:t>
            </a:r>
          </a:p>
          <a:p>
            <a:pPr lvl="1"/>
            <a:r>
              <a:rPr lang="en-US" dirty="0" smtClean="0"/>
              <a:t>802.11p</a:t>
            </a:r>
          </a:p>
        </p:txBody>
      </p:sp>
      <p:sp>
        <p:nvSpPr>
          <p:cNvPr id="9" name="Isosceles Triangle 8"/>
          <p:cNvSpPr/>
          <p:nvPr/>
        </p:nvSpPr>
        <p:spPr bwMode="auto">
          <a:xfrm>
            <a:off x="701570" y="2933945"/>
            <a:ext cx="3132348" cy="2700300"/>
          </a:xfrm>
          <a:prstGeom prst="triangl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5G Radio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Requirements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1610" y="2393885"/>
            <a:ext cx="2408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Extreme Broadband</a:t>
            </a:r>
          </a:p>
          <a:p>
            <a:pPr algn="ctr"/>
            <a:r>
              <a:rPr lang="en-US" dirty="0" smtClean="0">
                <a:latin typeface="+mn-lt"/>
              </a:rPr>
              <a:t>High throughput, consistent </a:t>
            </a:r>
            <a:r>
              <a:rPr lang="en-US" dirty="0" err="1" smtClean="0">
                <a:latin typeface="+mn-lt"/>
              </a:rPr>
              <a:t>QoE</a:t>
            </a:r>
            <a:endParaRPr lang="en-US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7380" y="5634245"/>
            <a:ext cx="18440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M2M</a:t>
            </a:r>
          </a:p>
          <a:p>
            <a:pPr algn="ctr"/>
            <a:r>
              <a:rPr lang="en-US" dirty="0" smtClean="0">
                <a:latin typeface="+mn-lt"/>
              </a:rPr>
              <a:t>Low cost, 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low battery consumption</a:t>
            </a:r>
            <a:endParaRPr lang="en-US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56765" y="5634245"/>
            <a:ext cx="22485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Critical communication</a:t>
            </a:r>
          </a:p>
          <a:p>
            <a:pPr algn="ctr"/>
            <a:r>
              <a:rPr lang="en-US" dirty="0" smtClean="0">
                <a:latin typeface="+mn-lt"/>
              </a:rPr>
              <a:t>Low latency, 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high reliability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3941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5G Radio Requirements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358770"/>
            <a:ext cx="8229600" cy="476739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IEEE 802 has technologies fitting into the scope of 5G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IEEE 802.11 already today has solutions fitting well 5G requirements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Ultra broadband with up to 6.9 </a:t>
            </a:r>
            <a:r>
              <a:rPr lang="en-US" dirty="0" err="1" smtClean="0"/>
              <a:t>Gbps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M2M with multiple years of single battery operation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Critical communication support for V2V communication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IEEE 802.11 is evolving its technology in all directions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Other IEEE 802 technologies match 5G requirements as well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E.g. IEEE 802.15 has multiple radio interfaces optimized for M2M deployments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454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discussions in Bangkok, TH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P802.1CF within the scope of 5G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927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OmniRAN</a:t>
            </a:r>
            <a:r>
              <a:rPr lang="en-US" dirty="0"/>
              <a:t> TG </a:t>
            </a:r>
            <a:r>
              <a:rPr lang="en-US" dirty="0" smtClean="0"/>
              <a:t>Discussions</a:t>
            </a:r>
            <a:br>
              <a:rPr lang="en-US" dirty="0" smtClean="0"/>
            </a:br>
            <a:r>
              <a:rPr lang="en-US" sz="2800" dirty="0" smtClean="0"/>
              <a:t>‘802.11 as a component’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8770"/>
            <a:ext cx="8345270" cy="472552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Special 2hrs session on Sept. 16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Well attended by industry (14 organizations)</a:t>
            </a:r>
          </a:p>
          <a:p>
            <a:r>
              <a:rPr lang="en-US" dirty="0" smtClean="0"/>
              <a:t> 2 presentations</a:t>
            </a:r>
          </a:p>
          <a:p>
            <a:pPr lvl="1"/>
            <a:r>
              <a:rPr lang="en-US" dirty="0" smtClean="0"/>
              <a:t>WLAN </a:t>
            </a:r>
            <a:r>
              <a:rPr lang="en-US" dirty="0"/>
              <a:t>as a Component (</a:t>
            </a:r>
            <a:r>
              <a:rPr lang="en-US" dirty="0" err="1"/>
              <a:t>WaaC</a:t>
            </a:r>
            <a:r>
              <a:rPr lang="en-US" dirty="0" smtClean="0"/>
              <a:t>)</a:t>
            </a:r>
          </a:p>
          <a:p>
            <a:pPr lvl="2"/>
            <a:r>
              <a:rPr lang="en-US" dirty="0" err="1" smtClean="0"/>
              <a:t>Yonggang</a:t>
            </a:r>
            <a:r>
              <a:rPr lang="en-US" dirty="0" smtClean="0"/>
              <a:t> </a:t>
            </a:r>
            <a:r>
              <a:rPr lang="en-US" dirty="0"/>
              <a:t>Fang (ZTETX) </a:t>
            </a:r>
            <a:endParaRPr lang="en-US" dirty="0" smtClean="0"/>
          </a:p>
          <a:p>
            <a:pPr lvl="2"/>
            <a:r>
              <a:rPr lang="en-US" dirty="0">
                <a:hlinkClick r:id="rId2"/>
              </a:rPr>
              <a:t>https://mentor.ieee.org/omniran/dcn/15/omniran-15-0043-01-CF00-wlan-as-a-component.pptx</a:t>
            </a:r>
            <a:endParaRPr lang="en-US" dirty="0"/>
          </a:p>
          <a:p>
            <a:pPr lvl="2"/>
            <a:r>
              <a:rPr lang="en-US" dirty="0"/>
              <a:t>Introduces a new perspective on discussion that essentially a WLAN RAN may be required to successfully introduce 802.11 to 5G</a:t>
            </a:r>
          </a:p>
          <a:p>
            <a:pPr lvl="1"/>
            <a:r>
              <a:rPr lang="en-US" dirty="0"/>
              <a:t>Radio Interface Component from an </a:t>
            </a:r>
            <a:r>
              <a:rPr lang="en-US" dirty="0" err="1"/>
              <a:t>OmniRAN</a:t>
            </a:r>
            <a:r>
              <a:rPr lang="en-US" dirty="0"/>
              <a:t> </a:t>
            </a:r>
            <a:r>
              <a:rPr lang="en-US" dirty="0" smtClean="0"/>
              <a:t>perspective</a:t>
            </a:r>
          </a:p>
          <a:p>
            <a:pPr lvl="2"/>
            <a:r>
              <a:rPr lang="en-US" dirty="0" smtClean="0"/>
              <a:t>Max </a:t>
            </a:r>
            <a:r>
              <a:rPr lang="en-US" dirty="0"/>
              <a:t>Riegel (Nokia Networks</a:t>
            </a:r>
            <a:r>
              <a:rPr lang="en-US" dirty="0" smtClean="0"/>
              <a:t>)</a:t>
            </a:r>
            <a:endParaRPr lang="en-US" dirty="0" smtClean="0">
              <a:hlinkClick r:id=""/>
            </a:endParaRPr>
          </a:p>
          <a:p>
            <a:pPr lvl="2"/>
            <a:r>
              <a:rPr lang="en-US" dirty="0" smtClean="0">
                <a:hlinkClick r:id=""/>
              </a:rPr>
              <a:t>https</a:t>
            </a:r>
            <a:r>
              <a:rPr lang="en-US" dirty="0">
                <a:hlinkClick r:id="rId3"/>
              </a:rPr>
              <a:t>://mentor.ieee.org/omniran/dcn/15/omniran-15-0044-01-CF00-radio-interface-component.pptx</a:t>
            </a:r>
            <a:endParaRPr lang="en-US" dirty="0"/>
          </a:p>
          <a:p>
            <a:pPr lvl="2"/>
            <a:r>
              <a:rPr lang="en-US" dirty="0"/>
              <a:t>Showed that </a:t>
            </a:r>
            <a:r>
              <a:rPr lang="en-US" dirty="0" err="1"/>
              <a:t>OmniRAN</a:t>
            </a:r>
            <a:r>
              <a:rPr lang="en-US" dirty="0"/>
              <a:t> approach provides both, a model for a 802.11 radio component as well as a 802.11 Radio Access Network.</a:t>
            </a:r>
          </a:p>
          <a:p>
            <a:pPr lvl="2"/>
            <a:r>
              <a:rPr lang="en-US" dirty="0"/>
              <a:t>No consensus on how to treat terminals in the component discussions.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70919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OmniRAN</a:t>
            </a:r>
            <a:r>
              <a:rPr lang="en-US" dirty="0"/>
              <a:t> TG </a:t>
            </a:r>
            <a:r>
              <a:rPr lang="en-US" dirty="0" smtClean="0"/>
              <a:t>Discussions</a:t>
            </a:r>
            <a:br>
              <a:rPr lang="en-US" dirty="0" smtClean="0"/>
            </a:br>
            <a:r>
              <a:rPr lang="en-US" sz="2800" dirty="0" smtClean="0"/>
              <a:t>‘802.11 as a component’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8770"/>
            <a:ext cx="8229600" cy="5040560"/>
          </a:xfrm>
        </p:spPr>
        <p:txBody>
          <a:bodyPr>
            <a:normAutofit/>
          </a:bodyPr>
          <a:lstStyle/>
          <a:p>
            <a:r>
              <a:rPr lang="en-US" dirty="0" smtClean="0"/>
              <a:t>Conclusion of the discussions</a:t>
            </a:r>
            <a:endParaRPr lang="en-US" dirty="0"/>
          </a:p>
          <a:p>
            <a:pPr lvl="1"/>
            <a:r>
              <a:rPr lang="en-US" dirty="0" smtClean="0"/>
              <a:t>Agreement that there is an opportunity to define a new set of interfaces to </a:t>
            </a:r>
            <a:r>
              <a:rPr lang="en-US" dirty="0"/>
              <a:t>address the 5G </a:t>
            </a:r>
            <a:r>
              <a:rPr lang="en-US" dirty="0" smtClean="0"/>
              <a:t>requirements for inclusion of IEEE 802.11</a:t>
            </a:r>
          </a:p>
          <a:p>
            <a:pPr lvl="1"/>
            <a:r>
              <a:rPr lang="en-US" dirty="0" smtClean="0"/>
              <a:t>This work would result in an 802.11 Radio Access Network (RAN).</a:t>
            </a:r>
          </a:p>
          <a:p>
            <a:pPr lvl="1"/>
            <a:r>
              <a:rPr lang="en-US" dirty="0" err="1" smtClean="0"/>
              <a:t>OmniRAN</a:t>
            </a:r>
            <a:r>
              <a:rPr lang="en-US" dirty="0" smtClean="0"/>
              <a:t> P802.1CF could potentially provide the network architecture (Stage 2) for this RAN.</a:t>
            </a:r>
          </a:p>
        </p:txBody>
      </p:sp>
    </p:spTree>
    <p:extLst>
      <p:ext uri="{BB962C8B-B14F-4D97-AF65-F5344CB8AC3E}">
        <p14:creationId xmlns:p14="http://schemas.microsoft.com/office/powerpoint/2010/main" val="1440000362"/>
      </p:ext>
    </p:extLst>
  </p:cSld>
  <p:clrMapOvr>
    <a:masterClrMapping/>
  </p:clrMapOvr>
</p:sld>
</file>

<file path=ppt/theme/theme1.xml><?xml version="1.0" encoding="utf-8"?>
<a:theme xmlns:a="http://schemas.openxmlformats.org/drawingml/2006/main" name="omniran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omniran-template.potx</Template>
  <TotalTime>380</TotalTime>
  <Words>1895</Words>
  <Application>Microsoft Macintosh PowerPoint</Application>
  <PresentationFormat>On-screen Show (4:3)</PresentationFormat>
  <Paragraphs>275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omniran-template</vt:lpstr>
      <vt:lpstr>PowerPoint Presentation</vt:lpstr>
      <vt:lpstr>P802.1CF within the scope of 5G </vt:lpstr>
      <vt:lpstr>Outline</vt:lpstr>
      <vt:lpstr>Radio Requirements</vt:lpstr>
      <vt:lpstr>IEEE 802 matches 5G requirements</vt:lpstr>
      <vt:lpstr>5G Radio Requirements</vt:lpstr>
      <vt:lpstr>Initial discussions in Bangkok, TH</vt:lpstr>
      <vt:lpstr>OmniRAN TG Discussions ‘802.11 as a component’</vt:lpstr>
      <vt:lpstr>OmniRAN TG Discussions ‘802.11 as a component’</vt:lpstr>
      <vt:lpstr>IEEE 802.11 in Public Communication Networks</vt:lpstr>
      <vt:lpstr>Currently IEEE 802.11 is mainly used as wireless access technology in fixed networks … but consumers perceive it as ‘mobile’</vt:lpstr>
      <vt:lpstr>IEEE 802.11 in mobile networks</vt:lpstr>
      <vt:lpstr>Current usage of IEEE 802.11 in public communication networks</vt:lpstr>
      <vt:lpstr>Interface Options to 5G</vt:lpstr>
      <vt:lpstr>Assumptions about network integration of the various Radio Access Technologies</vt:lpstr>
      <vt:lpstr>NGMN Alliance thoughts on  5G interface options</vt:lpstr>
      <vt:lpstr>P802.1CF Interface option to 5G</vt:lpstr>
      <vt:lpstr>5G Requirements</vt:lpstr>
      <vt:lpstr>NGMN 5G White Paper Contents http://ngmn.org/fileadmin/ngmn/content/images/news/ngmn_news/NGMN_5G_White_Paper_V1_0.pdf </vt:lpstr>
      <vt:lpstr>NGMN 5G Use Cases</vt:lpstr>
      <vt:lpstr>NGMN 5G Business Models </vt:lpstr>
      <vt:lpstr>Architectural implications by NGMN 5G Business Models</vt:lpstr>
      <vt:lpstr>NGMN 5G Design Principles </vt:lpstr>
      <vt:lpstr>Design Principles</vt:lpstr>
      <vt:lpstr>NGMN 5G Architecture</vt:lpstr>
      <vt:lpstr>Network Slicing</vt:lpstr>
      <vt:lpstr>NGMN 5G Network Slicing</vt:lpstr>
      <vt:lpstr>Technology Building Blocks N1 – Network Flexibility </vt:lpstr>
      <vt:lpstr>Technology Building Blocks N2 - Efficient/Adaptive Network Resource Usage</vt:lpstr>
      <vt:lpstr>Technology Building Blocks N3 – Other Enablers </vt:lpstr>
      <vt:lpstr>Conclusion</vt:lpstr>
      <vt:lpstr>Conclusion</vt:lpstr>
    </vt:vector>
  </TitlesOfParts>
  <Company>Nokia Siemens Networks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Max Riegel</dc:creator>
  <cp:lastModifiedBy>Max Riegel</cp:lastModifiedBy>
  <cp:revision>48</cp:revision>
  <cp:lastPrinted>1998-02-10T13:28:06Z</cp:lastPrinted>
  <dcterms:created xsi:type="dcterms:W3CDTF">2013-03-11T14:14:17Z</dcterms:created>
  <dcterms:modified xsi:type="dcterms:W3CDTF">2015-11-10T12:50:33Z</dcterms:modified>
</cp:coreProperties>
</file>