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s/slide7.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9"/>
  </p:notesMasterIdLst>
  <p:handoutMasterIdLst>
    <p:handoutMasterId r:id="rId10"/>
  </p:handoutMasterIdLst>
  <p:sldIdLst>
    <p:sldId id="264" r:id="rId2"/>
    <p:sldId id="340" r:id="rId3"/>
    <p:sldId id="345" r:id="rId4"/>
    <p:sldId id="342" r:id="rId5"/>
    <p:sldId id="354" r:id="rId6"/>
    <p:sldId id="353" r:id="rId7"/>
    <p:sldId id="344" r:id="rId8"/>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 charset="0"/>
        <a:ea typeface="+mn-ea"/>
        <a:cs typeface="+mn-cs"/>
      </a:defRPr>
    </a:lvl5pPr>
    <a:lvl6pPr marL="2286000" algn="l" defTabSz="457200" rtl="0" eaLnBrk="1" latinLnBrk="0" hangingPunct="1">
      <a:defRPr sz="1200" kern="1200">
        <a:solidFill>
          <a:schemeClr val="tx1"/>
        </a:solidFill>
        <a:latin typeface="Times New Roman" pitchFamily="1" charset="0"/>
        <a:ea typeface="+mn-ea"/>
        <a:cs typeface="+mn-cs"/>
      </a:defRPr>
    </a:lvl6pPr>
    <a:lvl7pPr marL="2743200" algn="l" defTabSz="457200" rtl="0" eaLnBrk="1" latinLnBrk="0" hangingPunct="1">
      <a:defRPr sz="1200" kern="1200">
        <a:solidFill>
          <a:schemeClr val="tx1"/>
        </a:solidFill>
        <a:latin typeface="Times New Roman" pitchFamily="1" charset="0"/>
        <a:ea typeface="+mn-ea"/>
        <a:cs typeface="+mn-cs"/>
      </a:defRPr>
    </a:lvl7pPr>
    <a:lvl8pPr marL="3200400" algn="l" defTabSz="457200" rtl="0" eaLnBrk="1" latinLnBrk="0" hangingPunct="1">
      <a:defRPr sz="1200" kern="1200">
        <a:solidFill>
          <a:schemeClr val="tx1"/>
        </a:solidFill>
        <a:latin typeface="Times New Roman" pitchFamily="1" charset="0"/>
        <a:ea typeface="+mn-ea"/>
        <a:cs typeface="+mn-cs"/>
      </a:defRPr>
    </a:lvl8pPr>
    <a:lvl9pPr marL="3657600" algn="l" defTabSz="457200" rtl="0" eaLnBrk="1" latinLnBrk="0" hangingPunct="1">
      <a:defRPr sz="1200" kern="1200">
        <a:solidFill>
          <a:schemeClr val="tx1"/>
        </a:solidFill>
        <a:latin typeface="Times New Roman" pitchFamily="1"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C040"/>
    <a:srgbClr val="9900CC"/>
    <a:srgbClr val="A50021"/>
    <a:srgbClr val="9900FF"/>
    <a:srgbClr val="7600A0"/>
    <a:srgbClr val="6600CC"/>
    <a:srgbClr val="0000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985" autoAdjust="0"/>
    <p:restoredTop sz="99233" autoAdjust="0"/>
  </p:normalViewPr>
  <p:slideViewPr>
    <p:cSldViewPr>
      <p:cViewPr varScale="1">
        <p:scale>
          <a:sx n="68" d="100"/>
          <a:sy n="68" d="100"/>
        </p:scale>
        <p:origin x="-1262" y="-67"/>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80" d="100"/>
        <a:sy n="80" d="100"/>
      </p:scale>
      <p:origin x="0" y="0"/>
    </p:cViewPr>
  </p:sorterViewPr>
  <p:gridSpacing cx="46080363" cy="46080363"/>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7" name="Rectangle 5"/>
          <p:cNvSpPr>
            <a:spLocks noGrp="1" noChangeArrowheads="1"/>
          </p:cNvSpPr>
          <p:nvPr>
            <p:ph type="sldNum" sz="quarter" idx="3"/>
          </p:nvPr>
        </p:nvSpPr>
        <p:spPr bwMode="auto">
          <a:xfrm>
            <a:off x="3276600" y="8915400"/>
            <a:ext cx="2159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charset="0"/>
              </a:defRPr>
            </a:lvl1pPr>
          </a:lstStyle>
          <a:p>
            <a:pPr>
              <a:defRPr/>
            </a:pPr>
            <a:r>
              <a:rPr lang="en-US"/>
              <a:t> </a:t>
            </a:r>
            <a:fld id="{FB19A1F6-4CBA-3045-A103-578AB249C5A6}"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0" name="Line 8"/>
          <p:cNvSpPr>
            <a:spLocks noChangeShapeType="1"/>
          </p:cNvSpPr>
          <p:nvPr/>
        </p:nvSpPr>
        <p:spPr bwMode="auto">
          <a:xfrm>
            <a:off x="685800" y="8915400"/>
            <a:ext cx="5700713"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2" name="Text Box 10"/>
          <p:cNvSpPr txBox="1">
            <a:spLocks noChangeArrowheads="1"/>
          </p:cNvSpPr>
          <p:nvPr/>
        </p:nvSpPr>
        <p:spPr bwMode="auto">
          <a:xfrm>
            <a:off x="609600" y="8915400"/>
            <a:ext cx="720725"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3083" name="Text Box 11"/>
          <p:cNvSpPr txBox="1">
            <a:spLocks noChangeArrowheads="1"/>
          </p:cNvSpPr>
          <p:nvPr/>
        </p:nvSpPr>
        <p:spPr bwMode="auto">
          <a:xfrm>
            <a:off x="441325" y="1127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3084" name="Text Box 12"/>
          <p:cNvSpPr txBox="1">
            <a:spLocks noChangeArrowheads="1"/>
          </p:cNvSpPr>
          <p:nvPr/>
        </p:nvSpPr>
        <p:spPr bwMode="auto">
          <a:xfrm>
            <a:off x="4937125" y="1127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802.16xx-99/xxx</a:t>
            </a:r>
          </a:p>
        </p:txBody>
      </p:sp>
      <p:sp>
        <p:nvSpPr>
          <p:cNvPr id="3085" name="Text Box 13"/>
          <p:cNvSpPr txBox="1">
            <a:spLocks noChangeArrowheads="1"/>
          </p:cNvSpPr>
          <p:nvPr/>
        </p:nvSpPr>
        <p:spPr bwMode="auto">
          <a:xfrm>
            <a:off x="4724400" y="89154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xmlns="" val="7035741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5" name="Rectangle 7"/>
          <p:cNvSpPr>
            <a:spLocks noGrp="1" noChangeArrowheads="1"/>
          </p:cNvSpPr>
          <p:nvPr>
            <p:ph type="sldNum" sz="quarter" idx="5"/>
          </p:nvPr>
        </p:nvSpPr>
        <p:spPr bwMode="auto">
          <a:xfrm>
            <a:off x="3352800" y="8839200"/>
            <a:ext cx="1778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charset="0"/>
              </a:defRPr>
            </a:lvl1pPr>
          </a:lstStyle>
          <a:p>
            <a:pPr>
              <a:defRPr/>
            </a:pPr>
            <a:fld id="{AFD3B331-72B1-F946-AF7D-D265CAA405DE}" type="slidenum">
              <a:rPr lang="en-US"/>
              <a:pPr>
                <a:defRPr/>
              </a:pPr>
              <a:t>‹#›</a:t>
            </a:fld>
            <a:endParaRPr lang="en-US"/>
          </a:p>
        </p:txBody>
      </p:sp>
      <p:sp>
        <p:nvSpPr>
          <p:cNvPr id="2057" name="Line 9"/>
          <p:cNvSpPr>
            <a:spLocks noChangeShapeType="1"/>
          </p:cNvSpPr>
          <p:nvPr/>
        </p:nvSpPr>
        <p:spPr bwMode="auto">
          <a:xfrm>
            <a:off x="685800" y="8839200"/>
            <a:ext cx="5486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9" name="Text Box 11"/>
          <p:cNvSpPr txBox="1">
            <a:spLocks noChangeArrowheads="1"/>
          </p:cNvSpPr>
          <p:nvPr/>
        </p:nvSpPr>
        <p:spPr bwMode="auto">
          <a:xfrm>
            <a:off x="822325" y="8799513"/>
            <a:ext cx="7207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2060" name="Text Box 12"/>
          <p:cNvSpPr txBox="1">
            <a:spLocks noChangeArrowheads="1"/>
          </p:cNvSpPr>
          <p:nvPr/>
        </p:nvSpPr>
        <p:spPr bwMode="auto">
          <a:xfrm>
            <a:off x="593725" y="365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2061" name="Text Box 13"/>
          <p:cNvSpPr txBox="1">
            <a:spLocks noChangeArrowheads="1"/>
          </p:cNvSpPr>
          <p:nvPr/>
        </p:nvSpPr>
        <p:spPr bwMode="auto">
          <a:xfrm>
            <a:off x="4632325" y="365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801.16xx-99/xxx</a:t>
            </a:r>
          </a:p>
        </p:txBody>
      </p:sp>
      <p:sp>
        <p:nvSpPr>
          <p:cNvPr id="2063" name="Text Box 15"/>
          <p:cNvSpPr txBox="1">
            <a:spLocks noChangeArrowheads="1"/>
          </p:cNvSpPr>
          <p:nvPr/>
        </p:nvSpPr>
        <p:spPr bwMode="auto">
          <a:xfrm>
            <a:off x="4267200" y="88392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xmlns="" val="2600344236"/>
      </p:ext>
    </p:extLst>
  </p:cSld>
  <p:clrMap bg1="lt1" tx1="dk1" bg2="lt2" tx2="dk2" accent1="accent1" accent2="accent2" accent3="accent3" accent4="accent4" accent5="accent5" accent6="accent6" hlink="hlink" folHlink="folHlink"/>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ＭＳ Ｐゴシック" charset="-128"/>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vert="horz"/>
          <a:lstStyle>
            <a:lvl1pPr marL="0" indent="0" algn="ctr">
              <a:buNone/>
              <a:defRPr>
                <a:latin typeface="Arial" pitchFamily="34" charset="0"/>
                <a:cs typeface="Arial" pitchFamily="34" charset="0"/>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nchor="ctr" anchorCtr="1"/>
          <a:lstStyle>
            <a:lvl1pPr>
              <a:defRPr>
                <a:latin typeface="Arial" pitchFamily="34" charset="0"/>
                <a:cs typeface="Arial" pitchFamily="34" charset="0"/>
              </a:defRPr>
            </a:lvl1p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vert="horz"/>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vert="horz" anchor="t"/>
          <a:lstStyle>
            <a:lvl1pPr algn="l">
              <a:defRPr sz="4000" b="1" cap="all">
                <a:latin typeface="Arial" pitchFamily="34" charset="0"/>
                <a:cs typeface="Arial" pitchFamily="34" charset="0"/>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2906713"/>
            <a:ext cx="7772400" cy="1500187"/>
          </a:xfrm>
          <a:prstGeom prst="rect">
            <a:avLst/>
          </a:prstGeom>
        </p:spPr>
        <p:txBody>
          <a:bodyPr vert="horz" anchor="b"/>
          <a:lstStyle>
            <a:lvl1pPr marL="0" indent="0">
              <a:buNone/>
              <a:defRPr sz="2000">
                <a:latin typeface="Arial" pitchFamily="34" charset="0"/>
                <a:cs typeface="Arial" pitchFamily="34" charset="0"/>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vert="horz" anchor="b"/>
          <a:lstStyle>
            <a:lvl1pPr algn="l">
              <a:defRPr sz="2000" b="1">
                <a:latin typeface="Arial" pitchFamily="34" charset="0"/>
                <a:cs typeface="Arial" pitchFamily="34" charset="0"/>
              </a:defRPr>
            </a:lvl1pPr>
          </a:lstStyle>
          <a:p>
            <a:r>
              <a:rPr lang="en-US" smtClean="0"/>
              <a:t>Click to edit Master title style</a:t>
            </a:r>
            <a:endParaRPr lang="en-US" dirty="0"/>
          </a:p>
        </p:txBody>
      </p:sp>
      <p:sp>
        <p:nvSpPr>
          <p:cNvPr id="3" name="Content Placeholder 2"/>
          <p:cNvSpPr>
            <a:spLocks noGrp="1"/>
          </p:cNvSpPr>
          <p:nvPr>
            <p:ph idx="1"/>
          </p:nvPr>
        </p:nvSpPr>
        <p:spPr>
          <a:xfrm>
            <a:off x="3575050" y="273050"/>
            <a:ext cx="5111750" cy="5853113"/>
          </a:xfrm>
          <a:prstGeom prst="rect">
            <a:avLst/>
          </a:prstGeom>
        </p:spPr>
        <p:txBody>
          <a:bodyPr vert="horz"/>
          <a:lstStyle>
            <a:lvl1pPr>
              <a:defRPr sz="3200">
                <a:latin typeface="Arial" pitchFamily="34" charset="0"/>
                <a:cs typeface="Arial" pitchFamily="34" charset="0"/>
              </a:defRPr>
            </a:lvl1pPr>
            <a:lvl2pPr>
              <a:defRPr sz="2800">
                <a:latin typeface="Arial" pitchFamily="34" charset="0"/>
                <a:cs typeface="Arial" pitchFamily="34" charset="0"/>
              </a:defRPr>
            </a:lvl2pPr>
            <a:lvl3pPr>
              <a:defRPr sz="2400">
                <a:latin typeface="Arial" pitchFamily="34" charset="0"/>
                <a:cs typeface="Arial" pitchFamily="34" charset="0"/>
              </a:defRPr>
            </a:lvl3pPr>
            <a:lvl4pPr>
              <a:defRPr sz="2000">
                <a:latin typeface="Arial" pitchFamily="34" charset="0"/>
                <a:cs typeface="Arial" pitchFamily="34" charset="0"/>
              </a:defRPr>
            </a:lvl4pPr>
            <a:lvl5pPr>
              <a:defRPr sz="2000">
                <a:latin typeface="Arial" pitchFamily="34" charset="0"/>
                <a:cs typeface="Arial" pitchFamily="34" charset="0"/>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vert="horz"/>
          <a:lstStyle>
            <a:lvl1pPr marL="0" indent="0">
              <a:buNone/>
              <a:defRPr sz="1400">
                <a:latin typeface="Arial" pitchFamily="34" charset="0"/>
                <a:cs typeface="Arial"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p:cNvSpPr/>
          <p:nvPr/>
        </p:nvSpPr>
        <p:spPr>
          <a:xfrm>
            <a:off x="6529811" y="76200"/>
            <a:ext cx="2385589" cy="307777"/>
          </a:xfrm>
          <a:prstGeom prst="rect">
            <a:avLst/>
          </a:prstGeom>
        </p:spPr>
        <p:txBody>
          <a:bodyPr wrap="none">
            <a:spAutoFit/>
          </a:bodyPr>
          <a:lstStyle/>
          <a:p>
            <a:pPr algn="r"/>
            <a:r>
              <a:rPr lang="en-US" sz="1400" b="1" dirty="0" smtClean="0"/>
              <a:t>OmniRAN-15-0013-00-CF00</a:t>
            </a:r>
            <a:endParaRPr lang="en-US" sz="1400" b="1" dirty="0"/>
          </a:p>
        </p:txBody>
      </p:sp>
      <p:sp>
        <p:nvSpPr>
          <p:cNvPr id="3" name="TextBox 2"/>
          <p:cNvSpPr txBox="1"/>
          <p:nvPr/>
        </p:nvSpPr>
        <p:spPr>
          <a:xfrm>
            <a:off x="8534400" y="6400800"/>
            <a:ext cx="393056" cy="307777"/>
          </a:xfrm>
          <a:prstGeom prst="rect">
            <a:avLst/>
          </a:prstGeom>
          <a:noFill/>
        </p:spPr>
        <p:txBody>
          <a:bodyPr wrap="none" rtlCol="0">
            <a:spAutoFit/>
          </a:bodyPr>
          <a:lstStyle/>
          <a:p>
            <a:pPr algn="r"/>
            <a:fld id="{3A4FC69D-D438-4AD9-846B-37793AD4330F}" type="slidenum">
              <a:rPr lang="en-US" sz="1400" smtClean="0"/>
              <a:pPr algn="r"/>
              <a:t>‹#›</a:t>
            </a:fld>
            <a:endParaRPr lang="en-US" sz="1400"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hf hdr="0" ftr="0" dt="0"/>
  <p:txStyles>
    <p:titleStyle>
      <a:lvl1pPr algn="ctr" rtl="0" eaLnBrk="1" fontAlgn="base" hangingPunct="1">
        <a:spcBef>
          <a:spcPct val="0"/>
        </a:spcBef>
        <a:spcAft>
          <a:spcPct val="0"/>
        </a:spcAft>
        <a:defRPr sz="3200">
          <a:solidFill>
            <a:schemeClr val="tx2"/>
          </a:solidFill>
          <a:latin typeface="+mj-lt"/>
          <a:ea typeface="ＭＳ Ｐゴシック" charset="-128"/>
          <a:cs typeface="ＭＳ Ｐゴシック" charset="-128"/>
        </a:defRPr>
      </a:lvl1pPr>
      <a:lvl2pPr algn="ctr" rtl="0" eaLnBrk="1" fontAlgn="base" hangingPunct="1">
        <a:spcBef>
          <a:spcPct val="0"/>
        </a:spcBef>
        <a:spcAft>
          <a:spcPct val="0"/>
        </a:spcAft>
        <a:defRPr sz="3200">
          <a:solidFill>
            <a:schemeClr val="tx2"/>
          </a:solidFill>
          <a:latin typeface="Times" charset="0"/>
          <a:ea typeface="ＭＳ Ｐゴシック" charset="-128"/>
          <a:cs typeface="ＭＳ Ｐゴシック" charset="-128"/>
        </a:defRPr>
      </a:lvl2pPr>
      <a:lvl3pPr algn="ctr" rtl="0" eaLnBrk="1" fontAlgn="base" hangingPunct="1">
        <a:spcBef>
          <a:spcPct val="0"/>
        </a:spcBef>
        <a:spcAft>
          <a:spcPct val="0"/>
        </a:spcAft>
        <a:defRPr sz="3200">
          <a:solidFill>
            <a:schemeClr val="tx2"/>
          </a:solidFill>
          <a:latin typeface="Times" charset="0"/>
          <a:ea typeface="ＭＳ Ｐゴシック" charset="-128"/>
          <a:cs typeface="ＭＳ Ｐゴシック" charset="-128"/>
        </a:defRPr>
      </a:lvl3pPr>
      <a:lvl4pPr algn="ctr" rtl="0" eaLnBrk="1" fontAlgn="base" hangingPunct="1">
        <a:spcBef>
          <a:spcPct val="0"/>
        </a:spcBef>
        <a:spcAft>
          <a:spcPct val="0"/>
        </a:spcAft>
        <a:defRPr sz="3200">
          <a:solidFill>
            <a:schemeClr val="tx2"/>
          </a:solidFill>
          <a:latin typeface="Times" charset="0"/>
          <a:ea typeface="ＭＳ Ｐゴシック" charset="-128"/>
          <a:cs typeface="ＭＳ Ｐゴシック" charset="-128"/>
        </a:defRPr>
      </a:lvl4pPr>
      <a:lvl5pPr algn="ctr" rtl="0" eaLnBrk="1" fontAlgn="base" hangingPunct="1">
        <a:spcBef>
          <a:spcPct val="0"/>
        </a:spcBef>
        <a:spcAft>
          <a:spcPct val="0"/>
        </a:spcAft>
        <a:defRPr sz="3200">
          <a:solidFill>
            <a:schemeClr val="tx2"/>
          </a:solidFill>
          <a:latin typeface="Times" charset="0"/>
          <a:ea typeface="ＭＳ Ｐゴシック" charset="-128"/>
          <a:cs typeface="ＭＳ Ｐゴシック" charset="-128"/>
        </a:defRPr>
      </a:lvl5pPr>
      <a:lvl6pPr marL="457200" algn="ctr" rtl="0" eaLnBrk="1" fontAlgn="base" hangingPunct="1">
        <a:spcBef>
          <a:spcPct val="0"/>
        </a:spcBef>
        <a:spcAft>
          <a:spcPct val="0"/>
        </a:spcAft>
        <a:defRPr sz="3200">
          <a:solidFill>
            <a:schemeClr val="tx2"/>
          </a:solidFill>
          <a:latin typeface="Times" charset="0"/>
        </a:defRPr>
      </a:lvl6pPr>
      <a:lvl7pPr marL="914400" algn="ctr" rtl="0" eaLnBrk="1" fontAlgn="base" hangingPunct="1">
        <a:spcBef>
          <a:spcPct val="0"/>
        </a:spcBef>
        <a:spcAft>
          <a:spcPct val="0"/>
        </a:spcAft>
        <a:defRPr sz="3200">
          <a:solidFill>
            <a:schemeClr val="tx2"/>
          </a:solidFill>
          <a:latin typeface="Times" charset="0"/>
        </a:defRPr>
      </a:lvl7pPr>
      <a:lvl8pPr marL="1371600" algn="ctr" rtl="0" eaLnBrk="1" fontAlgn="base" hangingPunct="1">
        <a:spcBef>
          <a:spcPct val="0"/>
        </a:spcBef>
        <a:spcAft>
          <a:spcPct val="0"/>
        </a:spcAft>
        <a:defRPr sz="3200">
          <a:solidFill>
            <a:schemeClr val="tx2"/>
          </a:solidFill>
          <a:latin typeface="Times" charset="0"/>
        </a:defRPr>
      </a:lvl8pPr>
      <a:lvl9pPr marL="1828800" algn="ctr" rtl="0" eaLnBrk="1" fontAlgn="base" hangingPunct="1">
        <a:spcBef>
          <a:spcPct val="0"/>
        </a:spcBef>
        <a:spcAft>
          <a:spcPct val="0"/>
        </a:spcAft>
        <a:defRPr sz="3200">
          <a:solidFill>
            <a:schemeClr val="tx2"/>
          </a:solidFill>
          <a:latin typeface="Times"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1" fontAlgn="base" hangingPunct="1">
        <a:spcBef>
          <a:spcPct val="20000"/>
        </a:spcBef>
        <a:spcAft>
          <a:spcPct val="0"/>
        </a:spcAft>
        <a:buChar char="–"/>
        <a:defRPr sz="2800">
          <a:solidFill>
            <a:schemeClr val="tx1"/>
          </a:solidFill>
          <a:latin typeface="+mn-lt"/>
          <a:ea typeface="ＭＳ Ｐゴシック" charset="-128"/>
        </a:defRPr>
      </a:lvl2pPr>
      <a:lvl3pPr marL="1085850" indent="-228600" algn="l" rtl="0" eaLnBrk="1" fontAlgn="base" hangingPunct="1">
        <a:spcBef>
          <a:spcPct val="20000"/>
        </a:spcBef>
        <a:spcAft>
          <a:spcPct val="0"/>
        </a:spcAft>
        <a:buChar char="•"/>
        <a:defRPr sz="2400">
          <a:solidFill>
            <a:schemeClr val="tx1"/>
          </a:solidFill>
          <a:latin typeface="+mn-lt"/>
          <a:ea typeface="ＭＳ Ｐゴシック" charset="-128"/>
        </a:defRPr>
      </a:lvl3pPr>
      <a:lvl4pPr marL="1428750" indent="-228600" algn="l" rtl="0" eaLnBrk="1" fontAlgn="base" hangingPunct="1">
        <a:spcBef>
          <a:spcPct val="20000"/>
        </a:spcBef>
        <a:spcAft>
          <a:spcPct val="0"/>
        </a:spcAft>
        <a:buChar char="–"/>
        <a:defRPr sz="2000">
          <a:solidFill>
            <a:schemeClr val="tx1"/>
          </a:solidFill>
          <a:latin typeface="+mn-lt"/>
          <a:ea typeface="ＭＳ Ｐゴシック" charset="-128"/>
        </a:defRPr>
      </a:lvl4pPr>
      <a:lvl5pPr marL="1771650" indent="-228600" algn="l" rtl="0" eaLnBrk="1" fontAlgn="base" hangingPunct="1">
        <a:spcBef>
          <a:spcPct val="20000"/>
        </a:spcBef>
        <a:spcAft>
          <a:spcPct val="0"/>
        </a:spcAft>
        <a:buChar char="•"/>
        <a:defRPr sz="2000">
          <a:solidFill>
            <a:schemeClr val="tx1"/>
          </a:solidFill>
          <a:latin typeface="+mn-lt"/>
          <a:ea typeface="ＭＳ Ｐゴシック" charset="-128"/>
        </a:defRPr>
      </a:lvl5pPr>
      <a:lvl6pPr marL="2228850" indent="-228600" algn="l" rtl="0" eaLnBrk="1" fontAlgn="base" hangingPunct="1">
        <a:spcBef>
          <a:spcPct val="20000"/>
        </a:spcBef>
        <a:spcAft>
          <a:spcPct val="0"/>
        </a:spcAft>
        <a:buChar char="•"/>
        <a:defRPr sz="2000">
          <a:solidFill>
            <a:schemeClr val="tx1"/>
          </a:solidFill>
          <a:latin typeface="+mn-lt"/>
          <a:ea typeface="ＭＳ Ｐゴシック" charset="-128"/>
        </a:defRPr>
      </a:lvl6pPr>
      <a:lvl7pPr marL="2686050" indent="-228600" algn="l" rtl="0" eaLnBrk="1" fontAlgn="base" hangingPunct="1">
        <a:spcBef>
          <a:spcPct val="20000"/>
        </a:spcBef>
        <a:spcAft>
          <a:spcPct val="0"/>
        </a:spcAft>
        <a:buChar char="•"/>
        <a:defRPr sz="2000">
          <a:solidFill>
            <a:schemeClr val="tx1"/>
          </a:solidFill>
          <a:latin typeface="+mn-lt"/>
          <a:ea typeface="ＭＳ Ｐゴシック" charset="-128"/>
        </a:defRPr>
      </a:lvl7pPr>
      <a:lvl8pPr marL="3143250" indent="-228600" algn="l" rtl="0" eaLnBrk="1" fontAlgn="base" hangingPunct="1">
        <a:spcBef>
          <a:spcPct val="20000"/>
        </a:spcBef>
        <a:spcAft>
          <a:spcPct val="0"/>
        </a:spcAft>
        <a:buChar char="•"/>
        <a:defRPr sz="2000">
          <a:solidFill>
            <a:schemeClr val="tx1"/>
          </a:solidFill>
          <a:latin typeface="+mn-lt"/>
          <a:ea typeface="ＭＳ Ｐゴシック" charset="-128"/>
        </a:defRPr>
      </a:lvl8pPr>
      <a:lvl9pPr marL="3600450" indent="-228600" algn="l" rtl="0" eaLnBrk="1" fontAlgn="base" hangingPunct="1">
        <a:spcBef>
          <a:spcPct val="20000"/>
        </a:spcBef>
        <a:spcAft>
          <a:spcPct val="0"/>
        </a:spcAft>
        <a:buChar char="•"/>
        <a:defRPr sz="20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tandards.ieee.org/guides/bylaws/sect6-7.html" TargetMode="External"/><Relationship Id="rId2" Type="http://schemas.openxmlformats.org/officeDocument/2006/relationships/hyperlink" Target="http://standards.ieee.org/IPR/copyrightpolicy.html" TargetMode="External"/><Relationship Id="rId1" Type="http://schemas.openxmlformats.org/officeDocument/2006/relationships/slideLayout" Target="../slideLayouts/slideLayout7.xml"/><Relationship Id="rId4" Type="http://schemas.openxmlformats.org/officeDocument/2006/relationships/hyperlink" Target="http://standards.ieee.org/guides/opman/sect6.html"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e 6"/>
          <p:cNvGraphicFramePr>
            <a:graphicFrameLocks noGrp="1"/>
          </p:cNvGraphicFramePr>
          <p:nvPr>
            <p:extLst>
              <p:ext uri="{D42A27DB-BD31-4B8C-83A1-F6EECF244321}">
                <p14:modId xmlns:p14="http://schemas.microsoft.com/office/powerpoint/2010/main" xmlns="" val="2359667526"/>
              </p:ext>
            </p:extLst>
          </p:nvPr>
        </p:nvGraphicFramePr>
        <p:xfrm>
          <a:off x="533400" y="483090"/>
          <a:ext cx="8077201" cy="3252929"/>
        </p:xfrm>
        <a:graphic>
          <a:graphicData uri="http://schemas.openxmlformats.org/drawingml/2006/table">
            <a:tbl>
              <a:tblPr firstRow="1" bandRow="1">
                <a:tableStyleId>{5940675A-B579-460E-94D1-54222C63F5DA}</a:tableStyleId>
              </a:tblPr>
              <a:tblGrid>
                <a:gridCol w="2056015"/>
                <a:gridCol w="1622545"/>
                <a:gridCol w="1845205"/>
                <a:gridCol w="2553436"/>
              </a:tblGrid>
              <a:tr h="399499">
                <a:tc gridSpan="4">
                  <a:txBody>
                    <a:bodyPr/>
                    <a:lstStyle/>
                    <a:p>
                      <a:pPr algn="ctr"/>
                      <a:r>
                        <a:rPr lang="en-US" sz="2000" dirty="0" smtClean="0">
                          <a:solidFill>
                            <a:schemeClr val="tx2"/>
                          </a:solidFill>
                          <a:latin typeface="+mj-lt"/>
                        </a:rPr>
                        <a:t>IEEE 802 </a:t>
                      </a:r>
                      <a:r>
                        <a:rPr lang="en-US" sz="2000" dirty="0" err="1" smtClean="0">
                          <a:solidFill>
                            <a:schemeClr val="tx2"/>
                          </a:solidFill>
                          <a:latin typeface="+mj-lt"/>
                        </a:rPr>
                        <a:t>omniRAN</a:t>
                      </a:r>
                      <a:r>
                        <a:rPr lang="en-US" sz="2000" baseline="0" dirty="0" smtClean="0">
                          <a:solidFill>
                            <a:schemeClr val="tx2"/>
                          </a:solidFill>
                          <a:latin typeface="+mj-lt"/>
                        </a:rPr>
                        <a:t> R9c Reference Point</a:t>
                      </a:r>
                      <a:endParaRPr lang="en-US" sz="2000" dirty="0">
                        <a:solidFill>
                          <a:schemeClr val="tx2"/>
                        </a:solidFill>
                        <a:latin typeface="+mj-lt"/>
                      </a:endParaRPr>
                    </a:p>
                  </a:txBody>
                  <a:tcPr marL="36000" marR="36000" marT="36000" marB="36000" anchor="ctr"/>
                </a:tc>
                <a:tc hMerge="1">
                  <a:txBody>
                    <a:bodyPr/>
                    <a:lstStyle/>
                    <a:p>
                      <a:endParaRPr lang="en-US" dirty="0"/>
                    </a:p>
                  </a:txBody>
                  <a:tcPr/>
                </a:tc>
                <a:tc hMerge="1">
                  <a:txBody>
                    <a:bodyPr/>
                    <a:lstStyle/>
                    <a:p>
                      <a:endParaRPr lang="en-US"/>
                    </a:p>
                  </a:txBody>
                  <a:tcPr/>
                </a:tc>
                <a:tc hMerge="1">
                  <a:txBody>
                    <a:bodyPr/>
                    <a:lstStyle/>
                    <a:p>
                      <a:endParaRPr lang="en-US" dirty="0"/>
                    </a:p>
                  </a:txBody>
                  <a:tcPr/>
                </a:tc>
              </a:tr>
              <a:tr h="270234">
                <a:tc gridSpan="4">
                  <a:txBody>
                    <a:bodyPr/>
                    <a:lstStyle/>
                    <a:p>
                      <a:pPr algn="ctr"/>
                      <a:r>
                        <a:rPr lang="en-US" sz="1200" dirty="0" smtClean="0"/>
                        <a:t>Date: 2014-03-xx</a:t>
                      </a:r>
                      <a:endParaRPr lang="en-US" sz="1200" dirty="0"/>
                    </a:p>
                  </a:txBody>
                  <a:tcPr marL="36000" marR="36000" marT="36000" marB="36000" anchor="ctr">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dirty="0"/>
                    </a:p>
                  </a:txBody>
                  <a:tcPr/>
                </a:tc>
              </a:tr>
              <a:tr h="193897">
                <a:tc gridSpan="4">
                  <a:txBody>
                    <a:bodyPr/>
                    <a:lstStyle/>
                    <a:p>
                      <a:r>
                        <a:rPr lang="en-US" sz="1200" b="1" i="1" dirty="0" smtClean="0"/>
                        <a:t>Authors:</a:t>
                      </a:r>
                      <a:endParaRPr lang="en-US" sz="1200" b="1" i="1" dirty="0"/>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dirty="0"/>
                    </a:p>
                  </a:txBody>
                  <a:tcPr/>
                </a:tc>
              </a:tr>
              <a:tr h="177280">
                <a:tc>
                  <a:txBody>
                    <a:bodyPr/>
                    <a:lstStyle/>
                    <a:p>
                      <a:r>
                        <a:rPr lang="en-US" sz="1000" b="0" i="1" dirty="0" smtClean="0"/>
                        <a:t>Name</a:t>
                      </a:r>
                      <a:endParaRPr lang="en-US" sz="1000" b="0" i="1" dirty="0"/>
                    </a:p>
                  </a:txBody>
                  <a:tcPr marL="36000" marR="36000" marT="0" marB="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lang="en-US" sz="1000" b="0" i="1" dirty="0" smtClean="0"/>
                        <a:t>Affiliation</a:t>
                      </a:r>
                      <a:endParaRPr lang="en-US" sz="1000" b="0" i="1" dirty="0"/>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lang="en-US" sz="1000" b="0" i="1" dirty="0" smtClean="0"/>
                        <a:t>Phone</a:t>
                      </a:r>
                      <a:endParaRPr lang="en-US" sz="1000" b="0" i="1" dirty="0"/>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lang="en-US" sz="1000" b="0" i="1" dirty="0" smtClean="0"/>
                        <a:t>Email</a:t>
                      </a:r>
                      <a:endParaRPr lang="en-US" sz="1000" b="0" i="1" dirty="0"/>
                    </a:p>
                  </a:txBody>
                  <a:tcPr marL="36000" marR="36000" marT="0" marB="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r>
              <a:tr h="240000">
                <a:tc>
                  <a:txBody>
                    <a:bodyPr/>
                    <a:lstStyle/>
                    <a:p>
                      <a:r>
                        <a:rPr lang="en-US" sz="1200" dirty="0" smtClean="0"/>
                        <a:t>Yonggang</a:t>
                      </a:r>
                      <a:r>
                        <a:rPr lang="en-US" sz="1200" baseline="0" dirty="0" smtClean="0"/>
                        <a:t> Fang</a:t>
                      </a:r>
                      <a:endParaRPr lang="en-US" sz="1200" dirty="0"/>
                    </a:p>
                  </a:txBody>
                  <a:tcPr marL="36000" marR="36000" marT="0" marB="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lang="en-US" sz="1200" dirty="0" smtClean="0"/>
                        <a:t>ZTE</a:t>
                      </a:r>
                      <a:endParaRPr lang="en-US" sz="1200" dirty="0"/>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en-US" sz="1200" dirty="0"/>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lang="en-US" sz="1200" dirty="0" err="1" smtClean="0"/>
                        <a:t>yfang@ztetx.com</a:t>
                      </a:r>
                      <a:endParaRPr lang="en-US" sz="1200" dirty="0"/>
                    </a:p>
                  </a:txBody>
                  <a:tcPr marL="36000" marR="36000" marT="0" marB="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r>
              <a:tr h="228600">
                <a:tc>
                  <a:txBody>
                    <a:bodyPr/>
                    <a:lstStyle/>
                    <a:p>
                      <a:pPr marL="0" algn="l" defTabSz="457200" rtl="0" eaLnBrk="1" latinLnBrk="0" hangingPunct="1"/>
                      <a:r>
                        <a:rPr lang="en-US" sz="1200" kern="1200" dirty="0" smtClean="0">
                          <a:solidFill>
                            <a:schemeClr val="tx1"/>
                          </a:solidFill>
                          <a:latin typeface="+mn-lt"/>
                          <a:ea typeface="+mn-ea"/>
                          <a:cs typeface="+mn-cs"/>
                        </a:rPr>
                        <a:t>Bo Sun</a:t>
                      </a:r>
                      <a:endParaRPr lang="en-US" sz="1200" kern="1200" dirty="0">
                        <a:solidFill>
                          <a:schemeClr val="tx1"/>
                        </a:solidFill>
                        <a:latin typeface="+mn-lt"/>
                        <a:ea typeface="+mn-ea"/>
                        <a:cs typeface="+mn-cs"/>
                      </a:endParaRPr>
                    </a:p>
                  </a:txBody>
                  <a:tcPr marL="36000" marR="36000" marT="0" marB="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algn="l" defTabSz="457200" rtl="0" eaLnBrk="1" latinLnBrk="0" hangingPunct="1"/>
                      <a:r>
                        <a:rPr lang="en-US" sz="1200" kern="1200" dirty="0" smtClean="0">
                          <a:solidFill>
                            <a:schemeClr val="tx1"/>
                          </a:solidFill>
                          <a:latin typeface="+mn-lt"/>
                          <a:ea typeface="+mn-ea"/>
                          <a:cs typeface="+mn-cs"/>
                        </a:rPr>
                        <a:t>ZTE</a:t>
                      </a:r>
                      <a:endParaRPr lang="en-US" sz="1200" kern="1200" dirty="0">
                        <a:solidFill>
                          <a:schemeClr val="tx1"/>
                        </a:solidFill>
                        <a:latin typeface="+mn-lt"/>
                        <a:ea typeface="+mn-ea"/>
                        <a:cs typeface="+mn-cs"/>
                      </a:endParaRPr>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en-US" sz="1400" dirty="0"/>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zh-CN" sz="1400" b="0" i="0" u="none" strike="noStrike" cap="none" normalizeH="0" baseline="0" dirty="0" smtClean="0">
                          <a:ln>
                            <a:noFill/>
                          </a:ln>
                          <a:solidFill>
                            <a:schemeClr val="tx1"/>
                          </a:solidFill>
                          <a:effectLst/>
                          <a:latin typeface="Times New Roman" pitchFamily="18" charset="0"/>
                          <a:ea typeface="宋体" pitchFamily="2" charset="-122"/>
                          <a:cs typeface="Times New Roman" pitchFamily="18" charset="0"/>
                        </a:rPr>
                        <a:t>sun.bo1@zte.com.cn</a:t>
                      </a:r>
                      <a:endParaRPr kumimoji="0" lang="zh-CN" altLang="zh-CN" sz="1400" b="0" i="0" u="none" strike="noStrike" cap="none" normalizeH="0" baseline="0" dirty="0" smtClean="0">
                        <a:ln>
                          <a:noFill/>
                        </a:ln>
                        <a:solidFill>
                          <a:schemeClr val="tx1"/>
                        </a:solidFill>
                        <a:effectLst/>
                        <a:latin typeface="Times New Roman" pitchFamily="18" charset="0"/>
                        <a:ea typeface="宋体" pitchFamily="2" charset="-122"/>
                        <a:cs typeface="Times New Roman" pitchFamily="18" charset="0"/>
                      </a:endParaRPr>
                    </a:p>
                  </a:txBody>
                  <a:tcPr marL="36000" marR="36000" marT="0" marB="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r>
              <a:tr h="228600">
                <a:tc>
                  <a:txBody>
                    <a:bodyPr/>
                    <a:lstStyle/>
                    <a:p>
                      <a:pPr marL="0" algn="l" defTabSz="457200" rtl="0" eaLnBrk="1" latinLnBrk="0" hangingPunct="1"/>
                      <a:r>
                        <a:rPr lang="en-US" sz="1200" kern="1200" dirty="0" smtClean="0">
                          <a:solidFill>
                            <a:schemeClr val="tx1"/>
                          </a:solidFill>
                          <a:latin typeface="+mn-lt"/>
                          <a:ea typeface="+mn-ea"/>
                          <a:cs typeface="+mn-cs"/>
                        </a:rPr>
                        <a:t>He Huang</a:t>
                      </a:r>
                      <a:endParaRPr lang="en-US" sz="1200" kern="1200" dirty="0">
                        <a:solidFill>
                          <a:schemeClr val="tx1"/>
                        </a:solidFill>
                        <a:latin typeface="+mn-lt"/>
                        <a:ea typeface="+mn-ea"/>
                        <a:cs typeface="+mn-cs"/>
                      </a:endParaRPr>
                    </a:p>
                  </a:txBody>
                  <a:tcPr marL="36000" marR="36000" marT="0" marB="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algn="l" defTabSz="457200" rtl="0" eaLnBrk="1" latinLnBrk="0" hangingPunct="1"/>
                      <a:r>
                        <a:rPr lang="en-US" sz="1200" kern="1200" dirty="0" smtClean="0">
                          <a:solidFill>
                            <a:schemeClr val="tx1"/>
                          </a:solidFill>
                          <a:latin typeface="+mn-lt"/>
                          <a:ea typeface="+mn-ea"/>
                          <a:cs typeface="+mn-cs"/>
                        </a:rPr>
                        <a:t>ZTE</a:t>
                      </a:r>
                      <a:endParaRPr lang="en-US" sz="1200" kern="1200" dirty="0">
                        <a:solidFill>
                          <a:schemeClr val="tx1"/>
                        </a:solidFill>
                        <a:latin typeface="+mn-lt"/>
                        <a:ea typeface="+mn-ea"/>
                        <a:cs typeface="+mn-cs"/>
                      </a:endParaRPr>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en-US" sz="1400" dirty="0"/>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algn="l" defTabSz="457200" rtl="0" eaLnBrk="1" latinLnBrk="0" hangingPunct="1"/>
                      <a:r>
                        <a:rPr lang="en-US" sz="1200" kern="1200" dirty="0" smtClean="0">
                          <a:solidFill>
                            <a:schemeClr val="tx1"/>
                          </a:solidFill>
                          <a:latin typeface="+mn-lt"/>
                          <a:ea typeface="+mn-ea"/>
                          <a:cs typeface="+mn-cs"/>
                        </a:rPr>
                        <a:t>Huang.he@zte.com.cn</a:t>
                      </a:r>
                      <a:endParaRPr lang="en-US" sz="1200" kern="1200" dirty="0">
                        <a:solidFill>
                          <a:schemeClr val="tx1"/>
                        </a:solidFill>
                        <a:latin typeface="+mn-lt"/>
                        <a:ea typeface="+mn-ea"/>
                        <a:cs typeface="+mn-cs"/>
                      </a:endParaRPr>
                    </a:p>
                  </a:txBody>
                  <a:tcPr marL="36000" marR="36000" marT="0" marB="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r>
              <a:tr h="646323">
                <a:tc gridSpan="4">
                  <a:txBody>
                    <a:bodyPr/>
                    <a:lstStyle/>
                    <a:p>
                      <a:r>
                        <a:rPr lang="en-US" sz="1000" b="1" i="1" dirty="0" smtClean="0"/>
                        <a:t>Notice:</a:t>
                      </a:r>
                    </a:p>
                    <a:p>
                      <a:r>
                        <a:rPr lang="en-US" sz="1000" i="0" kern="1200" dirty="0" smtClean="0">
                          <a:solidFill>
                            <a:schemeClr val="tx1"/>
                          </a:solidFill>
                          <a:latin typeface="+mn-lt"/>
                          <a:ea typeface="+mn-ea"/>
                          <a:cs typeface="+mn-cs"/>
                        </a:rPr>
                        <a:t>This document </a:t>
                      </a:r>
                      <a:r>
                        <a:rPr lang="en-US" sz="1000" i="0" kern="1200" baseline="0" dirty="0" smtClean="0">
                          <a:solidFill>
                            <a:schemeClr val="tx1"/>
                          </a:solidFill>
                          <a:latin typeface="+mn-lt"/>
                          <a:ea typeface="+mn-ea"/>
                          <a:cs typeface="+mn-cs"/>
                        </a:rPr>
                        <a:t> </a:t>
                      </a:r>
                      <a:r>
                        <a:rPr lang="en-US" sz="1000" i="0" kern="1200" dirty="0" smtClean="0">
                          <a:solidFill>
                            <a:schemeClr val="tx1"/>
                          </a:solidFill>
                          <a:latin typeface="+mn-lt"/>
                          <a:ea typeface="+mn-ea"/>
                          <a:cs typeface="+mn-cs"/>
                        </a:rPr>
                        <a:t>represents only the views of the participants listed in the ‘Authors:’ field above. It is offered as a basis for discussion. It is not binding on contributors, who reserve the right to add, amend or withdraw material contained herein.</a:t>
                      </a:r>
                      <a:endParaRPr lang="en-US" sz="1000" i="0" dirty="0"/>
                    </a:p>
                  </a:txBody>
                  <a:tcPr marL="36000" marR="36000" marT="0" marB="0" anchor="ctr">
                    <a:lnT w="6350" cap="flat" cmpd="sng" algn="ctr">
                      <a:solidFill>
                        <a:schemeClr val="tx1"/>
                      </a:solidFill>
                      <a:prstDash val="solid"/>
                      <a:round/>
                      <a:headEnd type="none" w="med" len="med"/>
                      <a:tailEnd type="none" w="med" len="med"/>
                    </a:lnT>
                  </a:tcPr>
                </a:tc>
                <a:tc hMerge="1">
                  <a:txBody>
                    <a:bodyPr/>
                    <a:lstStyle/>
                    <a:p>
                      <a:endParaRPr lang="en-US" sz="1200" dirty="0"/>
                    </a:p>
                  </a:txBody>
                  <a:tcPr marL="36000" marR="36000" marT="0" marB="0" anchor="ctr"/>
                </a:tc>
                <a:tc hMerge="1">
                  <a:txBody>
                    <a:bodyPr/>
                    <a:lstStyle/>
                    <a:p>
                      <a:endParaRPr lang="en-US" dirty="0"/>
                    </a:p>
                  </a:txBody>
                  <a:tcPr/>
                </a:tc>
                <a:tc hMerge="1">
                  <a:txBody>
                    <a:bodyPr/>
                    <a:lstStyle/>
                    <a:p>
                      <a:endParaRPr lang="en-US" dirty="0"/>
                    </a:p>
                  </a:txBody>
                  <a:tcPr/>
                </a:tc>
              </a:tr>
              <a:tr h="383754">
                <a:tc gridSpan="4">
                  <a:txBody>
                    <a:bodyPr/>
                    <a:lstStyle/>
                    <a:p>
                      <a:r>
                        <a:rPr lang="en-US" sz="1000" b="1" i="1" dirty="0" smtClean="0"/>
                        <a:t>Copyright policy:</a:t>
                      </a:r>
                    </a:p>
                    <a:p>
                      <a:r>
                        <a:rPr lang="en-US" sz="1000" kern="1200" dirty="0" smtClean="0">
                          <a:solidFill>
                            <a:schemeClr val="tx1"/>
                          </a:solidFill>
                          <a:latin typeface="+mn-lt"/>
                          <a:ea typeface="+mn-ea"/>
                          <a:cs typeface="+mn-cs"/>
                        </a:rPr>
                        <a:t>The contributor is familiar with the IEEE-SA Copyright Policy &lt;</a:t>
                      </a:r>
                      <a:r>
                        <a:rPr lang="en-US" sz="1000" kern="1200" dirty="0" smtClean="0">
                          <a:solidFill>
                            <a:schemeClr val="tx1"/>
                          </a:solidFill>
                          <a:latin typeface="+mn-lt"/>
                          <a:ea typeface="+mn-ea"/>
                          <a:cs typeface="+mn-cs"/>
                          <a:hlinkClick r:id="rId2"/>
                        </a:rPr>
                        <a:t>http://standards.ieee.org/IPR/copyrightpolicy.html</a:t>
                      </a:r>
                      <a:r>
                        <a:rPr lang="en-US" sz="1000" kern="1200" dirty="0" smtClean="0">
                          <a:solidFill>
                            <a:schemeClr val="tx1"/>
                          </a:solidFill>
                          <a:latin typeface="+mn-lt"/>
                          <a:ea typeface="+mn-ea"/>
                          <a:cs typeface="+mn-cs"/>
                        </a:rPr>
                        <a:t>&gt;.</a:t>
                      </a:r>
                      <a:endParaRPr lang="en-US" sz="1000" dirty="0"/>
                    </a:p>
                  </a:txBody>
                  <a:tcPr marL="36000" marR="36000" marT="0" marB="0" anchor="ctr"/>
                </a:tc>
                <a:tc hMerge="1">
                  <a:txBody>
                    <a:bodyPr/>
                    <a:lstStyle/>
                    <a:p>
                      <a:endParaRPr lang="en-US" sz="1200" dirty="0"/>
                    </a:p>
                  </a:txBody>
                  <a:tcPr marL="36000" marR="36000" marT="0" marB="0" anchor="ctr"/>
                </a:tc>
                <a:tc hMerge="1">
                  <a:txBody>
                    <a:bodyPr/>
                    <a:lstStyle/>
                    <a:p>
                      <a:endParaRPr lang="en-US" dirty="0"/>
                    </a:p>
                  </a:txBody>
                  <a:tcPr/>
                </a:tc>
                <a:tc hMerge="1">
                  <a:txBody>
                    <a:bodyPr/>
                    <a:lstStyle/>
                    <a:p>
                      <a:endParaRPr lang="en-US" dirty="0"/>
                    </a:p>
                  </a:txBody>
                  <a:tcPr/>
                </a:tc>
              </a:tr>
              <a:tr h="484742">
                <a:tc gridSpan="4">
                  <a:txBody>
                    <a:bodyPr/>
                    <a:lstStyle/>
                    <a:p>
                      <a:r>
                        <a:rPr lang="en-US" sz="1000" b="1" i="1" dirty="0" smtClean="0"/>
                        <a:t>Patent policy:</a:t>
                      </a:r>
                      <a:endParaRPr lang="en-US" sz="1000" b="1" i="1" dirty="0"/>
                    </a:p>
                    <a:p>
                      <a:r>
                        <a:rPr lang="en-US" sz="1000" kern="1200" dirty="0" smtClean="0">
                          <a:solidFill>
                            <a:schemeClr val="tx1"/>
                          </a:solidFill>
                          <a:latin typeface="+mn-lt"/>
                          <a:ea typeface="+mn-ea"/>
                          <a:cs typeface="+mn-cs"/>
                        </a:rPr>
                        <a:t>The contributor is familiar with the IEEE-SA Patent Policy and Procedures:</a:t>
                      </a:r>
                    </a:p>
                    <a:p>
                      <a:r>
                        <a:rPr lang="en-US" sz="1000" kern="1200" dirty="0" smtClean="0">
                          <a:solidFill>
                            <a:schemeClr val="tx1"/>
                          </a:solidFill>
                          <a:latin typeface="+mn-lt"/>
                          <a:ea typeface="+mn-ea"/>
                          <a:cs typeface="+mn-cs"/>
                        </a:rPr>
                        <a:t>&lt;</a:t>
                      </a:r>
                      <a:r>
                        <a:rPr lang="en-US" sz="1000" u="none" strike="noStrike" kern="1200" dirty="0" smtClean="0">
                          <a:solidFill>
                            <a:schemeClr val="tx1"/>
                          </a:solidFill>
                          <a:latin typeface="+mn-lt"/>
                          <a:ea typeface="+mn-ea"/>
                          <a:cs typeface="+mn-cs"/>
                          <a:hlinkClick r:id="rId3"/>
                        </a:rPr>
                        <a:t>http://standards.ieee.org/guides/bylaws/sect6-7.html#6</a:t>
                      </a:r>
                      <a:r>
                        <a:rPr lang="en-US" sz="1000" kern="1200" dirty="0" smtClean="0">
                          <a:solidFill>
                            <a:schemeClr val="tx1"/>
                          </a:solidFill>
                          <a:latin typeface="+mn-lt"/>
                          <a:ea typeface="+mn-ea"/>
                          <a:cs typeface="+mn-cs"/>
                        </a:rPr>
                        <a:t>&gt; and &lt;</a:t>
                      </a:r>
                      <a:r>
                        <a:rPr lang="en-US" sz="1000" u="none" strike="noStrike" kern="1200" dirty="0" smtClean="0">
                          <a:solidFill>
                            <a:schemeClr val="tx1"/>
                          </a:solidFill>
                          <a:latin typeface="+mn-lt"/>
                          <a:ea typeface="+mn-ea"/>
                          <a:cs typeface="+mn-cs"/>
                          <a:hlinkClick r:id="rId4"/>
                        </a:rPr>
                        <a:t>http://standards.ieee.org/guides/opman/sect6.html#6.3</a:t>
                      </a:r>
                      <a:r>
                        <a:rPr lang="en-US" sz="1000" kern="1200" dirty="0" smtClean="0">
                          <a:solidFill>
                            <a:schemeClr val="tx1"/>
                          </a:solidFill>
                          <a:latin typeface="+mn-lt"/>
                          <a:ea typeface="+mn-ea"/>
                          <a:cs typeface="+mn-cs"/>
                        </a:rPr>
                        <a:t>&gt;.</a:t>
                      </a:r>
                    </a:p>
                  </a:txBody>
                  <a:tcPr marL="36000" marR="36000" marT="0" marB="0" anchor="ctr"/>
                </a:tc>
                <a:tc hMerge="1">
                  <a:txBody>
                    <a:bodyPr/>
                    <a:lstStyle/>
                    <a:p>
                      <a:endParaRPr lang="en-US" sz="1200" kern="1200" dirty="0" smtClean="0">
                        <a:solidFill>
                          <a:schemeClr val="tx1"/>
                        </a:solidFill>
                        <a:latin typeface="+mn-lt"/>
                        <a:ea typeface="+mn-ea"/>
                        <a:cs typeface="+mn-cs"/>
                      </a:endParaRPr>
                    </a:p>
                  </a:txBody>
                  <a:tcPr marL="36000" marR="36000" marT="0" marB="0" anchor="ctr"/>
                </a:tc>
                <a:tc hMerge="1">
                  <a:txBody>
                    <a:bodyPr/>
                    <a:lstStyle/>
                    <a:p>
                      <a:endParaRPr lang="en-US" dirty="0"/>
                    </a:p>
                  </a:txBody>
                  <a:tcPr/>
                </a:tc>
                <a:tc hMerge="1">
                  <a:txBody>
                    <a:bodyPr/>
                    <a:lstStyle/>
                    <a:p>
                      <a:endParaRPr lang="en-US" dirty="0"/>
                    </a:p>
                  </a:txBody>
                  <a:tcPr/>
                </a:tc>
              </a:tr>
            </a:tbl>
          </a:graphicData>
        </a:graphic>
      </p:graphicFrame>
      <p:sp>
        <p:nvSpPr>
          <p:cNvPr id="8" name="TextBox 7"/>
          <p:cNvSpPr txBox="1"/>
          <p:nvPr/>
        </p:nvSpPr>
        <p:spPr>
          <a:xfrm>
            <a:off x="533400" y="3886200"/>
            <a:ext cx="8077200" cy="2362200"/>
          </a:xfrm>
          <a:prstGeom prst="rect">
            <a:avLst/>
          </a:prstGeom>
          <a:noFill/>
        </p:spPr>
        <p:txBody>
          <a:bodyPr wrap="square" lIns="36000" tIns="36000" rIns="36000" bIns="36000" rtlCol="0">
            <a:normAutofit/>
          </a:bodyPr>
          <a:lstStyle/>
          <a:p>
            <a:pPr algn="ctr"/>
            <a:r>
              <a:rPr lang="en-US" sz="2000" dirty="0" smtClean="0">
                <a:latin typeface="+mn-lt"/>
              </a:rPr>
              <a:t>Abstract</a:t>
            </a:r>
          </a:p>
          <a:p>
            <a:endParaRPr lang="en-US" sz="1600" dirty="0" smtClean="0">
              <a:latin typeface="+mn-lt"/>
            </a:endParaRPr>
          </a:p>
          <a:p>
            <a:r>
              <a:rPr lang="en-US" sz="1600" dirty="0" smtClean="0">
                <a:latin typeface="+mn-lt"/>
              </a:rPr>
              <a:t>This contribution </a:t>
            </a:r>
            <a:r>
              <a:rPr lang="en-US" sz="1600" dirty="0" smtClean="0">
                <a:latin typeface="+mn-lt"/>
              </a:rPr>
              <a:t>discusses and suggests </a:t>
            </a:r>
            <a:r>
              <a:rPr lang="en-US" sz="1600" dirty="0" smtClean="0">
                <a:latin typeface="+mn-lt"/>
              </a:rPr>
              <a:t>the reference point R9c of IEEE 802 based RAN architecture for shared access in Recommended Practice document.</a:t>
            </a:r>
          </a:p>
          <a:p>
            <a:endParaRPr lang="en-US" sz="1600" dirty="0" smtClean="0">
              <a:latin typeface="+mn-lt"/>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04362"/>
          </a:xfrm>
        </p:spPr>
        <p:txBody>
          <a:bodyPr/>
          <a:lstStyle/>
          <a:p>
            <a:r>
              <a:rPr lang="en-US" dirty="0" smtClean="0"/>
              <a:t>Background and Issues</a:t>
            </a:r>
            <a:endParaRPr lang="en-US" dirty="0"/>
          </a:p>
        </p:txBody>
      </p:sp>
      <p:sp>
        <p:nvSpPr>
          <p:cNvPr id="3" name="Content Placeholder 2"/>
          <p:cNvSpPr>
            <a:spLocks noGrp="1"/>
          </p:cNvSpPr>
          <p:nvPr>
            <p:ph idx="1"/>
          </p:nvPr>
        </p:nvSpPr>
        <p:spPr>
          <a:xfrm>
            <a:off x="457200" y="1089000"/>
            <a:ext cx="8229600" cy="5445000"/>
          </a:xfrm>
        </p:spPr>
        <p:txBody>
          <a:bodyPr>
            <a:noAutofit/>
          </a:bodyPr>
          <a:lstStyle/>
          <a:p>
            <a:r>
              <a:rPr lang="en-US" sz="2800" dirty="0" smtClean="0">
                <a:solidFill>
                  <a:srgbClr val="0070C0"/>
                </a:solidFill>
              </a:rPr>
              <a:t>Reference Points (R9c)</a:t>
            </a:r>
          </a:p>
          <a:p>
            <a:pPr lvl="1"/>
            <a:r>
              <a:rPr lang="en-US" sz="2400" dirty="0" smtClean="0">
                <a:solidFill>
                  <a:srgbClr val="0070C0"/>
                </a:solidFill>
              </a:rPr>
              <a:t>Represents the external interface between ANC and CIS which is used for the ANC to query the Authorized Shared Access information on particular location and receive the instruction from the CIS.</a:t>
            </a:r>
          </a:p>
          <a:p>
            <a:pPr lvl="1"/>
            <a:r>
              <a:rPr lang="en-US" sz="2400" dirty="0" smtClean="0">
                <a:solidFill>
                  <a:srgbClr val="0070C0"/>
                </a:solidFill>
              </a:rPr>
              <a:t>CIS may locate at different place in NRM, depending on the implementation: Co-located with RAN, or CN.</a:t>
            </a:r>
          </a:p>
          <a:p>
            <a:pPr lvl="1"/>
            <a:r>
              <a:rPr lang="en-US" sz="2400" dirty="0" smtClean="0">
                <a:solidFill>
                  <a:srgbClr val="0070C0"/>
                </a:solidFill>
              </a:rPr>
              <a:t>But the current </a:t>
            </a:r>
            <a:r>
              <a:rPr lang="en-US" sz="2400" dirty="0" err="1" smtClean="0">
                <a:solidFill>
                  <a:srgbClr val="0070C0"/>
                </a:solidFill>
              </a:rPr>
              <a:t>omniRAN</a:t>
            </a:r>
            <a:r>
              <a:rPr lang="en-US" sz="2400" dirty="0" smtClean="0">
                <a:solidFill>
                  <a:srgbClr val="0070C0"/>
                </a:solidFill>
              </a:rPr>
              <a:t> NRM contains only one option.</a:t>
            </a:r>
          </a:p>
          <a:p>
            <a:pPr lvl="1"/>
            <a:r>
              <a:rPr lang="en-US" sz="2400" dirty="0" smtClean="0">
                <a:solidFill>
                  <a:srgbClr val="0070C0"/>
                </a:solidFill>
              </a:rPr>
              <a:t>In addition, CIS also needs to be authenticated before ANC acquires and uses the authorized shared access information.</a:t>
            </a:r>
          </a:p>
        </p:txBody>
      </p:sp>
    </p:spTree>
    <p:extLst>
      <p:ext uri="{BB962C8B-B14F-4D97-AF65-F5344CB8AC3E}">
        <p14:creationId xmlns:p14="http://schemas.microsoft.com/office/powerpoint/2010/main" xmlns="" val="373181220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04362"/>
          </a:xfrm>
        </p:spPr>
        <p:txBody>
          <a:bodyPr/>
          <a:lstStyle/>
          <a:p>
            <a:r>
              <a:rPr lang="en-US" dirty="0" smtClean="0"/>
              <a:t>Current </a:t>
            </a:r>
            <a:r>
              <a:rPr lang="en-US" dirty="0" err="1" smtClean="0"/>
              <a:t>omniRAN</a:t>
            </a:r>
            <a:r>
              <a:rPr lang="en-US" dirty="0" smtClean="0"/>
              <a:t> Reference Model</a:t>
            </a:r>
            <a:endParaRPr lang="en-US" dirty="0"/>
          </a:p>
        </p:txBody>
      </p:sp>
      <p:grpSp>
        <p:nvGrpSpPr>
          <p:cNvPr id="321" name="Group 320"/>
          <p:cNvGrpSpPr/>
          <p:nvPr/>
        </p:nvGrpSpPr>
        <p:grpSpPr>
          <a:xfrm>
            <a:off x="815150" y="1482724"/>
            <a:ext cx="7176850" cy="4736276"/>
            <a:chOff x="815150" y="1482724"/>
            <a:chExt cx="7176850" cy="4736276"/>
          </a:xfrm>
        </p:grpSpPr>
        <p:sp>
          <p:nvSpPr>
            <p:cNvPr id="201" name="Freeform 9"/>
            <p:cNvSpPr>
              <a:spLocks/>
            </p:cNvSpPr>
            <p:nvPr/>
          </p:nvSpPr>
          <p:spPr bwMode="auto">
            <a:xfrm>
              <a:off x="815150" y="3564000"/>
              <a:ext cx="1305000" cy="2655000"/>
            </a:xfrm>
            <a:custGeom>
              <a:avLst/>
              <a:gdLst/>
              <a:ahLst/>
              <a:cxnLst>
                <a:cxn ang="0">
                  <a:pos x="0" y="867"/>
                </a:cxn>
                <a:cxn ang="0">
                  <a:pos x="867" y="0"/>
                </a:cxn>
                <a:cxn ang="0">
                  <a:pos x="5934" y="0"/>
                </a:cxn>
                <a:cxn ang="0">
                  <a:pos x="6800" y="867"/>
                </a:cxn>
                <a:cxn ang="0">
                  <a:pos x="6800" y="4334"/>
                </a:cxn>
                <a:cxn ang="0">
                  <a:pos x="5934" y="5200"/>
                </a:cxn>
                <a:cxn ang="0">
                  <a:pos x="867" y="5200"/>
                </a:cxn>
                <a:cxn ang="0">
                  <a:pos x="0" y="4334"/>
                </a:cxn>
                <a:cxn ang="0">
                  <a:pos x="0" y="867"/>
                </a:cxn>
              </a:cxnLst>
              <a:rect l="0" t="0" r="r" b="b"/>
              <a:pathLst>
                <a:path w="6800" h="5200">
                  <a:moveTo>
                    <a:pt x="0" y="867"/>
                  </a:moveTo>
                  <a:cubicBezTo>
                    <a:pt x="0" y="388"/>
                    <a:pt x="388" y="0"/>
                    <a:pt x="867" y="0"/>
                  </a:cubicBezTo>
                  <a:lnTo>
                    <a:pt x="5934" y="0"/>
                  </a:lnTo>
                  <a:cubicBezTo>
                    <a:pt x="6412" y="0"/>
                    <a:pt x="6800" y="388"/>
                    <a:pt x="6800" y="867"/>
                  </a:cubicBezTo>
                  <a:lnTo>
                    <a:pt x="6800" y="4334"/>
                  </a:lnTo>
                  <a:cubicBezTo>
                    <a:pt x="6800" y="4812"/>
                    <a:pt x="6412" y="5200"/>
                    <a:pt x="5934" y="5200"/>
                  </a:cubicBezTo>
                  <a:lnTo>
                    <a:pt x="867" y="5200"/>
                  </a:lnTo>
                  <a:cubicBezTo>
                    <a:pt x="388" y="5200"/>
                    <a:pt x="0" y="4812"/>
                    <a:pt x="0" y="4334"/>
                  </a:cubicBezTo>
                  <a:lnTo>
                    <a:pt x="0" y="867"/>
                  </a:lnTo>
                  <a:close/>
                </a:path>
              </a:pathLst>
            </a:custGeom>
            <a:solidFill>
              <a:schemeClr val="tx2">
                <a:lumMod val="40000"/>
                <a:lumOff val="60000"/>
              </a:schemeClr>
            </a:solidFill>
            <a:ln w="11113"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7" name="Freeform 5"/>
            <p:cNvSpPr>
              <a:spLocks/>
            </p:cNvSpPr>
            <p:nvPr/>
          </p:nvSpPr>
          <p:spPr bwMode="auto">
            <a:xfrm>
              <a:off x="3306763" y="4284663"/>
              <a:ext cx="2217738" cy="1897063"/>
            </a:xfrm>
            <a:custGeom>
              <a:avLst/>
              <a:gdLst/>
              <a:ahLst/>
              <a:cxnLst>
                <a:cxn ang="0">
                  <a:pos x="0" y="1534"/>
                </a:cxn>
                <a:cxn ang="0">
                  <a:pos x="1534" y="0"/>
                </a:cxn>
                <a:cxn ang="0">
                  <a:pos x="11667" y="0"/>
                </a:cxn>
                <a:cxn ang="0">
                  <a:pos x="13200" y="1534"/>
                </a:cxn>
                <a:cxn ang="0">
                  <a:pos x="13200" y="7667"/>
                </a:cxn>
                <a:cxn ang="0">
                  <a:pos x="11667" y="9200"/>
                </a:cxn>
                <a:cxn ang="0">
                  <a:pos x="1534" y="9200"/>
                </a:cxn>
                <a:cxn ang="0">
                  <a:pos x="0" y="7667"/>
                </a:cxn>
                <a:cxn ang="0">
                  <a:pos x="0" y="1534"/>
                </a:cxn>
              </a:cxnLst>
              <a:rect l="0" t="0" r="r" b="b"/>
              <a:pathLst>
                <a:path w="13200" h="9200">
                  <a:moveTo>
                    <a:pt x="0" y="1534"/>
                  </a:moveTo>
                  <a:cubicBezTo>
                    <a:pt x="0" y="687"/>
                    <a:pt x="687" y="0"/>
                    <a:pt x="1534" y="0"/>
                  </a:cubicBezTo>
                  <a:lnTo>
                    <a:pt x="11667" y="0"/>
                  </a:lnTo>
                  <a:cubicBezTo>
                    <a:pt x="12514" y="0"/>
                    <a:pt x="13200" y="687"/>
                    <a:pt x="13200" y="1534"/>
                  </a:cubicBezTo>
                  <a:lnTo>
                    <a:pt x="13200" y="7667"/>
                  </a:lnTo>
                  <a:cubicBezTo>
                    <a:pt x="13200" y="8514"/>
                    <a:pt x="12514" y="9200"/>
                    <a:pt x="11667" y="9200"/>
                  </a:cubicBezTo>
                  <a:lnTo>
                    <a:pt x="1534" y="9200"/>
                  </a:lnTo>
                  <a:cubicBezTo>
                    <a:pt x="687" y="9200"/>
                    <a:pt x="0" y="8514"/>
                    <a:pt x="0" y="7667"/>
                  </a:cubicBezTo>
                  <a:lnTo>
                    <a:pt x="0" y="1534"/>
                  </a:lnTo>
                  <a:close/>
                </a:path>
              </a:pathLst>
            </a:custGeom>
            <a:solidFill>
              <a:srgbClr val="8EB4E3"/>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8" name="Freeform 6"/>
            <p:cNvSpPr>
              <a:spLocks/>
            </p:cNvSpPr>
            <p:nvPr/>
          </p:nvSpPr>
          <p:spPr bwMode="auto">
            <a:xfrm>
              <a:off x="3306763" y="4284663"/>
              <a:ext cx="2217738" cy="1897063"/>
            </a:xfrm>
            <a:custGeom>
              <a:avLst/>
              <a:gdLst/>
              <a:ahLst/>
              <a:cxnLst>
                <a:cxn ang="0">
                  <a:pos x="0" y="1534"/>
                </a:cxn>
                <a:cxn ang="0">
                  <a:pos x="1534" y="0"/>
                </a:cxn>
                <a:cxn ang="0">
                  <a:pos x="11667" y="0"/>
                </a:cxn>
                <a:cxn ang="0">
                  <a:pos x="13200" y="1534"/>
                </a:cxn>
                <a:cxn ang="0">
                  <a:pos x="13200" y="7667"/>
                </a:cxn>
                <a:cxn ang="0">
                  <a:pos x="11667" y="9200"/>
                </a:cxn>
                <a:cxn ang="0">
                  <a:pos x="1534" y="9200"/>
                </a:cxn>
                <a:cxn ang="0">
                  <a:pos x="0" y="7667"/>
                </a:cxn>
                <a:cxn ang="0">
                  <a:pos x="0" y="1534"/>
                </a:cxn>
              </a:cxnLst>
              <a:rect l="0" t="0" r="r" b="b"/>
              <a:pathLst>
                <a:path w="13200" h="9200">
                  <a:moveTo>
                    <a:pt x="0" y="1534"/>
                  </a:moveTo>
                  <a:cubicBezTo>
                    <a:pt x="0" y="687"/>
                    <a:pt x="687" y="0"/>
                    <a:pt x="1534" y="0"/>
                  </a:cubicBezTo>
                  <a:lnTo>
                    <a:pt x="11667" y="0"/>
                  </a:lnTo>
                  <a:cubicBezTo>
                    <a:pt x="12514" y="0"/>
                    <a:pt x="13200" y="687"/>
                    <a:pt x="13200" y="1534"/>
                  </a:cubicBezTo>
                  <a:lnTo>
                    <a:pt x="13200" y="7667"/>
                  </a:lnTo>
                  <a:cubicBezTo>
                    <a:pt x="13200" y="8514"/>
                    <a:pt x="12514" y="9200"/>
                    <a:pt x="11667" y="9200"/>
                  </a:cubicBezTo>
                  <a:lnTo>
                    <a:pt x="1534" y="9200"/>
                  </a:lnTo>
                  <a:cubicBezTo>
                    <a:pt x="687" y="9200"/>
                    <a:pt x="0" y="8514"/>
                    <a:pt x="0" y="7667"/>
                  </a:cubicBezTo>
                  <a:lnTo>
                    <a:pt x="0" y="1534"/>
                  </a:lnTo>
                  <a:close/>
                </a:path>
              </a:pathLst>
            </a:custGeom>
            <a:noFill/>
            <a:ln w="11113"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10" name="Line 7"/>
            <p:cNvSpPr>
              <a:spLocks noChangeShapeType="1"/>
            </p:cNvSpPr>
            <p:nvPr/>
          </p:nvSpPr>
          <p:spPr bwMode="auto">
            <a:xfrm flipV="1">
              <a:off x="2030413" y="5187950"/>
              <a:ext cx="1344613" cy="4763"/>
            </a:xfrm>
            <a:prstGeom prst="line">
              <a:avLst/>
            </a:prstGeom>
            <a:noFill/>
            <a:ln w="17463"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12" name="Freeform 9"/>
            <p:cNvSpPr>
              <a:spLocks/>
            </p:cNvSpPr>
            <p:nvPr/>
          </p:nvSpPr>
          <p:spPr bwMode="auto">
            <a:xfrm>
              <a:off x="887413" y="4284663"/>
              <a:ext cx="1143000" cy="1259337"/>
            </a:xfrm>
            <a:custGeom>
              <a:avLst/>
              <a:gdLst/>
              <a:ahLst/>
              <a:cxnLst>
                <a:cxn ang="0">
                  <a:pos x="0" y="867"/>
                </a:cxn>
                <a:cxn ang="0">
                  <a:pos x="867" y="0"/>
                </a:cxn>
                <a:cxn ang="0">
                  <a:pos x="5934" y="0"/>
                </a:cxn>
                <a:cxn ang="0">
                  <a:pos x="6800" y="867"/>
                </a:cxn>
                <a:cxn ang="0">
                  <a:pos x="6800" y="4334"/>
                </a:cxn>
                <a:cxn ang="0">
                  <a:pos x="5934" y="5200"/>
                </a:cxn>
                <a:cxn ang="0">
                  <a:pos x="867" y="5200"/>
                </a:cxn>
                <a:cxn ang="0">
                  <a:pos x="0" y="4334"/>
                </a:cxn>
                <a:cxn ang="0">
                  <a:pos x="0" y="867"/>
                </a:cxn>
              </a:cxnLst>
              <a:rect l="0" t="0" r="r" b="b"/>
              <a:pathLst>
                <a:path w="6800" h="5200">
                  <a:moveTo>
                    <a:pt x="0" y="867"/>
                  </a:moveTo>
                  <a:cubicBezTo>
                    <a:pt x="0" y="388"/>
                    <a:pt x="388" y="0"/>
                    <a:pt x="867" y="0"/>
                  </a:cubicBezTo>
                  <a:lnTo>
                    <a:pt x="5934" y="0"/>
                  </a:lnTo>
                  <a:cubicBezTo>
                    <a:pt x="6412" y="0"/>
                    <a:pt x="6800" y="388"/>
                    <a:pt x="6800" y="867"/>
                  </a:cubicBezTo>
                  <a:lnTo>
                    <a:pt x="6800" y="4334"/>
                  </a:lnTo>
                  <a:cubicBezTo>
                    <a:pt x="6800" y="4812"/>
                    <a:pt x="6412" y="5200"/>
                    <a:pt x="5934" y="5200"/>
                  </a:cubicBezTo>
                  <a:lnTo>
                    <a:pt x="867" y="5200"/>
                  </a:lnTo>
                  <a:cubicBezTo>
                    <a:pt x="388" y="5200"/>
                    <a:pt x="0" y="4812"/>
                    <a:pt x="0" y="4334"/>
                  </a:cubicBezTo>
                  <a:lnTo>
                    <a:pt x="0" y="867"/>
                  </a:lnTo>
                  <a:close/>
                </a:path>
              </a:pathLst>
            </a:custGeom>
            <a:noFill/>
            <a:ln w="11113"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21" name="Rectangle 10"/>
            <p:cNvSpPr>
              <a:spLocks noChangeArrowheads="1"/>
            </p:cNvSpPr>
            <p:nvPr/>
          </p:nvSpPr>
          <p:spPr bwMode="auto">
            <a:xfrm>
              <a:off x="966535" y="4703447"/>
              <a:ext cx="995465" cy="61555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000000"/>
                  </a:solidFill>
                  <a:effectLst/>
                  <a:latin typeface="Arial" pitchFamily="34" charset="0"/>
                  <a:cs typeface="Arial" pitchFamily="34" charset="0"/>
                </a:rPr>
                <a:t>Terminal</a:t>
              </a:r>
            </a:p>
            <a:p>
              <a:pPr marL="0" marR="0" lvl="0" indent="0" algn="ctr" defTabSz="914400" rtl="0" eaLnBrk="1" fontAlgn="base" latinLnBrk="0" hangingPunct="1">
                <a:lnSpc>
                  <a:spcPct val="100000"/>
                </a:lnSpc>
                <a:spcBef>
                  <a:spcPct val="0"/>
                </a:spcBef>
                <a:spcAft>
                  <a:spcPct val="0"/>
                </a:spcAft>
                <a:buClrTx/>
                <a:buSzTx/>
                <a:buFontTx/>
                <a:buNone/>
                <a:tabLst/>
              </a:pPr>
              <a:r>
                <a:rPr lang="en-US" sz="2000" dirty="0" smtClean="0">
                  <a:solidFill>
                    <a:srgbClr val="000000"/>
                  </a:solidFill>
                  <a:latin typeface="Arial" pitchFamily="34" charset="0"/>
                  <a:cs typeface="Arial" pitchFamily="34" charset="0"/>
                </a:rPr>
                <a:t>Interface</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22" name="Rectangle 11"/>
            <p:cNvSpPr>
              <a:spLocks noChangeArrowheads="1"/>
            </p:cNvSpPr>
            <p:nvPr/>
          </p:nvSpPr>
          <p:spPr bwMode="auto">
            <a:xfrm>
              <a:off x="2551113" y="5265738"/>
              <a:ext cx="294953" cy="27699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000000"/>
                  </a:solidFill>
                  <a:effectLst/>
                  <a:latin typeface="Arial" pitchFamily="34" charset="0"/>
                  <a:cs typeface="Arial" pitchFamily="34" charset="0"/>
                </a:rPr>
                <a:t>R1</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p:txBody>
        </p:sp>
        <p:sp>
          <p:nvSpPr>
            <p:cNvPr id="224" name="Oval 12"/>
            <p:cNvSpPr>
              <a:spLocks noChangeArrowheads="1"/>
            </p:cNvSpPr>
            <p:nvPr/>
          </p:nvSpPr>
          <p:spPr bwMode="auto">
            <a:xfrm>
              <a:off x="2603500" y="5103813"/>
              <a:ext cx="134938" cy="165100"/>
            </a:xfrm>
            <a:prstGeom prst="ellipse">
              <a:avLst/>
            </a:pr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41" name="Oval 13"/>
            <p:cNvSpPr>
              <a:spLocks noChangeArrowheads="1"/>
            </p:cNvSpPr>
            <p:nvPr/>
          </p:nvSpPr>
          <p:spPr bwMode="auto">
            <a:xfrm>
              <a:off x="2603500" y="5103813"/>
              <a:ext cx="134938" cy="165100"/>
            </a:xfrm>
            <a:prstGeom prst="ellipse">
              <a:avLst/>
            </a:prstGeom>
            <a:noFill/>
            <a:ln w="11113"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42" name="Line 14"/>
            <p:cNvSpPr>
              <a:spLocks noChangeShapeType="1"/>
            </p:cNvSpPr>
            <p:nvPr/>
          </p:nvSpPr>
          <p:spPr bwMode="auto">
            <a:xfrm>
              <a:off x="5457825" y="5192713"/>
              <a:ext cx="1276350" cy="1588"/>
            </a:xfrm>
            <a:prstGeom prst="line">
              <a:avLst/>
            </a:prstGeom>
            <a:noFill/>
            <a:ln w="17463"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44" name="Freeform 15"/>
            <p:cNvSpPr>
              <a:spLocks/>
            </p:cNvSpPr>
            <p:nvPr/>
          </p:nvSpPr>
          <p:spPr bwMode="auto">
            <a:xfrm>
              <a:off x="3835587" y="1976438"/>
              <a:ext cx="1141413" cy="1104900"/>
            </a:xfrm>
            <a:custGeom>
              <a:avLst/>
              <a:gdLst/>
              <a:ahLst/>
              <a:cxnLst>
                <a:cxn ang="0">
                  <a:pos x="0" y="894"/>
                </a:cxn>
                <a:cxn ang="0">
                  <a:pos x="894" y="0"/>
                </a:cxn>
                <a:cxn ang="0">
                  <a:pos x="5907" y="0"/>
                </a:cxn>
                <a:cxn ang="0">
                  <a:pos x="6800" y="894"/>
                </a:cxn>
                <a:cxn ang="0">
                  <a:pos x="6800" y="4467"/>
                </a:cxn>
                <a:cxn ang="0">
                  <a:pos x="5907" y="5360"/>
                </a:cxn>
                <a:cxn ang="0">
                  <a:pos x="894" y="5360"/>
                </a:cxn>
                <a:cxn ang="0">
                  <a:pos x="0" y="4467"/>
                </a:cxn>
                <a:cxn ang="0">
                  <a:pos x="0" y="894"/>
                </a:cxn>
              </a:cxnLst>
              <a:rect l="0" t="0" r="r" b="b"/>
              <a:pathLst>
                <a:path w="6800" h="5360">
                  <a:moveTo>
                    <a:pt x="0" y="894"/>
                  </a:moveTo>
                  <a:cubicBezTo>
                    <a:pt x="0" y="400"/>
                    <a:pt x="400" y="0"/>
                    <a:pt x="894" y="0"/>
                  </a:cubicBezTo>
                  <a:lnTo>
                    <a:pt x="5907" y="0"/>
                  </a:lnTo>
                  <a:cubicBezTo>
                    <a:pt x="6401" y="0"/>
                    <a:pt x="6800" y="400"/>
                    <a:pt x="6800" y="894"/>
                  </a:cubicBezTo>
                  <a:lnTo>
                    <a:pt x="6800" y="4467"/>
                  </a:lnTo>
                  <a:cubicBezTo>
                    <a:pt x="6800" y="4961"/>
                    <a:pt x="6401" y="5360"/>
                    <a:pt x="5907" y="5360"/>
                  </a:cubicBezTo>
                  <a:lnTo>
                    <a:pt x="894" y="5360"/>
                  </a:lnTo>
                  <a:cubicBezTo>
                    <a:pt x="400" y="5360"/>
                    <a:pt x="0" y="4961"/>
                    <a:pt x="0" y="4467"/>
                  </a:cubicBezTo>
                  <a:lnTo>
                    <a:pt x="0" y="894"/>
                  </a:lnTo>
                  <a:close/>
                </a:path>
              </a:pathLst>
            </a:custGeom>
            <a:solidFill>
              <a:srgbClr val="8EB4E3"/>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pPr algn="ctr"/>
              <a:endParaRPr lang="en-US" sz="1050"/>
            </a:p>
          </p:txBody>
        </p:sp>
        <p:sp>
          <p:nvSpPr>
            <p:cNvPr id="245" name="Freeform 16"/>
            <p:cNvSpPr>
              <a:spLocks/>
            </p:cNvSpPr>
            <p:nvPr/>
          </p:nvSpPr>
          <p:spPr bwMode="auto">
            <a:xfrm>
              <a:off x="3835587" y="1976438"/>
              <a:ext cx="1141413" cy="1104900"/>
            </a:xfrm>
            <a:custGeom>
              <a:avLst/>
              <a:gdLst/>
              <a:ahLst/>
              <a:cxnLst>
                <a:cxn ang="0">
                  <a:pos x="0" y="894"/>
                </a:cxn>
                <a:cxn ang="0">
                  <a:pos x="894" y="0"/>
                </a:cxn>
                <a:cxn ang="0">
                  <a:pos x="5907" y="0"/>
                </a:cxn>
                <a:cxn ang="0">
                  <a:pos x="6800" y="894"/>
                </a:cxn>
                <a:cxn ang="0">
                  <a:pos x="6800" y="4467"/>
                </a:cxn>
                <a:cxn ang="0">
                  <a:pos x="5907" y="5360"/>
                </a:cxn>
                <a:cxn ang="0">
                  <a:pos x="894" y="5360"/>
                </a:cxn>
                <a:cxn ang="0">
                  <a:pos x="0" y="4467"/>
                </a:cxn>
                <a:cxn ang="0">
                  <a:pos x="0" y="894"/>
                </a:cxn>
              </a:cxnLst>
              <a:rect l="0" t="0" r="r" b="b"/>
              <a:pathLst>
                <a:path w="6800" h="5360">
                  <a:moveTo>
                    <a:pt x="0" y="894"/>
                  </a:moveTo>
                  <a:cubicBezTo>
                    <a:pt x="0" y="400"/>
                    <a:pt x="400" y="0"/>
                    <a:pt x="894" y="0"/>
                  </a:cubicBezTo>
                  <a:lnTo>
                    <a:pt x="5907" y="0"/>
                  </a:lnTo>
                  <a:cubicBezTo>
                    <a:pt x="6401" y="0"/>
                    <a:pt x="6800" y="400"/>
                    <a:pt x="6800" y="894"/>
                  </a:cubicBezTo>
                  <a:lnTo>
                    <a:pt x="6800" y="4467"/>
                  </a:lnTo>
                  <a:cubicBezTo>
                    <a:pt x="6800" y="4961"/>
                    <a:pt x="6401" y="5360"/>
                    <a:pt x="5907" y="5360"/>
                  </a:cubicBezTo>
                  <a:lnTo>
                    <a:pt x="894" y="5360"/>
                  </a:lnTo>
                  <a:cubicBezTo>
                    <a:pt x="400" y="5360"/>
                    <a:pt x="0" y="4961"/>
                    <a:pt x="0" y="4467"/>
                  </a:cubicBezTo>
                  <a:lnTo>
                    <a:pt x="0" y="894"/>
                  </a:lnTo>
                  <a:close/>
                </a:path>
              </a:pathLst>
            </a:custGeom>
            <a:noFill/>
            <a:ln w="11113"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pPr algn="ctr"/>
              <a:endParaRPr lang="en-US" sz="1050"/>
            </a:p>
          </p:txBody>
        </p:sp>
        <p:sp>
          <p:nvSpPr>
            <p:cNvPr id="247" name="Rectangle 17"/>
            <p:cNvSpPr>
              <a:spLocks noChangeArrowheads="1"/>
            </p:cNvSpPr>
            <p:nvPr/>
          </p:nvSpPr>
          <p:spPr bwMode="auto">
            <a:xfrm>
              <a:off x="3807000" y="2057779"/>
              <a:ext cx="1210268" cy="246221"/>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Arial" pitchFamily="34" charset="0"/>
                  <a:cs typeface="Arial" pitchFamily="34" charset="0"/>
                </a:rPr>
                <a:t>Coordination</a:t>
              </a:r>
              <a:r>
                <a:rPr kumimoji="0" lang="en-US" sz="1400" b="0" i="0" u="none" strike="noStrike" cap="none" normalizeH="0" baseline="0" dirty="0" smtClean="0">
                  <a:ln>
                    <a:noFill/>
                  </a:ln>
                  <a:solidFill>
                    <a:srgbClr val="000000"/>
                  </a:solidFill>
                  <a:effectLst/>
                  <a:latin typeface="Arial" pitchFamily="34" charset="0"/>
                  <a:cs typeface="Arial" pitchFamily="34" charset="0"/>
                </a:rPr>
                <a:t> </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p:txBody>
        </p:sp>
        <p:sp>
          <p:nvSpPr>
            <p:cNvPr id="248" name="Rectangle 18"/>
            <p:cNvSpPr>
              <a:spLocks noChangeArrowheads="1"/>
            </p:cNvSpPr>
            <p:nvPr/>
          </p:nvSpPr>
          <p:spPr bwMode="auto">
            <a:xfrm>
              <a:off x="4243500" y="2313556"/>
              <a:ext cx="399148" cy="246221"/>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Arial" pitchFamily="34" charset="0"/>
                  <a:cs typeface="Arial" pitchFamily="34" charset="0"/>
                </a:rPr>
                <a:t>and </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p:txBody>
        </p:sp>
        <p:sp>
          <p:nvSpPr>
            <p:cNvPr id="251" name="Rectangle 19"/>
            <p:cNvSpPr>
              <a:spLocks noChangeArrowheads="1"/>
            </p:cNvSpPr>
            <p:nvPr/>
          </p:nvSpPr>
          <p:spPr bwMode="auto">
            <a:xfrm>
              <a:off x="3926000" y="2574000"/>
              <a:ext cx="1027525" cy="246221"/>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Arial" pitchFamily="34" charset="0"/>
                  <a:cs typeface="Arial" pitchFamily="34" charset="0"/>
                </a:rPr>
                <a:t>Information</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p:txBody>
        </p:sp>
        <p:sp>
          <p:nvSpPr>
            <p:cNvPr id="252" name="Rectangle 20"/>
            <p:cNvSpPr>
              <a:spLocks noChangeArrowheads="1"/>
            </p:cNvSpPr>
            <p:nvPr/>
          </p:nvSpPr>
          <p:spPr bwMode="auto">
            <a:xfrm>
              <a:off x="4048737" y="2813050"/>
              <a:ext cx="682879" cy="246221"/>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Arial" pitchFamily="34" charset="0"/>
                  <a:cs typeface="Arial" pitchFamily="34" charset="0"/>
                </a:rPr>
                <a:t>Service</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p:txBody>
        </p:sp>
        <p:sp>
          <p:nvSpPr>
            <p:cNvPr id="253" name="Freeform 21"/>
            <p:cNvSpPr>
              <a:spLocks/>
            </p:cNvSpPr>
            <p:nvPr/>
          </p:nvSpPr>
          <p:spPr bwMode="auto">
            <a:xfrm>
              <a:off x="2030413" y="1893888"/>
              <a:ext cx="4703763" cy="1979613"/>
            </a:xfrm>
            <a:custGeom>
              <a:avLst/>
              <a:gdLst/>
              <a:ahLst/>
              <a:cxnLst>
                <a:cxn ang="0">
                  <a:pos x="0" y="1247"/>
                </a:cxn>
                <a:cxn ang="0">
                  <a:pos x="421" y="1247"/>
                </a:cxn>
                <a:cxn ang="0">
                  <a:pos x="421" y="0"/>
                </a:cxn>
                <a:cxn ang="0">
                  <a:pos x="2963" y="0"/>
                </a:cxn>
              </a:cxnLst>
              <a:rect l="0" t="0" r="r" b="b"/>
              <a:pathLst>
                <a:path w="2963" h="1247">
                  <a:moveTo>
                    <a:pt x="0" y="1247"/>
                  </a:moveTo>
                  <a:lnTo>
                    <a:pt x="421" y="1247"/>
                  </a:lnTo>
                  <a:lnTo>
                    <a:pt x="421" y="0"/>
                  </a:lnTo>
                  <a:lnTo>
                    <a:pt x="2963" y="0"/>
                  </a:lnTo>
                </a:path>
              </a:pathLst>
            </a:custGeom>
            <a:noFill/>
            <a:ln w="11113"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54" name="Rectangle 22"/>
            <p:cNvSpPr>
              <a:spLocks noChangeArrowheads="1"/>
            </p:cNvSpPr>
            <p:nvPr/>
          </p:nvSpPr>
          <p:spPr bwMode="auto">
            <a:xfrm>
              <a:off x="2809875" y="2767013"/>
              <a:ext cx="294953" cy="27699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000000"/>
                  </a:solidFill>
                  <a:effectLst/>
                  <a:latin typeface="Arial" pitchFamily="34" charset="0"/>
                  <a:cs typeface="Arial" pitchFamily="34" charset="0"/>
                </a:rPr>
                <a:t>R2</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p:txBody>
        </p:sp>
        <p:sp>
          <p:nvSpPr>
            <p:cNvPr id="255" name="Oval 23"/>
            <p:cNvSpPr>
              <a:spLocks noChangeArrowheads="1"/>
            </p:cNvSpPr>
            <p:nvPr/>
          </p:nvSpPr>
          <p:spPr bwMode="auto">
            <a:xfrm>
              <a:off x="2614613" y="2846388"/>
              <a:ext cx="134938" cy="163513"/>
            </a:xfrm>
            <a:prstGeom prst="ellipse">
              <a:avLst/>
            </a:pr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56" name="Oval 24"/>
            <p:cNvSpPr>
              <a:spLocks noChangeArrowheads="1"/>
            </p:cNvSpPr>
            <p:nvPr/>
          </p:nvSpPr>
          <p:spPr bwMode="auto">
            <a:xfrm>
              <a:off x="2614613" y="2846388"/>
              <a:ext cx="134938" cy="163513"/>
            </a:xfrm>
            <a:prstGeom prst="ellipse">
              <a:avLst/>
            </a:prstGeom>
            <a:noFill/>
            <a:ln w="11113"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60" name="Line 28"/>
            <p:cNvSpPr>
              <a:spLocks noChangeShapeType="1"/>
            </p:cNvSpPr>
            <p:nvPr/>
          </p:nvSpPr>
          <p:spPr bwMode="auto">
            <a:xfrm>
              <a:off x="2030413" y="4038600"/>
              <a:ext cx="1276350" cy="1588"/>
            </a:xfrm>
            <a:prstGeom prst="line">
              <a:avLst/>
            </a:prstGeom>
            <a:noFill/>
            <a:ln w="17463"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61" name="Rectangle 29"/>
            <p:cNvSpPr>
              <a:spLocks noChangeArrowheads="1"/>
            </p:cNvSpPr>
            <p:nvPr/>
          </p:nvSpPr>
          <p:spPr bwMode="auto">
            <a:xfrm>
              <a:off x="2562225" y="4111625"/>
              <a:ext cx="423193" cy="27699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000000"/>
                  </a:solidFill>
                  <a:effectLst/>
                  <a:latin typeface="Arial" pitchFamily="34" charset="0"/>
                  <a:cs typeface="Arial" pitchFamily="34" charset="0"/>
                </a:rPr>
                <a:t>R8c</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p:txBody>
        </p:sp>
        <p:sp>
          <p:nvSpPr>
            <p:cNvPr id="262" name="Oval 30"/>
            <p:cNvSpPr>
              <a:spLocks noChangeArrowheads="1"/>
            </p:cNvSpPr>
            <p:nvPr/>
          </p:nvSpPr>
          <p:spPr bwMode="auto">
            <a:xfrm>
              <a:off x="2614613" y="3949700"/>
              <a:ext cx="134938" cy="165100"/>
            </a:xfrm>
            <a:prstGeom prst="ellipse">
              <a:avLst/>
            </a:pr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63" name="Oval 31"/>
            <p:cNvSpPr>
              <a:spLocks noChangeArrowheads="1"/>
            </p:cNvSpPr>
            <p:nvPr/>
          </p:nvSpPr>
          <p:spPr bwMode="auto">
            <a:xfrm>
              <a:off x="2614613" y="3949700"/>
              <a:ext cx="134938" cy="165100"/>
            </a:xfrm>
            <a:prstGeom prst="ellipse">
              <a:avLst/>
            </a:prstGeom>
            <a:noFill/>
            <a:ln w="11113"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65" name="Freeform 33"/>
            <p:cNvSpPr>
              <a:spLocks/>
            </p:cNvSpPr>
            <p:nvPr/>
          </p:nvSpPr>
          <p:spPr bwMode="auto">
            <a:xfrm>
              <a:off x="3306763" y="3708400"/>
              <a:ext cx="2217738" cy="576263"/>
            </a:xfrm>
            <a:custGeom>
              <a:avLst/>
              <a:gdLst/>
              <a:ahLst/>
              <a:cxnLst>
                <a:cxn ang="0">
                  <a:pos x="0" y="770"/>
                </a:cxn>
                <a:cxn ang="0">
                  <a:pos x="770" y="0"/>
                </a:cxn>
                <a:cxn ang="0">
                  <a:pos x="12431" y="0"/>
                </a:cxn>
                <a:cxn ang="0">
                  <a:pos x="13200" y="770"/>
                </a:cxn>
                <a:cxn ang="0">
                  <a:pos x="13200" y="2031"/>
                </a:cxn>
                <a:cxn ang="0">
                  <a:pos x="12431" y="2800"/>
                </a:cxn>
                <a:cxn ang="0">
                  <a:pos x="770" y="2800"/>
                </a:cxn>
                <a:cxn ang="0">
                  <a:pos x="0" y="2031"/>
                </a:cxn>
                <a:cxn ang="0">
                  <a:pos x="0" y="770"/>
                </a:cxn>
              </a:cxnLst>
              <a:rect l="0" t="0" r="r" b="b"/>
              <a:pathLst>
                <a:path w="13200" h="2800">
                  <a:moveTo>
                    <a:pt x="0" y="770"/>
                  </a:moveTo>
                  <a:cubicBezTo>
                    <a:pt x="0" y="345"/>
                    <a:pt x="345" y="0"/>
                    <a:pt x="770" y="0"/>
                  </a:cubicBezTo>
                  <a:lnTo>
                    <a:pt x="12431" y="0"/>
                  </a:lnTo>
                  <a:cubicBezTo>
                    <a:pt x="12856" y="0"/>
                    <a:pt x="13200" y="345"/>
                    <a:pt x="13200" y="770"/>
                  </a:cubicBezTo>
                  <a:lnTo>
                    <a:pt x="13200" y="2031"/>
                  </a:lnTo>
                  <a:cubicBezTo>
                    <a:pt x="13200" y="2456"/>
                    <a:pt x="12856" y="2800"/>
                    <a:pt x="12431" y="2800"/>
                  </a:cubicBezTo>
                  <a:lnTo>
                    <a:pt x="770" y="2800"/>
                  </a:lnTo>
                  <a:cubicBezTo>
                    <a:pt x="345" y="2800"/>
                    <a:pt x="0" y="2456"/>
                    <a:pt x="0" y="2031"/>
                  </a:cubicBezTo>
                  <a:lnTo>
                    <a:pt x="0" y="770"/>
                  </a:lnTo>
                  <a:close/>
                </a:path>
              </a:pathLst>
            </a:custGeom>
            <a:solidFill>
              <a:srgbClr val="8EB4E3"/>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66" name="Freeform 34"/>
            <p:cNvSpPr>
              <a:spLocks/>
            </p:cNvSpPr>
            <p:nvPr/>
          </p:nvSpPr>
          <p:spPr bwMode="auto">
            <a:xfrm>
              <a:off x="3306763" y="3708400"/>
              <a:ext cx="2217738" cy="576263"/>
            </a:xfrm>
            <a:custGeom>
              <a:avLst/>
              <a:gdLst/>
              <a:ahLst/>
              <a:cxnLst>
                <a:cxn ang="0">
                  <a:pos x="0" y="770"/>
                </a:cxn>
                <a:cxn ang="0">
                  <a:pos x="770" y="0"/>
                </a:cxn>
                <a:cxn ang="0">
                  <a:pos x="12431" y="0"/>
                </a:cxn>
                <a:cxn ang="0">
                  <a:pos x="13200" y="770"/>
                </a:cxn>
                <a:cxn ang="0">
                  <a:pos x="13200" y="2031"/>
                </a:cxn>
                <a:cxn ang="0">
                  <a:pos x="12431" y="2800"/>
                </a:cxn>
                <a:cxn ang="0">
                  <a:pos x="770" y="2800"/>
                </a:cxn>
                <a:cxn ang="0">
                  <a:pos x="0" y="2031"/>
                </a:cxn>
                <a:cxn ang="0">
                  <a:pos x="0" y="770"/>
                </a:cxn>
              </a:cxnLst>
              <a:rect l="0" t="0" r="r" b="b"/>
              <a:pathLst>
                <a:path w="13200" h="2800">
                  <a:moveTo>
                    <a:pt x="0" y="770"/>
                  </a:moveTo>
                  <a:cubicBezTo>
                    <a:pt x="0" y="345"/>
                    <a:pt x="345" y="0"/>
                    <a:pt x="770" y="0"/>
                  </a:cubicBezTo>
                  <a:lnTo>
                    <a:pt x="12431" y="0"/>
                  </a:lnTo>
                  <a:cubicBezTo>
                    <a:pt x="12856" y="0"/>
                    <a:pt x="13200" y="345"/>
                    <a:pt x="13200" y="770"/>
                  </a:cubicBezTo>
                  <a:lnTo>
                    <a:pt x="13200" y="2031"/>
                  </a:lnTo>
                  <a:cubicBezTo>
                    <a:pt x="13200" y="2456"/>
                    <a:pt x="12856" y="2800"/>
                    <a:pt x="12431" y="2800"/>
                  </a:cubicBezTo>
                  <a:lnTo>
                    <a:pt x="770" y="2800"/>
                  </a:lnTo>
                  <a:cubicBezTo>
                    <a:pt x="345" y="2800"/>
                    <a:pt x="0" y="2456"/>
                    <a:pt x="0" y="2031"/>
                  </a:cubicBezTo>
                  <a:lnTo>
                    <a:pt x="0" y="770"/>
                  </a:lnTo>
                  <a:close/>
                </a:path>
              </a:pathLst>
            </a:custGeom>
            <a:noFill/>
            <a:ln w="11113"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67" name="Rectangle 35"/>
            <p:cNvSpPr>
              <a:spLocks noChangeArrowheads="1"/>
            </p:cNvSpPr>
            <p:nvPr/>
          </p:nvSpPr>
          <p:spPr bwMode="auto">
            <a:xfrm>
              <a:off x="4032000" y="3834000"/>
              <a:ext cx="755650" cy="33496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000000"/>
                  </a:solidFill>
                  <a:effectLst/>
                  <a:latin typeface="Arial" pitchFamily="34" charset="0"/>
                  <a:cs typeface="Arial" pitchFamily="34" charset="0"/>
                </a:rPr>
                <a:t>AN Ctrl</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68" name="Freeform 36"/>
            <p:cNvSpPr>
              <a:spLocks/>
            </p:cNvSpPr>
            <p:nvPr/>
          </p:nvSpPr>
          <p:spPr bwMode="auto">
            <a:xfrm>
              <a:off x="887413" y="3708400"/>
              <a:ext cx="1143000" cy="576263"/>
            </a:xfrm>
            <a:custGeom>
              <a:avLst/>
              <a:gdLst/>
              <a:ahLst/>
              <a:cxnLst>
                <a:cxn ang="0">
                  <a:pos x="0" y="1540"/>
                </a:cxn>
                <a:cxn ang="0">
                  <a:pos x="1540" y="0"/>
                </a:cxn>
                <a:cxn ang="0">
                  <a:pos x="12061" y="0"/>
                </a:cxn>
                <a:cxn ang="0">
                  <a:pos x="13600" y="1540"/>
                </a:cxn>
                <a:cxn ang="0">
                  <a:pos x="13600" y="4061"/>
                </a:cxn>
                <a:cxn ang="0">
                  <a:pos x="12061" y="5600"/>
                </a:cxn>
                <a:cxn ang="0">
                  <a:pos x="1540" y="5600"/>
                </a:cxn>
                <a:cxn ang="0">
                  <a:pos x="0" y="4061"/>
                </a:cxn>
                <a:cxn ang="0">
                  <a:pos x="0" y="1540"/>
                </a:cxn>
              </a:cxnLst>
              <a:rect l="0" t="0" r="r" b="b"/>
              <a:pathLst>
                <a:path w="13600" h="5600">
                  <a:moveTo>
                    <a:pt x="0" y="1540"/>
                  </a:moveTo>
                  <a:cubicBezTo>
                    <a:pt x="0" y="690"/>
                    <a:pt x="690" y="0"/>
                    <a:pt x="1540" y="0"/>
                  </a:cubicBezTo>
                  <a:lnTo>
                    <a:pt x="12061" y="0"/>
                  </a:lnTo>
                  <a:cubicBezTo>
                    <a:pt x="12911" y="0"/>
                    <a:pt x="13600" y="690"/>
                    <a:pt x="13600" y="1540"/>
                  </a:cubicBezTo>
                  <a:lnTo>
                    <a:pt x="13600" y="4061"/>
                  </a:lnTo>
                  <a:cubicBezTo>
                    <a:pt x="13600" y="4911"/>
                    <a:pt x="12911" y="5600"/>
                    <a:pt x="12061" y="5600"/>
                  </a:cubicBezTo>
                  <a:lnTo>
                    <a:pt x="1540" y="5600"/>
                  </a:lnTo>
                  <a:cubicBezTo>
                    <a:pt x="690" y="5600"/>
                    <a:pt x="0" y="4911"/>
                    <a:pt x="0" y="4061"/>
                  </a:cubicBezTo>
                  <a:lnTo>
                    <a:pt x="0" y="1540"/>
                  </a:lnTo>
                  <a:close/>
                </a:path>
              </a:pathLst>
            </a:custGeom>
            <a:solidFill>
              <a:srgbClr val="8EB4E3"/>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69" name="Freeform 37"/>
            <p:cNvSpPr>
              <a:spLocks/>
            </p:cNvSpPr>
            <p:nvPr/>
          </p:nvSpPr>
          <p:spPr bwMode="auto">
            <a:xfrm>
              <a:off x="887413" y="3708400"/>
              <a:ext cx="1143000" cy="576263"/>
            </a:xfrm>
            <a:custGeom>
              <a:avLst/>
              <a:gdLst/>
              <a:ahLst/>
              <a:cxnLst>
                <a:cxn ang="0">
                  <a:pos x="0" y="1540"/>
                </a:cxn>
                <a:cxn ang="0">
                  <a:pos x="1540" y="0"/>
                </a:cxn>
                <a:cxn ang="0">
                  <a:pos x="12061" y="0"/>
                </a:cxn>
                <a:cxn ang="0">
                  <a:pos x="13600" y="1540"/>
                </a:cxn>
                <a:cxn ang="0">
                  <a:pos x="13600" y="4061"/>
                </a:cxn>
                <a:cxn ang="0">
                  <a:pos x="12061" y="5600"/>
                </a:cxn>
                <a:cxn ang="0">
                  <a:pos x="1540" y="5600"/>
                </a:cxn>
                <a:cxn ang="0">
                  <a:pos x="0" y="4061"/>
                </a:cxn>
                <a:cxn ang="0">
                  <a:pos x="0" y="1540"/>
                </a:cxn>
              </a:cxnLst>
              <a:rect l="0" t="0" r="r" b="b"/>
              <a:pathLst>
                <a:path w="13600" h="5600">
                  <a:moveTo>
                    <a:pt x="0" y="1540"/>
                  </a:moveTo>
                  <a:cubicBezTo>
                    <a:pt x="0" y="690"/>
                    <a:pt x="690" y="0"/>
                    <a:pt x="1540" y="0"/>
                  </a:cubicBezTo>
                  <a:lnTo>
                    <a:pt x="12061" y="0"/>
                  </a:lnTo>
                  <a:cubicBezTo>
                    <a:pt x="12911" y="0"/>
                    <a:pt x="13600" y="690"/>
                    <a:pt x="13600" y="1540"/>
                  </a:cubicBezTo>
                  <a:lnTo>
                    <a:pt x="13600" y="4061"/>
                  </a:lnTo>
                  <a:cubicBezTo>
                    <a:pt x="13600" y="4911"/>
                    <a:pt x="12911" y="5600"/>
                    <a:pt x="12061" y="5600"/>
                  </a:cubicBezTo>
                  <a:lnTo>
                    <a:pt x="1540" y="5600"/>
                  </a:lnTo>
                  <a:cubicBezTo>
                    <a:pt x="690" y="5600"/>
                    <a:pt x="0" y="4911"/>
                    <a:pt x="0" y="4061"/>
                  </a:cubicBezTo>
                  <a:lnTo>
                    <a:pt x="0" y="1540"/>
                  </a:lnTo>
                  <a:close/>
                </a:path>
              </a:pathLst>
            </a:custGeom>
            <a:noFill/>
            <a:ln w="11113"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70" name="Rectangle 38"/>
            <p:cNvSpPr>
              <a:spLocks noChangeArrowheads="1"/>
            </p:cNvSpPr>
            <p:nvPr/>
          </p:nvSpPr>
          <p:spPr bwMode="auto">
            <a:xfrm>
              <a:off x="1093575" y="3834000"/>
              <a:ext cx="733425" cy="33496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000000"/>
                  </a:solidFill>
                  <a:effectLst/>
                  <a:latin typeface="Arial" pitchFamily="34" charset="0"/>
                  <a:cs typeface="Arial" pitchFamily="34" charset="0"/>
                </a:rPr>
                <a:t>TE Ctrl</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71" name="Freeform 39"/>
            <p:cNvSpPr>
              <a:spLocks/>
            </p:cNvSpPr>
            <p:nvPr/>
          </p:nvSpPr>
          <p:spPr bwMode="auto">
            <a:xfrm>
              <a:off x="5524500" y="3995738"/>
              <a:ext cx="1209675" cy="14288"/>
            </a:xfrm>
            <a:custGeom>
              <a:avLst/>
              <a:gdLst/>
              <a:ahLst/>
              <a:cxnLst>
                <a:cxn ang="0">
                  <a:pos x="762" y="9"/>
                </a:cxn>
                <a:cxn ang="0">
                  <a:pos x="381" y="9"/>
                </a:cxn>
                <a:cxn ang="0">
                  <a:pos x="381" y="0"/>
                </a:cxn>
                <a:cxn ang="0">
                  <a:pos x="0" y="0"/>
                </a:cxn>
              </a:cxnLst>
              <a:rect l="0" t="0" r="r" b="b"/>
              <a:pathLst>
                <a:path w="762" h="9">
                  <a:moveTo>
                    <a:pt x="762" y="9"/>
                  </a:moveTo>
                  <a:lnTo>
                    <a:pt x="381" y="9"/>
                  </a:lnTo>
                  <a:lnTo>
                    <a:pt x="381" y="0"/>
                  </a:lnTo>
                  <a:lnTo>
                    <a:pt x="0" y="0"/>
                  </a:lnTo>
                </a:path>
              </a:pathLst>
            </a:custGeom>
            <a:noFill/>
            <a:ln w="11113"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72" name="Line 40"/>
            <p:cNvSpPr>
              <a:spLocks noChangeShapeType="1"/>
            </p:cNvSpPr>
            <p:nvPr/>
          </p:nvSpPr>
          <p:spPr bwMode="auto">
            <a:xfrm flipH="1">
              <a:off x="4414838" y="2224088"/>
              <a:ext cx="2319338" cy="1484313"/>
            </a:xfrm>
            <a:prstGeom prst="line">
              <a:avLst/>
            </a:prstGeom>
            <a:noFill/>
            <a:ln w="11113"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73" name="Freeform 41"/>
            <p:cNvSpPr>
              <a:spLocks/>
            </p:cNvSpPr>
            <p:nvPr/>
          </p:nvSpPr>
          <p:spPr bwMode="auto">
            <a:xfrm>
              <a:off x="6667500" y="1482724"/>
              <a:ext cx="1324500" cy="4691275"/>
            </a:xfrm>
            <a:custGeom>
              <a:avLst/>
              <a:gdLst/>
              <a:ahLst/>
              <a:cxnLst>
                <a:cxn ang="0">
                  <a:pos x="0" y="634"/>
                </a:cxn>
                <a:cxn ang="0">
                  <a:pos x="634" y="0"/>
                </a:cxn>
                <a:cxn ang="0">
                  <a:pos x="3167" y="0"/>
                </a:cxn>
                <a:cxn ang="0">
                  <a:pos x="3800" y="634"/>
                </a:cxn>
                <a:cxn ang="0">
                  <a:pos x="3800" y="8967"/>
                </a:cxn>
                <a:cxn ang="0">
                  <a:pos x="3167" y="9600"/>
                </a:cxn>
                <a:cxn ang="0">
                  <a:pos x="634" y="9600"/>
                </a:cxn>
                <a:cxn ang="0">
                  <a:pos x="0" y="8967"/>
                </a:cxn>
                <a:cxn ang="0">
                  <a:pos x="0" y="634"/>
                </a:cxn>
              </a:cxnLst>
              <a:rect l="0" t="0" r="r" b="b"/>
              <a:pathLst>
                <a:path w="3800" h="9600">
                  <a:moveTo>
                    <a:pt x="0" y="634"/>
                  </a:moveTo>
                  <a:cubicBezTo>
                    <a:pt x="0" y="284"/>
                    <a:pt x="284" y="0"/>
                    <a:pt x="634" y="0"/>
                  </a:cubicBezTo>
                  <a:lnTo>
                    <a:pt x="3167" y="0"/>
                  </a:lnTo>
                  <a:cubicBezTo>
                    <a:pt x="3517" y="0"/>
                    <a:pt x="3800" y="284"/>
                    <a:pt x="3800" y="634"/>
                  </a:cubicBezTo>
                  <a:lnTo>
                    <a:pt x="3800" y="8967"/>
                  </a:lnTo>
                  <a:cubicBezTo>
                    <a:pt x="3800" y="9317"/>
                    <a:pt x="3517" y="9600"/>
                    <a:pt x="3167" y="9600"/>
                  </a:cubicBezTo>
                  <a:lnTo>
                    <a:pt x="634" y="9600"/>
                  </a:lnTo>
                  <a:cubicBezTo>
                    <a:pt x="284" y="9600"/>
                    <a:pt x="0" y="9317"/>
                    <a:pt x="0" y="8967"/>
                  </a:cubicBezTo>
                  <a:lnTo>
                    <a:pt x="0" y="634"/>
                  </a:lnTo>
                  <a:close/>
                </a:path>
              </a:pathLst>
            </a:custGeom>
            <a:solidFill>
              <a:srgbClr val="8EB4E3"/>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74" name="Freeform 43"/>
            <p:cNvSpPr>
              <a:spLocks/>
            </p:cNvSpPr>
            <p:nvPr/>
          </p:nvSpPr>
          <p:spPr bwMode="auto">
            <a:xfrm>
              <a:off x="6734175" y="1647825"/>
              <a:ext cx="1143000" cy="1071563"/>
            </a:xfrm>
            <a:custGeom>
              <a:avLst/>
              <a:gdLst/>
              <a:ahLst/>
              <a:cxnLst>
                <a:cxn ang="0">
                  <a:pos x="0" y="434"/>
                </a:cxn>
                <a:cxn ang="0">
                  <a:pos x="434" y="0"/>
                </a:cxn>
                <a:cxn ang="0">
                  <a:pos x="2967" y="0"/>
                </a:cxn>
                <a:cxn ang="0">
                  <a:pos x="3400" y="434"/>
                </a:cxn>
                <a:cxn ang="0">
                  <a:pos x="3400" y="2167"/>
                </a:cxn>
                <a:cxn ang="0">
                  <a:pos x="2967" y="2600"/>
                </a:cxn>
                <a:cxn ang="0">
                  <a:pos x="434" y="2600"/>
                </a:cxn>
                <a:cxn ang="0">
                  <a:pos x="0" y="2167"/>
                </a:cxn>
                <a:cxn ang="0">
                  <a:pos x="0" y="434"/>
                </a:cxn>
              </a:cxnLst>
              <a:rect l="0" t="0" r="r" b="b"/>
              <a:pathLst>
                <a:path w="3400" h="2600">
                  <a:moveTo>
                    <a:pt x="0" y="434"/>
                  </a:moveTo>
                  <a:cubicBezTo>
                    <a:pt x="0" y="194"/>
                    <a:pt x="194" y="0"/>
                    <a:pt x="434" y="0"/>
                  </a:cubicBezTo>
                  <a:lnTo>
                    <a:pt x="2967" y="0"/>
                  </a:lnTo>
                  <a:cubicBezTo>
                    <a:pt x="3206" y="0"/>
                    <a:pt x="3400" y="194"/>
                    <a:pt x="3400" y="434"/>
                  </a:cubicBezTo>
                  <a:lnTo>
                    <a:pt x="3400" y="2167"/>
                  </a:lnTo>
                  <a:cubicBezTo>
                    <a:pt x="3400" y="2406"/>
                    <a:pt x="3206" y="2600"/>
                    <a:pt x="2967" y="2600"/>
                  </a:cubicBezTo>
                  <a:lnTo>
                    <a:pt x="434" y="2600"/>
                  </a:lnTo>
                  <a:cubicBezTo>
                    <a:pt x="194" y="2600"/>
                    <a:pt x="0" y="2406"/>
                    <a:pt x="0" y="2167"/>
                  </a:cubicBezTo>
                  <a:lnTo>
                    <a:pt x="0" y="434"/>
                  </a:lnTo>
                  <a:close/>
                </a:path>
              </a:pathLst>
            </a:custGeom>
            <a:solidFill>
              <a:srgbClr val="8EB4E3"/>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75" name="Freeform 44"/>
            <p:cNvSpPr>
              <a:spLocks/>
            </p:cNvSpPr>
            <p:nvPr/>
          </p:nvSpPr>
          <p:spPr bwMode="auto">
            <a:xfrm>
              <a:off x="6734175" y="1646238"/>
              <a:ext cx="1143000" cy="1073150"/>
            </a:xfrm>
            <a:custGeom>
              <a:avLst/>
              <a:gdLst/>
              <a:ahLst/>
              <a:cxnLst>
                <a:cxn ang="0">
                  <a:pos x="0" y="434"/>
                </a:cxn>
                <a:cxn ang="0">
                  <a:pos x="434" y="0"/>
                </a:cxn>
                <a:cxn ang="0">
                  <a:pos x="2967" y="0"/>
                </a:cxn>
                <a:cxn ang="0">
                  <a:pos x="3400" y="434"/>
                </a:cxn>
                <a:cxn ang="0">
                  <a:pos x="3400" y="2167"/>
                </a:cxn>
                <a:cxn ang="0">
                  <a:pos x="2967" y="2600"/>
                </a:cxn>
                <a:cxn ang="0">
                  <a:pos x="434" y="2600"/>
                </a:cxn>
                <a:cxn ang="0">
                  <a:pos x="0" y="2167"/>
                </a:cxn>
                <a:cxn ang="0">
                  <a:pos x="0" y="434"/>
                </a:cxn>
              </a:cxnLst>
              <a:rect l="0" t="0" r="r" b="b"/>
              <a:pathLst>
                <a:path w="3400" h="2600">
                  <a:moveTo>
                    <a:pt x="0" y="434"/>
                  </a:moveTo>
                  <a:cubicBezTo>
                    <a:pt x="0" y="194"/>
                    <a:pt x="194" y="0"/>
                    <a:pt x="434" y="0"/>
                  </a:cubicBezTo>
                  <a:lnTo>
                    <a:pt x="2967" y="0"/>
                  </a:lnTo>
                  <a:cubicBezTo>
                    <a:pt x="3206" y="0"/>
                    <a:pt x="3400" y="194"/>
                    <a:pt x="3400" y="434"/>
                  </a:cubicBezTo>
                  <a:lnTo>
                    <a:pt x="3400" y="2167"/>
                  </a:lnTo>
                  <a:cubicBezTo>
                    <a:pt x="3400" y="2406"/>
                    <a:pt x="3206" y="2600"/>
                    <a:pt x="2967" y="2600"/>
                  </a:cubicBezTo>
                  <a:lnTo>
                    <a:pt x="434" y="2600"/>
                  </a:lnTo>
                  <a:cubicBezTo>
                    <a:pt x="194" y="2600"/>
                    <a:pt x="0" y="2406"/>
                    <a:pt x="0" y="2167"/>
                  </a:cubicBezTo>
                  <a:lnTo>
                    <a:pt x="0" y="434"/>
                  </a:lnTo>
                  <a:close/>
                </a:path>
              </a:pathLst>
            </a:custGeom>
            <a:noFill/>
            <a:ln w="11113"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76" name="Rectangle 45"/>
            <p:cNvSpPr>
              <a:spLocks noChangeArrowheads="1"/>
            </p:cNvSpPr>
            <p:nvPr/>
          </p:nvSpPr>
          <p:spPr bwMode="auto">
            <a:xfrm>
              <a:off x="6754332" y="1920875"/>
              <a:ext cx="1126912" cy="246221"/>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Arial" pitchFamily="34" charset="0"/>
                  <a:cs typeface="Arial" pitchFamily="34" charset="0"/>
                </a:rPr>
                <a:t>Subscription</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77" name="Rectangle 46"/>
            <p:cNvSpPr>
              <a:spLocks noChangeArrowheads="1"/>
            </p:cNvSpPr>
            <p:nvPr/>
          </p:nvSpPr>
          <p:spPr bwMode="auto">
            <a:xfrm>
              <a:off x="6986588" y="2201863"/>
              <a:ext cx="682879" cy="246221"/>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Arial" pitchFamily="34" charset="0"/>
                  <a:cs typeface="Arial" pitchFamily="34" charset="0"/>
                </a:rPr>
                <a:t>Service</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p:txBody>
        </p:sp>
        <p:sp>
          <p:nvSpPr>
            <p:cNvPr id="278" name="Freeform 47"/>
            <p:cNvSpPr>
              <a:spLocks/>
            </p:cNvSpPr>
            <p:nvPr/>
          </p:nvSpPr>
          <p:spPr bwMode="auto">
            <a:xfrm>
              <a:off x="6734175" y="4284663"/>
              <a:ext cx="1143000" cy="1071563"/>
            </a:xfrm>
            <a:custGeom>
              <a:avLst/>
              <a:gdLst/>
              <a:ahLst/>
              <a:cxnLst>
                <a:cxn ang="0">
                  <a:pos x="0" y="434"/>
                </a:cxn>
                <a:cxn ang="0">
                  <a:pos x="434" y="0"/>
                </a:cxn>
                <a:cxn ang="0">
                  <a:pos x="2967" y="0"/>
                </a:cxn>
                <a:cxn ang="0">
                  <a:pos x="3400" y="434"/>
                </a:cxn>
                <a:cxn ang="0">
                  <a:pos x="3400" y="2167"/>
                </a:cxn>
                <a:cxn ang="0">
                  <a:pos x="2967" y="2600"/>
                </a:cxn>
                <a:cxn ang="0">
                  <a:pos x="434" y="2600"/>
                </a:cxn>
                <a:cxn ang="0">
                  <a:pos x="0" y="2167"/>
                </a:cxn>
                <a:cxn ang="0">
                  <a:pos x="0" y="434"/>
                </a:cxn>
              </a:cxnLst>
              <a:rect l="0" t="0" r="r" b="b"/>
              <a:pathLst>
                <a:path w="3400" h="2600">
                  <a:moveTo>
                    <a:pt x="0" y="434"/>
                  </a:moveTo>
                  <a:cubicBezTo>
                    <a:pt x="0" y="194"/>
                    <a:pt x="194" y="0"/>
                    <a:pt x="434" y="0"/>
                  </a:cubicBezTo>
                  <a:lnTo>
                    <a:pt x="2967" y="0"/>
                  </a:lnTo>
                  <a:cubicBezTo>
                    <a:pt x="3206" y="0"/>
                    <a:pt x="3400" y="194"/>
                    <a:pt x="3400" y="434"/>
                  </a:cubicBezTo>
                  <a:lnTo>
                    <a:pt x="3400" y="2167"/>
                  </a:lnTo>
                  <a:cubicBezTo>
                    <a:pt x="3400" y="2406"/>
                    <a:pt x="3206" y="2600"/>
                    <a:pt x="2967" y="2600"/>
                  </a:cubicBezTo>
                  <a:lnTo>
                    <a:pt x="434" y="2600"/>
                  </a:lnTo>
                  <a:cubicBezTo>
                    <a:pt x="194" y="2600"/>
                    <a:pt x="0" y="2406"/>
                    <a:pt x="0" y="2167"/>
                  </a:cubicBezTo>
                  <a:lnTo>
                    <a:pt x="0" y="434"/>
                  </a:lnTo>
                  <a:close/>
                </a:path>
              </a:pathLst>
            </a:custGeom>
            <a:solidFill>
              <a:srgbClr val="8EB4E3"/>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79" name="Freeform 48"/>
            <p:cNvSpPr>
              <a:spLocks/>
            </p:cNvSpPr>
            <p:nvPr/>
          </p:nvSpPr>
          <p:spPr bwMode="auto">
            <a:xfrm>
              <a:off x="6734175" y="4284663"/>
              <a:ext cx="1143000" cy="1071563"/>
            </a:xfrm>
            <a:custGeom>
              <a:avLst/>
              <a:gdLst/>
              <a:ahLst/>
              <a:cxnLst>
                <a:cxn ang="0">
                  <a:pos x="0" y="434"/>
                </a:cxn>
                <a:cxn ang="0">
                  <a:pos x="434" y="0"/>
                </a:cxn>
                <a:cxn ang="0">
                  <a:pos x="2967" y="0"/>
                </a:cxn>
                <a:cxn ang="0">
                  <a:pos x="3400" y="434"/>
                </a:cxn>
                <a:cxn ang="0">
                  <a:pos x="3400" y="2167"/>
                </a:cxn>
                <a:cxn ang="0">
                  <a:pos x="2967" y="2600"/>
                </a:cxn>
                <a:cxn ang="0">
                  <a:pos x="434" y="2600"/>
                </a:cxn>
                <a:cxn ang="0">
                  <a:pos x="0" y="2167"/>
                </a:cxn>
                <a:cxn ang="0">
                  <a:pos x="0" y="434"/>
                </a:cxn>
              </a:cxnLst>
              <a:rect l="0" t="0" r="r" b="b"/>
              <a:pathLst>
                <a:path w="3400" h="2600">
                  <a:moveTo>
                    <a:pt x="0" y="434"/>
                  </a:moveTo>
                  <a:cubicBezTo>
                    <a:pt x="0" y="194"/>
                    <a:pt x="194" y="0"/>
                    <a:pt x="434" y="0"/>
                  </a:cubicBezTo>
                  <a:lnTo>
                    <a:pt x="2967" y="0"/>
                  </a:lnTo>
                  <a:cubicBezTo>
                    <a:pt x="3206" y="0"/>
                    <a:pt x="3400" y="194"/>
                    <a:pt x="3400" y="434"/>
                  </a:cubicBezTo>
                  <a:lnTo>
                    <a:pt x="3400" y="2167"/>
                  </a:lnTo>
                  <a:cubicBezTo>
                    <a:pt x="3400" y="2406"/>
                    <a:pt x="3206" y="2600"/>
                    <a:pt x="2967" y="2600"/>
                  </a:cubicBezTo>
                  <a:lnTo>
                    <a:pt x="434" y="2600"/>
                  </a:lnTo>
                  <a:cubicBezTo>
                    <a:pt x="194" y="2600"/>
                    <a:pt x="0" y="2406"/>
                    <a:pt x="0" y="2167"/>
                  </a:cubicBezTo>
                  <a:lnTo>
                    <a:pt x="0" y="434"/>
                  </a:lnTo>
                  <a:close/>
                </a:path>
              </a:pathLst>
            </a:custGeom>
            <a:noFill/>
            <a:ln w="11113"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0" name="Rectangle 49"/>
            <p:cNvSpPr>
              <a:spLocks noChangeArrowheads="1"/>
            </p:cNvSpPr>
            <p:nvPr/>
          </p:nvSpPr>
          <p:spPr bwMode="auto">
            <a:xfrm>
              <a:off x="7088188" y="4395788"/>
              <a:ext cx="541338" cy="33337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900" b="0" i="0" u="none" strike="noStrike" cap="none" normalizeH="0" baseline="0" dirty="0" smtClean="0">
                  <a:ln>
                    <a:noFill/>
                  </a:ln>
                  <a:solidFill>
                    <a:srgbClr val="000000"/>
                  </a:solidFill>
                  <a:effectLst/>
                  <a:latin typeface="Arial" pitchFamily="34" charset="0"/>
                  <a:cs typeface="Arial" pitchFamily="34" charset="0"/>
                </a:rPr>
                <a:t>Core</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81" name="Rectangle 50"/>
            <p:cNvSpPr>
              <a:spLocks noChangeArrowheads="1"/>
            </p:cNvSpPr>
            <p:nvPr/>
          </p:nvSpPr>
          <p:spPr bwMode="auto">
            <a:xfrm>
              <a:off x="6867000" y="4689475"/>
              <a:ext cx="850900" cy="33496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000000"/>
                  </a:solidFill>
                  <a:effectLst/>
                  <a:latin typeface="Arial" pitchFamily="34" charset="0"/>
                  <a:cs typeface="Arial" pitchFamily="34" charset="0"/>
                </a:rPr>
                <a:t>Network</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82" name="Rectangle 51"/>
            <p:cNvSpPr>
              <a:spLocks noChangeArrowheads="1"/>
            </p:cNvSpPr>
            <p:nvPr/>
          </p:nvSpPr>
          <p:spPr bwMode="auto">
            <a:xfrm>
              <a:off x="6869318" y="4986338"/>
              <a:ext cx="897682" cy="27699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pitchFamily="34" charset="0"/>
                  <a:cs typeface="Arial" pitchFamily="34" charset="0"/>
                </a:rPr>
                <a:t>Interface</a:t>
              </a:r>
            </a:p>
          </p:txBody>
        </p:sp>
        <p:sp>
          <p:nvSpPr>
            <p:cNvPr id="283" name="Line 52"/>
            <p:cNvSpPr>
              <a:spLocks noChangeShapeType="1"/>
            </p:cNvSpPr>
            <p:nvPr/>
          </p:nvSpPr>
          <p:spPr bwMode="auto">
            <a:xfrm>
              <a:off x="5457825" y="5192713"/>
              <a:ext cx="1276350" cy="1588"/>
            </a:xfrm>
            <a:prstGeom prst="line">
              <a:avLst/>
            </a:prstGeom>
            <a:noFill/>
            <a:ln w="17463"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4" name="Rectangle 53"/>
            <p:cNvSpPr>
              <a:spLocks noChangeArrowheads="1"/>
            </p:cNvSpPr>
            <p:nvPr/>
          </p:nvSpPr>
          <p:spPr bwMode="auto">
            <a:xfrm>
              <a:off x="5989638" y="5270500"/>
              <a:ext cx="436017" cy="27699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000000"/>
                  </a:solidFill>
                  <a:effectLst/>
                  <a:latin typeface="Arial" pitchFamily="34" charset="0"/>
                  <a:cs typeface="Arial" pitchFamily="34" charset="0"/>
                </a:rPr>
                <a:t>R3d</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p:txBody>
        </p:sp>
        <p:sp>
          <p:nvSpPr>
            <p:cNvPr id="285" name="Oval 54"/>
            <p:cNvSpPr>
              <a:spLocks noChangeArrowheads="1"/>
            </p:cNvSpPr>
            <p:nvPr/>
          </p:nvSpPr>
          <p:spPr bwMode="auto">
            <a:xfrm>
              <a:off x="6042025" y="5110163"/>
              <a:ext cx="134938" cy="163513"/>
            </a:xfrm>
            <a:prstGeom prst="ellipse">
              <a:avLst/>
            </a:pr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6" name="Oval 55"/>
            <p:cNvSpPr>
              <a:spLocks noChangeArrowheads="1"/>
            </p:cNvSpPr>
            <p:nvPr/>
          </p:nvSpPr>
          <p:spPr bwMode="auto">
            <a:xfrm>
              <a:off x="6042025" y="5108575"/>
              <a:ext cx="134938" cy="165100"/>
            </a:xfrm>
            <a:prstGeom prst="ellipse">
              <a:avLst/>
            </a:prstGeom>
            <a:noFill/>
            <a:ln w="11113"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7" name="Rectangle 56"/>
            <p:cNvSpPr>
              <a:spLocks noChangeArrowheads="1"/>
            </p:cNvSpPr>
            <p:nvPr/>
          </p:nvSpPr>
          <p:spPr bwMode="auto">
            <a:xfrm>
              <a:off x="5900738" y="2792413"/>
              <a:ext cx="423193" cy="27699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000000"/>
                  </a:solidFill>
                  <a:effectLst/>
                  <a:latin typeface="Arial" pitchFamily="34" charset="0"/>
                  <a:cs typeface="Arial" pitchFamily="34" charset="0"/>
                </a:rPr>
                <a:t>R3s</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p:txBody>
        </p:sp>
        <p:sp>
          <p:nvSpPr>
            <p:cNvPr id="288" name="Oval 57"/>
            <p:cNvSpPr>
              <a:spLocks noChangeArrowheads="1"/>
            </p:cNvSpPr>
            <p:nvPr/>
          </p:nvSpPr>
          <p:spPr bwMode="auto">
            <a:xfrm>
              <a:off x="5726113" y="2776538"/>
              <a:ext cx="134938" cy="165100"/>
            </a:xfrm>
            <a:prstGeom prst="ellipse">
              <a:avLst/>
            </a:pr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9" name="Oval 58"/>
            <p:cNvSpPr>
              <a:spLocks noChangeArrowheads="1"/>
            </p:cNvSpPr>
            <p:nvPr/>
          </p:nvSpPr>
          <p:spPr bwMode="auto">
            <a:xfrm>
              <a:off x="5726113" y="2776538"/>
              <a:ext cx="134938" cy="165100"/>
            </a:xfrm>
            <a:prstGeom prst="ellipse">
              <a:avLst/>
            </a:prstGeom>
            <a:noFill/>
            <a:ln w="11113"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90" name="Freeform 59"/>
            <p:cNvSpPr>
              <a:spLocks/>
            </p:cNvSpPr>
            <p:nvPr/>
          </p:nvSpPr>
          <p:spPr bwMode="auto">
            <a:xfrm>
              <a:off x="6734175" y="3708400"/>
              <a:ext cx="1143000" cy="576263"/>
            </a:xfrm>
            <a:custGeom>
              <a:avLst/>
              <a:gdLst/>
              <a:ahLst/>
              <a:cxnLst>
                <a:cxn ang="0">
                  <a:pos x="0" y="385"/>
                </a:cxn>
                <a:cxn ang="0">
                  <a:pos x="385" y="0"/>
                </a:cxn>
                <a:cxn ang="0">
                  <a:pos x="3016" y="0"/>
                </a:cxn>
                <a:cxn ang="0">
                  <a:pos x="3400" y="385"/>
                </a:cxn>
                <a:cxn ang="0">
                  <a:pos x="3400" y="1016"/>
                </a:cxn>
                <a:cxn ang="0">
                  <a:pos x="3016" y="1400"/>
                </a:cxn>
                <a:cxn ang="0">
                  <a:pos x="385" y="1400"/>
                </a:cxn>
                <a:cxn ang="0">
                  <a:pos x="0" y="1016"/>
                </a:cxn>
                <a:cxn ang="0">
                  <a:pos x="0" y="385"/>
                </a:cxn>
              </a:cxnLst>
              <a:rect l="0" t="0" r="r" b="b"/>
              <a:pathLst>
                <a:path w="3400" h="1400">
                  <a:moveTo>
                    <a:pt x="0" y="385"/>
                  </a:moveTo>
                  <a:cubicBezTo>
                    <a:pt x="0" y="173"/>
                    <a:pt x="173" y="0"/>
                    <a:pt x="385" y="0"/>
                  </a:cubicBezTo>
                  <a:lnTo>
                    <a:pt x="3016" y="0"/>
                  </a:lnTo>
                  <a:cubicBezTo>
                    <a:pt x="3228" y="0"/>
                    <a:pt x="3400" y="173"/>
                    <a:pt x="3400" y="385"/>
                  </a:cubicBezTo>
                  <a:lnTo>
                    <a:pt x="3400" y="1016"/>
                  </a:lnTo>
                  <a:cubicBezTo>
                    <a:pt x="3400" y="1228"/>
                    <a:pt x="3228" y="1400"/>
                    <a:pt x="3016" y="1400"/>
                  </a:cubicBezTo>
                  <a:lnTo>
                    <a:pt x="385" y="1400"/>
                  </a:lnTo>
                  <a:cubicBezTo>
                    <a:pt x="173" y="1400"/>
                    <a:pt x="0" y="1228"/>
                    <a:pt x="0" y="1016"/>
                  </a:cubicBezTo>
                  <a:lnTo>
                    <a:pt x="0" y="385"/>
                  </a:lnTo>
                  <a:close/>
                </a:path>
              </a:pathLst>
            </a:custGeom>
            <a:solidFill>
              <a:srgbClr val="8EB4E3"/>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91" name="Freeform 60"/>
            <p:cNvSpPr>
              <a:spLocks/>
            </p:cNvSpPr>
            <p:nvPr/>
          </p:nvSpPr>
          <p:spPr bwMode="auto">
            <a:xfrm>
              <a:off x="6734175" y="3708400"/>
              <a:ext cx="1143000" cy="576263"/>
            </a:xfrm>
            <a:custGeom>
              <a:avLst/>
              <a:gdLst/>
              <a:ahLst/>
              <a:cxnLst>
                <a:cxn ang="0">
                  <a:pos x="0" y="385"/>
                </a:cxn>
                <a:cxn ang="0">
                  <a:pos x="385" y="0"/>
                </a:cxn>
                <a:cxn ang="0">
                  <a:pos x="3016" y="0"/>
                </a:cxn>
                <a:cxn ang="0">
                  <a:pos x="3400" y="385"/>
                </a:cxn>
                <a:cxn ang="0">
                  <a:pos x="3400" y="1016"/>
                </a:cxn>
                <a:cxn ang="0">
                  <a:pos x="3016" y="1400"/>
                </a:cxn>
                <a:cxn ang="0">
                  <a:pos x="385" y="1400"/>
                </a:cxn>
                <a:cxn ang="0">
                  <a:pos x="0" y="1016"/>
                </a:cxn>
                <a:cxn ang="0">
                  <a:pos x="0" y="385"/>
                </a:cxn>
              </a:cxnLst>
              <a:rect l="0" t="0" r="r" b="b"/>
              <a:pathLst>
                <a:path w="3400" h="1400">
                  <a:moveTo>
                    <a:pt x="0" y="385"/>
                  </a:moveTo>
                  <a:cubicBezTo>
                    <a:pt x="0" y="173"/>
                    <a:pt x="173" y="0"/>
                    <a:pt x="385" y="0"/>
                  </a:cubicBezTo>
                  <a:lnTo>
                    <a:pt x="3016" y="0"/>
                  </a:lnTo>
                  <a:cubicBezTo>
                    <a:pt x="3228" y="0"/>
                    <a:pt x="3400" y="173"/>
                    <a:pt x="3400" y="385"/>
                  </a:cubicBezTo>
                  <a:lnTo>
                    <a:pt x="3400" y="1016"/>
                  </a:lnTo>
                  <a:cubicBezTo>
                    <a:pt x="3400" y="1228"/>
                    <a:pt x="3228" y="1400"/>
                    <a:pt x="3016" y="1400"/>
                  </a:cubicBezTo>
                  <a:lnTo>
                    <a:pt x="385" y="1400"/>
                  </a:lnTo>
                  <a:cubicBezTo>
                    <a:pt x="173" y="1400"/>
                    <a:pt x="0" y="1228"/>
                    <a:pt x="0" y="1016"/>
                  </a:cubicBezTo>
                  <a:lnTo>
                    <a:pt x="0" y="385"/>
                  </a:lnTo>
                  <a:close/>
                </a:path>
              </a:pathLst>
            </a:custGeom>
            <a:noFill/>
            <a:ln w="11113"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92" name="Rectangle 61"/>
            <p:cNvSpPr>
              <a:spLocks noChangeArrowheads="1"/>
            </p:cNvSpPr>
            <p:nvPr/>
          </p:nvSpPr>
          <p:spPr bwMode="auto">
            <a:xfrm>
              <a:off x="6864177" y="3834000"/>
              <a:ext cx="912109" cy="307777"/>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000000"/>
                  </a:solidFill>
                  <a:effectLst/>
                  <a:latin typeface="Arial" pitchFamily="34" charset="0"/>
                  <a:cs typeface="Arial" pitchFamily="34" charset="0"/>
                </a:rPr>
                <a:t>CNI Ctrl</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93" name="Line 62"/>
            <p:cNvSpPr>
              <a:spLocks noChangeShapeType="1"/>
            </p:cNvSpPr>
            <p:nvPr/>
          </p:nvSpPr>
          <p:spPr bwMode="auto">
            <a:xfrm>
              <a:off x="7305675" y="2719388"/>
              <a:ext cx="1588" cy="989013"/>
            </a:xfrm>
            <a:prstGeom prst="line">
              <a:avLst/>
            </a:prstGeom>
            <a:noFill/>
            <a:ln w="11113"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94" name="Rectangle 63"/>
            <p:cNvSpPr>
              <a:spLocks noChangeArrowheads="1"/>
            </p:cNvSpPr>
            <p:nvPr/>
          </p:nvSpPr>
          <p:spPr bwMode="auto">
            <a:xfrm>
              <a:off x="6008688" y="4098925"/>
              <a:ext cx="423193" cy="27699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000000"/>
                  </a:solidFill>
                  <a:effectLst/>
                  <a:latin typeface="Arial" pitchFamily="34" charset="0"/>
                  <a:cs typeface="Arial" pitchFamily="34" charset="0"/>
                </a:rPr>
                <a:t>R3c</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p:txBody>
        </p:sp>
        <p:sp>
          <p:nvSpPr>
            <p:cNvPr id="295" name="Oval 64"/>
            <p:cNvSpPr>
              <a:spLocks noChangeArrowheads="1"/>
            </p:cNvSpPr>
            <p:nvPr/>
          </p:nvSpPr>
          <p:spPr bwMode="auto">
            <a:xfrm>
              <a:off x="6062663" y="3930650"/>
              <a:ext cx="133350" cy="165100"/>
            </a:xfrm>
            <a:prstGeom prst="ellipse">
              <a:avLst/>
            </a:pr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96" name="Oval 65"/>
            <p:cNvSpPr>
              <a:spLocks noChangeArrowheads="1"/>
            </p:cNvSpPr>
            <p:nvPr/>
          </p:nvSpPr>
          <p:spPr bwMode="auto">
            <a:xfrm>
              <a:off x="6062663" y="3930650"/>
              <a:ext cx="133350" cy="165100"/>
            </a:xfrm>
            <a:prstGeom prst="ellipse">
              <a:avLst/>
            </a:prstGeom>
            <a:noFill/>
            <a:ln w="11113"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97" name="Rectangle 66"/>
            <p:cNvSpPr>
              <a:spLocks noChangeArrowheads="1"/>
            </p:cNvSpPr>
            <p:nvPr/>
          </p:nvSpPr>
          <p:spPr bwMode="auto">
            <a:xfrm>
              <a:off x="3498355" y="5838825"/>
              <a:ext cx="1838645" cy="307777"/>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000000"/>
                  </a:solidFill>
                  <a:effectLst/>
                  <a:latin typeface="Arial" pitchFamily="34" charset="0"/>
                  <a:cs typeface="Arial" pitchFamily="34" charset="0"/>
                </a:rPr>
                <a:t>Access Network</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98" name="Freeform 67"/>
            <p:cNvSpPr>
              <a:spLocks/>
            </p:cNvSpPr>
            <p:nvPr/>
          </p:nvSpPr>
          <p:spPr bwMode="auto">
            <a:xfrm>
              <a:off x="3373438" y="4862513"/>
              <a:ext cx="604838" cy="658813"/>
            </a:xfrm>
            <a:custGeom>
              <a:avLst/>
              <a:gdLst/>
              <a:ahLst/>
              <a:cxnLst>
                <a:cxn ang="0">
                  <a:pos x="0" y="534"/>
                </a:cxn>
                <a:cxn ang="0">
                  <a:pos x="534" y="0"/>
                </a:cxn>
                <a:cxn ang="0">
                  <a:pos x="3067" y="0"/>
                </a:cxn>
                <a:cxn ang="0">
                  <a:pos x="3600" y="534"/>
                </a:cxn>
                <a:cxn ang="0">
                  <a:pos x="3600" y="2667"/>
                </a:cxn>
                <a:cxn ang="0">
                  <a:pos x="3067" y="3200"/>
                </a:cxn>
                <a:cxn ang="0">
                  <a:pos x="534" y="3200"/>
                </a:cxn>
                <a:cxn ang="0">
                  <a:pos x="0" y="2667"/>
                </a:cxn>
                <a:cxn ang="0">
                  <a:pos x="0" y="534"/>
                </a:cxn>
              </a:cxnLst>
              <a:rect l="0" t="0" r="r" b="b"/>
              <a:pathLst>
                <a:path w="3600" h="3200">
                  <a:moveTo>
                    <a:pt x="0" y="534"/>
                  </a:moveTo>
                  <a:cubicBezTo>
                    <a:pt x="0" y="239"/>
                    <a:pt x="239" y="0"/>
                    <a:pt x="534" y="0"/>
                  </a:cubicBezTo>
                  <a:lnTo>
                    <a:pt x="3067" y="0"/>
                  </a:lnTo>
                  <a:cubicBezTo>
                    <a:pt x="3362" y="0"/>
                    <a:pt x="3600" y="239"/>
                    <a:pt x="3600" y="534"/>
                  </a:cubicBezTo>
                  <a:lnTo>
                    <a:pt x="3600" y="2667"/>
                  </a:lnTo>
                  <a:cubicBezTo>
                    <a:pt x="3600" y="2962"/>
                    <a:pt x="3362" y="3200"/>
                    <a:pt x="3067" y="3200"/>
                  </a:cubicBezTo>
                  <a:lnTo>
                    <a:pt x="534" y="3200"/>
                  </a:lnTo>
                  <a:cubicBezTo>
                    <a:pt x="239" y="3200"/>
                    <a:pt x="0" y="2962"/>
                    <a:pt x="0" y="2667"/>
                  </a:cubicBezTo>
                  <a:lnTo>
                    <a:pt x="0" y="534"/>
                  </a:lnTo>
                  <a:close/>
                </a:path>
              </a:pathLst>
            </a:custGeom>
            <a:solidFill>
              <a:srgbClr val="8EB4E3"/>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99" name="Freeform 68"/>
            <p:cNvSpPr>
              <a:spLocks/>
            </p:cNvSpPr>
            <p:nvPr/>
          </p:nvSpPr>
          <p:spPr bwMode="auto">
            <a:xfrm>
              <a:off x="3373438" y="4862513"/>
              <a:ext cx="604838" cy="658813"/>
            </a:xfrm>
            <a:custGeom>
              <a:avLst/>
              <a:gdLst/>
              <a:ahLst/>
              <a:cxnLst>
                <a:cxn ang="0">
                  <a:pos x="0" y="534"/>
                </a:cxn>
                <a:cxn ang="0">
                  <a:pos x="534" y="0"/>
                </a:cxn>
                <a:cxn ang="0">
                  <a:pos x="3067" y="0"/>
                </a:cxn>
                <a:cxn ang="0">
                  <a:pos x="3600" y="534"/>
                </a:cxn>
                <a:cxn ang="0">
                  <a:pos x="3600" y="2667"/>
                </a:cxn>
                <a:cxn ang="0">
                  <a:pos x="3067" y="3200"/>
                </a:cxn>
                <a:cxn ang="0">
                  <a:pos x="534" y="3200"/>
                </a:cxn>
                <a:cxn ang="0">
                  <a:pos x="0" y="2667"/>
                </a:cxn>
                <a:cxn ang="0">
                  <a:pos x="0" y="534"/>
                </a:cxn>
              </a:cxnLst>
              <a:rect l="0" t="0" r="r" b="b"/>
              <a:pathLst>
                <a:path w="3600" h="3200">
                  <a:moveTo>
                    <a:pt x="0" y="534"/>
                  </a:moveTo>
                  <a:cubicBezTo>
                    <a:pt x="0" y="239"/>
                    <a:pt x="239" y="0"/>
                    <a:pt x="534" y="0"/>
                  </a:cubicBezTo>
                  <a:lnTo>
                    <a:pt x="3067" y="0"/>
                  </a:lnTo>
                  <a:cubicBezTo>
                    <a:pt x="3362" y="0"/>
                    <a:pt x="3600" y="239"/>
                    <a:pt x="3600" y="534"/>
                  </a:cubicBezTo>
                  <a:lnTo>
                    <a:pt x="3600" y="2667"/>
                  </a:lnTo>
                  <a:cubicBezTo>
                    <a:pt x="3600" y="2962"/>
                    <a:pt x="3362" y="3200"/>
                    <a:pt x="3067" y="3200"/>
                  </a:cubicBezTo>
                  <a:lnTo>
                    <a:pt x="534" y="3200"/>
                  </a:lnTo>
                  <a:cubicBezTo>
                    <a:pt x="239" y="3200"/>
                    <a:pt x="0" y="2962"/>
                    <a:pt x="0" y="2667"/>
                  </a:cubicBezTo>
                  <a:lnTo>
                    <a:pt x="0" y="534"/>
                  </a:lnTo>
                  <a:close/>
                </a:path>
              </a:pathLst>
            </a:custGeom>
            <a:noFill/>
            <a:ln w="11113"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00" name="Rectangle 69"/>
            <p:cNvSpPr>
              <a:spLocks noChangeArrowheads="1"/>
            </p:cNvSpPr>
            <p:nvPr/>
          </p:nvSpPr>
          <p:spPr bwMode="auto">
            <a:xfrm>
              <a:off x="3492000" y="5062538"/>
              <a:ext cx="379413" cy="33496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000000"/>
                  </a:solidFill>
                  <a:effectLst/>
                  <a:latin typeface="Arial" pitchFamily="34" charset="0"/>
                  <a:cs typeface="Arial" pitchFamily="34" charset="0"/>
                </a:rPr>
                <a:t>NA</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301" name="Freeform 70"/>
            <p:cNvSpPr>
              <a:spLocks/>
            </p:cNvSpPr>
            <p:nvPr/>
          </p:nvSpPr>
          <p:spPr bwMode="auto">
            <a:xfrm>
              <a:off x="4314825" y="4862513"/>
              <a:ext cx="1143000" cy="658813"/>
            </a:xfrm>
            <a:custGeom>
              <a:avLst/>
              <a:gdLst/>
              <a:ahLst/>
              <a:cxnLst>
                <a:cxn ang="0">
                  <a:pos x="0" y="534"/>
                </a:cxn>
                <a:cxn ang="0">
                  <a:pos x="534" y="0"/>
                </a:cxn>
                <a:cxn ang="0">
                  <a:pos x="6267" y="0"/>
                </a:cxn>
                <a:cxn ang="0">
                  <a:pos x="6800" y="534"/>
                </a:cxn>
                <a:cxn ang="0">
                  <a:pos x="6800" y="2667"/>
                </a:cxn>
                <a:cxn ang="0">
                  <a:pos x="6267" y="3200"/>
                </a:cxn>
                <a:cxn ang="0">
                  <a:pos x="534" y="3200"/>
                </a:cxn>
                <a:cxn ang="0">
                  <a:pos x="0" y="2667"/>
                </a:cxn>
                <a:cxn ang="0">
                  <a:pos x="0" y="534"/>
                </a:cxn>
              </a:cxnLst>
              <a:rect l="0" t="0" r="r" b="b"/>
              <a:pathLst>
                <a:path w="6800" h="3200">
                  <a:moveTo>
                    <a:pt x="0" y="534"/>
                  </a:moveTo>
                  <a:cubicBezTo>
                    <a:pt x="0" y="239"/>
                    <a:pt x="239" y="0"/>
                    <a:pt x="534" y="0"/>
                  </a:cubicBezTo>
                  <a:lnTo>
                    <a:pt x="6267" y="0"/>
                  </a:lnTo>
                  <a:cubicBezTo>
                    <a:pt x="6562" y="0"/>
                    <a:pt x="6800" y="239"/>
                    <a:pt x="6800" y="534"/>
                  </a:cubicBezTo>
                  <a:lnTo>
                    <a:pt x="6800" y="2667"/>
                  </a:lnTo>
                  <a:cubicBezTo>
                    <a:pt x="6800" y="2962"/>
                    <a:pt x="6562" y="3200"/>
                    <a:pt x="6267" y="3200"/>
                  </a:cubicBezTo>
                  <a:lnTo>
                    <a:pt x="534" y="3200"/>
                  </a:lnTo>
                  <a:cubicBezTo>
                    <a:pt x="239" y="3200"/>
                    <a:pt x="0" y="2962"/>
                    <a:pt x="0" y="2667"/>
                  </a:cubicBezTo>
                  <a:lnTo>
                    <a:pt x="0" y="534"/>
                  </a:lnTo>
                  <a:close/>
                </a:path>
              </a:pathLst>
            </a:custGeom>
            <a:solidFill>
              <a:srgbClr val="8EB4E3"/>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02" name="Freeform 71"/>
            <p:cNvSpPr>
              <a:spLocks/>
            </p:cNvSpPr>
            <p:nvPr/>
          </p:nvSpPr>
          <p:spPr bwMode="auto">
            <a:xfrm>
              <a:off x="4314825" y="4862513"/>
              <a:ext cx="1143000" cy="658813"/>
            </a:xfrm>
            <a:custGeom>
              <a:avLst/>
              <a:gdLst/>
              <a:ahLst/>
              <a:cxnLst>
                <a:cxn ang="0">
                  <a:pos x="0" y="534"/>
                </a:cxn>
                <a:cxn ang="0">
                  <a:pos x="534" y="0"/>
                </a:cxn>
                <a:cxn ang="0">
                  <a:pos x="6267" y="0"/>
                </a:cxn>
                <a:cxn ang="0">
                  <a:pos x="6800" y="534"/>
                </a:cxn>
                <a:cxn ang="0">
                  <a:pos x="6800" y="2667"/>
                </a:cxn>
                <a:cxn ang="0">
                  <a:pos x="6267" y="3200"/>
                </a:cxn>
                <a:cxn ang="0">
                  <a:pos x="534" y="3200"/>
                </a:cxn>
                <a:cxn ang="0">
                  <a:pos x="0" y="2667"/>
                </a:cxn>
                <a:cxn ang="0">
                  <a:pos x="0" y="534"/>
                </a:cxn>
              </a:cxnLst>
              <a:rect l="0" t="0" r="r" b="b"/>
              <a:pathLst>
                <a:path w="6800" h="3200">
                  <a:moveTo>
                    <a:pt x="0" y="534"/>
                  </a:moveTo>
                  <a:cubicBezTo>
                    <a:pt x="0" y="239"/>
                    <a:pt x="239" y="0"/>
                    <a:pt x="534" y="0"/>
                  </a:cubicBezTo>
                  <a:lnTo>
                    <a:pt x="6267" y="0"/>
                  </a:lnTo>
                  <a:cubicBezTo>
                    <a:pt x="6562" y="0"/>
                    <a:pt x="6800" y="239"/>
                    <a:pt x="6800" y="534"/>
                  </a:cubicBezTo>
                  <a:lnTo>
                    <a:pt x="6800" y="2667"/>
                  </a:lnTo>
                  <a:cubicBezTo>
                    <a:pt x="6800" y="2962"/>
                    <a:pt x="6562" y="3200"/>
                    <a:pt x="6267" y="3200"/>
                  </a:cubicBezTo>
                  <a:lnTo>
                    <a:pt x="534" y="3200"/>
                  </a:lnTo>
                  <a:cubicBezTo>
                    <a:pt x="239" y="3200"/>
                    <a:pt x="0" y="2962"/>
                    <a:pt x="0" y="2667"/>
                  </a:cubicBezTo>
                  <a:lnTo>
                    <a:pt x="0" y="534"/>
                  </a:lnTo>
                  <a:close/>
                </a:path>
              </a:pathLst>
            </a:custGeom>
            <a:noFill/>
            <a:ln w="11113"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03" name="Rectangle 72"/>
            <p:cNvSpPr>
              <a:spLocks noChangeArrowheads="1"/>
            </p:cNvSpPr>
            <p:nvPr/>
          </p:nvSpPr>
          <p:spPr bwMode="auto">
            <a:xfrm>
              <a:off x="4370621" y="5062538"/>
              <a:ext cx="1056379" cy="307777"/>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000000"/>
                  </a:solidFill>
                  <a:effectLst/>
                  <a:latin typeface="Arial" pitchFamily="34" charset="0"/>
                  <a:cs typeface="Arial" pitchFamily="34" charset="0"/>
                </a:rPr>
                <a:t>Backhaul</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304" name="Line 73"/>
            <p:cNvSpPr>
              <a:spLocks noChangeShapeType="1"/>
            </p:cNvSpPr>
            <p:nvPr/>
          </p:nvSpPr>
          <p:spPr bwMode="auto">
            <a:xfrm>
              <a:off x="3979863" y="5192713"/>
              <a:ext cx="334963" cy="1588"/>
            </a:xfrm>
            <a:prstGeom prst="line">
              <a:avLst/>
            </a:prstGeom>
            <a:noFill/>
            <a:ln w="17463"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05" name="Rectangle 74"/>
            <p:cNvSpPr>
              <a:spLocks noChangeArrowheads="1"/>
            </p:cNvSpPr>
            <p:nvPr/>
          </p:nvSpPr>
          <p:spPr bwMode="auto">
            <a:xfrm>
              <a:off x="3983038" y="5418138"/>
              <a:ext cx="436017" cy="27699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000000"/>
                  </a:solidFill>
                  <a:effectLst/>
                  <a:latin typeface="Arial" pitchFamily="34" charset="0"/>
                  <a:cs typeface="Arial" pitchFamily="34" charset="0"/>
                </a:rPr>
                <a:t>R6d</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p:txBody>
        </p:sp>
        <p:sp>
          <p:nvSpPr>
            <p:cNvPr id="306" name="Oval 75"/>
            <p:cNvSpPr>
              <a:spLocks noChangeArrowheads="1"/>
            </p:cNvSpPr>
            <p:nvPr/>
          </p:nvSpPr>
          <p:spPr bwMode="auto">
            <a:xfrm>
              <a:off x="4083050" y="5110163"/>
              <a:ext cx="133350" cy="163513"/>
            </a:xfrm>
            <a:prstGeom prst="ellipse">
              <a:avLst/>
            </a:pr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07" name="Oval 76"/>
            <p:cNvSpPr>
              <a:spLocks noChangeArrowheads="1"/>
            </p:cNvSpPr>
            <p:nvPr/>
          </p:nvSpPr>
          <p:spPr bwMode="auto">
            <a:xfrm>
              <a:off x="4083050" y="5108575"/>
              <a:ext cx="133350" cy="165100"/>
            </a:xfrm>
            <a:prstGeom prst="ellipse">
              <a:avLst/>
            </a:prstGeom>
            <a:noFill/>
            <a:ln w="11113"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08" name="Line 77"/>
            <p:cNvSpPr>
              <a:spLocks noChangeShapeType="1"/>
            </p:cNvSpPr>
            <p:nvPr/>
          </p:nvSpPr>
          <p:spPr bwMode="auto">
            <a:xfrm flipH="1">
              <a:off x="3709988" y="4284663"/>
              <a:ext cx="704850" cy="577850"/>
            </a:xfrm>
            <a:prstGeom prst="line">
              <a:avLst/>
            </a:prstGeom>
            <a:noFill/>
            <a:ln w="11113"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09" name="Line 78"/>
            <p:cNvSpPr>
              <a:spLocks noChangeShapeType="1"/>
            </p:cNvSpPr>
            <p:nvPr/>
          </p:nvSpPr>
          <p:spPr bwMode="auto">
            <a:xfrm flipH="1" flipV="1">
              <a:off x="4414838" y="4284663"/>
              <a:ext cx="471488" cy="577850"/>
            </a:xfrm>
            <a:prstGeom prst="line">
              <a:avLst/>
            </a:prstGeom>
            <a:noFill/>
            <a:ln w="11113"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10" name="Rectangle 79"/>
            <p:cNvSpPr>
              <a:spLocks noChangeArrowheads="1"/>
            </p:cNvSpPr>
            <p:nvPr/>
          </p:nvSpPr>
          <p:spPr bwMode="auto">
            <a:xfrm>
              <a:off x="3537000" y="4419000"/>
              <a:ext cx="423193" cy="27699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FF0000"/>
                  </a:solidFill>
                  <a:effectLst/>
                  <a:latin typeface="Arial" pitchFamily="34" charset="0"/>
                  <a:cs typeface="Arial" pitchFamily="34" charset="0"/>
                </a:rPr>
                <a:t>R6c</a:t>
              </a:r>
              <a:endParaRPr kumimoji="0" lang="en-US" sz="1600" b="0" i="0" u="none" strike="noStrike" cap="none" normalizeH="0" baseline="0" dirty="0" smtClean="0">
                <a:ln>
                  <a:noFill/>
                </a:ln>
                <a:solidFill>
                  <a:srgbClr val="FF0000"/>
                </a:solidFill>
                <a:effectLst/>
                <a:latin typeface="Arial" pitchFamily="34" charset="0"/>
                <a:cs typeface="Arial" pitchFamily="34" charset="0"/>
              </a:endParaRPr>
            </a:p>
          </p:txBody>
        </p:sp>
        <p:sp>
          <p:nvSpPr>
            <p:cNvPr id="311" name="Oval 80"/>
            <p:cNvSpPr>
              <a:spLocks noChangeArrowheads="1"/>
            </p:cNvSpPr>
            <p:nvPr/>
          </p:nvSpPr>
          <p:spPr bwMode="auto">
            <a:xfrm>
              <a:off x="4032062" y="4478900"/>
              <a:ext cx="134938" cy="165100"/>
            </a:xfrm>
            <a:prstGeom prst="ellipse">
              <a:avLst/>
            </a:prstGeom>
            <a:solidFill>
              <a:srgbClr val="FF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12" name="Rectangle 82"/>
            <p:cNvSpPr>
              <a:spLocks noChangeArrowheads="1"/>
            </p:cNvSpPr>
            <p:nvPr/>
          </p:nvSpPr>
          <p:spPr bwMode="auto">
            <a:xfrm>
              <a:off x="4759325" y="4425950"/>
              <a:ext cx="423193" cy="27699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000000"/>
                  </a:solidFill>
                  <a:effectLst/>
                  <a:latin typeface="Arial" pitchFamily="34" charset="0"/>
                  <a:cs typeface="Arial" pitchFamily="34" charset="0"/>
                </a:rPr>
                <a:t>R7c</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p:txBody>
        </p:sp>
        <p:sp>
          <p:nvSpPr>
            <p:cNvPr id="313" name="Oval 83"/>
            <p:cNvSpPr>
              <a:spLocks noChangeArrowheads="1"/>
            </p:cNvSpPr>
            <p:nvPr/>
          </p:nvSpPr>
          <p:spPr bwMode="auto">
            <a:xfrm>
              <a:off x="4583113" y="4506913"/>
              <a:ext cx="134938" cy="165100"/>
            </a:xfrm>
            <a:prstGeom prst="ellipse">
              <a:avLst/>
            </a:pr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14" name="Oval 84"/>
            <p:cNvSpPr>
              <a:spLocks noChangeArrowheads="1"/>
            </p:cNvSpPr>
            <p:nvPr/>
          </p:nvSpPr>
          <p:spPr bwMode="auto">
            <a:xfrm>
              <a:off x="4583113" y="4506913"/>
              <a:ext cx="134938" cy="165100"/>
            </a:xfrm>
            <a:prstGeom prst="ellipse">
              <a:avLst/>
            </a:prstGeom>
            <a:noFill/>
            <a:ln w="11113"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15" name="Rectangle 66"/>
            <p:cNvSpPr>
              <a:spLocks noChangeArrowheads="1"/>
            </p:cNvSpPr>
            <p:nvPr/>
          </p:nvSpPr>
          <p:spPr bwMode="auto">
            <a:xfrm>
              <a:off x="991734" y="5866223"/>
              <a:ext cx="970266" cy="307777"/>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lang="en-US" sz="2000" dirty="0" smtClean="0">
                  <a:solidFill>
                    <a:srgbClr val="000000"/>
                  </a:solidFill>
                  <a:latin typeface="Arial" pitchFamily="34" charset="0"/>
                  <a:cs typeface="Arial" pitchFamily="34" charset="0"/>
                </a:rPr>
                <a:t>Terminal</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316" name="Rectangle 66"/>
            <p:cNvSpPr>
              <a:spLocks noChangeArrowheads="1"/>
            </p:cNvSpPr>
            <p:nvPr/>
          </p:nvSpPr>
          <p:spPr bwMode="auto">
            <a:xfrm>
              <a:off x="6867000" y="5544000"/>
              <a:ext cx="940963" cy="61555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000000"/>
                  </a:solidFill>
                  <a:effectLst/>
                  <a:latin typeface="Arial" pitchFamily="34" charset="0"/>
                  <a:cs typeface="Arial" pitchFamily="34" charset="0"/>
                </a:rPr>
                <a:t>Core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000000"/>
                  </a:solidFill>
                  <a:effectLst/>
                  <a:latin typeface="Arial" pitchFamily="34" charset="0"/>
                  <a:cs typeface="Arial" pitchFamily="34" charset="0"/>
                </a:rPr>
                <a:t>Network</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317" name="Line 32"/>
            <p:cNvSpPr>
              <a:spLocks noChangeShapeType="1"/>
            </p:cNvSpPr>
            <p:nvPr/>
          </p:nvSpPr>
          <p:spPr bwMode="auto">
            <a:xfrm>
              <a:off x="4437000" y="3069001"/>
              <a:ext cx="0" cy="675000"/>
            </a:xfrm>
            <a:prstGeom prst="line">
              <a:avLst/>
            </a:prstGeom>
            <a:noFill/>
            <a:ln w="11113"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18" name="Rectangle 25"/>
            <p:cNvSpPr>
              <a:spLocks noChangeArrowheads="1"/>
            </p:cNvSpPr>
            <p:nvPr/>
          </p:nvSpPr>
          <p:spPr bwMode="auto">
            <a:xfrm>
              <a:off x="4617000" y="3249000"/>
              <a:ext cx="423193" cy="27699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FF0000"/>
                  </a:solidFill>
                  <a:effectLst/>
                  <a:latin typeface="Arial" pitchFamily="34" charset="0"/>
                  <a:cs typeface="Arial" pitchFamily="34" charset="0"/>
                </a:rPr>
                <a:t>R9c</a:t>
              </a:r>
              <a:endParaRPr kumimoji="0" lang="en-US" sz="1800" b="0" i="0" u="none" strike="noStrike" cap="none" normalizeH="0" baseline="0" dirty="0" smtClean="0">
                <a:ln>
                  <a:noFill/>
                </a:ln>
                <a:solidFill>
                  <a:srgbClr val="FF0000"/>
                </a:solidFill>
                <a:effectLst/>
                <a:latin typeface="Arial" pitchFamily="34" charset="0"/>
                <a:cs typeface="Arial" pitchFamily="34" charset="0"/>
              </a:endParaRPr>
            </a:p>
          </p:txBody>
        </p:sp>
        <p:sp>
          <p:nvSpPr>
            <p:cNvPr id="319" name="Oval 27"/>
            <p:cNvSpPr>
              <a:spLocks noChangeArrowheads="1"/>
            </p:cNvSpPr>
            <p:nvPr/>
          </p:nvSpPr>
          <p:spPr bwMode="auto">
            <a:xfrm>
              <a:off x="4370150" y="3315850"/>
              <a:ext cx="133350" cy="165100"/>
            </a:xfrm>
            <a:prstGeom prst="ellipse">
              <a:avLst/>
            </a:prstGeom>
            <a:solidFill>
              <a:srgbClr val="FF0000"/>
            </a:solidFill>
            <a:ln w="11113"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grpSp>
    </p:spTree>
    <p:extLst>
      <p:ext uri="{BB962C8B-B14F-4D97-AF65-F5344CB8AC3E}">
        <p14:creationId xmlns:p14="http://schemas.microsoft.com/office/powerpoint/2010/main" xmlns="" val="373181220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04362"/>
          </a:xfrm>
        </p:spPr>
        <p:txBody>
          <a:bodyPr/>
          <a:lstStyle/>
          <a:p>
            <a:r>
              <a:rPr lang="en-US" dirty="0" smtClean="0"/>
              <a:t>Proposal of modified NRM</a:t>
            </a:r>
            <a:endParaRPr lang="en-US" dirty="0"/>
          </a:p>
        </p:txBody>
      </p:sp>
      <p:sp>
        <p:nvSpPr>
          <p:cNvPr id="3" name="Content Placeholder 2"/>
          <p:cNvSpPr>
            <a:spLocks noGrp="1"/>
          </p:cNvSpPr>
          <p:nvPr>
            <p:ph idx="1"/>
          </p:nvPr>
        </p:nvSpPr>
        <p:spPr>
          <a:xfrm>
            <a:off x="457200" y="1089000"/>
            <a:ext cx="8229600" cy="5445000"/>
          </a:xfrm>
        </p:spPr>
        <p:txBody>
          <a:bodyPr>
            <a:noAutofit/>
          </a:bodyPr>
          <a:lstStyle/>
          <a:p>
            <a:r>
              <a:rPr lang="en-US" sz="2800" dirty="0" smtClean="0">
                <a:solidFill>
                  <a:srgbClr val="0070C0"/>
                </a:solidFill>
              </a:rPr>
              <a:t>R9c</a:t>
            </a:r>
          </a:p>
          <a:p>
            <a:pPr lvl="1"/>
            <a:r>
              <a:rPr lang="en-US" sz="2000" dirty="0" smtClean="0">
                <a:solidFill>
                  <a:srgbClr val="0070C0"/>
                </a:solidFill>
              </a:rPr>
              <a:t>R9c could be the interface between CIS and AN Ctrl (ANC), or CIS and CNI Ctrl (CNC)</a:t>
            </a:r>
          </a:p>
          <a:p>
            <a:pPr lvl="1"/>
            <a:r>
              <a:rPr lang="en-US" sz="2000" dirty="0" smtClean="0">
                <a:solidFill>
                  <a:srgbClr val="0070C0"/>
                </a:solidFill>
              </a:rPr>
              <a:t>R9c (CIS-ANC or CIS-CNC) contains same protocols</a:t>
            </a:r>
          </a:p>
          <a:p>
            <a:r>
              <a:rPr lang="en-US" sz="2800" dirty="0" smtClean="0">
                <a:solidFill>
                  <a:srgbClr val="0070C0"/>
                </a:solidFill>
              </a:rPr>
              <a:t>CIS</a:t>
            </a:r>
          </a:p>
          <a:p>
            <a:pPr lvl="1"/>
            <a:r>
              <a:rPr lang="en-US" sz="2000" dirty="0" smtClean="0">
                <a:solidFill>
                  <a:srgbClr val="0070C0"/>
                </a:solidFill>
              </a:rPr>
              <a:t>CIS is a database used to store the information of authorized shared access. It also provides the function of mutual authentication with ANC or CNC.</a:t>
            </a:r>
          </a:p>
          <a:p>
            <a:r>
              <a:rPr lang="en-US" sz="2000" dirty="0" smtClean="0">
                <a:solidFill>
                  <a:srgbClr val="0070C0"/>
                </a:solidFill>
              </a:rPr>
              <a:t> </a:t>
            </a:r>
          </a:p>
        </p:txBody>
      </p:sp>
    </p:spTree>
    <p:extLst>
      <p:ext uri="{BB962C8B-B14F-4D97-AF65-F5344CB8AC3E}">
        <p14:creationId xmlns:p14="http://schemas.microsoft.com/office/powerpoint/2010/main" xmlns="" val="373181220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04362"/>
          </a:xfrm>
        </p:spPr>
        <p:txBody>
          <a:bodyPr/>
          <a:lstStyle/>
          <a:p>
            <a:r>
              <a:rPr lang="en-US" dirty="0" smtClean="0"/>
              <a:t>Proposal of modified NRM</a:t>
            </a:r>
            <a:endParaRPr lang="en-US" dirty="0"/>
          </a:p>
        </p:txBody>
      </p:sp>
      <p:sp>
        <p:nvSpPr>
          <p:cNvPr id="3" name="Content Placeholder 2"/>
          <p:cNvSpPr>
            <a:spLocks noGrp="1"/>
          </p:cNvSpPr>
          <p:nvPr>
            <p:ph idx="1"/>
          </p:nvPr>
        </p:nvSpPr>
        <p:spPr>
          <a:xfrm>
            <a:off x="457200" y="1089000"/>
            <a:ext cx="8229600" cy="5445000"/>
          </a:xfrm>
        </p:spPr>
        <p:txBody>
          <a:bodyPr>
            <a:noAutofit/>
          </a:bodyPr>
          <a:lstStyle/>
          <a:p>
            <a:r>
              <a:rPr lang="en-US" sz="2800" dirty="0" smtClean="0">
                <a:solidFill>
                  <a:srgbClr val="0070C0"/>
                </a:solidFill>
              </a:rPr>
              <a:t>CNI Ctrl</a:t>
            </a:r>
          </a:p>
          <a:p>
            <a:pPr lvl="1"/>
            <a:r>
              <a:rPr lang="en-US" sz="2000" dirty="0" smtClean="0">
                <a:solidFill>
                  <a:srgbClr val="0070C0"/>
                </a:solidFill>
              </a:rPr>
              <a:t>CNI Ctrl has an interface to Subscription Service (SS) to acquire subscriber’s information during the user authentication, authorization and </a:t>
            </a:r>
            <a:r>
              <a:rPr lang="en-US" sz="2000" dirty="0" err="1" smtClean="0">
                <a:solidFill>
                  <a:srgbClr val="0070C0"/>
                </a:solidFill>
              </a:rPr>
              <a:t>datapath</a:t>
            </a:r>
            <a:r>
              <a:rPr lang="en-US" sz="2000" dirty="0" smtClean="0">
                <a:solidFill>
                  <a:srgbClr val="0070C0"/>
                </a:solidFill>
              </a:rPr>
              <a:t> establishment.</a:t>
            </a:r>
          </a:p>
          <a:p>
            <a:pPr lvl="1"/>
            <a:r>
              <a:rPr lang="en-US" sz="2000" dirty="0" smtClean="0">
                <a:solidFill>
                  <a:srgbClr val="0070C0"/>
                </a:solidFill>
              </a:rPr>
              <a:t>CNI Ctrl has an interface (R9c) to CIS to access the authorized shared access information on the particular location and radio channel. </a:t>
            </a:r>
          </a:p>
          <a:p>
            <a:pPr lvl="1"/>
            <a:r>
              <a:rPr lang="en-US" sz="2000" dirty="0" smtClean="0">
                <a:solidFill>
                  <a:srgbClr val="0070C0"/>
                </a:solidFill>
              </a:rPr>
              <a:t>CNI Ctrl has an interface (R3c) to ANC to control the operation of CN for user’s </a:t>
            </a:r>
            <a:r>
              <a:rPr lang="en-US" sz="2000" dirty="0" err="1" smtClean="0">
                <a:solidFill>
                  <a:srgbClr val="0070C0"/>
                </a:solidFill>
              </a:rPr>
              <a:t>datapath</a:t>
            </a:r>
            <a:r>
              <a:rPr lang="en-US" sz="2000" dirty="0" smtClean="0">
                <a:solidFill>
                  <a:srgbClr val="0070C0"/>
                </a:solidFill>
              </a:rPr>
              <a:t> establishment, teardown, or relocation. </a:t>
            </a:r>
          </a:p>
        </p:txBody>
      </p:sp>
    </p:spTree>
    <p:extLst>
      <p:ext uri="{BB962C8B-B14F-4D97-AF65-F5344CB8AC3E}">
        <p14:creationId xmlns:p14="http://schemas.microsoft.com/office/powerpoint/2010/main" xmlns="" val="373181220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04362"/>
          </a:xfrm>
        </p:spPr>
        <p:txBody>
          <a:bodyPr/>
          <a:lstStyle/>
          <a:p>
            <a:r>
              <a:rPr lang="en-US" dirty="0" smtClean="0"/>
              <a:t>Proposal </a:t>
            </a:r>
            <a:r>
              <a:rPr lang="en-US" dirty="0" err="1" smtClean="0"/>
              <a:t>omniRAN</a:t>
            </a:r>
            <a:r>
              <a:rPr lang="en-US" dirty="0" smtClean="0"/>
              <a:t> Reference Model</a:t>
            </a:r>
            <a:endParaRPr lang="en-US" dirty="0"/>
          </a:p>
        </p:txBody>
      </p:sp>
      <p:grpSp>
        <p:nvGrpSpPr>
          <p:cNvPr id="87" name="Group 86"/>
          <p:cNvGrpSpPr/>
          <p:nvPr/>
        </p:nvGrpSpPr>
        <p:grpSpPr>
          <a:xfrm>
            <a:off x="815150" y="1482724"/>
            <a:ext cx="7176850" cy="4736276"/>
            <a:chOff x="815150" y="1482724"/>
            <a:chExt cx="7176850" cy="4736276"/>
          </a:xfrm>
        </p:grpSpPr>
        <p:sp>
          <p:nvSpPr>
            <p:cNvPr id="201" name="Freeform 9"/>
            <p:cNvSpPr>
              <a:spLocks/>
            </p:cNvSpPr>
            <p:nvPr/>
          </p:nvSpPr>
          <p:spPr bwMode="auto">
            <a:xfrm>
              <a:off x="815150" y="3564000"/>
              <a:ext cx="1305000" cy="2655000"/>
            </a:xfrm>
            <a:custGeom>
              <a:avLst/>
              <a:gdLst/>
              <a:ahLst/>
              <a:cxnLst>
                <a:cxn ang="0">
                  <a:pos x="0" y="867"/>
                </a:cxn>
                <a:cxn ang="0">
                  <a:pos x="867" y="0"/>
                </a:cxn>
                <a:cxn ang="0">
                  <a:pos x="5934" y="0"/>
                </a:cxn>
                <a:cxn ang="0">
                  <a:pos x="6800" y="867"/>
                </a:cxn>
                <a:cxn ang="0">
                  <a:pos x="6800" y="4334"/>
                </a:cxn>
                <a:cxn ang="0">
                  <a:pos x="5934" y="5200"/>
                </a:cxn>
                <a:cxn ang="0">
                  <a:pos x="867" y="5200"/>
                </a:cxn>
                <a:cxn ang="0">
                  <a:pos x="0" y="4334"/>
                </a:cxn>
                <a:cxn ang="0">
                  <a:pos x="0" y="867"/>
                </a:cxn>
              </a:cxnLst>
              <a:rect l="0" t="0" r="r" b="b"/>
              <a:pathLst>
                <a:path w="6800" h="5200">
                  <a:moveTo>
                    <a:pt x="0" y="867"/>
                  </a:moveTo>
                  <a:cubicBezTo>
                    <a:pt x="0" y="388"/>
                    <a:pt x="388" y="0"/>
                    <a:pt x="867" y="0"/>
                  </a:cubicBezTo>
                  <a:lnTo>
                    <a:pt x="5934" y="0"/>
                  </a:lnTo>
                  <a:cubicBezTo>
                    <a:pt x="6412" y="0"/>
                    <a:pt x="6800" y="388"/>
                    <a:pt x="6800" y="867"/>
                  </a:cubicBezTo>
                  <a:lnTo>
                    <a:pt x="6800" y="4334"/>
                  </a:lnTo>
                  <a:cubicBezTo>
                    <a:pt x="6800" y="4812"/>
                    <a:pt x="6412" y="5200"/>
                    <a:pt x="5934" y="5200"/>
                  </a:cubicBezTo>
                  <a:lnTo>
                    <a:pt x="867" y="5200"/>
                  </a:lnTo>
                  <a:cubicBezTo>
                    <a:pt x="388" y="5200"/>
                    <a:pt x="0" y="4812"/>
                    <a:pt x="0" y="4334"/>
                  </a:cubicBezTo>
                  <a:lnTo>
                    <a:pt x="0" y="867"/>
                  </a:lnTo>
                  <a:close/>
                </a:path>
              </a:pathLst>
            </a:custGeom>
            <a:solidFill>
              <a:schemeClr val="tx2">
                <a:lumMod val="40000"/>
                <a:lumOff val="60000"/>
              </a:schemeClr>
            </a:solidFill>
            <a:ln w="11113"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7" name="Freeform 5"/>
            <p:cNvSpPr>
              <a:spLocks/>
            </p:cNvSpPr>
            <p:nvPr/>
          </p:nvSpPr>
          <p:spPr bwMode="auto">
            <a:xfrm>
              <a:off x="3306763" y="4284663"/>
              <a:ext cx="2217738" cy="1897063"/>
            </a:xfrm>
            <a:custGeom>
              <a:avLst/>
              <a:gdLst/>
              <a:ahLst/>
              <a:cxnLst>
                <a:cxn ang="0">
                  <a:pos x="0" y="1534"/>
                </a:cxn>
                <a:cxn ang="0">
                  <a:pos x="1534" y="0"/>
                </a:cxn>
                <a:cxn ang="0">
                  <a:pos x="11667" y="0"/>
                </a:cxn>
                <a:cxn ang="0">
                  <a:pos x="13200" y="1534"/>
                </a:cxn>
                <a:cxn ang="0">
                  <a:pos x="13200" y="7667"/>
                </a:cxn>
                <a:cxn ang="0">
                  <a:pos x="11667" y="9200"/>
                </a:cxn>
                <a:cxn ang="0">
                  <a:pos x="1534" y="9200"/>
                </a:cxn>
                <a:cxn ang="0">
                  <a:pos x="0" y="7667"/>
                </a:cxn>
                <a:cxn ang="0">
                  <a:pos x="0" y="1534"/>
                </a:cxn>
              </a:cxnLst>
              <a:rect l="0" t="0" r="r" b="b"/>
              <a:pathLst>
                <a:path w="13200" h="9200">
                  <a:moveTo>
                    <a:pt x="0" y="1534"/>
                  </a:moveTo>
                  <a:cubicBezTo>
                    <a:pt x="0" y="687"/>
                    <a:pt x="687" y="0"/>
                    <a:pt x="1534" y="0"/>
                  </a:cubicBezTo>
                  <a:lnTo>
                    <a:pt x="11667" y="0"/>
                  </a:lnTo>
                  <a:cubicBezTo>
                    <a:pt x="12514" y="0"/>
                    <a:pt x="13200" y="687"/>
                    <a:pt x="13200" y="1534"/>
                  </a:cubicBezTo>
                  <a:lnTo>
                    <a:pt x="13200" y="7667"/>
                  </a:lnTo>
                  <a:cubicBezTo>
                    <a:pt x="13200" y="8514"/>
                    <a:pt x="12514" y="9200"/>
                    <a:pt x="11667" y="9200"/>
                  </a:cubicBezTo>
                  <a:lnTo>
                    <a:pt x="1534" y="9200"/>
                  </a:lnTo>
                  <a:cubicBezTo>
                    <a:pt x="687" y="9200"/>
                    <a:pt x="0" y="8514"/>
                    <a:pt x="0" y="7667"/>
                  </a:cubicBezTo>
                  <a:lnTo>
                    <a:pt x="0" y="1534"/>
                  </a:lnTo>
                  <a:close/>
                </a:path>
              </a:pathLst>
            </a:custGeom>
            <a:solidFill>
              <a:srgbClr val="8EB4E3"/>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8" name="Freeform 6"/>
            <p:cNvSpPr>
              <a:spLocks/>
            </p:cNvSpPr>
            <p:nvPr/>
          </p:nvSpPr>
          <p:spPr bwMode="auto">
            <a:xfrm>
              <a:off x="3306763" y="4284663"/>
              <a:ext cx="2217738" cy="1897063"/>
            </a:xfrm>
            <a:custGeom>
              <a:avLst/>
              <a:gdLst/>
              <a:ahLst/>
              <a:cxnLst>
                <a:cxn ang="0">
                  <a:pos x="0" y="1534"/>
                </a:cxn>
                <a:cxn ang="0">
                  <a:pos x="1534" y="0"/>
                </a:cxn>
                <a:cxn ang="0">
                  <a:pos x="11667" y="0"/>
                </a:cxn>
                <a:cxn ang="0">
                  <a:pos x="13200" y="1534"/>
                </a:cxn>
                <a:cxn ang="0">
                  <a:pos x="13200" y="7667"/>
                </a:cxn>
                <a:cxn ang="0">
                  <a:pos x="11667" y="9200"/>
                </a:cxn>
                <a:cxn ang="0">
                  <a:pos x="1534" y="9200"/>
                </a:cxn>
                <a:cxn ang="0">
                  <a:pos x="0" y="7667"/>
                </a:cxn>
                <a:cxn ang="0">
                  <a:pos x="0" y="1534"/>
                </a:cxn>
              </a:cxnLst>
              <a:rect l="0" t="0" r="r" b="b"/>
              <a:pathLst>
                <a:path w="13200" h="9200">
                  <a:moveTo>
                    <a:pt x="0" y="1534"/>
                  </a:moveTo>
                  <a:cubicBezTo>
                    <a:pt x="0" y="687"/>
                    <a:pt x="687" y="0"/>
                    <a:pt x="1534" y="0"/>
                  </a:cubicBezTo>
                  <a:lnTo>
                    <a:pt x="11667" y="0"/>
                  </a:lnTo>
                  <a:cubicBezTo>
                    <a:pt x="12514" y="0"/>
                    <a:pt x="13200" y="687"/>
                    <a:pt x="13200" y="1534"/>
                  </a:cubicBezTo>
                  <a:lnTo>
                    <a:pt x="13200" y="7667"/>
                  </a:lnTo>
                  <a:cubicBezTo>
                    <a:pt x="13200" y="8514"/>
                    <a:pt x="12514" y="9200"/>
                    <a:pt x="11667" y="9200"/>
                  </a:cubicBezTo>
                  <a:lnTo>
                    <a:pt x="1534" y="9200"/>
                  </a:lnTo>
                  <a:cubicBezTo>
                    <a:pt x="687" y="9200"/>
                    <a:pt x="0" y="8514"/>
                    <a:pt x="0" y="7667"/>
                  </a:cubicBezTo>
                  <a:lnTo>
                    <a:pt x="0" y="1534"/>
                  </a:lnTo>
                  <a:close/>
                </a:path>
              </a:pathLst>
            </a:custGeom>
            <a:noFill/>
            <a:ln w="11113"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10" name="Line 7"/>
            <p:cNvSpPr>
              <a:spLocks noChangeShapeType="1"/>
            </p:cNvSpPr>
            <p:nvPr/>
          </p:nvSpPr>
          <p:spPr bwMode="auto">
            <a:xfrm flipV="1">
              <a:off x="2030413" y="5187950"/>
              <a:ext cx="1344613" cy="4763"/>
            </a:xfrm>
            <a:prstGeom prst="line">
              <a:avLst/>
            </a:prstGeom>
            <a:noFill/>
            <a:ln w="17463"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12" name="Freeform 9"/>
            <p:cNvSpPr>
              <a:spLocks/>
            </p:cNvSpPr>
            <p:nvPr/>
          </p:nvSpPr>
          <p:spPr bwMode="auto">
            <a:xfrm>
              <a:off x="887413" y="4284663"/>
              <a:ext cx="1143000" cy="1259337"/>
            </a:xfrm>
            <a:custGeom>
              <a:avLst/>
              <a:gdLst/>
              <a:ahLst/>
              <a:cxnLst>
                <a:cxn ang="0">
                  <a:pos x="0" y="867"/>
                </a:cxn>
                <a:cxn ang="0">
                  <a:pos x="867" y="0"/>
                </a:cxn>
                <a:cxn ang="0">
                  <a:pos x="5934" y="0"/>
                </a:cxn>
                <a:cxn ang="0">
                  <a:pos x="6800" y="867"/>
                </a:cxn>
                <a:cxn ang="0">
                  <a:pos x="6800" y="4334"/>
                </a:cxn>
                <a:cxn ang="0">
                  <a:pos x="5934" y="5200"/>
                </a:cxn>
                <a:cxn ang="0">
                  <a:pos x="867" y="5200"/>
                </a:cxn>
                <a:cxn ang="0">
                  <a:pos x="0" y="4334"/>
                </a:cxn>
                <a:cxn ang="0">
                  <a:pos x="0" y="867"/>
                </a:cxn>
              </a:cxnLst>
              <a:rect l="0" t="0" r="r" b="b"/>
              <a:pathLst>
                <a:path w="6800" h="5200">
                  <a:moveTo>
                    <a:pt x="0" y="867"/>
                  </a:moveTo>
                  <a:cubicBezTo>
                    <a:pt x="0" y="388"/>
                    <a:pt x="388" y="0"/>
                    <a:pt x="867" y="0"/>
                  </a:cubicBezTo>
                  <a:lnTo>
                    <a:pt x="5934" y="0"/>
                  </a:lnTo>
                  <a:cubicBezTo>
                    <a:pt x="6412" y="0"/>
                    <a:pt x="6800" y="388"/>
                    <a:pt x="6800" y="867"/>
                  </a:cubicBezTo>
                  <a:lnTo>
                    <a:pt x="6800" y="4334"/>
                  </a:lnTo>
                  <a:cubicBezTo>
                    <a:pt x="6800" y="4812"/>
                    <a:pt x="6412" y="5200"/>
                    <a:pt x="5934" y="5200"/>
                  </a:cubicBezTo>
                  <a:lnTo>
                    <a:pt x="867" y="5200"/>
                  </a:lnTo>
                  <a:cubicBezTo>
                    <a:pt x="388" y="5200"/>
                    <a:pt x="0" y="4812"/>
                    <a:pt x="0" y="4334"/>
                  </a:cubicBezTo>
                  <a:lnTo>
                    <a:pt x="0" y="867"/>
                  </a:lnTo>
                  <a:close/>
                </a:path>
              </a:pathLst>
            </a:custGeom>
            <a:noFill/>
            <a:ln w="11113"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21" name="Rectangle 10"/>
            <p:cNvSpPr>
              <a:spLocks noChangeArrowheads="1"/>
            </p:cNvSpPr>
            <p:nvPr/>
          </p:nvSpPr>
          <p:spPr bwMode="auto">
            <a:xfrm>
              <a:off x="966535" y="4703447"/>
              <a:ext cx="995465" cy="61555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000000"/>
                  </a:solidFill>
                  <a:effectLst/>
                  <a:latin typeface="Arial" pitchFamily="34" charset="0"/>
                  <a:cs typeface="Arial" pitchFamily="34" charset="0"/>
                </a:rPr>
                <a:t>Terminal</a:t>
              </a:r>
            </a:p>
            <a:p>
              <a:pPr marL="0" marR="0" lvl="0" indent="0" algn="ctr" defTabSz="914400" rtl="0" eaLnBrk="1" fontAlgn="base" latinLnBrk="0" hangingPunct="1">
                <a:lnSpc>
                  <a:spcPct val="100000"/>
                </a:lnSpc>
                <a:spcBef>
                  <a:spcPct val="0"/>
                </a:spcBef>
                <a:spcAft>
                  <a:spcPct val="0"/>
                </a:spcAft>
                <a:buClrTx/>
                <a:buSzTx/>
                <a:buFontTx/>
                <a:buNone/>
                <a:tabLst/>
              </a:pPr>
              <a:r>
                <a:rPr lang="en-US" sz="2000" dirty="0" smtClean="0">
                  <a:solidFill>
                    <a:srgbClr val="000000"/>
                  </a:solidFill>
                  <a:latin typeface="Arial" pitchFamily="34" charset="0"/>
                  <a:cs typeface="Arial" pitchFamily="34" charset="0"/>
                </a:rPr>
                <a:t>Interface</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22" name="Rectangle 11"/>
            <p:cNvSpPr>
              <a:spLocks noChangeArrowheads="1"/>
            </p:cNvSpPr>
            <p:nvPr/>
          </p:nvSpPr>
          <p:spPr bwMode="auto">
            <a:xfrm>
              <a:off x="2551113" y="5265738"/>
              <a:ext cx="294953" cy="27699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000000"/>
                  </a:solidFill>
                  <a:effectLst/>
                  <a:latin typeface="Arial" pitchFamily="34" charset="0"/>
                  <a:cs typeface="Arial" pitchFamily="34" charset="0"/>
                </a:rPr>
                <a:t>R1</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p:txBody>
        </p:sp>
        <p:sp>
          <p:nvSpPr>
            <p:cNvPr id="224" name="Oval 12"/>
            <p:cNvSpPr>
              <a:spLocks noChangeArrowheads="1"/>
            </p:cNvSpPr>
            <p:nvPr/>
          </p:nvSpPr>
          <p:spPr bwMode="auto">
            <a:xfrm>
              <a:off x="2603500" y="5103813"/>
              <a:ext cx="134938" cy="165100"/>
            </a:xfrm>
            <a:prstGeom prst="ellipse">
              <a:avLst/>
            </a:pr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41" name="Oval 13"/>
            <p:cNvSpPr>
              <a:spLocks noChangeArrowheads="1"/>
            </p:cNvSpPr>
            <p:nvPr/>
          </p:nvSpPr>
          <p:spPr bwMode="auto">
            <a:xfrm>
              <a:off x="2603500" y="5103813"/>
              <a:ext cx="134938" cy="165100"/>
            </a:xfrm>
            <a:prstGeom prst="ellipse">
              <a:avLst/>
            </a:prstGeom>
            <a:noFill/>
            <a:ln w="11113"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42" name="Line 14"/>
            <p:cNvSpPr>
              <a:spLocks noChangeShapeType="1"/>
            </p:cNvSpPr>
            <p:nvPr/>
          </p:nvSpPr>
          <p:spPr bwMode="auto">
            <a:xfrm>
              <a:off x="5457825" y="5192713"/>
              <a:ext cx="1276350" cy="1588"/>
            </a:xfrm>
            <a:prstGeom prst="line">
              <a:avLst/>
            </a:prstGeom>
            <a:noFill/>
            <a:ln w="17463"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44" name="Freeform 15"/>
            <p:cNvSpPr>
              <a:spLocks/>
            </p:cNvSpPr>
            <p:nvPr/>
          </p:nvSpPr>
          <p:spPr bwMode="auto">
            <a:xfrm>
              <a:off x="3835587" y="1976438"/>
              <a:ext cx="1141413" cy="1104900"/>
            </a:xfrm>
            <a:custGeom>
              <a:avLst/>
              <a:gdLst/>
              <a:ahLst/>
              <a:cxnLst>
                <a:cxn ang="0">
                  <a:pos x="0" y="894"/>
                </a:cxn>
                <a:cxn ang="0">
                  <a:pos x="894" y="0"/>
                </a:cxn>
                <a:cxn ang="0">
                  <a:pos x="5907" y="0"/>
                </a:cxn>
                <a:cxn ang="0">
                  <a:pos x="6800" y="894"/>
                </a:cxn>
                <a:cxn ang="0">
                  <a:pos x="6800" y="4467"/>
                </a:cxn>
                <a:cxn ang="0">
                  <a:pos x="5907" y="5360"/>
                </a:cxn>
                <a:cxn ang="0">
                  <a:pos x="894" y="5360"/>
                </a:cxn>
                <a:cxn ang="0">
                  <a:pos x="0" y="4467"/>
                </a:cxn>
                <a:cxn ang="0">
                  <a:pos x="0" y="894"/>
                </a:cxn>
              </a:cxnLst>
              <a:rect l="0" t="0" r="r" b="b"/>
              <a:pathLst>
                <a:path w="6800" h="5360">
                  <a:moveTo>
                    <a:pt x="0" y="894"/>
                  </a:moveTo>
                  <a:cubicBezTo>
                    <a:pt x="0" y="400"/>
                    <a:pt x="400" y="0"/>
                    <a:pt x="894" y="0"/>
                  </a:cubicBezTo>
                  <a:lnTo>
                    <a:pt x="5907" y="0"/>
                  </a:lnTo>
                  <a:cubicBezTo>
                    <a:pt x="6401" y="0"/>
                    <a:pt x="6800" y="400"/>
                    <a:pt x="6800" y="894"/>
                  </a:cubicBezTo>
                  <a:lnTo>
                    <a:pt x="6800" y="4467"/>
                  </a:lnTo>
                  <a:cubicBezTo>
                    <a:pt x="6800" y="4961"/>
                    <a:pt x="6401" y="5360"/>
                    <a:pt x="5907" y="5360"/>
                  </a:cubicBezTo>
                  <a:lnTo>
                    <a:pt x="894" y="5360"/>
                  </a:lnTo>
                  <a:cubicBezTo>
                    <a:pt x="400" y="5360"/>
                    <a:pt x="0" y="4961"/>
                    <a:pt x="0" y="4467"/>
                  </a:cubicBezTo>
                  <a:lnTo>
                    <a:pt x="0" y="894"/>
                  </a:lnTo>
                  <a:close/>
                </a:path>
              </a:pathLst>
            </a:custGeom>
            <a:solidFill>
              <a:srgbClr val="8EB4E3"/>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pPr algn="ctr"/>
              <a:endParaRPr lang="en-US" sz="1050"/>
            </a:p>
          </p:txBody>
        </p:sp>
        <p:sp>
          <p:nvSpPr>
            <p:cNvPr id="245" name="Freeform 16"/>
            <p:cNvSpPr>
              <a:spLocks/>
            </p:cNvSpPr>
            <p:nvPr/>
          </p:nvSpPr>
          <p:spPr bwMode="auto">
            <a:xfrm>
              <a:off x="3835587" y="1976438"/>
              <a:ext cx="1141413" cy="1104900"/>
            </a:xfrm>
            <a:custGeom>
              <a:avLst/>
              <a:gdLst/>
              <a:ahLst/>
              <a:cxnLst>
                <a:cxn ang="0">
                  <a:pos x="0" y="894"/>
                </a:cxn>
                <a:cxn ang="0">
                  <a:pos x="894" y="0"/>
                </a:cxn>
                <a:cxn ang="0">
                  <a:pos x="5907" y="0"/>
                </a:cxn>
                <a:cxn ang="0">
                  <a:pos x="6800" y="894"/>
                </a:cxn>
                <a:cxn ang="0">
                  <a:pos x="6800" y="4467"/>
                </a:cxn>
                <a:cxn ang="0">
                  <a:pos x="5907" y="5360"/>
                </a:cxn>
                <a:cxn ang="0">
                  <a:pos x="894" y="5360"/>
                </a:cxn>
                <a:cxn ang="0">
                  <a:pos x="0" y="4467"/>
                </a:cxn>
                <a:cxn ang="0">
                  <a:pos x="0" y="894"/>
                </a:cxn>
              </a:cxnLst>
              <a:rect l="0" t="0" r="r" b="b"/>
              <a:pathLst>
                <a:path w="6800" h="5360">
                  <a:moveTo>
                    <a:pt x="0" y="894"/>
                  </a:moveTo>
                  <a:cubicBezTo>
                    <a:pt x="0" y="400"/>
                    <a:pt x="400" y="0"/>
                    <a:pt x="894" y="0"/>
                  </a:cubicBezTo>
                  <a:lnTo>
                    <a:pt x="5907" y="0"/>
                  </a:lnTo>
                  <a:cubicBezTo>
                    <a:pt x="6401" y="0"/>
                    <a:pt x="6800" y="400"/>
                    <a:pt x="6800" y="894"/>
                  </a:cubicBezTo>
                  <a:lnTo>
                    <a:pt x="6800" y="4467"/>
                  </a:lnTo>
                  <a:cubicBezTo>
                    <a:pt x="6800" y="4961"/>
                    <a:pt x="6401" y="5360"/>
                    <a:pt x="5907" y="5360"/>
                  </a:cubicBezTo>
                  <a:lnTo>
                    <a:pt x="894" y="5360"/>
                  </a:lnTo>
                  <a:cubicBezTo>
                    <a:pt x="400" y="5360"/>
                    <a:pt x="0" y="4961"/>
                    <a:pt x="0" y="4467"/>
                  </a:cubicBezTo>
                  <a:lnTo>
                    <a:pt x="0" y="894"/>
                  </a:lnTo>
                  <a:close/>
                </a:path>
              </a:pathLst>
            </a:custGeom>
            <a:noFill/>
            <a:ln w="11113"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pPr algn="ctr"/>
              <a:endParaRPr lang="en-US" sz="1050"/>
            </a:p>
          </p:txBody>
        </p:sp>
        <p:sp>
          <p:nvSpPr>
            <p:cNvPr id="247" name="Rectangle 17"/>
            <p:cNvSpPr>
              <a:spLocks noChangeArrowheads="1"/>
            </p:cNvSpPr>
            <p:nvPr/>
          </p:nvSpPr>
          <p:spPr bwMode="auto">
            <a:xfrm>
              <a:off x="3807000" y="2057779"/>
              <a:ext cx="1210268" cy="246221"/>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Arial" pitchFamily="34" charset="0"/>
                  <a:cs typeface="Arial" pitchFamily="34" charset="0"/>
                </a:rPr>
                <a:t>Coordination</a:t>
              </a:r>
              <a:r>
                <a:rPr kumimoji="0" lang="en-US" sz="1400" b="0" i="0" u="none" strike="noStrike" cap="none" normalizeH="0" baseline="0" dirty="0" smtClean="0">
                  <a:ln>
                    <a:noFill/>
                  </a:ln>
                  <a:solidFill>
                    <a:srgbClr val="000000"/>
                  </a:solidFill>
                  <a:effectLst/>
                  <a:latin typeface="Arial" pitchFamily="34" charset="0"/>
                  <a:cs typeface="Arial" pitchFamily="34" charset="0"/>
                </a:rPr>
                <a:t> </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p:txBody>
        </p:sp>
        <p:sp>
          <p:nvSpPr>
            <p:cNvPr id="248" name="Rectangle 18"/>
            <p:cNvSpPr>
              <a:spLocks noChangeArrowheads="1"/>
            </p:cNvSpPr>
            <p:nvPr/>
          </p:nvSpPr>
          <p:spPr bwMode="auto">
            <a:xfrm>
              <a:off x="4243500" y="2313556"/>
              <a:ext cx="399148" cy="246221"/>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Arial" pitchFamily="34" charset="0"/>
                  <a:cs typeface="Arial" pitchFamily="34" charset="0"/>
                </a:rPr>
                <a:t>and </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p:txBody>
        </p:sp>
        <p:sp>
          <p:nvSpPr>
            <p:cNvPr id="251" name="Rectangle 19"/>
            <p:cNvSpPr>
              <a:spLocks noChangeArrowheads="1"/>
            </p:cNvSpPr>
            <p:nvPr/>
          </p:nvSpPr>
          <p:spPr bwMode="auto">
            <a:xfrm>
              <a:off x="3926000" y="2574000"/>
              <a:ext cx="1027525" cy="246221"/>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Arial" pitchFamily="34" charset="0"/>
                  <a:cs typeface="Arial" pitchFamily="34" charset="0"/>
                </a:rPr>
                <a:t>Information</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p:txBody>
        </p:sp>
        <p:sp>
          <p:nvSpPr>
            <p:cNvPr id="252" name="Rectangle 20"/>
            <p:cNvSpPr>
              <a:spLocks noChangeArrowheads="1"/>
            </p:cNvSpPr>
            <p:nvPr/>
          </p:nvSpPr>
          <p:spPr bwMode="auto">
            <a:xfrm>
              <a:off x="4048737" y="2813050"/>
              <a:ext cx="682879" cy="246221"/>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Arial" pitchFamily="34" charset="0"/>
                  <a:cs typeface="Arial" pitchFamily="34" charset="0"/>
                </a:rPr>
                <a:t>Service</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p:txBody>
        </p:sp>
        <p:sp>
          <p:nvSpPr>
            <p:cNvPr id="253" name="Freeform 21"/>
            <p:cNvSpPr>
              <a:spLocks/>
            </p:cNvSpPr>
            <p:nvPr/>
          </p:nvSpPr>
          <p:spPr bwMode="auto">
            <a:xfrm>
              <a:off x="2030413" y="1893888"/>
              <a:ext cx="4703763" cy="1979613"/>
            </a:xfrm>
            <a:custGeom>
              <a:avLst/>
              <a:gdLst/>
              <a:ahLst/>
              <a:cxnLst>
                <a:cxn ang="0">
                  <a:pos x="0" y="1247"/>
                </a:cxn>
                <a:cxn ang="0">
                  <a:pos x="421" y="1247"/>
                </a:cxn>
                <a:cxn ang="0">
                  <a:pos x="421" y="0"/>
                </a:cxn>
                <a:cxn ang="0">
                  <a:pos x="2963" y="0"/>
                </a:cxn>
              </a:cxnLst>
              <a:rect l="0" t="0" r="r" b="b"/>
              <a:pathLst>
                <a:path w="2963" h="1247">
                  <a:moveTo>
                    <a:pt x="0" y="1247"/>
                  </a:moveTo>
                  <a:lnTo>
                    <a:pt x="421" y="1247"/>
                  </a:lnTo>
                  <a:lnTo>
                    <a:pt x="421" y="0"/>
                  </a:lnTo>
                  <a:lnTo>
                    <a:pt x="2963" y="0"/>
                  </a:lnTo>
                </a:path>
              </a:pathLst>
            </a:custGeom>
            <a:noFill/>
            <a:ln w="11113"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54" name="Rectangle 22"/>
            <p:cNvSpPr>
              <a:spLocks noChangeArrowheads="1"/>
            </p:cNvSpPr>
            <p:nvPr/>
          </p:nvSpPr>
          <p:spPr bwMode="auto">
            <a:xfrm>
              <a:off x="2809875" y="2767013"/>
              <a:ext cx="294953" cy="27699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000000"/>
                  </a:solidFill>
                  <a:effectLst/>
                  <a:latin typeface="Arial" pitchFamily="34" charset="0"/>
                  <a:cs typeface="Arial" pitchFamily="34" charset="0"/>
                </a:rPr>
                <a:t>R2</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p:txBody>
        </p:sp>
        <p:sp>
          <p:nvSpPr>
            <p:cNvPr id="255" name="Oval 23"/>
            <p:cNvSpPr>
              <a:spLocks noChangeArrowheads="1"/>
            </p:cNvSpPr>
            <p:nvPr/>
          </p:nvSpPr>
          <p:spPr bwMode="auto">
            <a:xfrm>
              <a:off x="2614613" y="2846388"/>
              <a:ext cx="134938" cy="163513"/>
            </a:xfrm>
            <a:prstGeom prst="ellipse">
              <a:avLst/>
            </a:pr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56" name="Oval 24"/>
            <p:cNvSpPr>
              <a:spLocks noChangeArrowheads="1"/>
            </p:cNvSpPr>
            <p:nvPr/>
          </p:nvSpPr>
          <p:spPr bwMode="auto">
            <a:xfrm>
              <a:off x="2614613" y="2846388"/>
              <a:ext cx="134938" cy="163513"/>
            </a:xfrm>
            <a:prstGeom prst="ellipse">
              <a:avLst/>
            </a:prstGeom>
            <a:noFill/>
            <a:ln w="11113"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60" name="Line 28"/>
            <p:cNvSpPr>
              <a:spLocks noChangeShapeType="1"/>
            </p:cNvSpPr>
            <p:nvPr/>
          </p:nvSpPr>
          <p:spPr bwMode="auto">
            <a:xfrm>
              <a:off x="2030413" y="4038600"/>
              <a:ext cx="1276350" cy="1588"/>
            </a:xfrm>
            <a:prstGeom prst="line">
              <a:avLst/>
            </a:prstGeom>
            <a:noFill/>
            <a:ln w="17463"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61" name="Rectangle 29"/>
            <p:cNvSpPr>
              <a:spLocks noChangeArrowheads="1"/>
            </p:cNvSpPr>
            <p:nvPr/>
          </p:nvSpPr>
          <p:spPr bwMode="auto">
            <a:xfrm>
              <a:off x="2562225" y="4111625"/>
              <a:ext cx="423193" cy="27699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000000"/>
                  </a:solidFill>
                  <a:effectLst/>
                  <a:latin typeface="Arial" pitchFamily="34" charset="0"/>
                  <a:cs typeface="Arial" pitchFamily="34" charset="0"/>
                </a:rPr>
                <a:t>R8c</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p:txBody>
        </p:sp>
        <p:sp>
          <p:nvSpPr>
            <p:cNvPr id="262" name="Oval 30"/>
            <p:cNvSpPr>
              <a:spLocks noChangeArrowheads="1"/>
            </p:cNvSpPr>
            <p:nvPr/>
          </p:nvSpPr>
          <p:spPr bwMode="auto">
            <a:xfrm>
              <a:off x="2614613" y="3949700"/>
              <a:ext cx="134938" cy="165100"/>
            </a:xfrm>
            <a:prstGeom prst="ellipse">
              <a:avLst/>
            </a:pr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63" name="Oval 31"/>
            <p:cNvSpPr>
              <a:spLocks noChangeArrowheads="1"/>
            </p:cNvSpPr>
            <p:nvPr/>
          </p:nvSpPr>
          <p:spPr bwMode="auto">
            <a:xfrm>
              <a:off x="2614613" y="3949700"/>
              <a:ext cx="134938" cy="165100"/>
            </a:xfrm>
            <a:prstGeom prst="ellipse">
              <a:avLst/>
            </a:prstGeom>
            <a:noFill/>
            <a:ln w="11113"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65" name="Freeform 33"/>
            <p:cNvSpPr>
              <a:spLocks/>
            </p:cNvSpPr>
            <p:nvPr/>
          </p:nvSpPr>
          <p:spPr bwMode="auto">
            <a:xfrm>
              <a:off x="3306763" y="3708400"/>
              <a:ext cx="2217738" cy="576263"/>
            </a:xfrm>
            <a:custGeom>
              <a:avLst/>
              <a:gdLst/>
              <a:ahLst/>
              <a:cxnLst>
                <a:cxn ang="0">
                  <a:pos x="0" y="770"/>
                </a:cxn>
                <a:cxn ang="0">
                  <a:pos x="770" y="0"/>
                </a:cxn>
                <a:cxn ang="0">
                  <a:pos x="12431" y="0"/>
                </a:cxn>
                <a:cxn ang="0">
                  <a:pos x="13200" y="770"/>
                </a:cxn>
                <a:cxn ang="0">
                  <a:pos x="13200" y="2031"/>
                </a:cxn>
                <a:cxn ang="0">
                  <a:pos x="12431" y="2800"/>
                </a:cxn>
                <a:cxn ang="0">
                  <a:pos x="770" y="2800"/>
                </a:cxn>
                <a:cxn ang="0">
                  <a:pos x="0" y="2031"/>
                </a:cxn>
                <a:cxn ang="0">
                  <a:pos x="0" y="770"/>
                </a:cxn>
              </a:cxnLst>
              <a:rect l="0" t="0" r="r" b="b"/>
              <a:pathLst>
                <a:path w="13200" h="2800">
                  <a:moveTo>
                    <a:pt x="0" y="770"/>
                  </a:moveTo>
                  <a:cubicBezTo>
                    <a:pt x="0" y="345"/>
                    <a:pt x="345" y="0"/>
                    <a:pt x="770" y="0"/>
                  </a:cubicBezTo>
                  <a:lnTo>
                    <a:pt x="12431" y="0"/>
                  </a:lnTo>
                  <a:cubicBezTo>
                    <a:pt x="12856" y="0"/>
                    <a:pt x="13200" y="345"/>
                    <a:pt x="13200" y="770"/>
                  </a:cubicBezTo>
                  <a:lnTo>
                    <a:pt x="13200" y="2031"/>
                  </a:lnTo>
                  <a:cubicBezTo>
                    <a:pt x="13200" y="2456"/>
                    <a:pt x="12856" y="2800"/>
                    <a:pt x="12431" y="2800"/>
                  </a:cubicBezTo>
                  <a:lnTo>
                    <a:pt x="770" y="2800"/>
                  </a:lnTo>
                  <a:cubicBezTo>
                    <a:pt x="345" y="2800"/>
                    <a:pt x="0" y="2456"/>
                    <a:pt x="0" y="2031"/>
                  </a:cubicBezTo>
                  <a:lnTo>
                    <a:pt x="0" y="770"/>
                  </a:lnTo>
                  <a:close/>
                </a:path>
              </a:pathLst>
            </a:custGeom>
            <a:solidFill>
              <a:srgbClr val="8EB4E3"/>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66" name="Freeform 34"/>
            <p:cNvSpPr>
              <a:spLocks/>
            </p:cNvSpPr>
            <p:nvPr/>
          </p:nvSpPr>
          <p:spPr bwMode="auto">
            <a:xfrm>
              <a:off x="3306763" y="3708400"/>
              <a:ext cx="2217738" cy="576263"/>
            </a:xfrm>
            <a:custGeom>
              <a:avLst/>
              <a:gdLst/>
              <a:ahLst/>
              <a:cxnLst>
                <a:cxn ang="0">
                  <a:pos x="0" y="770"/>
                </a:cxn>
                <a:cxn ang="0">
                  <a:pos x="770" y="0"/>
                </a:cxn>
                <a:cxn ang="0">
                  <a:pos x="12431" y="0"/>
                </a:cxn>
                <a:cxn ang="0">
                  <a:pos x="13200" y="770"/>
                </a:cxn>
                <a:cxn ang="0">
                  <a:pos x="13200" y="2031"/>
                </a:cxn>
                <a:cxn ang="0">
                  <a:pos x="12431" y="2800"/>
                </a:cxn>
                <a:cxn ang="0">
                  <a:pos x="770" y="2800"/>
                </a:cxn>
                <a:cxn ang="0">
                  <a:pos x="0" y="2031"/>
                </a:cxn>
                <a:cxn ang="0">
                  <a:pos x="0" y="770"/>
                </a:cxn>
              </a:cxnLst>
              <a:rect l="0" t="0" r="r" b="b"/>
              <a:pathLst>
                <a:path w="13200" h="2800">
                  <a:moveTo>
                    <a:pt x="0" y="770"/>
                  </a:moveTo>
                  <a:cubicBezTo>
                    <a:pt x="0" y="345"/>
                    <a:pt x="345" y="0"/>
                    <a:pt x="770" y="0"/>
                  </a:cubicBezTo>
                  <a:lnTo>
                    <a:pt x="12431" y="0"/>
                  </a:lnTo>
                  <a:cubicBezTo>
                    <a:pt x="12856" y="0"/>
                    <a:pt x="13200" y="345"/>
                    <a:pt x="13200" y="770"/>
                  </a:cubicBezTo>
                  <a:lnTo>
                    <a:pt x="13200" y="2031"/>
                  </a:lnTo>
                  <a:cubicBezTo>
                    <a:pt x="13200" y="2456"/>
                    <a:pt x="12856" y="2800"/>
                    <a:pt x="12431" y="2800"/>
                  </a:cubicBezTo>
                  <a:lnTo>
                    <a:pt x="770" y="2800"/>
                  </a:lnTo>
                  <a:cubicBezTo>
                    <a:pt x="345" y="2800"/>
                    <a:pt x="0" y="2456"/>
                    <a:pt x="0" y="2031"/>
                  </a:cubicBezTo>
                  <a:lnTo>
                    <a:pt x="0" y="770"/>
                  </a:lnTo>
                  <a:close/>
                </a:path>
              </a:pathLst>
            </a:custGeom>
            <a:noFill/>
            <a:ln w="11113"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67" name="Rectangle 35"/>
            <p:cNvSpPr>
              <a:spLocks noChangeArrowheads="1"/>
            </p:cNvSpPr>
            <p:nvPr/>
          </p:nvSpPr>
          <p:spPr bwMode="auto">
            <a:xfrm>
              <a:off x="4032000" y="3834000"/>
              <a:ext cx="755650" cy="33496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000000"/>
                  </a:solidFill>
                  <a:effectLst/>
                  <a:latin typeface="Arial" pitchFamily="34" charset="0"/>
                  <a:cs typeface="Arial" pitchFamily="34" charset="0"/>
                </a:rPr>
                <a:t>AN Ctrl</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68" name="Freeform 36"/>
            <p:cNvSpPr>
              <a:spLocks/>
            </p:cNvSpPr>
            <p:nvPr/>
          </p:nvSpPr>
          <p:spPr bwMode="auto">
            <a:xfrm>
              <a:off x="887413" y="3708400"/>
              <a:ext cx="1143000" cy="576263"/>
            </a:xfrm>
            <a:custGeom>
              <a:avLst/>
              <a:gdLst/>
              <a:ahLst/>
              <a:cxnLst>
                <a:cxn ang="0">
                  <a:pos x="0" y="1540"/>
                </a:cxn>
                <a:cxn ang="0">
                  <a:pos x="1540" y="0"/>
                </a:cxn>
                <a:cxn ang="0">
                  <a:pos x="12061" y="0"/>
                </a:cxn>
                <a:cxn ang="0">
                  <a:pos x="13600" y="1540"/>
                </a:cxn>
                <a:cxn ang="0">
                  <a:pos x="13600" y="4061"/>
                </a:cxn>
                <a:cxn ang="0">
                  <a:pos x="12061" y="5600"/>
                </a:cxn>
                <a:cxn ang="0">
                  <a:pos x="1540" y="5600"/>
                </a:cxn>
                <a:cxn ang="0">
                  <a:pos x="0" y="4061"/>
                </a:cxn>
                <a:cxn ang="0">
                  <a:pos x="0" y="1540"/>
                </a:cxn>
              </a:cxnLst>
              <a:rect l="0" t="0" r="r" b="b"/>
              <a:pathLst>
                <a:path w="13600" h="5600">
                  <a:moveTo>
                    <a:pt x="0" y="1540"/>
                  </a:moveTo>
                  <a:cubicBezTo>
                    <a:pt x="0" y="690"/>
                    <a:pt x="690" y="0"/>
                    <a:pt x="1540" y="0"/>
                  </a:cubicBezTo>
                  <a:lnTo>
                    <a:pt x="12061" y="0"/>
                  </a:lnTo>
                  <a:cubicBezTo>
                    <a:pt x="12911" y="0"/>
                    <a:pt x="13600" y="690"/>
                    <a:pt x="13600" y="1540"/>
                  </a:cubicBezTo>
                  <a:lnTo>
                    <a:pt x="13600" y="4061"/>
                  </a:lnTo>
                  <a:cubicBezTo>
                    <a:pt x="13600" y="4911"/>
                    <a:pt x="12911" y="5600"/>
                    <a:pt x="12061" y="5600"/>
                  </a:cubicBezTo>
                  <a:lnTo>
                    <a:pt x="1540" y="5600"/>
                  </a:lnTo>
                  <a:cubicBezTo>
                    <a:pt x="690" y="5600"/>
                    <a:pt x="0" y="4911"/>
                    <a:pt x="0" y="4061"/>
                  </a:cubicBezTo>
                  <a:lnTo>
                    <a:pt x="0" y="1540"/>
                  </a:lnTo>
                  <a:close/>
                </a:path>
              </a:pathLst>
            </a:custGeom>
            <a:solidFill>
              <a:srgbClr val="8EB4E3"/>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69" name="Freeform 37"/>
            <p:cNvSpPr>
              <a:spLocks/>
            </p:cNvSpPr>
            <p:nvPr/>
          </p:nvSpPr>
          <p:spPr bwMode="auto">
            <a:xfrm>
              <a:off x="887413" y="3708400"/>
              <a:ext cx="1143000" cy="576263"/>
            </a:xfrm>
            <a:custGeom>
              <a:avLst/>
              <a:gdLst/>
              <a:ahLst/>
              <a:cxnLst>
                <a:cxn ang="0">
                  <a:pos x="0" y="1540"/>
                </a:cxn>
                <a:cxn ang="0">
                  <a:pos x="1540" y="0"/>
                </a:cxn>
                <a:cxn ang="0">
                  <a:pos x="12061" y="0"/>
                </a:cxn>
                <a:cxn ang="0">
                  <a:pos x="13600" y="1540"/>
                </a:cxn>
                <a:cxn ang="0">
                  <a:pos x="13600" y="4061"/>
                </a:cxn>
                <a:cxn ang="0">
                  <a:pos x="12061" y="5600"/>
                </a:cxn>
                <a:cxn ang="0">
                  <a:pos x="1540" y="5600"/>
                </a:cxn>
                <a:cxn ang="0">
                  <a:pos x="0" y="4061"/>
                </a:cxn>
                <a:cxn ang="0">
                  <a:pos x="0" y="1540"/>
                </a:cxn>
              </a:cxnLst>
              <a:rect l="0" t="0" r="r" b="b"/>
              <a:pathLst>
                <a:path w="13600" h="5600">
                  <a:moveTo>
                    <a:pt x="0" y="1540"/>
                  </a:moveTo>
                  <a:cubicBezTo>
                    <a:pt x="0" y="690"/>
                    <a:pt x="690" y="0"/>
                    <a:pt x="1540" y="0"/>
                  </a:cubicBezTo>
                  <a:lnTo>
                    <a:pt x="12061" y="0"/>
                  </a:lnTo>
                  <a:cubicBezTo>
                    <a:pt x="12911" y="0"/>
                    <a:pt x="13600" y="690"/>
                    <a:pt x="13600" y="1540"/>
                  </a:cubicBezTo>
                  <a:lnTo>
                    <a:pt x="13600" y="4061"/>
                  </a:lnTo>
                  <a:cubicBezTo>
                    <a:pt x="13600" y="4911"/>
                    <a:pt x="12911" y="5600"/>
                    <a:pt x="12061" y="5600"/>
                  </a:cubicBezTo>
                  <a:lnTo>
                    <a:pt x="1540" y="5600"/>
                  </a:lnTo>
                  <a:cubicBezTo>
                    <a:pt x="690" y="5600"/>
                    <a:pt x="0" y="4911"/>
                    <a:pt x="0" y="4061"/>
                  </a:cubicBezTo>
                  <a:lnTo>
                    <a:pt x="0" y="1540"/>
                  </a:lnTo>
                  <a:close/>
                </a:path>
              </a:pathLst>
            </a:custGeom>
            <a:noFill/>
            <a:ln w="11113"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70" name="Rectangle 38"/>
            <p:cNvSpPr>
              <a:spLocks noChangeArrowheads="1"/>
            </p:cNvSpPr>
            <p:nvPr/>
          </p:nvSpPr>
          <p:spPr bwMode="auto">
            <a:xfrm>
              <a:off x="1093575" y="3834000"/>
              <a:ext cx="733425" cy="33496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000000"/>
                  </a:solidFill>
                  <a:effectLst/>
                  <a:latin typeface="Arial" pitchFamily="34" charset="0"/>
                  <a:cs typeface="Arial" pitchFamily="34" charset="0"/>
                </a:rPr>
                <a:t>TE Ctrl</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71" name="Freeform 39"/>
            <p:cNvSpPr>
              <a:spLocks/>
            </p:cNvSpPr>
            <p:nvPr/>
          </p:nvSpPr>
          <p:spPr bwMode="auto">
            <a:xfrm>
              <a:off x="5524500" y="3995738"/>
              <a:ext cx="1209675" cy="14288"/>
            </a:xfrm>
            <a:custGeom>
              <a:avLst/>
              <a:gdLst/>
              <a:ahLst/>
              <a:cxnLst>
                <a:cxn ang="0">
                  <a:pos x="762" y="9"/>
                </a:cxn>
                <a:cxn ang="0">
                  <a:pos x="381" y="9"/>
                </a:cxn>
                <a:cxn ang="0">
                  <a:pos x="381" y="0"/>
                </a:cxn>
                <a:cxn ang="0">
                  <a:pos x="0" y="0"/>
                </a:cxn>
              </a:cxnLst>
              <a:rect l="0" t="0" r="r" b="b"/>
              <a:pathLst>
                <a:path w="762" h="9">
                  <a:moveTo>
                    <a:pt x="762" y="9"/>
                  </a:moveTo>
                  <a:lnTo>
                    <a:pt x="381" y="9"/>
                  </a:lnTo>
                  <a:lnTo>
                    <a:pt x="381" y="0"/>
                  </a:lnTo>
                  <a:lnTo>
                    <a:pt x="0" y="0"/>
                  </a:lnTo>
                </a:path>
              </a:pathLst>
            </a:custGeom>
            <a:noFill/>
            <a:ln w="11113"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72" name="Line 40"/>
            <p:cNvSpPr>
              <a:spLocks noChangeShapeType="1"/>
            </p:cNvSpPr>
            <p:nvPr/>
          </p:nvSpPr>
          <p:spPr bwMode="auto">
            <a:xfrm flipH="1">
              <a:off x="4414838" y="2224088"/>
              <a:ext cx="2319338" cy="1484313"/>
            </a:xfrm>
            <a:prstGeom prst="line">
              <a:avLst/>
            </a:prstGeom>
            <a:noFill/>
            <a:ln w="11113"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73" name="Freeform 41"/>
            <p:cNvSpPr>
              <a:spLocks/>
            </p:cNvSpPr>
            <p:nvPr/>
          </p:nvSpPr>
          <p:spPr bwMode="auto">
            <a:xfrm>
              <a:off x="6667500" y="1482724"/>
              <a:ext cx="1324500" cy="4691275"/>
            </a:xfrm>
            <a:custGeom>
              <a:avLst/>
              <a:gdLst/>
              <a:ahLst/>
              <a:cxnLst>
                <a:cxn ang="0">
                  <a:pos x="0" y="634"/>
                </a:cxn>
                <a:cxn ang="0">
                  <a:pos x="634" y="0"/>
                </a:cxn>
                <a:cxn ang="0">
                  <a:pos x="3167" y="0"/>
                </a:cxn>
                <a:cxn ang="0">
                  <a:pos x="3800" y="634"/>
                </a:cxn>
                <a:cxn ang="0">
                  <a:pos x="3800" y="8967"/>
                </a:cxn>
                <a:cxn ang="0">
                  <a:pos x="3167" y="9600"/>
                </a:cxn>
                <a:cxn ang="0">
                  <a:pos x="634" y="9600"/>
                </a:cxn>
                <a:cxn ang="0">
                  <a:pos x="0" y="8967"/>
                </a:cxn>
                <a:cxn ang="0">
                  <a:pos x="0" y="634"/>
                </a:cxn>
              </a:cxnLst>
              <a:rect l="0" t="0" r="r" b="b"/>
              <a:pathLst>
                <a:path w="3800" h="9600">
                  <a:moveTo>
                    <a:pt x="0" y="634"/>
                  </a:moveTo>
                  <a:cubicBezTo>
                    <a:pt x="0" y="284"/>
                    <a:pt x="284" y="0"/>
                    <a:pt x="634" y="0"/>
                  </a:cubicBezTo>
                  <a:lnTo>
                    <a:pt x="3167" y="0"/>
                  </a:lnTo>
                  <a:cubicBezTo>
                    <a:pt x="3517" y="0"/>
                    <a:pt x="3800" y="284"/>
                    <a:pt x="3800" y="634"/>
                  </a:cubicBezTo>
                  <a:lnTo>
                    <a:pt x="3800" y="8967"/>
                  </a:lnTo>
                  <a:cubicBezTo>
                    <a:pt x="3800" y="9317"/>
                    <a:pt x="3517" y="9600"/>
                    <a:pt x="3167" y="9600"/>
                  </a:cubicBezTo>
                  <a:lnTo>
                    <a:pt x="634" y="9600"/>
                  </a:lnTo>
                  <a:cubicBezTo>
                    <a:pt x="284" y="9600"/>
                    <a:pt x="0" y="9317"/>
                    <a:pt x="0" y="8967"/>
                  </a:cubicBezTo>
                  <a:lnTo>
                    <a:pt x="0" y="634"/>
                  </a:lnTo>
                  <a:close/>
                </a:path>
              </a:pathLst>
            </a:custGeom>
            <a:solidFill>
              <a:srgbClr val="8EB4E3"/>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74" name="Freeform 43"/>
            <p:cNvSpPr>
              <a:spLocks/>
            </p:cNvSpPr>
            <p:nvPr/>
          </p:nvSpPr>
          <p:spPr bwMode="auto">
            <a:xfrm>
              <a:off x="6734175" y="1647825"/>
              <a:ext cx="1143000" cy="1071563"/>
            </a:xfrm>
            <a:custGeom>
              <a:avLst/>
              <a:gdLst/>
              <a:ahLst/>
              <a:cxnLst>
                <a:cxn ang="0">
                  <a:pos x="0" y="434"/>
                </a:cxn>
                <a:cxn ang="0">
                  <a:pos x="434" y="0"/>
                </a:cxn>
                <a:cxn ang="0">
                  <a:pos x="2967" y="0"/>
                </a:cxn>
                <a:cxn ang="0">
                  <a:pos x="3400" y="434"/>
                </a:cxn>
                <a:cxn ang="0">
                  <a:pos x="3400" y="2167"/>
                </a:cxn>
                <a:cxn ang="0">
                  <a:pos x="2967" y="2600"/>
                </a:cxn>
                <a:cxn ang="0">
                  <a:pos x="434" y="2600"/>
                </a:cxn>
                <a:cxn ang="0">
                  <a:pos x="0" y="2167"/>
                </a:cxn>
                <a:cxn ang="0">
                  <a:pos x="0" y="434"/>
                </a:cxn>
              </a:cxnLst>
              <a:rect l="0" t="0" r="r" b="b"/>
              <a:pathLst>
                <a:path w="3400" h="2600">
                  <a:moveTo>
                    <a:pt x="0" y="434"/>
                  </a:moveTo>
                  <a:cubicBezTo>
                    <a:pt x="0" y="194"/>
                    <a:pt x="194" y="0"/>
                    <a:pt x="434" y="0"/>
                  </a:cubicBezTo>
                  <a:lnTo>
                    <a:pt x="2967" y="0"/>
                  </a:lnTo>
                  <a:cubicBezTo>
                    <a:pt x="3206" y="0"/>
                    <a:pt x="3400" y="194"/>
                    <a:pt x="3400" y="434"/>
                  </a:cubicBezTo>
                  <a:lnTo>
                    <a:pt x="3400" y="2167"/>
                  </a:lnTo>
                  <a:cubicBezTo>
                    <a:pt x="3400" y="2406"/>
                    <a:pt x="3206" y="2600"/>
                    <a:pt x="2967" y="2600"/>
                  </a:cubicBezTo>
                  <a:lnTo>
                    <a:pt x="434" y="2600"/>
                  </a:lnTo>
                  <a:cubicBezTo>
                    <a:pt x="194" y="2600"/>
                    <a:pt x="0" y="2406"/>
                    <a:pt x="0" y="2167"/>
                  </a:cubicBezTo>
                  <a:lnTo>
                    <a:pt x="0" y="434"/>
                  </a:lnTo>
                  <a:close/>
                </a:path>
              </a:pathLst>
            </a:custGeom>
            <a:solidFill>
              <a:srgbClr val="8EB4E3"/>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75" name="Freeform 44"/>
            <p:cNvSpPr>
              <a:spLocks/>
            </p:cNvSpPr>
            <p:nvPr/>
          </p:nvSpPr>
          <p:spPr bwMode="auto">
            <a:xfrm>
              <a:off x="6734175" y="1646238"/>
              <a:ext cx="1143000" cy="1073150"/>
            </a:xfrm>
            <a:custGeom>
              <a:avLst/>
              <a:gdLst/>
              <a:ahLst/>
              <a:cxnLst>
                <a:cxn ang="0">
                  <a:pos x="0" y="434"/>
                </a:cxn>
                <a:cxn ang="0">
                  <a:pos x="434" y="0"/>
                </a:cxn>
                <a:cxn ang="0">
                  <a:pos x="2967" y="0"/>
                </a:cxn>
                <a:cxn ang="0">
                  <a:pos x="3400" y="434"/>
                </a:cxn>
                <a:cxn ang="0">
                  <a:pos x="3400" y="2167"/>
                </a:cxn>
                <a:cxn ang="0">
                  <a:pos x="2967" y="2600"/>
                </a:cxn>
                <a:cxn ang="0">
                  <a:pos x="434" y="2600"/>
                </a:cxn>
                <a:cxn ang="0">
                  <a:pos x="0" y="2167"/>
                </a:cxn>
                <a:cxn ang="0">
                  <a:pos x="0" y="434"/>
                </a:cxn>
              </a:cxnLst>
              <a:rect l="0" t="0" r="r" b="b"/>
              <a:pathLst>
                <a:path w="3400" h="2600">
                  <a:moveTo>
                    <a:pt x="0" y="434"/>
                  </a:moveTo>
                  <a:cubicBezTo>
                    <a:pt x="0" y="194"/>
                    <a:pt x="194" y="0"/>
                    <a:pt x="434" y="0"/>
                  </a:cubicBezTo>
                  <a:lnTo>
                    <a:pt x="2967" y="0"/>
                  </a:lnTo>
                  <a:cubicBezTo>
                    <a:pt x="3206" y="0"/>
                    <a:pt x="3400" y="194"/>
                    <a:pt x="3400" y="434"/>
                  </a:cubicBezTo>
                  <a:lnTo>
                    <a:pt x="3400" y="2167"/>
                  </a:lnTo>
                  <a:cubicBezTo>
                    <a:pt x="3400" y="2406"/>
                    <a:pt x="3206" y="2600"/>
                    <a:pt x="2967" y="2600"/>
                  </a:cubicBezTo>
                  <a:lnTo>
                    <a:pt x="434" y="2600"/>
                  </a:lnTo>
                  <a:cubicBezTo>
                    <a:pt x="194" y="2600"/>
                    <a:pt x="0" y="2406"/>
                    <a:pt x="0" y="2167"/>
                  </a:cubicBezTo>
                  <a:lnTo>
                    <a:pt x="0" y="434"/>
                  </a:lnTo>
                  <a:close/>
                </a:path>
              </a:pathLst>
            </a:custGeom>
            <a:noFill/>
            <a:ln w="11113"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76" name="Rectangle 45"/>
            <p:cNvSpPr>
              <a:spLocks noChangeArrowheads="1"/>
            </p:cNvSpPr>
            <p:nvPr/>
          </p:nvSpPr>
          <p:spPr bwMode="auto">
            <a:xfrm>
              <a:off x="6754332" y="1920875"/>
              <a:ext cx="1126912" cy="246221"/>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Arial" pitchFamily="34" charset="0"/>
                  <a:cs typeface="Arial" pitchFamily="34" charset="0"/>
                </a:rPr>
                <a:t>Subscription</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77" name="Rectangle 46"/>
            <p:cNvSpPr>
              <a:spLocks noChangeArrowheads="1"/>
            </p:cNvSpPr>
            <p:nvPr/>
          </p:nvSpPr>
          <p:spPr bwMode="auto">
            <a:xfrm>
              <a:off x="6986588" y="2201863"/>
              <a:ext cx="682879" cy="246221"/>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Arial" pitchFamily="34" charset="0"/>
                  <a:cs typeface="Arial" pitchFamily="34" charset="0"/>
                </a:rPr>
                <a:t>Service</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p:txBody>
        </p:sp>
        <p:sp>
          <p:nvSpPr>
            <p:cNvPr id="278" name="Freeform 47"/>
            <p:cNvSpPr>
              <a:spLocks/>
            </p:cNvSpPr>
            <p:nvPr/>
          </p:nvSpPr>
          <p:spPr bwMode="auto">
            <a:xfrm>
              <a:off x="6734175" y="4284663"/>
              <a:ext cx="1143000" cy="1071563"/>
            </a:xfrm>
            <a:custGeom>
              <a:avLst/>
              <a:gdLst/>
              <a:ahLst/>
              <a:cxnLst>
                <a:cxn ang="0">
                  <a:pos x="0" y="434"/>
                </a:cxn>
                <a:cxn ang="0">
                  <a:pos x="434" y="0"/>
                </a:cxn>
                <a:cxn ang="0">
                  <a:pos x="2967" y="0"/>
                </a:cxn>
                <a:cxn ang="0">
                  <a:pos x="3400" y="434"/>
                </a:cxn>
                <a:cxn ang="0">
                  <a:pos x="3400" y="2167"/>
                </a:cxn>
                <a:cxn ang="0">
                  <a:pos x="2967" y="2600"/>
                </a:cxn>
                <a:cxn ang="0">
                  <a:pos x="434" y="2600"/>
                </a:cxn>
                <a:cxn ang="0">
                  <a:pos x="0" y="2167"/>
                </a:cxn>
                <a:cxn ang="0">
                  <a:pos x="0" y="434"/>
                </a:cxn>
              </a:cxnLst>
              <a:rect l="0" t="0" r="r" b="b"/>
              <a:pathLst>
                <a:path w="3400" h="2600">
                  <a:moveTo>
                    <a:pt x="0" y="434"/>
                  </a:moveTo>
                  <a:cubicBezTo>
                    <a:pt x="0" y="194"/>
                    <a:pt x="194" y="0"/>
                    <a:pt x="434" y="0"/>
                  </a:cubicBezTo>
                  <a:lnTo>
                    <a:pt x="2967" y="0"/>
                  </a:lnTo>
                  <a:cubicBezTo>
                    <a:pt x="3206" y="0"/>
                    <a:pt x="3400" y="194"/>
                    <a:pt x="3400" y="434"/>
                  </a:cubicBezTo>
                  <a:lnTo>
                    <a:pt x="3400" y="2167"/>
                  </a:lnTo>
                  <a:cubicBezTo>
                    <a:pt x="3400" y="2406"/>
                    <a:pt x="3206" y="2600"/>
                    <a:pt x="2967" y="2600"/>
                  </a:cubicBezTo>
                  <a:lnTo>
                    <a:pt x="434" y="2600"/>
                  </a:lnTo>
                  <a:cubicBezTo>
                    <a:pt x="194" y="2600"/>
                    <a:pt x="0" y="2406"/>
                    <a:pt x="0" y="2167"/>
                  </a:cubicBezTo>
                  <a:lnTo>
                    <a:pt x="0" y="434"/>
                  </a:lnTo>
                  <a:close/>
                </a:path>
              </a:pathLst>
            </a:custGeom>
            <a:solidFill>
              <a:srgbClr val="8EB4E3"/>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79" name="Freeform 48"/>
            <p:cNvSpPr>
              <a:spLocks/>
            </p:cNvSpPr>
            <p:nvPr/>
          </p:nvSpPr>
          <p:spPr bwMode="auto">
            <a:xfrm>
              <a:off x="6734175" y="4284663"/>
              <a:ext cx="1143000" cy="1071563"/>
            </a:xfrm>
            <a:custGeom>
              <a:avLst/>
              <a:gdLst/>
              <a:ahLst/>
              <a:cxnLst>
                <a:cxn ang="0">
                  <a:pos x="0" y="434"/>
                </a:cxn>
                <a:cxn ang="0">
                  <a:pos x="434" y="0"/>
                </a:cxn>
                <a:cxn ang="0">
                  <a:pos x="2967" y="0"/>
                </a:cxn>
                <a:cxn ang="0">
                  <a:pos x="3400" y="434"/>
                </a:cxn>
                <a:cxn ang="0">
                  <a:pos x="3400" y="2167"/>
                </a:cxn>
                <a:cxn ang="0">
                  <a:pos x="2967" y="2600"/>
                </a:cxn>
                <a:cxn ang="0">
                  <a:pos x="434" y="2600"/>
                </a:cxn>
                <a:cxn ang="0">
                  <a:pos x="0" y="2167"/>
                </a:cxn>
                <a:cxn ang="0">
                  <a:pos x="0" y="434"/>
                </a:cxn>
              </a:cxnLst>
              <a:rect l="0" t="0" r="r" b="b"/>
              <a:pathLst>
                <a:path w="3400" h="2600">
                  <a:moveTo>
                    <a:pt x="0" y="434"/>
                  </a:moveTo>
                  <a:cubicBezTo>
                    <a:pt x="0" y="194"/>
                    <a:pt x="194" y="0"/>
                    <a:pt x="434" y="0"/>
                  </a:cubicBezTo>
                  <a:lnTo>
                    <a:pt x="2967" y="0"/>
                  </a:lnTo>
                  <a:cubicBezTo>
                    <a:pt x="3206" y="0"/>
                    <a:pt x="3400" y="194"/>
                    <a:pt x="3400" y="434"/>
                  </a:cubicBezTo>
                  <a:lnTo>
                    <a:pt x="3400" y="2167"/>
                  </a:lnTo>
                  <a:cubicBezTo>
                    <a:pt x="3400" y="2406"/>
                    <a:pt x="3206" y="2600"/>
                    <a:pt x="2967" y="2600"/>
                  </a:cubicBezTo>
                  <a:lnTo>
                    <a:pt x="434" y="2600"/>
                  </a:lnTo>
                  <a:cubicBezTo>
                    <a:pt x="194" y="2600"/>
                    <a:pt x="0" y="2406"/>
                    <a:pt x="0" y="2167"/>
                  </a:cubicBezTo>
                  <a:lnTo>
                    <a:pt x="0" y="434"/>
                  </a:lnTo>
                  <a:close/>
                </a:path>
              </a:pathLst>
            </a:custGeom>
            <a:noFill/>
            <a:ln w="11113"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0" name="Rectangle 49"/>
            <p:cNvSpPr>
              <a:spLocks noChangeArrowheads="1"/>
            </p:cNvSpPr>
            <p:nvPr/>
          </p:nvSpPr>
          <p:spPr bwMode="auto">
            <a:xfrm>
              <a:off x="7088188" y="4395788"/>
              <a:ext cx="541338" cy="33337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900" b="0" i="0" u="none" strike="noStrike" cap="none" normalizeH="0" baseline="0" dirty="0" smtClean="0">
                  <a:ln>
                    <a:noFill/>
                  </a:ln>
                  <a:solidFill>
                    <a:srgbClr val="000000"/>
                  </a:solidFill>
                  <a:effectLst/>
                  <a:latin typeface="Arial" pitchFamily="34" charset="0"/>
                  <a:cs typeface="Arial" pitchFamily="34" charset="0"/>
                </a:rPr>
                <a:t>Core</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81" name="Rectangle 50"/>
            <p:cNvSpPr>
              <a:spLocks noChangeArrowheads="1"/>
            </p:cNvSpPr>
            <p:nvPr/>
          </p:nvSpPr>
          <p:spPr bwMode="auto">
            <a:xfrm>
              <a:off x="6867000" y="4689475"/>
              <a:ext cx="850900" cy="33496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000000"/>
                  </a:solidFill>
                  <a:effectLst/>
                  <a:latin typeface="Arial" pitchFamily="34" charset="0"/>
                  <a:cs typeface="Arial" pitchFamily="34" charset="0"/>
                </a:rPr>
                <a:t>Network</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82" name="Rectangle 51"/>
            <p:cNvSpPr>
              <a:spLocks noChangeArrowheads="1"/>
            </p:cNvSpPr>
            <p:nvPr/>
          </p:nvSpPr>
          <p:spPr bwMode="auto">
            <a:xfrm>
              <a:off x="6869318" y="4986338"/>
              <a:ext cx="897682" cy="27699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pitchFamily="34" charset="0"/>
                  <a:cs typeface="Arial" pitchFamily="34" charset="0"/>
                </a:rPr>
                <a:t>Interface</a:t>
              </a:r>
            </a:p>
          </p:txBody>
        </p:sp>
        <p:sp>
          <p:nvSpPr>
            <p:cNvPr id="283" name="Line 52"/>
            <p:cNvSpPr>
              <a:spLocks noChangeShapeType="1"/>
            </p:cNvSpPr>
            <p:nvPr/>
          </p:nvSpPr>
          <p:spPr bwMode="auto">
            <a:xfrm>
              <a:off x="5457825" y="5192713"/>
              <a:ext cx="1276350" cy="1588"/>
            </a:xfrm>
            <a:prstGeom prst="line">
              <a:avLst/>
            </a:prstGeom>
            <a:noFill/>
            <a:ln w="17463"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4" name="Rectangle 53"/>
            <p:cNvSpPr>
              <a:spLocks noChangeArrowheads="1"/>
            </p:cNvSpPr>
            <p:nvPr/>
          </p:nvSpPr>
          <p:spPr bwMode="auto">
            <a:xfrm>
              <a:off x="5989638" y="5270500"/>
              <a:ext cx="436017" cy="27699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000000"/>
                  </a:solidFill>
                  <a:effectLst/>
                  <a:latin typeface="Arial" pitchFamily="34" charset="0"/>
                  <a:cs typeface="Arial" pitchFamily="34" charset="0"/>
                </a:rPr>
                <a:t>R3d</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p:txBody>
        </p:sp>
        <p:sp>
          <p:nvSpPr>
            <p:cNvPr id="285" name="Oval 54"/>
            <p:cNvSpPr>
              <a:spLocks noChangeArrowheads="1"/>
            </p:cNvSpPr>
            <p:nvPr/>
          </p:nvSpPr>
          <p:spPr bwMode="auto">
            <a:xfrm>
              <a:off x="6042025" y="5110163"/>
              <a:ext cx="134938" cy="163513"/>
            </a:xfrm>
            <a:prstGeom prst="ellipse">
              <a:avLst/>
            </a:pr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6" name="Oval 55"/>
            <p:cNvSpPr>
              <a:spLocks noChangeArrowheads="1"/>
            </p:cNvSpPr>
            <p:nvPr/>
          </p:nvSpPr>
          <p:spPr bwMode="auto">
            <a:xfrm>
              <a:off x="6042025" y="5108575"/>
              <a:ext cx="134938" cy="165100"/>
            </a:xfrm>
            <a:prstGeom prst="ellipse">
              <a:avLst/>
            </a:prstGeom>
            <a:noFill/>
            <a:ln w="11113"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7" name="Rectangle 56"/>
            <p:cNvSpPr>
              <a:spLocks noChangeArrowheads="1"/>
            </p:cNvSpPr>
            <p:nvPr/>
          </p:nvSpPr>
          <p:spPr bwMode="auto">
            <a:xfrm>
              <a:off x="5900738" y="2792413"/>
              <a:ext cx="423193" cy="27699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000000"/>
                  </a:solidFill>
                  <a:effectLst/>
                  <a:latin typeface="Arial" pitchFamily="34" charset="0"/>
                  <a:cs typeface="Arial" pitchFamily="34" charset="0"/>
                </a:rPr>
                <a:t>R3s</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p:txBody>
        </p:sp>
        <p:sp>
          <p:nvSpPr>
            <p:cNvPr id="288" name="Oval 57"/>
            <p:cNvSpPr>
              <a:spLocks noChangeArrowheads="1"/>
            </p:cNvSpPr>
            <p:nvPr/>
          </p:nvSpPr>
          <p:spPr bwMode="auto">
            <a:xfrm>
              <a:off x="5726113" y="2776538"/>
              <a:ext cx="134938" cy="165100"/>
            </a:xfrm>
            <a:prstGeom prst="ellipse">
              <a:avLst/>
            </a:pr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9" name="Oval 58"/>
            <p:cNvSpPr>
              <a:spLocks noChangeArrowheads="1"/>
            </p:cNvSpPr>
            <p:nvPr/>
          </p:nvSpPr>
          <p:spPr bwMode="auto">
            <a:xfrm>
              <a:off x="5726113" y="2776538"/>
              <a:ext cx="134938" cy="165100"/>
            </a:xfrm>
            <a:prstGeom prst="ellipse">
              <a:avLst/>
            </a:prstGeom>
            <a:noFill/>
            <a:ln w="11113"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90" name="Freeform 59"/>
            <p:cNvSpPr>
              <a:spLocks/>
            </p:cNvSpPr>
            <p:nvPr/>
          </p:nvSpPr>
          <p:spPr bwMode="auto">
            <a:xfrm>
              <a:off x="6734175" y="3708400"/>
              <a:ext cx="1143000" cy="576263"/>
            </a:xfrm>
            <a:custGeom>
              <a:avLst/>
              <a:gdLst/>
              <a:ahLst/>
              <a:cxnLst>
                <a:cxn ang="0">
                  <a:pos x="0" y="385"/>
                </a:cxn>
                <a:cxn ang="0">
                  <a:pos x="385" y="0"/>
                </a:cxn>
                <a:cxn ang="0">
                  <a:pos x="3016" y="0"/>
                </a:cxn>
                <a:cxn ang="0">
                  <a:pos x="3400" y="385"/>
                </a:cxn>
                <a:cxn ang="0">
                  <a:pos x="3400" y="1016"/>
                </a:cxn>
                <a:cxn ang="0">
                  <a:pos x="3016" y="1400"/>
                </a:cxn>
                <a:cxn ang="0">
                  <a:pos x="385" y="1400"/>
                </a:cxn>
                <a:cxn ang="0">
                  <a:pos x="0" y="1016"/>
                </a:cxn>
                <a:cxn ang="0">
                  <a:pos x="0" y="385"/>
                </a:cxn>
              </a:cxnLst>
              <a:rect l="0" t="0" r="r" b="b"/>
              <a:pathLst>
                <a:path w="3400" h="1400">
                  <a:moveTo>
                    <a:pt x="0" y="385"/>
                  </a:moveTo>
                  <a:cubicBezTo>
                    <a:pt x="0" y="173"/>
                    <a:pt x="173" y="0"/>
                    <a:pt x="385" y="0"/>
                  </a:cubicBezTo>
                  <a:lnTo>
                    <a:pt x="3016" y="0"/>
                  </a:lnTo>
                  <a:cubicBezTo>
                    <a:pt x="3228" y="0"/>
                    <a:pt x="3400" y="173"/>
                    <a:pt x="3400" y="385"/>
                  </a:cubicBezTo>
                  <a:lnTo>
                    <a:pt x="3400" y="1016"/>
                  </a:lnTo>
                  <a:cubicBezTo>
                    <a:pt x="3400" y="1228"/>
                    <a:pt x="3228" y="1400"/>
                    <a:pt x="3016" y="1400"/>
                  </a:cubicBezTo>
                  <a:lnTo>
                    <a:pt x="385" y="1400"/>
                  </a:lnTo>
                  <a:cubicBezTo>
                    <a:pt x="173" y="1400"/>
                    <a:pt x="0" y="1228"/>
                    <a:pt x="0" y="1016"/>
                  </a:cubicBezTo>
                  <a:lnTo>
                    <a:pt x="0" y="385"/>
                  </a:lnTo>
                  <a:close/>
                </a:path>
              </a:pathLst>
            </a:custGeom>
            <a:solidFill>
              <a:srgbClr val="8EB4E3"/>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91" name="Freeform 60"/>
            <p:cNvSpPr>
              <a:spLocks/>
            </p:cNvSpPr>
            <p:nvPr/>
          </p:nvSpPr>
          <p:spPr bwMode="auto">
            <a:xfrm>
              <a:off x="6734175" y="3708400"/>
              <a:ext cx="1143000" cy="576263"/>
            </a:xfrm>
            <a:custGeom>
              <a:avLst/>
              <a:gdLst/>
              <a:ahLst/>
              <a:cxnLst>
                <a:cxn ang="0">
                  <a:pos x="0" y="385"/>
                </a:cxn>
                <a:cxn ang="0">
                  <a:pos x="385" y="0"/>
                </a:cxn>
                <a:cxn ang="0">
                  <a:pos x="3016" y="0"/>
                </a:cxn>
                <a:cxn ang="0">
                  <a:pos x="3400" y="385"/>
                </a:cxn>
                <a:cxn ang="0">
                  <a:pos x="3400" y="1016"/>
                </a:cxn>
                <a:cxn ang="0">
                  <a:pos x="3016" y="1400"/>
                </a:cxn>
                <a:cxn ang="0">
                  <a:pos x="385" y="1400"/>
                </a:cxn>
                <a:cxn ang="0">
                  <a:pos x="0" y="1016"/>
                </a:cxn>
                <a:cxn ang="0">
                  <a:pos x="0" y="385"/>
                </a:cxn>
              </a:cxnLst>
              <a:rect l="0" t="0" r="r" b="b"/>
              <a:pathLst>
                <a:path w="3400" h="1400">
                  <a:moveTo>
                    <a:pt x="0" y="385"/>
                  </a:moveTo>
                  <a:cubicBezTo>
                    <a:pt x="0" y="173"/>
                    <a:pt x="173" y="0"/>
                    <a:pt x="385" y="0"/>
                  </a:cubicBezTo>
                  <a:lnTo>
                    <a:pt x="3016" y="0"/>
                  </a:lnTo>
                  <a:cubicBezTo>
                    <a:pt x="3228" y="0"/>
                    <a:pt x="3400" y="173"/>
                    <a:pt x="3400" y="385"/>
                  </a:cubicBezTo>
                  <a:lnTo>
                    <a:pt x="3400" y="1016"/>
                  </a:lnTo>
                  <a:cubicBezTo>
                    <a:pt x="3400" y="1228"/>
                    <a:pt x="3228" y="1400"/>
                    <a:pt x="3016" y="1400"/>
                  </a:cubicBezTo>
                  <a:lnTo>
                    <a:pt x="385" y="1400"/>
                  </a:lnTo>
                  <a:cubicBezTo>
                    <a:pt x="173" y="1400"/>
                    <a:pt x="0" y="1228"/>
                    <a:pt x="0" y="1016"/>
                  </a:cubicBezTo>
                  <a:lnTo>
                    <a:pt x="0" y="385"/>
                  </a:lnTo>
                  <a:close/>
                </a:path>
              </a:pathLst>
            </a:custGeom>
            <a:noFill/>
            <a:ln w="11113"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92" name="Rectangle 61"/>
            <p:cNvSpPr>
              <a:spLocks noChangeArrowheads="1"/>
            </p:cNvSpPr>
            <p:nvPr/>
          </p:nvSpPr>
          <p:spPr bwMode="auto">
            <a:xfrm>
              <a:off x="6864177" y="3834000"/>
              <a:ext cx="912109" cy="307777"/>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000000"/>
                  </a:solidFill>
                  <a:effectLst/>
                  <a:latin typeface="Arial" pitchFamily="34" charset="0"/>
                  <a:cs typeface="Arial" pitchFamily="34" charset="0"/>
                </a:rPr>
                <a:t>CNI Ctrl</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93" name="Line 62"/>
            <p:cNvSpPr>
              <a:spLocks noChangeShapeType="1"/>
            </p:cNvSpPr>
            <p:nvPr/>
          </p:nvSpPr>
          <p:spPr bwMode="auto">
            <a:xfrm>
              <a:off x="7305675" y="2719388"/>
              <a:ext cx="1588" cy="989013"/>
            </a:xfrm>
            <a:prstGeom prst="line">
              <a:avLst/>
            </a:prstGeom>
            <a:noFill/>
            <a:ln w="11113"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94" name="Rectangle 63"/>
            <p:cNvSpPr>
              <a:spLocks noChangeArrowheads="1"/>
            </p:cNvSpPr>
            <p:nvPr/>
          </p:nvSpPr>
          <p:spPr bwMode="auto">
            <a:xfrm>
              <a:off x="6008688" y="4098925"/>
              <a:ext cx="423193" cy="27699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000000"/>
                  </a:solidFill>
                  <a:effectLst/>
                  <a:latin typeface="Arial" pitchFamily="34" charset="0"/>
                  <a:cs typeface="Arial" pitchFamily="34" charset="0"/>
                </a:rPr>
                <a:t>R3c</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p:txBody>
        </p:sp>
        <p:sp>
          <p:nvSpPr>
            <p:cNvPr id="295" name="Oval 64"/>
            <p:cNvSpPr>
              <a:spLocks noChangeArrowheads="1"/>
            </p:cNvSpPr>
            <p:nvPr/>
          </p:nvSpPr>
          <p:spPr bwMode="auto">
            <a:xfrm>
              <a:off x="6062663" y="3930650"/>
              <a:ext cx="133350" cy="165100"/>
            </a:xfrm>
            <a:prstGeom prst="ellipse">
              <a:avLst/>
            </a:pr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96" name="Oval 65"/>
            <p:cNvSpPr>
              <a:spLocks noChangeArrowheads="1"/>
            </p:cNvSpPr>
            <p:nvPr/>
          </p:nvSpPr>
          <p:spPr bwMode="auto">
            <a:xfrm>
              <a:off x="6062663" y="3930650"/>
              <a:ext cx="133350" cy="165100"/>
            </a:xfrm>
            <a:prstGeom prst="ellipse">
              <a:avLst/>
            </a:prstGeom>
            <a:noFill/>
            <a:ln w="11113"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97" name="Rectangle 66"/>
            <p:cNvSpPr>
              <a:spLocks noChangeArrowheads="1"/>
            </p:cNvSpPr>
            <p:nvPr/>
          </p:nvSpPr>
          <p:spPr bwMode="auto">
            <a:xfrm>
              <a:off x="3498355" y="5838825"/>
              <a:ext cx="1838645" cy="307777"/>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000000"/>
                  </a:solidFill>
                  <a:effectLst/>
                  <a:latin typeface="Arial" pitchFamily="34" charset="0"/>
                  <a:cs typeface="Arial" pitchFamily="34" charset="0"/>
                </a:rPr>
                <a:t>Access Network</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98" name="Freeform 67"/>
            <p:cNvSpPr>
              <a:spLocks/>
            </p:cNvSpPr>
            <p:nvPr/>
          </p:nvSpPr>
          <p:spPr bwMode="auto">
            <a:xfrm>
              <a:off x="3373438" y="4862513"/>
              <a:ext cx="604838" cy="658813"/>
            </a:xfrm>
            <a:custGeom>
              <a:avLst/>
              <a:gdLst/>
              <a:ahLst/>
              <a:cxnLst>
                <a:cxn ang="0">
                  <a:pos x="0" y="534"/>
                </a:cxn>
                <a:cxn ang="0">
                  <a:pos x="534" y="0"/>
                </a:cxn>
                <a:cxn ang="0">
                  <a:pos x="3067" y="0"/>
                </a:cxn>
                <a:cxn ang="0">
                  <a:pos x="3600" y="534"/>
                </a:cxn>
                <a:cxn ang="0">
                  <a:pos x="3600" y="2667"/>
                </a:cxn>
                <a:cxn ang="0">
                  <a:pos x="3067" y="3200"/>
                </a:cxn>
                <a:cxn ang="0">
                  <a:pos x="534" y="3200"/>
                </a:cxn>
                <a:cxn ang="0">
                  <a:pos x="0" y="2667"/>
                </a:cxn>
                <a:cxn ang="0">
                  <a:pos x="0" y="534"/>
                </a:cxn>
              </a:cxnLst>
              <a:rect l="0" t="0" r="r" b="b"/>
              <a:pathLst>
                <a:path w="3600" h="3200">
                  <a:moveTo>
                    <a:pt x="0" y="534"/>
                  </a:moveTo>
                  <a:cubicBezTo>
                    <a:pt x="0" y="239"/>
                    <a:pt x="239" y="0"/>
                    <a:pt x="534" y="0"/>
                  </a:cubicBezTo>
                  <a:lnTo>
                    <a:pt x="3067" y="0"/>
                  </a:lnTo>
                  <a:cubicBezTo>
                    <a:pt x="3362" y="0"/>
                    <a:pt x="3600" y="239"/>
                    <a:pt x="3600" y="534"/>
                  </a:cubicBezTo>
                  <a:lnTo>
                    <a:pt x="3600" y="2667"/>
                  </a:lnTo>
                  <a:cubicBezTo>
                    <a:pt x="3600" y="2962"/>
                    <a:pt x="3362" y="3200"/>
                    <a:pt x="3067" y="3200"/>
                  </a:cubicBezTo>
                  <a:lnTo>
                    <a:pt x="534" y="3200"/>
                  </a:lnTo>
                  <a:cubicBezTo>
                    <a:pt x="239" y="3200"/>
                    <a:pt x="0" y="2962"/>
                    <a:pt x="0" y="2667"/>
                  </a:cubicBezTo>
                  <a:lnTo>
                    <a:pt x="0" y="534"/>
                  </a:lnTo>
                  <a:close/>
                </a:path>
              </a:pathLst>
            </a:custGeom>
            <a:solidFill>
              <a:srgbClr val="8EB4E3"/>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99" name="Freeform 68"/>
            <p:cNvSpPr>
              <a:spLocks/>
            </p:cNvSpPr>
            <p:nvPr/>
          </p:nvSpPr>
          <p:spPr bwMode="auto">
            <a:xfrm>
              <a:off x="3373438" y="4862513"/>
              <a:ext cx="604838" cy="658813"/>
            </a:xfrm>
            <a:custGeom>
              <a:avLst/>
              <a:gdLst/>
              <a:ahLst/>
              <a:cxnLst>
                <a:cxn ang="0">
                  <a:pos x="0" y="534"/>
                </a:cxn>
                <a:cxn ang="0">
                  <a:pos x="534" y="0"/>
                </a:cxn>
                <a:cxn ang="0">
                  <a:pos x="3067" y="0"/>
                </a:cxn>
                <a:cxn ang="0">
                  <a:pos x="3600" y="534"/>
                </a:cxn>
                <a:cxn ang="0">
                  <a:pos x="3600" y="2667"/>
                </a:cxn>
                <a:cxn ang="0">
                  <a:pos x="3067" y="3200"/>
                </a:cxn>
                <a:cxn ang="0">
                  <a:pos x="534" y="3200"/>
                </a:cxn>
                <a:cxn ang="0">
                  <a:pos x="0" y="2667"/>
                </a:cxn>
                <a:cxn ang="0">
                  <a:pos x="0" y="534"/>
                </a:cxn>
              </a:cxnLst>
              <a:rect l="0" t="0" r="r" b="b"/>
              <a:pathLst>
                <a:path w="3600" h="3200">
                  <a:moveTo>
                    <a:pt x="0" y="534"/>
                  </a:moveTo>
                  <a:cubicBezTo>
                    <a:pt x="0" y="239"/>
                    <a:pt x="239" y="0"/>
                    <a:pt x="534" y="0"/>
                  </a:cubicBezTo>
                  <a:lnTo>
                    <a:pt x="3067" y="0"/>
                  </a:lnTo>
                  <a:cubicBezTo>
                    <a:pt x="3362" y="0"/>
                    <a:pt x="3600" y="239"/>
                    <a:pt x="3600" y="534"/>
                  </a:cubicBezTo>
                  <a:lnTo>
                    <a:pt x="3600" y="2667"/>
                  </a:lnTo>
                  <a:cubicBezTo>
                    <a:pt x="3600" y="2962"/>
                    <a:pt x="3362" y="3200"/>
                    <a:pt x="3067" y="3200"/>
                  </a:cubicBezTo>
                  <a:lnTo>
                    <a:pt x="534" y="3200"/>
                  </a:lnTo>
                  <a:cubicBezTo>
                    <a:pt x="239" y="3200"/>
                    <a:pt x="0" y="2962"/>
                    <a:pt x="0" y="2667"/>
                  </a:cubicBezTo>
                  <a:lnTo>
                    <a:pt x="0" y="534"/>
                  </a:lnTo>
                  <a:close/>
                </a:path>
              </a:pathLst>
            </a:custGeom>
            <a:noFill/>
            <a:ln w="11113"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00" name="Rectangle 69"/>
            <p:cNvSpPr>
              <a:spLocks noChangeArrowheads="1"/>
            </p:cNvSpPr>
            <p:nvPr/>
          </p:nvSpPr>
          <p:spPr bwMode="auto">
            <a:xfrm>
              <a:off x="3492000" y="5062538"/>
              <a:ext cx="379413" cy="33496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000000"/>
                  </a:solidFill>
                  <a:effectLst/>
                  <a:latin typeface="Arial" pitchFamily="34" charset="0"/>
                  <a:cs typeface="Arial" pitchFamily="34" charset="0"/>
                </a:rPr>
                <a:t>NA</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301" name="Freeform 70"/>
            <p:cNvSpPr>
              <a:spLocks/>
            </p:cNvSpPr>
            <p:nvPr/>
          </p:nvSpPr>
          <p:spPr bwMode="auto">
            <a:xfrm>
              <a:off x="4314825" y="4862513"/>
              <a:ext cx="1143000" cy="658813"/>
            </a:xfrm>
            <a:custGeom>
              <a:avLst/>
              <a:gdLst/>
              <a:ahLst/>
              <a:cxnLst>
                <a:cxn ang="0">
                  <a:pos x="0" y="534"/>
                </a:cxn>
                <a:cxn ang="0">
                  <a:pos x="534" y="0"/>
                </a:cxn>
                <a:cxn ang="0">
                  <a:pos x="6267" y="0"/>
                </a:cxn>
                <a:cxn ang="0">
                  <a:pos x="6800" y="534"/>
                </a:cxn>
                <a:cxn ang="0">
                  <a:pos x="6800" y="2667"/>
                </a:cxn>
                <a:cxn ang="0">
                  <a:pos x="6267" y="3200"/>
                </a:cxn>
                <a:cxn ang="0">
                  <a:pos x="534" y="3200"/>
                </a:cxn>
                <a:cxn ang="0">
                  <a:pos x="0" y="2667"/>
                </a:cxn>
                <a:cxn ang="0">
                  <a:pos x="0" y="534"/>
                </a:cxn>
              </a:cxnLst>
              <a:rect l="0" t="0" r="r" b="b"/>
              <a:pathLst>
                <a:path w="6800" h="3200">
                  <a:moveTo>
                    <a:pt x="0" y="534"/>
                  </a:moveTo>
                  <a:cubicBezTo>
                    <a:pt x="0" y="239"/>
                    <a:pt x="239" y="0"/>
                    <a:pt x="534" y="0"/>
                  </a:cubicBezTo>
                  <a:lnTo>
                    <a:pt x="6267" y="0"/>
                  </a:lnTo>
                  <a:cubicBezTo>
                    <a:pt x="6562" y="0"/>
                    <a:pt x="6800" y="239"/>
                    <a:pt x="6800" y="534"/>
                  </a:cubicBezTo>
                  <a:lnTo>
                    <a:pt x="6800" y="2667"/>
                  </a:lnTo>
                  <a:cubicBezTo>
                    <a:pt x="6800" y="2962"/>
                    <a:pt x="6562" y="3200"/>
                    <a:pt x="6267" y="3200"/>
                  </a:cubicBezTo>
                  <a:lnTo>
                    <a:pt x="534" y="3200"/>
                  </a:lnTo>
                  <a:cubicBezTo>
                    <a:pt x="239" y="3200"/>
                    <a:pt x="0" y="2962"/>
                    <a:pt x="0" y="2667"/>
                  </a:cubicBezTo>
                  <a:lnTo>
                    <a:pt x="0" y="534"/>
                  </a:lnTo>
                  <a:close/>
                </a:path>
              </a:pathLst>
            </a:custGeom>
            <a:solidFill>
              <a:srgbClr val="8EB4E3"/>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02" name="Freeform 71"/>
            <p:cNvSpPr>
              <a:spLocks/>
            </p:cNvSpPr>
            <p:nvPr/>
          </p:nvSpPr>
          <p:spPr bwMode="auto">
            <a:xfrm>
              <a:off x="4314825" y="4862513"/>
              <a:ext cx="1143000" cy="658813"/>
            </a:xfrm>
            <a:custGeom>
              <a:avLst/>
              <a:gdLst/>
              <a:ahLst/>
              <a:cxnLst>
                <a:cxn ang="0">
                  <a:pos x="0" y="534"/>
                </a:cxn>
                <a:cxn ang="0">
                  <a:pos x="534" y="0"/>
                </a:cxn>
                <a:cxn ang="0">
                  <a:pos x="6267" y="0"/>
                </a:cxn>
                <a:cxn ang="0">
                  <a:pos x="6800" y="534"/>
                </a:cxn>
                <a:cxn ang="0">
                  <a:pos x="6800" y="2667"/>
                </a:cxn>
                <a:cxn ang="0">
                  <a:pos x="6267" y="3200"/>
                </a:cxn>
                <a:cxn ang="0">
                  <a:pos x="534" y="3200"/>
                </a:cxn>
                <a:cxn ang="0">
                  <a:pos x="0" y="2667"/>
                </a:cxn>
                <a:cxn ang="0">
                  <a:pos x="0" y="534"/>
                </a:cxn>
              </a:cxnLst>
              <a:rect l="0" t="0" r="r" b="b"/>
              <a:pathLst>
                <a:path w="6800" h="3200">
                  <a:moveTo>
                    <a:pt x="0" y="534"/>
                  </a:moveTo>
                  <a:cubicBezTo>
                    <a:pt x="0" y="239"/>
                    <a:pt x="239" y="0"/>
                    <a:pt x="534" y="0"/>
                  </a:cubicBezTo>
                  <a:lnTo>
                    <a:pt x="6267" y="0"/>
                  </a:lnTo>
                  <a:cubicBezTo>
                    <a:pt x="6562" y="0"/>
                    <a:pt x="6800" y="239"/>
                    <a:pt x="6800" y="534"/>
                  </a:cubicBezTo>
                  <a:lnTo>
                    <a:pt x="6800" y="2667"/>
                  </a:lnTo>
                  <a:cubicBezTo>
                    <a:pt x="6800" y="2962"/>
                    <a:pt x="6562" y="3200"/>
                    <a:pt x="6267" y="3200"/>
                  </a:cubicBezTo>
                  <a:lnTo>
                    <a:pt x="534" y="3200"/>
                  </a:lnTo>
                  <a:cubicBezTo>
                    <a:pt x="239" y="3200"/>
                    <a:pt x="0" y="2962"/>
                    <a:pt x="0" y="2667"/>
                  </a:cubicBezTo>
                  <a:lnTo>
                    <a:pt x="0" y="534"/>
                  </a:lnTo>
                  <a:close/>
                </a:path>
              </a:pathLst>
            </a:custGeom>
            <a:noFill/>
            <a:ln w="11113"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03" name="Rectangle 72"/>
            <p:cNvSpPr>
              <a:spLocks noChangeArrowheads="1"/>
            </p:cNvSpPr>
            <p:nvPr/>
          </p:nvSpPr>
          <p:spPr bwMode="auto">
            <a:xfrm>
              <a:off x="4370621" y="5062538"/>
              <a:ext cx="1056379" cy="307777"/>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000000"/>
                  </a:solidFill>
                  <a:effectLst/>
                  <a:latin typeface="Arial" pitchFamily="34" charset="0"/>
                  <a:cs typeface="Arial" pitchFamily="34" charset="0"/>
                </a:rPr>
                <a:t>Backhaul</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304" name="Line 73"/>
            <p:cNvSpPr>
              <a:spLocks noChangeShapeType="1"/>
            </p:cNvSpPr>
            <p:nvPr/>
          </p:nvSpPr>
          <p:spPr bwMode="auto">
            <a:xfrm>
              <a:off x="3979863" y="5192713"/>
              <a:ext cx="334963" cy="1588"/>
            </a:xfrm>
            <a:prstGeom prst="line">
              <a:avLst/>
            </a:prstGeom>
            <a:noFill/>
            <a:ln w="17463"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05" name="Rectangle 74"/>
            <p:cNvSpPr>
              <a:spLocks noChangeArrowheads="1"/>
            </p:cNvSpPr>
            <p:nvPr/>
          </p:nvSpPr>
          <p:spPr bwMode="auto">
            <a:xfrm>
              <a:off x="3983038" y="5418138"/>
              <a:ext cx="436017" cy="27699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000000"/>
                  </a:solidFill>
                  <a:effectLst/>
                  <a:latin typeface="Arial" pitchFamily="34" charset="0"/>
                  <a:cs typeface="Arial" pitchFamily="34" charset="0"/>
                </a:rPr>
                <a:t>R6d</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p:txBody>
        </p:sp>
        <p:sp>
          <p:nvSpPr>
            <p:cNvPr id="306" name="Oval 75"/>
            <p:cNvSpPr>
              <a:spLocks noChangeArrowheads="1"/>
            </p:cNvSpPr>
            <p:nvPr/>
          </p:nvSpPr>
          <p:spPr bwMode="auto">
            <a:xfrm>
              <a:off x="4083050" y="5110163"/>
              <a:ext cx="133350" cy="163513"/>
            </a:xfrm>
            <a:prstGeom prst="ellipse">
              <a:avLst/>
            </a:pr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07" name="Oval 76"/>
            <p:cNvSpPr>
              <a:spLocks noChangeArrowheads="1"/>
            </p:cNvSpPr>
            <p:nvPr/>
          </p:nvSpPr>
          <p:spPr bwMode="auto">
            <a:xfrm>
              <a:off x="4083050" y="5108575"/>
              <a:ext cx="133350" cy="165100"/>
            </a:xfrm>
            <a:prstGeom prst="ellipse">
              <a:avLst/>
            </a:prstGeom>
            <a:noFill/>
            <a:ln w="11113"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08" name="Line 77"/>
            <p:cNvSpPr>
              <a:spLocks noChangeShapeType="1"/>
            </p:cNvSpPr>
            <p:nvPr/>
          </p:nvSpPr>
          <p:spPr bwMode="auto">
            <a:xfrm flipH="1">
              <a:off x="3709988" y="4284663"/>
              <a:ext cx="704850" cy="577850"/>
            </a:xfrm>
            <a:prstGeom prst="line">
              <a:avLst/>
            </a:prstGeom>
            <a:noFill/>
            <a:ln w="11113"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09" name="Line 78"/>
            <p:cNvSpPr>
              <a:spLocks noChangeShapeType="1"/>
            </p:cNvSpPr>
            <p:nvPr/>
          </p:nvSpPr>
          <p:spPr bwMode="auto">
            <a:xfrm flipH="1" flipV="1">
              <a:off x="4414838" y="4284663"/>
              <a:ext cx="471488" cy="577850"/>
            </a:xfrm>
            <a:prstGeom prst="line">
              <a:avLst/>
            </a:prstGeom>
            <a:noFill/>
            <a:ln w="11113"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10" name="Rectangle 79"/>
            <p:cNvSpPr>
              <a:spLocks noChangeArrowheads="1"/>
            </p:cNvSpPr>
            <p:nvPr/>
          </p:nvSpPr>
          <p:spPr bwMode="auto">
            <a:xfrm>
              <a:off x="3537000" y="4419000"/>
              <a:ext cx="423193" cy="27699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effectLst/>
                  <a:latin typeface="Arial" pitchFamily="34" charset="0"/>
                  <a:cs typeface="Arial" pitchFamily="34" charset="0"/>
                </a:rPr>
                <a:t>R6c</a:t>
              </a:r>
              <a:endParaRPr kumimoji="0" lang="en-US" sz="1600" b="0" i="0" u="none" strike="noStrike" cap="none" normalizeH="0" baseline="0" dirty="0" smtClean="0">
                <a:ln>
                  <a:noFill/>
                </a:ln>
                <a:effectLst/>
                <a:latin typeface="Arial" pitchFamily="34" charset="0"/>
                <a:cs typeface="Arial" pitchFamily="34" charset="0"/>
              </a:endParaRPr>
            </a:p>
          </p:txBody>
        </p:sp>
        <p:sp>
          <p:nvSpPr>
            <p:cNvPr id="311" name="Oval 80"/>
            <p:cNvSpPr>
              <a:spLocks noChangeArrowheads="1"/>
            </p:cNvSpPr>
            <p:nvPr/>
          </p:nvSpPr>
          <p:spPr bwMode="auto">
            <a:xfrm>
              <a:off x="4032062" y="4478900"/>
              <a:ext cx="134938" cy="165100"/>
            </a:xfrm>
            <a:prstGeom prst="ellipse">
              <a:avLst/>
            </a:prstGeom>
            <a:solidFill>
              <a:schemeClr val="tx1"/>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12" name="Rectangle 82"/>
            <p:cNvSpPr>
              <a:spLocks noChangeArrowheads="1"/>
            </p:cNvSpPr>
            <p:nvPr/>
          </p:nvSpPr>
          <p:spPr bwMode="auto">
            <a:xfrm>
              <a:off x="4759325" y="4425950"/>
              <a:ext cx="423193" cy="27699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000000"/>
                  </a:solidFill>
                  <a:effectLst/>
                  <a:latin typeface="Arial" pitchFamily="34" charset="0"/>
                  <a:cs typeface="Arial" pitchFamily="34" charset="0"/>
                </a:rPr>
                <a:t>R7c</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p:txBody>
        </p:sp>
        <p:sp>
          <p:nvSpPr>
            <p:cNvPr id="313" name="Oval 83"/>
            <p:cNvSpPr>
              <a:spLocks noChangeArrowheads="1"/>
            </p:cNvSpPr>
            <p:nvPr/>
          </p:nvSpPr>
          <p:spPr bwMode="auto">
            <a:xfrm>
              <a:off x="4583113" y="4506913"/>
              <a:ext cx="134938" cy="165100"/>
            </a:xfrm>
            <a:prstGeom prst="ellipse">
              <a:avLst/>
            </a:pr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14" name="Oval 84"/>
            <p:cNvSpPr>
              <a:spLocks noChangeArrowheads="1"/>
            </p:cNvSpPr>
            <p:nvPr/>
          </p:nvSpPr>
          <p:spPr bwMode="auto">
            <a:xfrm>
              <a:off x="4583113" y="4506913"/>
              <a:ext cx="134938" cy="165100"/>
            </a:xfrm>
            <a:prstGeom prst="ellipse">
              <a:avLst/>
            </a:prstGeom>
            <a:noFill/>
            <a:ln w="11113"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15" name="Rectangle 66"/>
            <p:cNvSpPr>
              <a:spLocks noChangeArrowheads="1"/>
            </p:cNvSpPr>
            <p:nvPr/>
          </p:nvSpPr>
          <p:spPr bwMode="auto">
            <a:xfrm>
              <a:off x="991734" y="5866223"/>
              <a:ext cx="970266" cy="307777"/>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lang="en-US" sz="2000" dirty="0" smtClean="0">
                  <a:solidFill>
                    <a:srgbClr val="000000"/>
                  </a:solidFill>
                  <a:latin typeface="Arial" pitchFamily="34" charset="0"/>
                  <a:cs typeface="Arial" pitchFamily="34" charset="0"/>
                </a:rPr>
                <a:t>Terminal</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316" name="Rectangle 66"/>
            <p:cNvSpPr>
              <a:spLocks noChangeArrowheads="1"/>
            </p:cNvSpPr>
            <p:nvPr/>
          </p:nvSpPr>
          <p:spPr bwMode="auto">
            <a:xfrm>
              <a:off x="6867000" y="5544000"/>
              <a:ext cx="940963" cy="61555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000000"/>
                  </a:solidFill>
                  <a:effectLst/>
                  <a:latin typeface="Arial" pitchFamily="34" charset="0"/>
                  <a:cs typeface="Arial" pitchFamily="34" charset="0"/>
                </a:rPr>
                <a:t>Core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000000"/>
                  </a:solidFill>
                  <a:effectLst/>
                  <a:latin typeface="Arial" pitchFamily="34" charset="0"/>
                  <a:cs typeface="Arial" pitchFamily="34" charset="0"/>
                </a:rPr>
                <a:t>Network</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317" name="Line 32"/>
            <p:cNvSpPr>
              <a:spLocks noChangeShapeType="1"/>
            </p:cNvSpPr>
            <p:nvPr/>
          </p:nvSpPr>
          <p:spPr bwMode="auto">
            <a:xfrm>
              <a:off x="4437000" y="3069000"/>
              <a:ext cx="2295000" cy="945001"/>
            </a:xfrm>
            <a:prstGeom prst="line">
              <a:avLst/>
            </a:prstGeom>
            <a:noFill/>
            <a:ln w="11113"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18" name="Rectangle 25"/>
            <p:cNvSpPr>
              <a:spLocks noChangeArrowheads="1"/>
            </p:cNvSpPr>
            <p:nvPr/>
          </p:nvSpPr>
          <p:spPr bwMode="auto">
            <a:xfrm>
              <a:off x="5697000" y="3377001"/>
              <a:ext cx="423193" cy="27699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FF0000"/>
                  </a:solidFill>
                  <a:effectLst/>
                  <a:latin typeface="Arial" pitchFamily="34" charset="0"/>
                  <a:cs typeface="Arial" pitchFamily="34" charset="0"/>
                </a:rPr>
                <a:t>R9c</a:t>
              </a:r>
              <a:endParaRPr kumimoji="0" lang="en-US" sz="1800" b="0" i="0" u="none" strike="noStrike" cap="none" normalizeH="0" baseline="0" dirty="0" smtClean="0">
                <a:ln>
                  <a:noFill/>
                </a:ln>
                <a:solidFill>
                  <a:srgbClr val="FF0000"/>
                </a:solidFill>
                <a:effectLst/>
                <a:latin typeface="Arial" pitchFamily="34" charset="0"/>
                <a:cs typeface="Arial" pitchFamily="34" charset="0"/>
              </a:endParaRPr>
            </a:p>
          </p:txBody>
        </p:sp>
        <p:sp>
          <p:nvSpPr>
            <p:cNvPr id="319" name="Oval 27"/>
            <p:cNvSpPr>
              <a:spLocks noChangeArrowheads="1"/>
            </p:cNvSpPr>
            <p:nvPr/>
          </p:nvSpPr>
          <p:spPr bwMode="auto">
            <a:xfrm>
              <a:off x="5473650" y="3422650"/>
              <a:ext cx="133350" cy="165100"/>
            </a:xfrm>
            <a:prstGeom prst="ellipse">
              <a:avLst/>
            </a:prstGeom>
            <a:solidFill>
              <a:srgbClr val="FF0000"/>
            </a:solidFill>
            <a:ln w="11113"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83" name="Line 32"/>
            <p:cNvSpPr>
              <a:spLocks noChangeShapeType="1"/>
            </p:cNvSpPr>
            <p:nvPr/>
          </p:nvSpPr>
          <p:spPr bwMode="auto">
            <a:xfrm flipH="1">
              <a:off x="4437000" y="3069001"/>
              <a:ext cx="0" cy="630000"/>
            </a:xfrm>
            <a:prstGeom prst="line">
              <a:avLst/>
            </a:prstGeom>
            <a:noFill/>
            <a:ln w="11113"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85" name="Rectangle 25"/>
            <p:cNvSpPr>
              <a:spLocks noChangeArrowheads="1"/>
            </p:cNvSpPr>
            <p:nvPr/>
          </p:nvSpPr>
          <p:spPr bwMode="auto">
            <a:xfrm>
              <a:off x="3897000" y="3249000"/>
              <a:ext cx="423193" cy="27699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FF0000"/>
                  </a:solidFill>
                  <a:effectLst/>
                  <a:latin typeface="Arial" pitchFamily="34" charset="0"/>
                  <a:cs typeface="Arial" pitchFamily="34" charset="0"/>
                </a:rPr>
                <a:t>R9c</a:t>
              </a:r>
              <a:endParaRPr kumimoji="0" lang="en-US" sz="1800" b="0" i="0" u="none" strike="noStrike" cap="none" normalizeH="0" baseline="0" dirty="0" smtClean="0">
                <a:ln>
                  <a:noFill/>
                </a:ln>
                <a:solidFill>
                  <a:srgbClr val="FF0000"/>
                </a:solidFill>
                <a:effectLst/>
                <a:latin typeface="Arial" pitchFamily="34" charset="0"/>
                <a:cs typeface="Arial" pitchFamily="34" charset="0"/>
              </a:endParaRPr>
            </a:p>
          </p:txBody>
        </p:sp>
        <p:sp>
          <p:nvSpPr>
            <p:cNvPr id="86" name="Oval 27"/>
            <p:cNvSpPr>
              <a:spLocks noChangeArrowheads="1"/>
            </p:cNvSpPr>
            <p:nvPr/>
          </p:nvSpPr>
          <p:spPr bwMode="auto">
            <a:xfrm>
              <a:off x="4358575" y="3305575"/>
              <a:ext cx="133350" cy="165100"/>
            </a:xfrm>
            <a:prstGeom prst="ellipse">
              <a:avLst/>
            </a:prstGeom>
            <a:solidFill>
              <a:srgbClr val="FF0000"/>
            </a:solidFill>
            <a:ln w="11113"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grpSp>
    </p:spTree>
    <p:extLst>
      <p:ext uri="{BB962C8B-B14F-4D97-AF65-F5344CB8AC3E}">
        <p14:creationId xmlns:p14="http://schemas.microsoft.com/office/powerpoint/2010/main" xmlns="" val="373181220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9000"/>
            <a:ext cx="8229600" cy="904362"/>
          </a:xfrm>
        </p:spPr>
        <p:txBody>
          <a:bodyPr/>
          <a:lstStyle/>
          <a:p>
            <a:r>
              <a:rPr lang="en-US" dirty="0" smtClean="0"/>
              <a:t>Backup</a:t>
            </a:r>
            <a:endParaRPr lang="en-US" dirty="0"/>
          </a:p>
        </p:txBody>
      </p:sp>
      <p:sp>
        <p:nvSpPr>
          <p:cNvPr id="3" name="Content Placeholder 2"/>
          <p:cNvSpPr>
            <a:spLocks noGrp="1"/>
          </p:cNvSpPr>
          <p:nvPr>
            <p:ph idx="1"/>
          </p:nvPr>
        </p:nvSpPr>
        <p:spPr>
          <a:xfrm>
            <a:off x="457200" y="954000"/>
            <a:ext cx="8229600" cy="540000"/>
          </a:xfrm>
        </p:spPr>
        <p:txBody>
          <a:bodyPr>
            <a:noAutofit/>
          </a:bodyPr>
          <a:lstStyle/>
          <a:p>
            <a:r>
              <a:rPr lang="en-US" sz="2000" dirty="0" smtClean="0"/>
              <a:t>IEEE 802.19.1 Co-existence architecture for shared access</a:t>
            </a:r>
          </a:p>
        </p:txBody>
      </p:sp>
      <p:pic>
        <p:nvPicPr>
          <p:cNvPr id="2050" name="Picture 2"/>
          <p:cNvPicPr>
            <a:picLocks noChangeAspect="1" noChangeArrowheads="1"/>
          </p:cNvPicPr>
          <p:nvPr/>
        </p:nvPicPr>
        <p:blipFill>
          <a:blip r:embed="rId2"/>
          <a:srcRect/>
          <a:stretch>
            <a:fillRect/>
          </a:stretch>
        </p:blipFill>
        <p:spPr bwMode="auto">
          <a:xfrm>
            <a:off x="1062000" y="1674000"/>
            <a:ext cx="6948712" cy="4950000"/>
          </a:xfrm>
          <a:prstGeom prst="rect">
            <a:avLst/>
          </a:prstGeom>
          <a:noFill/>
          <a:ln w="9525">
            <a:noFill/>
            <a:miter lim="800000"/>
            <a:headEnd/>
            <a:tailEnd/>
          </a:ln>
        </p:spPr>
      </p:pic>
    </p:spTree>
    <p:extLst>
      <p:ext uri="{BB962C8B-B14F-4D97-AF65-F5344CB8AC3E}">
        <p14:creationId xmlns:p14="http://schemas.microsoft.com/office/powerpoint/2010/main" xmlns="" val="3731812202"/>
      </p:ext>
    </p:extLst>
  </p:cSld>
  <p:clrMapOvr>
    <a:masterClrMapping/>
  </p:clrMapOvr>
  <p:timing>
    <p:tnLst>
      <p:par>
        <p:cTn id="1" dur="indefinite" restart="never" nodeType="tmRoot"/>
      </p:par>
    </p:tnLst>
  </p:timing>
</p:sld>
</file>

<file path=ppt/theme/theme1.xml><?xml version="1.0" encoding="utf-8"?>
<a:theme xmlns:a="http://schemas.openxmlformats.org/drawingml/2006/main" name="omniran_usecase_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13465</TotalTime>
  <Words>466</Words>
  <Application>Microsoft Office PowerPoint</Application>
  <PresentationFormat>On-screen Show (4:3)</PresentationFormat>
  <Paragraphs>109</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omniran_usecase_template</vt:lpstr>
      <vt:lpstr>Slide 1</vt:lpstr>
      <vt:lpstr>Background and Issues</vt:lpstr>
      <vt:lpstr>Current omniRAN Reference Model</vt:lpstr>
      <vt:lpstr>Proposal of modified NRM</vt:lpstr>
      <vt:lpstr>Proposal of modified NRM</vt:lpstr>
      <vt:lpstr>Proposal omniRAN Reference Model</vt:lpstr>
      <vt:lpstr>Backup</vt:lpstr>
    </vt:vector>
  </TitlesOfParts>
  <Company>Nokia Siemens Networks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Max Riegel</dc:creator>
  <cp:lastModifiedBy>yfang-2</cp:lastModifiedBy>
  <cp:revision>566</cp:revision>
  <cp:lastPrinted>1998-02-10T13:28:06Z</cp:lastPrinted>
  <dcterms:created xsi:type="dcterms:W3CDTF">2013-03-11T14:14:17Z</dcterms:created>
  <dcterms:modified xsi:type="dcterms:W3CDTF">2015-03-08T19:40:10Z</dcterms:modified>
</cp:coreProperties>
</file>