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2" r:id="rId2"/>
    <p:sldId id="262" r:id="rId3"/>
    <p:sldId id="305" r:id="rId4"/>
    <p:sldId id="294" r:id="rId5"/>
    <p:sldId id="310" r:id="rId6"/>
    <p:sldId id="300" r:id="rId7"/>
    <p:sldId id="299" r:id="rId8"/>
    <p:sldId id="309" r:id="rId9"/>
    <p:sldId id="311" r:id="rId10"/>
    <p:sldId id="303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3" autoAdjust="0"/>
    <p:restoredTop sz="99233" autoAdjust="0"/>
  </p:normalViewPr>
  <p:slideViewPr>
    <p:cSldViewPr>
      <p:cViewPr>
        <p:scale>
          <a:sx n="125" d="100"/>
          <a:sy n="125" d="100"/>
        </p:scale>
        <p:origin x="-35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45528" y="76200"/>
            <a:ext cx="23698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smtClean="0">
                <a:latin typeface="+mn-lt"/>
              </a:rPr>
              <a:t>omniran-14-0081-00-CF00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6" Type="http://schemas.openxmlformats.org/officeDocument/2006/relationships/image" Target="../media/image5.png"/><Relationship Id="rId7" Type="http://schemas.openxmlformats.org/officeDocument/2006/relationships/oleObject" Target="../embeddings/oleObject2.bin"/><Relationship Id="rId8" Type="http://schemas.openxmlformats.org/officeDocument/2006/relationships/oleObject" Target="../embeddings/oleObject3.bin"/><Relationship Id="rId9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537610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757560"/>
                <a:gridCol w="1710190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+mn-lt"/>
                        </a:rPr>
                        <a:t>P802.1CF NRM Backhaul Considerations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2014-11-05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 Riegel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Nokia</a:t>
                      </a:r>
                      <a:r>
                        <a:rPr lang="en-US" sz="1400" baseline="0" dirty="0" smtClean="0"/>
                        <a:t> Networks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+49 173 293 8240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maximilian.riegel@nsn.com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The presentation addresses the representation of backhaul within the P802.1CF NRM.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Exposing Backhaul in NRM creates much more complexity than just adding some reference points</a:t>
            </a:r>
          </a:p>
          <a:p>
            <a:pPr lvl="1"/>
            <a:r>
              <a:rPr lang="en-US"/>
              <a:t>Model for separation of user plane and transport network required</a:t>
            </a:r>
          </a:p>
          <a:p>
            <a:pPr lvl="1"/>
            <a:r>
              <a:rPr lang="en-US"/>
              <a:t>Transport model must support multiple operational domains and hierarchies</a:t>
            </a:r>
          </a:p>
          <a:p>
            <a:r>
              <a:rPr lang="en-US"/>
              <a:t>Further thoughts needed on modeling and representation of provider bridges and provider backbone bridges.</a:t>
            </a:r>
          </a:p>
        </p:txBody>
      </p:sp>
    </p:spTree>
    <p:extLst>
      <p:ext uri="{BB962C8B-B14F-4D97-AF65-F5344CB8AC3E}">
        <p14:creationId xmlns:p14="http://schemas.microsoft.com/office/powerpoint/2010/main" val="1855725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P802.1CF NRM</a:t>
            </a:r>
            <a:br>
              <a:rPr lang="en-US" dirty="0"/>
            </a:br>
            <a:r>
              <a:rPr lang="en-US" dirty="0"/>
              <a:t>Backhaul Considerations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 Riegel</a:t>
            </a:r>
          </a:p>
          <a:p>
            <a:r>
              <a:rPr lang="en-US" dirty="0"/>
              <a:t>(</a:t>
            </a:r>
            <a:r>
              <a:rPr lang="en-US" dirty="0" smtClean="0"/>
              <a:t>Nokia Networks)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AN		Access Network</a:t>
            </a:r>
          </a:p>
          <a:p>
            <a:r>
              <a:rPr lang="en-US" sz="2800"/>
              <a:t>PoA	Point of Attachment (e.g. AP)</a:t>
            </a:r>
          </a:p>
          <a:p>
            <a:r>
              <a:rPr lang="en-US" sz="2800"/>
              <a:t>SS		Subscription Service</a:t>
            </a:r>
          </a:p>
          <a:p>
            <a:r>
              <a:rPr lang="en-US" sz="2800"/>
              <a:t>CNS	Core Network Service</a:t>
            </a:r>
          </a:p>
          <a:p>
            <a:r>
              <a:rPr lang="en-US" sz="2800"/>
              <a:t>CIS	Coordination and Information Service</a:t>
            </a:r>
          </a:p>
          <a:p>
            <a:r>
              <a:rPr lang="en-US" sz="2800"/>
              <a:t>TE		Terminal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94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Rectangle 309"/>
          <p:cNvSpPr/>
          <p:nvPr/>
        </p:nvSpPr>
        <p:spPr bwMode="auto">
          <a:xfrm>
            <a:off x="251520" y="4644000"/>
            <a:ext cx="8640960" cy="1800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612000" y="5582125"/>
            <a:ext cx="7964999" cy="854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cope of IEEE 802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25" name="Rounded Rectangle 224"/>
          <p:cNvSpPr/>
          <p:nvPr/>
        </p:nvSpPr>
        <p:spPr bwMode="auto">
          <a:xfrm>
            <a:off x="3356866" y="5544235"/>
            <a:ext cx="1935214" cy="810090"/>
          </a:xfrm>
          <a:prstGeom prst="roundRect">
            <a:avLst>
              <a:gd name="adj" fmla="val 10396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2249411" y="1585005"/>
            <a:ext cx="2895653" cy="788515"/>
          </a:xfrm>
          <a:prstGeom prst="roundRect">
            <a:avLst>
              <a:gd name="adj" fmla="val 12403"/>
            </a:avLst>
          </a:prstGeom>
          <a:solidFill>
            <a:srgbClr val="A7E8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491880" y="1898831"/>
            <a:ext cx="1575175" cy="4500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849022" y="6165866"/>
            <a:ext cx="1922977" cy="98134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817000" y="6179974"/>
            <a:ext cx="989915" cy="8434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29866" y="4691058"/>
            <a:ext cx="708533" cy="1481185"/>
            <a:chOff x="971599" y="3514117"/>
            <a:chExt cx="1080121" cy="1355043"/>
          </a:xfrm>
        </p:grpSpPr>
        <p:sp>
          <p:nvSpPr>
            <p:cNvPr id="3" name="Rectangle 2"/>
            <p:cNvSpPr/>
            <p:nvPr/>
          </p:nvSpPr>
          <p:spPr bwMode="auto">
            <a:xfrm>
              <a:off x="971599" y="4329100"/>
              <a:ext cx="1080121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971600" y="459913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971600" y="405907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Network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971600" y="378904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Transport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971601" y="3514117"/>
              <a:ext cx="1080119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Application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387228" y="5577793"/>
            <a:ext cx="744612" cy="594450"/>
            <a:chOff x="2252213" y="5577793"/>
            <a:chExt cx="1086386" cy="594450"/>
          </a:xfrm>
        </p:grpSpPr>
        <p:sp>
          <p:nvSpPr>
            <p:cNvPr id="32" name="Rectangle 31"/>
            <p:cNvSpPr/>
            <p:nvPr/>
          </p:nvSpPr>
          <p:spPr bwMode="auto">
            <a:xfrm>
              <a:off x="2252213" y="5581908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252213" y="5877076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2796517" y="5577793"/>
              <a:ext cx="542082" cy="29290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2796514" y="5875018"/>
              <a:ext cx="542085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34" name="Isosceles Triangle 33"/>
            <p:cNvSpPr/>
            <p:nvPr/>
          </p:nvSpPr>
          <p:spPr bwMode="auto">
            <a:xfrm flipV="1">
              <a:off x="2252213" y="5588405"/>
              <a:ext cx="1086386" cy="71123"/>
            </a:xfrm>
            <a:prstGeom prst="triangle">
              <a:avLst>
                <a:gd name="adj" fmla="val 49569"/>
              </a:avLst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7667161" y="4689000"/>
            <a:ext cx="708533" cy="1481185"/>
            <a:chOff x="971599" y="3514117"/>
            <a:chExt cx="1080121" cy="1355043"/>
          </a:xfrm>
        </p:grpSpPr>
        <p:sp>
          <p:nvSpPr>
            <p:cNvPr id="233" name="Rectangle 232"/>
            <p:cNvSpPr/>
            <p:nvPr/>
          </p:nvSpPr>
          <p:spPr bwMode="auto">
            <a:xfrm>
              <a:off x="971599" y="4329100"/>
              <a:ext cx="1080121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971600" y="459913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971600" y="405907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Network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971600" y="378904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Transport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971601" y="3514117"/>
              <a:ext cx="1080119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Application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sp>
        <p:nvSpPr>
          <p:cNvPr id="238" name="Rectangle 237"/>
          <p:cNvSpPr/>
          <p:nvPr/>
        </p:nvSpPr>
        <p:spPr bwMode="auto">
          <a:xfrm>
            <a:off x="6388104" y="5284684"/>
            <a:ext cx="553982" cy="31199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Network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5850948" y="5284684"/>
            <a:ext cx="544304" cy="30887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Network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31" name="Isosceles Triangle 230"/>
          <p:cNvSpPr/>
          <p:nvPr/>
        </p:nvSpPr>
        <p:spPr bwMode="auto">
          <a:xfrm flipV="1">
            <a:off x="5850948" y="5280364"/>
            <a:ext cx="1091137" cy="111178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4842030" y="6174305"/>
            <a:ext cx="1539056" cy="9001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1" name="Rectangle 240"/>
          <p:cNvSpPr/>
          <p:nvPr/>
        </p:nvSpPr>
        <p:spPr bwMode="auto">
          <a:xfrm>
            <a:off x="6437594" y="6174301"/>
            <a:ext cx="1930051" cy="8881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5855699" y="5593563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5855699" y="5882301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400003" y="5593564"/>
            <a:ext cx="542082" cy="28236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400000" y="5880243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251520" y="2770059"/>
            <a:ext cx="8640960" cy="10197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Backhaul is part of Access Network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52000" y="3879000"/>
            <a:ext cx="8640000" cy="720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/>
              <a:t>OmniRAN provides a generic model of an access network based on IEEE 802 technologies</a:t>
            </a:r>
          </a:p>
        </p:txBody>
      </p:sp>
      <p:sp>
        <p:nvSpPr>
          <p:cNvPr id="91" name="Rounded Rectangle 90"/>
          <p:cNvSpPr/>
          <p:nvPr/>
        </p:nvSpPr>
        <p:spPr bwMode="auto">
          <a:xfrm>
            <a:off x="7569069" y="1585005"/>
            <a:ext cx="827582" cy="785730"/>
          </a:xfrm>
          <a:prstGeom prst="roundRect">
            <a:avLst>
              <a:gd name="adj" fmla="val 12403"/>
            </a:avLst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3" name="AutoShape 11"/>
          <p:cNvSpPr>
            <a:spLocks noChangeArrowheads="1"/>
          </p:cNvSpPr>
          <p:nvPr/>
        </p:nvSpPr>
        <p:spPr bwMode="auto">
          <a:xfrm>
            <a:off x="746575" y="1585006"/>
            <a:ext cx="881834" cy="785730"/>
          </a:xfrm>
          <a:prstGeom prst="flowChartAlternateProcess">
            <a:avLst/>
          </a:prstGeom>
          <a:solidFill>
            <a:srgbClr val="6DC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94" name="AutoShape 13"/>
          <p:cNvSpPr>
            <a:spLocks noChangeArrowheads="1"/>
          </p:cNvSpPr>
          <p:nvPr/>
        </p:nvSpPr>
        <p:spPr bwMode="auto">
          <a:xfrm>
            <a:off x="5858879" y="1585005"/>
            <a:ext cx="1055687" cy="785730"/>
          </a:xfrm>
          <a:prstGeom prst="flowChartAlternateProcess">
            <a:avLst/>
          </a:prstGeom>
          <a:solidFill>
            <a:srgbClr val="8BB2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95" name="Freeform 14"/>
          <p:cNvSpPr>
            <a:spLocks/>
          </p:cNvSpPr>
          <p:nvPr/>
        </p:nvSpPr>
        <p:spPr bwMode="auto">
          <a:xfrm>
            <a:off x="6120727" y="1988865"/>
            <a:ext cx="560632" cy="14796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0"/>
              </a:cxn>
              <a:cxn ang="0">
                <a:pos x="499" y="90"/>
              </a:cxn>
              <a:cxn ang="0">
                <a:pos x="499" y="0"/>
              </a:cxn>
            </a:cxnLst>
            <a:rect l="0" t="0" r="r" b="b"/>
            <a:pathLst>
              <a:path w="499" h="90">
                <a:moveTo>
                  <a:pt x="0" y="0"/>
                </a:moveTo>
                <a:lnTo>
                  <a:pt x="0" y="90"/>
                </a:lnTo>
                <a:lnTo>
                  <a:pt x="499" y="90"/>
                </a:lnTo>
                <a:lnTo>
                  <a:pt x="499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99" name="Line 18"/>
          <p:cNvSpPr>
            <a:spLocks noChangeShapeType="1"/>
          </p:cNvSpPr>
          <p:nvPr/>
        </p:nvSpPr>
        <p:spPr bwMode="auto">
          <a:xfrm>
            <a:off x="2590552" y="1846864"/>
            <a:ext cx="991338" cy="23198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101" name="Line 19"/>
          <p:cNvSpPr>
            <a:spLocks noChangeShapeType="1"/>
          </p:cNvSpPr>
          <p:nvPr/>
        </p:nvSpPr>
        <p:spPr bwMode="auto">
          <a:xfrm flipH="1">
            <a:off x="2995700" y="2213865"/>
            <a:ext cx="586189" cy="123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102" name="Line 20"/>
          <p:cNvSpPr>
            <a:spLocks noChangeShapeType="1"/>
          </p:cNvSpPr>
          <p:nvPr/>
        </p:nvSpPr>
        <p:spPr bwMode="auto">
          <a:xfrm flipV="1">
            <a:off x="4778759" y="2194889"/>
            <a:ext cx="300941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" name="AutoShape 22"/>
          <p:cNvSpPr>
            <a:spLocks noChangeArrowheads="1"/>
          </p:cNvSpPr>
          <p:nvPr/>
        </p:nvSpPr>
        <p:spPr bwMode="auto">
          <a:xfrm>
            <a:off x="5927250" y="1776848"/>
            <a:ext cx="360362" cy="260331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pic>
        <p:nvPicPr>
          <p:cNvPr id="104" name="Picture 23" descr="x_big_image2"/>
          <p:cNvPicPr>
            <a:picLocks noChangeAspect="1" noChangeArrowheads="1"/>
          </p:cNvPicPr>
          <p:nvPr/>
        </p:nvPicPr>
        <p:blipFill>
          <a:blip r:embed="rId2">
            <a:lum bright="10000" contrast="40000"/>
          </a:blip>
          <a:srcRect/>
          <a:stretch>
            <a:fillRect/>
          </a:stretch>
        </p:blipFill>
        <p:spPr bwMode="auto">
          <a:xfrm>
            <a:off x="849023" y="1806295"/>
            <a:ext cx="548641" cy="58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5" name="Group 25"/>
          <p:cNvGrpSpPr>
            <a:grpSpLocks noChangeAspect="1"/>
          </p:cNvGrpSpPr>
          <p:nvPr/>
        </p:nvGrpSpPr>
        <p:grpSpPr bwMode="auto">
          <a:xfrm flipH="1">
            <a:off x="2486366" y="1741145"/>
            <a:ext cx="498811" cy="600487"/>
            <a:chOff x="5" y="2480"/>
            <a:chExt cx="237" cy="430"/>
          </a:xfrm>
        </p:grpSpPr>
        <p:grpSp>
          <p:nvGrpSpPr>
            <p:cNvPr id="106" name="Group 26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10" name="Group 27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18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26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7" name="Line 3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8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9" name="Line 3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0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1" name="Line 3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2" name="Line 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19" name="Line 3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0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1" name="Line 3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2" name="Line 3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4" name="Line 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5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11" name="Group 43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13" name="Line 4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4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5" name="Line 4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6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7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12" name="Oval 49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07" name="Arc 50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8" name="Arc 51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9" name="Arc 52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33" name="Group 53"/>
          <p:cNvGrpSpPr>
            <a:grpSpLocks noChangeAspect="1"/>
          </p:cNvGrpSpPr>
          <p:nvPr/>
        </p:nvGrpSpPr>
        <p:grpSpPr bwMode="auto">
          <a:xfrm flipH="1">
            <a:off x="2390724" y="1617452"/>
            <a:ext cx="206807" cy="249108"/>
            <a:chOff x="5" y="2480"/>
            <a:chExt cx="237" cy="430"/>
          </a:xfrm>
        </p:grpSpPr>
        <p:grpSp>
          <p:nvGrpSpPr>
            <p:cNvPr id="134" name="Group 54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38" name="Group 55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46" name="Group 56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54" name="Line 5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5" name="Line 5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6" name="Line 5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7" name="Line 6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8" name="Line 6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9" name="Line 6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60" name="Line 6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47" name="Line 6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8" name="Line 65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9" name="Line 6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0" name="Line 6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1" name="Line 68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2" name="Line 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3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39" name="Group 71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41" name="Line 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2" name="Line 73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3" name="Line 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4" name="Line 75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5" name="Line 76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40" name="Oval 77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35" name="Arc 78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6" name="Arc 79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7" name="Arc 80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62" name="Text Box 82"/>
          <p:cNvSpPr txBox="1">
            <a:spLocks noChangeArrowheads="1"/>
          </p:cNvSpPr>
          <p:nvPr/>
        </p:nvSpPr>
        <p:spPr bwMode="auto">
          <a:xfrm>
            <a:off x="3068569" y="1585005"/>
            <a:ext cx="1433085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Access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Network</a:t>
            </a: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4" name="Group 85"/>
          <p:cNvGrpSpPr>
            <a:grpSpLocks/>
          </p:cNvGrpSpPr>
          <p:nvPr/>
        </p:nvGrpSpPr>
        <p:grpSpPr bwMode="auto">
          <a:xfrm>
            <a:off x="7749244" y="1784444"/>
            <a:ext cx="269875" cy="460375"/>
            <a:chOff x="4120" y="2308"/>
            <a:chExt cx="305" cy="415"/>
          </a:xfrm>
        </p:grpSpPr>
        <p:sp>
          <p:nvSpPr>
            <p:cNvPr id="165" name="Freeform 86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6" name="Rectangle 87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7" name="Oval 88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68" name="Group 89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72" name="Line 90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3" name="Line 91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4" name="Line 92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5" name="Line 93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69" name="Freeform 94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0" name="Oval 95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1" name="Oval 96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88" name="Group 109"/>
          <p:cNvGrpSpPr>
            <a:grpSpLocks/>
          </p:cNvGrpSpPr>
          <p:nvPr/>
        </p:nvGrpSpPr>
        <p:grpSpPr bwMode="auto">
          <a:xfrm>
            <a:off x="7974114" y="1857159"/>
            <a:ext cx="269875" cy="460375"/>
            <a:chOff x="4120" y="2308"/>
            <a:chExt cx="305" cy="415"/>
          </a:xfrm>
        </p:grpSpPr>
        <p:sp>
          <p:nvSpPr>
            <p:cNvPr id="189" name="Freeform 110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0" name="Rectangle 111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1" name="Oval 112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92" name="Group 113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96" name="Line 114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7" name="Line 115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8" name="Line 11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9" name="Line 117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93" name="Freeform 118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" name="Oval 119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5" name="Oval 120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01" name="Group 122"/>
          <p:cNvGrpSpPr>
            <a:grpSpLocks/>
          </p:cNvGrpSpPr>
          <p:nvPr/>
        </p:nvGrpSpPr>
        <p:grpSpPr bwMode="auto">
          <a:xfrm>
            <a:off x="6561299" y="1722144"/>
            <a:ext cx="269875" cy="390062"/>
            <a:chOff x="4120" y="2308"/>
            <a:chExt cx="305" cy="415"/>
          </a:xfrm>
        </p:grpSpPr>
        <p:sp>
          <p:nvSpPr>
            <p:cNvPr id="202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3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4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05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209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0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1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2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06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8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14" name="Group 136"/>
          <p:cNvGrpSpPr>
            <a:grpSpLocks/>
          </p:cNvGrpSpPr>
          <p:nvPr/>
        </p:nvGrpSpPr>
        <p:grpSpPr bwMode="auto">
          <a:xfrm rot="7624109" flipV="1">
            <a:off x="1327389" y="1574899"/>
            <a:ext cx="1284693" cy="1040403"/>
            <a:chOff x="2870" y="2211"/>
            <a:chExt cx="690" cy="728"/>
          </a:xfrm>
        </p:grpSpPr>
        <p:sp>
          <p:nvSpPr>
            <p:cNvPr id="215" name="Freeform 137"/>
            <p:cNvSpPr>
              <a:spLocks/>
            </p:cNvSpPr>
            <p:nvPr/>
          </p:nvSpPr>
          <p:spPr bwMode="auto">
            <a:xfrm>
              <a:off x="2870" y="2551"/>
              <a:ext cx="461" cy="388"/>
            </a:xfrm>
            <a:custGeom>
              <a:avLst/>
              <a:gdLst/>
              <a:ahLst/>
              <a:cxnLst>
                <a:cxn ang="0">
                  <a:pos x="111" y="28"/>
                </a:cxn>
                <a:cxn ang="0">
                  <a:pos x="116" y="30"/>
                </a:cxn>
                <a:cxn ang="0">
                  <a:pos x="128" y="0"/>
                </a:cxn>
                <a:cxn ang="0">
                  <a:pos x="149" y="5"/>
                </a:cxn>
                <a:cxn ang="0">
                  <a:pos x="0" y="247"/>
                </a:cxn>
                <a:cxn ang="0">
                  <a:pos x="111" y="28"/>
                </a:cxn>
              </a:cxnLst>
              <a:rect l="0" t="0" r="r" b="b"/>
              <a:pathLst>
                <a:path w="149" h="247">
                  <a:moveTo>
                    <a:pt x="111" y="28"/>
                  </a:moveTo>
                  <a:lnTo>
                    <a:pt x="116" y="30"/>
                  </a:lnTo>
                  <a:lnTo>
                    <a:pt x="128" y="0"/>
                  </a:lnTo>
                  <a:lnTo>
                    <a:pt x="149" y="5"/>
                  </a:lnTo>
                  <a:lnTo>
                    <a:pt x="0" y="247"/>
                  </a:lnTo>
                  <a:lnTo>
                    <a:pt x="111" y="28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" name="Freeform 138"/>
            <p:cNvSpPr>
              <a:spLocks/>
            </p:cNvSpPr>
            <p:nvPr/>
          </p:nvSpPr>
          <p:spPr bwMode="auto">
            <a:xfrm>
              <a:off x="3158" y="2211"/>
              <a:ext cx="402" cy="384"/>
            </a:xfrm>
            <a:custGeom>
              <a:avLst/>
              <a:gdLst/>
              <a:ahLst/>
              <a:cxnLst>
                <a:cxn ang="0">
                  <a:pos x="0" y="239"/>
                </a:cxn>
                <a:cxn ang="0">
                  <a:pos x="130" y="0"/>
                </a:cxn>
                <a:cxn ang="0">
                  <a:pos x="35" y="216"/>
                </a:cxn>
                <a:cxn ang="0">
                  <a:pos x="32" y="216"/>
                </a:cxn>
                <a:cxn ang="0">
                  <a:pos x="18" y="244"/>
                </a:cxn>
                <a:cxn ang="0">
                  <a:pos x="0" y="239"/>
                </a:cxn>
              </a:cxnLst>
              <a:rect l="0" t="0" r="r" b="b"/>
              <a:pathLst>
                <a:path w="130" h="244">
                  <a:moveTo>
                    <a:pt x="0" y="239"/>
                  </a:moveTo>
                  <a:lnTo>
                    <a:pt x="130" y="0"/>
                  </a:lnTo>
                  <a:lnTo>
                    <a:pt x="35" y="216"/>
                  </a:lnTo>
                  <a:lnTo>
                    <a:pt x="32" y="216"/>
                  </a:lnTo>
                  <a:lnTo>
                    <a:pt x="18" y="244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218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65695" y="2076750"/>
            <a:ext cx="478302" cy="232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19" name="Text Box 82"/>
          <p:cNvSpPr txBox="1">
            <a:spLocks noChangeArrowheads="1"/>
          </p:cNvSpPr>
          <p:nvPr/>
        </p:nvSpPr>
        <p:spPr bwMode="auto">
          <a:xfrm>
            <a:off x="823002" y="1584930"/>
            <a:ext cx="733662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Terminal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4" name="Picture 372" descr="switc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890" y="1988840"/>
            <a:ext cx="503237" cy="252412"/>
          </a:xfrm>
          <a:prstGeom prst="rect">
            <a:avLst/>
          </a:prstGeom>
          <a:noFill/>
        </p:spPr>
      </p:pic>
      <p:sp>
        <p:nvSpPr>
          <p:cNvPr id="242" name="Text Box 82"/>
          <p:cNvSpPr txBox="1">
            <a:spLocks noChangeArrowheads="1"/>
          </p:cNvSpPr>
          <p:nvPr/>
        </p:nvSpPr>
        <p:spPr bwMode="auto">
          <a:xfrm>
            <a:off x="6151731" y="1584125"/>
            <a:ext cx="410369" cy="20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Core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Text Box 82"/>
          <p:cNvSpPr txBox="1">
            <a:spLocks noChangeArrowheads="1"/>
          </p:cNvSpPr>
          <p:nvPr/>
        </p:nvSpPr>
        <p:spPr bwMode="auto">
          <a:xfrm>
            <a:off x="7663733" y="1584000"/>
            <a:ext cx="637996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Service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6102719" y="3061931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Core</a:t>
            </a:r>
          </a:p>
        </p:txBody>
      </p:sp>
      <p:sp>
        <p:nvSpPr>
          <p:cNvPr id="257" name="Rectangle 256"/>
          <p:cNvSpPr/>
          <p:nvPr/>
        </p:nvSpPr>
        <p:spPr bwMode="auto">
          <a:xfrm>
            <a:off x="7728894" y="3069134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0" name="Oval 259"/>
          <p:cNvSpPr/>
          <p:nvPr/>
        </p:nvSpPr>
        <p:spPr bwMode="auto">
          <a:xfrm>
            <a:off x="5540257" y="31416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5397382" y="28368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R2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1476664" y="3217800"/>
            <a:ext cx="464406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3" name="Straight Connector 262"/>
          <p:cNvCxnSpPr/>
          <p:nvPr/>
        </p:nvCxnSpPr>
        <p:spPr bwMode="auto">
          <a:xfrm>
            <a:off x="1476664" y="3451731"/>
            <a:ext cx="96714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64" name="Group 95"/>
          <p:cNvGrpSpPr/>
          <p:nvPr/>
        </p:nvGrpSpPr>
        <p:grpSpPr>
          <a:xfrm>
            <a:off x="1693884" y="3376800"/>
            <a:ext cx="479618" cy="457200"/>
            <a:chOff x="1524000" y="2209800"/>
            <a:chExt cx="479618" cy="457200"/>
          </a:xfrm>
        </p:grpSpPr>
        <p:sp>
          <p:nvSpPr>
            <p:cNvPr id="265" name="Oval 264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1524000" y="22976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68" name="Straight Connector 267"/>
          <p:cNvCxnSpPr/>
          <p:nvPr/>
        </p:nvCxnSpPr>
        <p:spPr bwMode="auto">
          <a:xfrm>
            <a:off x="4895956" y="3451731"/>
            <a:ext cx="122477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0" name="Straight Connector 269"/>
          <p:cNvCxnSpPr>
            <a:stCxn id="256" idx="3"/>
            <a:endCxn id="257" idx="1"/>
          </p:cNvCxnSpPr>
          <p:nvPr/>
        </p:nvCxnSpPr>
        <p:spPr bwMode="auto">
          <a:xfrm>
            <a:off x="6687784" y="3354464"/>
            <a:ext cx="1041110" cy="720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73" name="Group 95"/>
          <p:cNvGrpSpPr/>
          <p:nvPr/>
        </p:nvGrpSpPr>
        <p:grpSpPr>
          <a:xfrm>
            <a:off x="5382000" y="3361447"/>
            <a:ext cx="479618" cy="457200"/>
            <a:chOff x="1524000" y="2209800"/>
            <a:chExt cx="479618" cy="457200"/>
          </a:xfrm>
        </p:grpSpPr>
        <p:sp>
          <p:nvSpPr>
            <p:cNvPr id="274" name="Oval 273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1524000" y="22976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5" name="TextBox 314"/>
          <p:cNvSpPr txBox="1"/>
          <p:nvPr/>
        </p:nvSpPr>
        <p:spPr>
          <a:xfrm>
            <a:off x="216991" y="2724751"/>
            <a:ext cx="4160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n-lt"/>
              </a:rPr>
              <a:t>OmniRAN </a:t>
            </a:r>
            <a:r>
              <a:rPr lang="en-US" sz="1800" b="1" dirty="0" smtClean="0">
                <a:latin typeface="+mn-lt"/>
              </a:rPr>
              <a:t>Network Reference Model</a:t>
            </a:r>
            <a:endParaRPr lang="en-US" sz="1800" b="1" dirty="0">
              <a:latin typeface="+mn-lt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2232000" y="3072103"/>
            <a:ext cx="2880000" cy="5743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Access Network</a:t>
            </a:r>
          </a:p>
        </p:txBody>
      </p:sp>
      <p:cxnSp>
        <p:nvCxnSpPr>
          <p:cNvPr id="200" name="Straight Connector 199"/>
          <p:cNvCxnSpPr/>
          <p:nvPr/>
        </p:nvCxnSpPr>
        <p:spPr bwMode="auto">
          <a:xfrm>
            <a:off x="2232000" y="3215585"/>
            <a:ext cx="288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54" name="Rectangle 253"/>
          <p:cNvSpPr/>
          <p:nvPr/>
        </p:nvSpPr>
        <p:spPr bwMode="auto">
          <a:xfrm>
            <a:off x="837000" y="3068915"/>
            <a:ext cx="765000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Terminal</a:t>
            </a:r>
          </a:p>
        </p:txBody>
      </p:sp>
      <p:grpSp>
        <p:nvGrpSpPr>
          <p:cNvPr id="177" name="Group 176"/>
          <p:cNvGrpSpPr/>
          <p:nvPr/>
        </p:nvGrpSpPr>
        <p:grpSpPr>
          <a:xfrm>
            <a:off x="3446875" y="5579855"/>
            <a:ext cx="744612" cy="594450"/>
            <a:chOff x="2252213" y="5577793"/>
            <a:chExt cx="1086386" cy="594450"/>
          </a:xfrm>
        </p:grpSpPr>
        <p:sp>
          <p:nvSpPr>
            <p:cNvPr id="178" name="Rectangle 177"/>
            <p:cNvSpPr/>
            <p:nvPr/>
          </p:nvSpPr>
          <p:spPr bwMode="auto">
            <a:xfrm>
              <a:off x="2252213" y="5581908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2252213" y="5877076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2796517" y="5577793"/>
              <a:ext cx="542082" cy="29290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2796514" y="5875018"/>
              <a:ext cx="542085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82" name="Isosceles Triangle 181"/>
            <p:cNvSpPr/>
            <p:nvPr/>
          </p:nvSpPr>
          <p:spPr bwMode="auto">
            <a:xfrm flipV="1">
              <a:off x="2252213" y="5588405"/>
              <a:ext cx="1086386" cy="71123"/>
            </a:xfrm>
            <a:prstGeom prst="triangle">
              <a:avLst>
                <a:gd name="adj" fmla="val 49569"/>
              </a:avLst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4436985" y="5579855"/>
            <a:ext cx="744612" cy="594450"/>
            <a:chOff x="2252213" y="5577793"/>
            <a:chExt cx="1086386" cy="594450"/>
          </a:xfrm>
        </p:grpSpPr>
        <p:sp>
          <p:nvSpPr>
            <p:cNvPr id="184" name="Rectangle 183"/>
            <p:cNvSpPr/>
            <p:nvPr/>
          </p:nvSpPr>
          <p:spPr bwMode="auto">
            <a:xfrm>
              <a:off x="2252213" y="5581908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2252213" y="5877076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2796517" y="5577793"/>
              <a:ext cx="542082" cy="29290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2796514" y="5875018"/>
              <a:ext cx="542085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13" name="Isosceles Triangle 212"/>
            <p:cNvSpPr/>
            <p:nvPr/>
          </p:nvSpPr>
          <p:spPr bwMode="auto">
            <a:xfrm flipV="1">
              <a:off x="2252213" y="5588405"/>
              <a:ext cx="1086386" cy="71123"/>
            </a:xfrm>
            <a:prstGeom prst="triangle">
              <a:avLst>
                <a:gd name="adj" fmla="val 49569"/>
              </a:avLst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sp>
        <p:nvSpPr>
          <p:cNvPr id="217" name="Rectangle 216"/>
          <p:cNvSpPr/>
          <p:nvPr/>
        </p:nvSpPr>
        <p:spPr bwMode="auto">
          <a:xfrm>
            <a:off x="3851921" y="6174305"/>
            <a:ext cx="945104" cy="9001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222" name="Picture 372" descr="switc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81990" y="2078850"/>
            <a:ext cx="503237" cy="252412"/>
          </a:xfrm>
          <a:prstGeom prst="rect">
            <a:avLst/>
          </a:prstGeom>
          <a:noFill/>
        </p:spPr>
      </p:pic>
      <p:sp>
        <p:nvSpPr>
          <p:cNvPr id="223" name="Line 19"/>
          <p:cNvSpPr>
            <a:spLocks noChangeShapeType="1"/>
          </p:cNvSpPr>
          <p:nvPr/>
        </p:nvSpPr>
        <p:spPr bwMode="auto">
          <a:xfrm flipH="1" flipV="1">
            <a:off x="4031939" y="2123855"/>
            <a:ext cx="450049" cy="9000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224" name="Text Box 82"/>
          <p:cNvSpPr txBox="1">
            <a:spLocks noChangeArrowheads="1"/>
          </p:cNvSpPr>
          <p:nvPr/>
        </p:nvSpPr>
        <p:spPr bwMode="auto">
          <a:xfrm>
            <a:off x="4166955" y="1888670"/>
            <a:ext cx="798270" cy="20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400" b="1" dirty="0">
                <a:latin typeface="Arial" pitchFamily="34" charset="0"/>
                <a:cs typeface="Arial" pitchFamily="34" charset="0"/>
              </a:rPr>
              <a:t>Backhaul</a:t>
            </a: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6" name="Text Box 82"/>
          <p:cNvSpPr txBox="1">
            <a:spLocks noChangeArrowheads="1"/>
          </p:cNvSpPr>
          <p:nvPr/>
        </p:nvSpPr>
        <p:spPr bwMode="auto">
          <a:xfrm>
            <a:off x="3960487" y="5364215"/>
            <a:ext cx="671144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i="1" dirty="0">
                <a:latin typeface="Arial" pitchFamily="34" charset="0"/>
                <a:cs typeface="Arial" pitchFamily="34" charset="0"/>
              </a:rPr>
              <a:t>Backhaul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010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Backhaul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Part of the Access Network</a:t>
            </a:r>
          </a:p>
          <a:p>
            <a:r>
              <a:rPr lang="en-US"/>
              <a:t>Transport of the user plane between PoA and CNS</a:t>
            </a:r>
          </a:p>
          <a:p>
            <a:r>
              <a:rPr lang="en-US"/>
              <a:t>Consists of bridges and links between bridges</a:t>
            </a:r>
          </a:p>
          <a:p>
            <a:r>
              <a:rPr lang="en-US"/>
              <a:t>Mix of wired or wireless medium possible within a backhaul</a:t>
            </a:r>
          </a:p>
          <a:p>
            <a:r>
              <a:rPr lang="en-US"/>
              <a:t>Isolation of user plane from transport network through VLANs</a:t>
            </a:r>
          </a:p>
          <a:p>
            <a:pPr lvl="1"/>
            <a:r>
              <a:rPr lang="en-US"/>
              <a:t>User plane is ‘tunneled’ through</a:t>
            </a:r>
          </a:p>
          <a:p>
            <a:pPr lvl="1"/>
            <a:r>
              <a:rPr lang="en-US"/>
              <a:t>Backhaul does not modify payload</a:t>
            </a:r>
          </a:p>
          <a:p>
            <a:r>
              <a:rPr lang="en-US"/>
              <a:t>Multiple operational domains possible within backhaul</a:t>
            </a:r>
          </a:p>
          <a:p>
            <a:pPr lvl="1"/>
            <a:r>
              <a:rPr lang="en-US"/>
              <a:t>Bridges and links may belong to multiple operators.</a:t>
            </a:r>
          </a:p>
          <a:p>
            <a:pPr lvl="1"/>
            <a:r>
              <a:rPr lang="en-US"/>
              <a:t>However a brigde device has a single owner?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07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802.1Q provides the functionality to enable multiple independent LANs (Broadcast Domains) within the same infrastructure</a:t>
            </a:r>
          </a:p>
          <a:p>
            <a:pPr lvl="1"/>
            <a:r>
              <a:rPr lang="en-US"/>
              <a:t>Making use of a VLAN Tag in each ETH frame to identify the membership to particular LANs</a:t>
            </a:r>
          </a:p>
          <a:p>
            <a:r>
              <a:rPr lang="en-US"/>
              <a:t>VLAN Tags can be stacked to allow for multiple operational domains</a:t>
            </a:r>
          </a:p>
          <a:p>
            <a:pPr lvl="1"/>
            <a:r>
              <a:rPr lang="en-US"/>
              <a:t>Customer VLAN</a:t>
            </a:r>
          </a:p>
          <a:p>
            <a:pPr lvl="1"/>
            <a:r>
              <a:rPr lang="en-US"/>
              <a:t>Service Provider VLAN</a:t>
            </a:r>
          </a:p>
          <a:p>
            <a:pPr lvl="1"/>
            <a:r>
              <a:rPr lang="en-US"/>
              <a:t>Backbone Provider VLAN</a:t>
            </a:r>
          </a:p>
          <a:p>
            <a:r>
              <a:rPr lang="en-US"/>
              <a:t>IEEE 802 based backhaul deploys stacked VLANs for distinction of operational domains</a:t>
            </a:r>
          </a:p>
        </p:txBody>
      </p:sp>
    </p:spTree>
    <p:extLst>
      <p:ext uri="{BB962C8B-B14F-4D97-AF65-F5344CB8AC3E}">
        <p14:creationId xmlns:p14="http://schemas.microsoft.com/office/powerpoint/2010/main" val="3285112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VLAN Deployment Example for</a:t>
            </a:r>
            <a:br>
              <a:rPr lang="en-US"/>
            </a:br>
            <a:r>
              <a:rPr lang="en-US"/>
              <a:t>Backhaul Realization </a:t>
            </a:r>
          </a:p>
        </p:txBody>
      </p:sp>
      <p:grpSp>
        <p:nvGrpSpPr>
          <p:cNvPr id="460" name="Group 459"/>
          <p:cNvGrpSpPr/>
          <p:nvPr/>
        </p:nvGrpSpPr>
        <p:grpSpPr>
          <a:xfrm>
            <a:off x="7002270" y="1947177"/>
            <a:ext cx="677178" cy="677178"/>
            <a:chOff x="7002270" y="1718810"/>
            <a:chExt cx="677178" cy="677178"/>
          </a:xfrm>
        </p:grpSpPr>
        <p:sp>
          <p:nvSpPr>
            <p:cNvPr id="35" name="AutoShape 154"/>
            <p:cNvSpPr>
              <a:spLocks noChangeArrowheads="1"/>
            </p:cNvSpPr>
            <p:nvPr/>
          </p:nvSpPr>
          <p:spPr bwMode="auto">
            <a:xfrm>
              <a:off x="7002270" y="1718810"/>
              <a:ext cx="677178" cy="677178"/>
            </a:xfrm>
            <a:prstGeom prst="flowChartAlternateProcess">
              <a:avLst/>
            </a:prstGeom>
            <a:solidFill>
              <a:srgbClr val="B9CDE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6" name="Picture 15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30166" y="2190881"/>
              <a:ext cx="240919" cy="1530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37" name="Rectangle 188"/>
            <p:cNvSpPr>
              <a:spLocks noChangeArrowheads="1"/>
            </p:cNvSpPr>
            <p:nvPr/>
          </p:nvSpPr>
          <p:spPr bwMode="auto">
            <a:xfrm>
              <a:off x="7042423" y="1751367"/>
              <a:ext cx="584935" cy="592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050" b="1" dirty="0" smtClean="0">
                  <a:latin typeface="Arial" pitchFamily="34" charset="0"/>
                  <a:cs typeface="Arial" pitchFamily="34" charset="0"/>
                </a:rPr>
                <a:t>Core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8" name="Group 107"/>
            <p:cNvGrpSpPr/>
            <p:nvPr/>
          </p:nvGrpSpPr>
          <p:grpSpPr>
            <a:xfrm>
              <a:off x="7142894" y="1907694"/>
              <a:ext cx="363976" cy="260453"/>
              <a:chOff x="7481888" y="3079208"/>
              <a:chExt cx="595312" cy="425992"/>
            </a:xfrm>
          </p:grpSpPr>
          <p:sp>
            <p:nvSpPr>
              <p:cNvPr id="39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 sz="900" dirty="0"/>
              </a:p>
            </p:txBody>
          </p:sp>
          <p:sp>
            <p:nvSpPr>
              <p:cNvPr id="40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050" dirty="0">
                  <a:ea typeface="ＭＳ Ｐゴシック" pitchFamily="34" charset="-128"/>
                </a:endParaRPr>
              </a:p>
            </p:txBody>
          </p:sp>
          <p:grpSp>
            <p:nvGrpSpPr>
              <p:cNvPr id="41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42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43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44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  <p:grpSp>
              <p:nvGrpSpPr>
                <p:cNvPr id="45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49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50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51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52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</p:grpSp>
            <p:sp>
              <p:nvSpPr>
                <p:cNvPr id="46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47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  <p:sp>
              <p:nvSpPr>
                <p:cNvPr id="48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</p:grpSp>
        </p:grpSp>
      </p:grpSp>
      <p:grpSp>
        <p:nvGrpSpPr>
          <p:cNvPr id="240" name="Group 239"/>
          <p:cNvGrpSpPr/>
          <p:nvPr/>
        </p:nvGrpSpPr>
        <p:grpSpPr>
          <a:xfrm>
            <a:off x="7939902" y="1947177"/>
            <a:ext cx="677179" cy="677178"/>
            <a:chOff x="7939902" y="1538790"/>
            <a:chExt cx="677179" cy="677178"/>
          </a:xfrm>
        </p:grpSpPr>
        <p:sp>
          <p:nvSpPr>
            <p:cNvPr id="54" name="Rounded Rectangle 53"/>
            <p:cNvSpPr/>
            <p:nvPr/>
          </p:nvSpPr>
          <p:spPr bwMode="auto">
            <a:xfrm>
              <a:off x="7939902" y="1538790"/>
              <a:ext cx="677178" cy="677178"/>
            </a:xfrm>
            <a:prstGeom prst="roundRect">
              <a:avLst/>
            </a:prstGeom>
            <a:solidFill>
              <a:srgbClr val="C4BD97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55" name="Group 61"/>
            <p:cNvGrpSpPr/>
            <p:nvPr/>
          </p:nvGrpSpPr>
          <p:grpSpPr>
            <a:xfrm>
              <a:off x="8044084" y="1595567"/>
              <a:ext cx="416725" cy="307857"/>
              <a:chOff x="6324600" y="1828800"/>
              <a:chExt cx="917575" cy="677862"/>
            </a:xfrm>
          </p:grpSpPr>
          <p:grpSp>
            <p:nvGrpSpPr>
              <p:cNvPr id="58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95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96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97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98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102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103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104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105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99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100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101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59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84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85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86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87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9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92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9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9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88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89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90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60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73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74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75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76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80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81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82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83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77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78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79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61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62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63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64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65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69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70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71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72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66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67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68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</p:grpSp>
        <p:graphicFrame>
          <p:nvGraphicFramePr>
            <p:cNvPr id="56" name="Object 15">
              <a:hlinkClick r:id="" action="ppaction://ole?verb=0"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90065892"/>
                </p:ext>
              </p:extLst>
            </p:nvPr>
          </p:nvGraphicFramePr>
          <p:xfrm>
            <a:off x="7997428" y="1894015"/>
            <a:ext cx="545820" cy="2939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9" name="Clip" r:id="rId4" imgW="5757415" imgH="3221332" progId="">
                    <p:embed/>
                  </p:oleObj>
                </mc:Choice>
                <mc:Fallback>
                  <p:oleObj name="Clip" r:id="rId4" imgW="5757415" imgH="3221332" progId="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7428" y="1894015"/>
                          <a:ext cx="545820" cy="2939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7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" name="Text Box 16"/>
            <p:cNvSpPr txBox="1">
              <a:spLocks noChangeArrowheads="1"/>
            </p:cNvSpPr>
            <p:nvPr/>
          </p:nvSpPr>
          <p:spPr bwMode="auto">
            <a:xfrm>
              <a:off x="7987011" y="1902172"/>
              <a:ext cx="63007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90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90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cxnSp>
        <p:nvCxnSpPr>
          <p:cNvPr id="106" name="Straight Connector 105"/>
          <p:cNvCxnSpPr>
            <a:stCxn id="116" idx="3"/>
            <a:endCxn id="4" idx="1"/>
          </p:cNvCxnSpPr>
          <p:nvPr/>
        </p:nvCxnSpPr>
        <p:spPr bwMode="auto">
          <a:xfrm>
            <a:off x="1058178" y="2282424"/>
            <a:ext cx="40847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7" name="Group 95"/>
          <p:cNvGrpSpPr/>
          <p:nvPr/>
        </p:nvGrpSpPr>
        <p:grpSpPr>
          <a:xfrm>
            <a:off x="1095933" y="2235075"/>
            <a:ext cx="364991" cy="321677"/>
            <a:chOff x="1524000" y="2209800"/>
            <a:chExt cx="533922" cy="470560"/>
          </a:xfrm>
        </p:grpSpPr>
        <p:sp>
          <p:nvSpPr>
            <p:cNvPr id="108" name="Oval 107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524000" y="2297668"/>
              <a:ext cx="533922" cy="38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14" name="Straight Connector 113"/>
          <p:cNvCxnSpPr>
            <a:stCxn id="35" idx="3"/>
            <a:endCxn id="54" idx="1"/>
          </p:cNvCxnSpPr>
          <p:nvPr/>
        </p:nvCxnSpPr>
        <p:spPr bwMode="auto">
          <a:xfrm>
            <a:off x="7679449" y="2285766"/>
            <a:ext cx="26045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15" name="Group 294"/>
          <p:cNvGrpSpPr/>
          <p:nvPr/>
        </p:nvGrpSpPr>
        <p:grpSpPr>
          <a:xfrm>
            <a:off x="381000" y="1943835"/>
            <a:ext cx="677178" cy="677178"/>
            <a:chOff x="381000" y="1962150"/>
            <a:chExt cx="990600" cy="990600"/>
          </a:xfrm>
          <a:pattFill prst="wdUpDiag">
            <a:fgClr>
              <a:schemeClr val="accent1">
                <a:lumMod val="40000"/>
                <a:lumOff val="60000"/>
              </a:schemeClr>
            </a:fgClr>
            <a:bgClr>
              <a:prstClr val="white"/>
            </a:bgClr>
          </a:pattFill>
        </p:grpSpPr>
        <p:sp>
          <p:nvSpPr>
            <p:cNvPr id="116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grpFill/>
            <a:ln w="9525">
              <a:solidFill>
                <a:schemeClr val="accent1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17" name="Picture 116" descr="MC900439836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  <a:grpFill/>
          </p:spPr>
        </p:pic>
      </p:grpSp>
      <p:grpSp>
        <p:nvGrpSpPr>
          <p:cNvPr id="123" name="Group 122"/>
          <p:cNvGrpSpPr/>
          <p:nvPr/>
        </p:nvGrpSpPr>
        <p:grpSpPr>
          <a:xfrm>
            <a:off x="1466655" y="1943835"/>
            <a:ext cx="683690" cy="677178"/>
            <a:chOff x="1466655" y="1715468"/>
            <a:chExt cx="683690" cy="67717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" name="AutoShape 154"/>
            <p:cNvSpPr>
              <a:spLocks noChangeArrowheads="1"/>
            </p:cNvSpPr>
            <p:nvPr/>
          </p:nvSpPr>
          <p:spPr bwMode="auto">
            <a:xfrm>
              <a:off x="1466655" y="1715468"/>
              <a:ext cx="683690" cy="677178"/>
            </a:xfrm>
            <a:prstGeom prst="flowChartAlternateProcess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0"/>
            <a:lstStyle/>
            <a:p>
              <a:pPr algn="ctr"/>
              <a:r>
                <a:rPr lang="en-US" sz="1050" b="1" dirty="0">
                  <a:latin typeface="Arial" pitchFamily="34" charset="0"/>
                  <a:cs typeface="Arial" pitchFamily="34" charset="0"/>
                </a:rPr>
                <a:t>Access</a:t>
              </a:r>
            </a:p>
          </p:txBody>
        </p:sp>
        <p:grpSp>
          <p:nvGrpSpPr>
            <p:cNvPr id="5" name="Group 158"/>
            <p:cNvGrpSpPr>
              <a:grpSpLocks noChangeAspect="1"/>
            </p:cNvGrpSpPr>
            <p:nvPr/>
          </p:nvGrpSpPr>
          <p:grpSpPr bwMode="auto">
            <a:xfrm flipH="1">
              <a:off x="1727108" y="1970639"/>
              <a:ext cx="281072" cy="338365"/>
              <a:chOff x="5" y="2480"/>
              <a:chExt cx="237" cy="430"/>
            </a:xfrm>
            <a:grpFill/>
          </p:grpSpPr>
          <p:grpSp>
            <p:nvGrpSpPr>
              <p:cNvPr id="7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  <a:grpFill/>
            </p:grpSpPr>
            <p:grpSp>
              <p:nvGrpSpPr>
                <p:cNvPr id="11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  <a:grpFill/>
              </p:grpSpPr>
              <p:grpSp>
                <p:nvGrpSpPr>
                  <p:cNvPr id="19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  <a:grpFill/>
                </p:grpSpPr>
                <p:sp>
                  <p:nvSpPr>
                    <p:cNvPr id="27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8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0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1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2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0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2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  <a:grpFill/>
              </p:grpSpPr>
              <p:sp>
                <p:nvSpPr>
                  <p:cNvPr id="14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3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5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8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cxnSp>
        <p:nvCxnSpPr>
          <p:cNvPr id="124" name="Straight Connector 123"/>
          <p:cNvCxnSpPr>
            <a:stCxn id="129" idx="3"/>
            <a:endCxn id="132" idx="1"/>
          </p:cNvCxnSpPr>
          <p:nvPr/>
        </p:nvCxnSpPr>
        <p:spPr bwMode="auto">
          <a:xfrm>
            <a:off x="1063713" y="3410891"/>
            <a:ext cx="40847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25" name="Group 95"/>
          <p:cNvGrpSpPr/>
          <p:nvPr/>
        </p:nvGrpSpPr>
        <p:grpSpPr>
          <a:xfrm>
            <a:off x="1101468" y="3363542"/>
            <a:ext cx="364991" cy="321677"/>
            <a:chOff x="1524000" y="2209800"/>
            <a:chExt cx="533922" cy="470560"/>
          </a:xfrm>
        </p:grpSpPr>
        <p:sp>
          <p:nvSpPr>
            <p:cNvPr id="126" name="Oval 125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1524000" y="2297668"/>
              <a:ext cx="533922" cy="38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8" name="Group 294"/>
          <p:cNvGrpSpPr/>
          <p:nvPr/>
        </p:nvGrpSpPr>
        <p:grpSpPr>
          <a:xfrm>
            <a:off x="386535" y="3072302"/>
            <a:ext cx="677178" cy="677178"/>
            <a:chOff x="381000" y="1962150"/>
            <a:chExt cx="990600" cy="990600"/>
          </a:xfrm>
          <a:pattFill prst="wdUpDiag">
            <a:fgClr>
              <a:schemeClr val="accent2">
                <a:lumMod val="40000"/>
                <a:lumOff val="60000"/>
              </a:schemeClr>
            </a:fgClr>
            <a:bgClr>
              <a:prstClr val="white"/>
            </a:bgClr>
          </a:pattFill>
        </p:grpSpPr>
        <p:sp>
          <p:nvSpPr>
            <p:cNvPr id="129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grpFill/>
            <a:ln w="9525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30" name="Picture 129" descr="MC900439836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  <a:grpFill/>
          </p:spPr>
        </p:pic>
      </p:grpSp>
      <p:grpSp>
        <p:nvGrpSpPr>
          <p:cNvPr id="131" name="Group 130"/>
          <p:cNvGrpSpPr/>
          <p:nvPr/>
        </p:nvGrpSpPr>
        <p:grpSpPr>
          <a:xfrm>
            <a:off x="1472190" y="3072302"/>
            <a:ext cx="683690" cy="677178"/>
            <a:chOff x="1466655" y="1715468"/>
            <a:chExt cx="683690" cy="677178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32" name="AutoShape 154"/>
            <p:cNvSpPr>
              <a:spLocks noChangeArrowheads="1"/>
            </p:cNvSpPr>
            <p:nvPr/>
          </p:nvSpPr>
          <p:spPr bwMode="auto">
            <a:xfrm>
              <a:off x="1466655" y="1715468"/>
              <a:ext cx="683690" cy="677178"/>
            </a:xfrm>
            <a:prstGeom prst="flowChartAlternateProcess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0"/>
            <a:lstStyle/>
            <a:p>
              <a:pPr algn="ctr"/>
              <a:r>
                <a:rPr lang="en-US" sz="1050" b="1" dirty="0">
                  <a:latin typeface="Arial" pitchFamily="34" charset="0"/>
                  <a:cs typeface="Arial" pitchFamily="34" charset="0"/>
                </a:rPr>
                <a:t>Access</a:t>
              </a:r>
            </a:p>
          </p:txBody>
        </p:sp>
        <p:grpSp>
          <p:nvGrpSpPr>
            <p:cNvPr id="133" name="Group 158"/>
            <p:cNvGrpSpPr>
              <a:grpSpLocks noChangeAspect="1"/>
            </p:cNvGrpSpPr>
            <p:nvPr/>
          </p:nvGrpSpPr>
          <p:grpSpPr bwMode="auto">
            <a:xfrm flipH="1">
              <a:off x="1727108" y="1970639"/>
              <a:ext cx="281072" cy="338365"/>
              <a:chOff x="5" y="2480"/>
              <a:chExt cx="237" cy="430"/>
            </a:xfrm>
            <a:grpFill/>
          </p:grpSpPr>
          <p:grpSp>
            <p:nvGrpSpPr>
              <p:cNvPr id="134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  <a:grpFill/>
            </p:grpSpPr>
            <p:grpSp>
              <p:nvGrpSpPr>
                <p:cNvPr id="138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  <a:grpFill/>
              </p:grpSpPr>
              <p:grpSp>
                <p:nvGrpSpPr>
                  <p:cNvPr id="146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  <a:grpFill/>
                </p:grpSpPr>
                <p:sp>
                  <p:nvSpPr>
                    <p:cNvPr id="154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5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6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7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8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9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0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47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8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9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0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1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2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3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39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  <a:grpFill/>
              </p:grpSpPr>
              <p:sp>
                <p:nvSpPr>
                  <p:cNvPr id="141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2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3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4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5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40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5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35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cxnSp>
        <p:nvCxnSpPr>
          <p:cNvPr id="161" name="Straight Connector 160"/>
          <p:cNvCxnSpPr>
            <a:stCxn id="166" idx="3"/>
            <a:endCxn id="169" idx="1"/>
          </p:cNvCxnSpPr>
          <p:nvPr/>
        </p:nvCxnSpPr>
        <p:spPr bwMode="auto">
          <a:xfrm>
            <a:off x="1063713" y="4446006"/>
            <a:ext cx="40847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62" name="Group 95"/>
          <p:cNvGrpSpPr/>
          <p:nvPr/>
        </p:nvGrpSpPr>
        <p:grpSpPr>
          <a:xfrm>
            <a:off x="1101468" y="4398657"/>
            <a:ext cx="364991" cy="321677"/>
            <a:chOff x="1524000" y="2209800"/>
            <a:chExt cx="533922" cy="470560"/>
          </a:xfrm>
        </p:grpSpPr>
        <p:sp>
          <p:nvSpPr>
            <p:cNvPr id="163" name="Oval 162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1524000" y="2297668"/>
              <a:ext cx="533922" cy="38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5" name="Group 294"/>
          <p:cNvGrpSpPr/>
          <p:nvPr/>
        </p:nvGrpSpPr>
        <p:grpSpPr>
          <a:xfrm>
            <a:off x="386535" y="4107417"/>
            <a:ext cx="677178" cy="677178"/>
            <a:chOff x="381000" y="1962150"/>
            <a:chExt cx="990600" cy="990600"/>
          </a:xfrm>
          <a:pattFill prst="wdUpDiag">
            <a:fgClr>
              <a:schemeClr val="accent3">
                <a:lumMod val="40000"/>
                <a:lumOff val="60000"/>
              </a:schemeClr>
            </a:fgClr>
            <a:bgClr>
              <a:prstClr val="white"/>
            </a:bgClr>
          </a:pattFill>
        </p:grpSpPr>
        <p:sp>
          <p:nvSpPr>
            <p:cNvPr id="166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grpFill/>
            <a:ln w="9525">
              <a:solidFill>
                <a:schemeClr val="accent3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67" name="Picture 166" descr="MC900439836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  <a:grpFill/>
          </p:spPr>
        </p:pic>
      </p:grpSp>
      <p:grpSp>
        <p:nvGrpSpPr>
          <p:cNvPr id="168" name="Group 167"/>
          <p:cNvGrpSpPr/>
          <p:nvPr/>
        </p:nvGrpSpPr>
        <p:grpSpPr>
          <a:xfrm>
            <a:off x="1472190" y="4107417"/>
            <a:ext cx="683690" cy="677178"/>
            <a:chOff x="1466655" y="1715468"/>
            <a:chExt cx="683690" cy="677178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69" name="AutoShape 154"/>
            <p:cNvSpPr>
              <a:spLocks noChangeArrowheads="1"/>
            </p:cNvSpPr>
            <p:nvPr/>
          </p:nvSpPr>
          <p:spPr bwMode="auto">
            <a:xfrm>
              <a:off x="1466655" y="1715468"/>
              <a:ext cx="683690" cy="677178"/>
            </a:xfrm>
            <a:prstGeom prst="flowChartAlternateProcess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0"/>
            <a:lstStyle/>
            <a:p>
              <a:pPr algn="ctr"/>
              <a:r>
                <a:rPr lang="en-US" sz="1050" b="1" dirty="0">
                  <a:latin typeface="Arial" pitchFamily="34" charset="0"/>
                  <a:cs typeface="Arial" pitchFamily="34" charset="0"/>
                </a:rPr>
                <a:t>Access</a:t>
              </a:r>
            </a:p>
          </p:txBody>
        </p:sp>
        <p:grpSp>
          <p:nvGrpSpPr>
            <p:cNvPr id="170" name="Group 158"/>
            <p:cNvGrpSpPr>
              <a:grpSpLocks noChangeAspect="1"/>
            </p:cNvGrpSpPr>
            <p:nvPr/>
          </p:nvGrpSpPr>
          <p:grpSpPr bwMode="auto">
            <a:xfrm flipH="1">
              <a:off x="1727108" y="1970639"/>
              <a:ext cx="281072" cy="338365"/>
              <a:chOff x="5" y="2480"/>
              <a:chExt cx="237" cy="430"/>
            </a:xfrm>
            <a:grpFill/>
          </p:grpSpPr>
          <p:grpSp>
            <p:nvGrpSpPr>
              <p:cNvPr id="171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  <a:grpFill/>
            </p:grpSpPr>
            <p:grpSp>
              <p:nvGrpSpPr>
                <p:cNvPr id="175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  <a:grpFill/>
              </p:grpSpPr>
              <p:grpSp>
                <p:nvGrpSpPr>
                  <p:cNvPr id="183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  <a:grpFill/>
                </p:grpSpPr>
                <p:sp>
                  <p:nvSpPr>
                    <p:cNvPr id="191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2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3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4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5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6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7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84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5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6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7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8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9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90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76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  <a:grpFill/>
              </p:grpSpPr>
              <p:sp>
                <p:nvSpPr>
                  <p:cNvPr id="178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9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0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1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2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77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5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72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3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cxnSp>
        <p:nvCxnSpPr>
          <p:cNvPr id="198" name="Straight Connector 197"/>
          <p:cNvCxnSpPr>
            <a:stCxn id="203" idx="3"/>
            <a:endCxn id="206" idx="1"/>
          </p:cNvCxnSpPr>
          <p:nvPr/>
        </p:nvCxnSpPr>
        <p:spPr bwMode="auto">
          <a:xfrm>
            <a:off x="1063713" y="5614033"/>
            <a:ext cx="40847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99" name="Group 95"/>
          <p:cNvGrpSpPr/>
          <p:nvPr/>
        </p:nvGrpSpPr>
        <p:grpSpPr>
          <a:xfrm>
            <a:off x="1101468" y="5566684"/>
            <a:ext cx="364991" cy="321677"/>
            <a:chOff x="1524000" y="2209800"/>
            <a:chExt cx="533922" cy="470560"/>
          </a:xfrm>
        </p:grpSpPr>
        <p:sp>
          <p:nvSpPr>
            <p:cNvPr id="200" name="Oval 199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1524000" y="2297668"/>
              <a:ext cx="533922" cy="38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2" name="Group 294"/>
          <p:cNvGrpSpPr/>
          <p:nvPr/>
        </p:nvGrpSpPr>
        <p:grpSpPr>
          <a:xfrm>
            <a:off x="386535" y="5275444"/>
            <a:ext cx="677178" cy="677178"/>
            <a:chOff x="381000" y="1962150"/>
            <a:chExt cx="990600" cy="990600"/>
          </a:xfrm>
          <a:pattFill prst="wdUpDiag">
            <a:fgClr>
              <a:schemeClr val="accent4">
                <a:lumMod val="40000"/>
                <a:lumOff val="60000"/>
              </a:schemeClr>
            </a:fgClr>
            <a:bgClr>
              <a:prstClr val="white"/>
            </a:bgClr>
          </a:pattFill>
        </p:grpSpPr>
        <p:sp>
          <p:nvSpPr>
            <p:cNvPr id="203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grpFill/>
            <a:ln w="9525">
              <a:solidFill>
                <a:schemeClr val="accent4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04" name="Picture 203" descr="MC900439836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  <a:grpFill/>
          </p:spPr>
        </p:pic>
      </p:grpSp>
      <p:grpSp>
        <p:nvGrpSpPr>
          <p:cNvPr id="205" name="Group 204"/>
          <p:cNvGrpSpPr/>
          <p:nvPr/>
        </p:nvGrpSpPr>
        <p:grpSpPr>
          <a:xfrm>
            <a:off x="1472190" y="5275444"/>
            <a:ext cx="683690" cy="677178"/>
            <a:chOff x="1466655" y="1715468"/>
            <a:chExt cx="683690" cy="67717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06" name="AutoShape 154"/>
            <p:cNvSpPr>
              <a:spLocks noChangeArrowheads="1"/>
            </p:cNvSpPr>
            <p:nvPr/>
          </p:nvSpPr>
          <p:spPr bwMode="auto">
            <a:xfrm>
              <a:off x="1466655" y="1715468"/>
              <a:ext cx="683690" cy="677178"/>
            </a:xfrm>
            <a:prstGeom prst="flowChartAlternateProcess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0"/>
            <a:lstStyle/>
            <a:p>
              <a:pPr algn="ctr"/>
              <a:r>
                <a:rPr lang="en-US" sz="1050" b="1" dirty="0">
                  <a:latin typeface="Arial" pitchFamily="34" charset="0"/>
                  <a:cs typeface="Arial" pitchFamily="34" charset="0"/>
                </a:rPr>
                <a:t>Access</a:t>
              </a:r>
            </a:p>
          </p:txBody>
        </p:sp>
        <p:grpSp>
          <p:nvGrpSpPr>
            <p:cNvPr id="207" name="Group 158"/>
            <p:cNvGrpSpPr>
              <a:grpSpLocks noChangeAspect="1"/>
            </p:cNvGrpSpPr>
            <p:nvPr/>
          </p:nvGrpSpPr>
          <p:grpSpPr bwMode="auto">
            <a:xfrm flipH="1">
              <a:off x="1727108" y="1970639"/>
              <a:ext cx="281072" cy="338365"/>
              <a:chOff x="5" y="2480"/>
              <a:chExt cx="237" cy="430"/>
            </a:xfrm>
            <a:grpFill/>
          </p:grpSpPr>
          <p:grpSp>
            <p:nvGrpSpPr>
              <p:cNvPr id="208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  <a:grpFill/>
            </p:grpSpPr>
            <p:grpSp>
              <p:nvGrpSpPr>
                <p:cNvPr id="212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  <a:grpFill/>
              </p:grpSpPr>
              <p:grpSp>
                <p:nvGrpSpPr>
                  <p:cNvPr id="220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  <a:grpFill/>
                </p:grpSpPr>
                <p:sp>
                  <p:nvSpPr>
                    <p:cNvPr id="228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9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0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1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2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3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4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21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2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3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4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5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6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7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13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  <a:grpFill/>
              </p:grpSpPr>
              <p:sp>
                <p:nvSpPr>
                  <p:cNvPr id="215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6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7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8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9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14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5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09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1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461" name="Group 460"/>
          <p:cNvGrpSpPr/>
          <p:nvPr/>
        </p:nvGrpSpPr>
        <p:grpSpPr>
          <a:xfrm>
            <a:off x="7002270" y="3072302"/>
            <a:ext cx="677178" cy="677178"/>
            <a:chOff x="7002270" y="2843935"/>
            <a:chExt cx="677178" cy="677178"/>
          </a:xfrm>
        </p:grpSpPr>
        <p:sp>
          <p:nvSpPr>
            <p:cNvPr id="242" name="AutoShape 154"/>
            <p:cNvSpPr>
              <a:spLocks noChangeArrowheads="1"/>
            </p:cNvSpPr>
            <p:nvPr/>
          </p:nvSpPr>
          <p:spPr bwMode="auto">
            <a:xfrm>
              <a:off x="7002270" y="2843935"/>
              <a:ext cx="677178" cy="677178"/>
            </a:xfrm>
            <a:prstGeom prst="flowChartAlternateProcess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43" name="Picture 15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30166" y="3316006"/>
              <a:ext cx="240919" cy="1530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44" name="Rectangle 188"/>
            <p:cNvSpPr>
              <a:spLocks noChangeArrowheads="1"/>
            </p:cNvSpPr>
            <p:nvPr/>
          </p:nvSpPr>
          <p:spPr bwMode="auto">
            <a:xfrm>
              <a:off x="7042423" y="2876492"/>
              <a:ext cx="584935" cy="592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050" b="1" dirty="0" smtClean="0">
                  <a:latin typeface="Arial" pitchFamily="34" charset="0"/>
                  <a:cs typeface="Arial" pitchFamily="34" charset="0"/>
                </a:rPr>
                <a:t>Core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5" name="Group 107"/>
            <p:cNvGrpSpPr/>
            <p:nvPr/>
          </p:nvGrpSpPr>
          <p:grpSpPr>
            <a:xfrm>
              <a:off x="7142894" y="3032819"/>
              <a:ext cx="363976" cy="260453"/>
              <a:chOff x="7481888" y="3079208"/>
              <a:chExt cx="595312" cy="425992"/>
            </a:xfrm>
          </p:grpSpPr>
          <p:sp>
            <p:nvSpPr>
              <p:cNvPr id="246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 sz="900" dirty="0"/>
              </a:p>
            </p:txBody>
          </p:sp>
          <p:sp>
            <p:nvSpPr>
              <p:cNvPr id="247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050" dirty="0">
                  <a:ea typeface="ＭＳ Ｐゴシック" pitchFamily="34" charset="-128"/>
                </a:endParaRPr>
              </a:p>
            </p:txBody>
          </p:sp>
          <p:grpSp>
            <p:nvGrpSpPr>
              <p:cNvPr id="248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249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250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251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  <p:grpSp>
              <p:nvGrpSpPr>
                <p:cNvPr id="252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56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257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258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259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</p:grpSp>
            <p:sp>
              <p:nvSpPr>
                <p:cNvPr id="253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254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  <p:sp>
              <p:nvSpPr>
                <p:cNvPr id="255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</p:grpSp>
        </p:grpSp>
      </p:grpSp>
      <p:grpSp>
        <p:nvGrpSpPr>
          <p:cNvPr id="260" name="Group 259"/>
          <p:cNvGrpSpPr/>
          <p:nvPr/>
        </p:nvGrpSpPr>
        <p:grpSpPr>
          <a:xfrm>
            <a:off x="7939902" y="3072302"/>
            <a:ext cx="677179" cy="677178"/>
            <a:chOff x="7939902" y="1538790"/>
            <a:chExt cx="677179" cy="677178"/>
          </a:xfrm>
        </p:grpSpPr>
        <p:sp>
          <p:nvSpPr>
            <p:cNvPr id="261" name="Rounded Rectangle 260"/>
            <p:cNvSpPr/>
            <p:nvPr/>
          </p:nvSpPr>
          <p:spPr bwMode="auto">
            <a:xfrm>
              <a:off x="7939902" y="1538790"/>
              <a:ext cx="677178" cy="677178"/>
            </a:xfrm>
            <a:prstGeom prst="roundRect">
              <a:avLst/>
            </a:prstGeom>
            <a:solidFill>
              <a:srgbClr val="C4BD97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262" name="Group 61"/>
            <p:cNvGrpSpPr/>
            <p:nvPr/>
          </p:nvGrpSpPr>
          <p:grpSpPr>
            <a:xfrm>
              <a:off x="8044084" y="1595567"/>
              <a:ext cx="416725" cy="307857"/>
              <a:chOff x="6324600" y="1828800"/>
              <a:chExt cx="917575" cy="677862"/>
            </a:xfrm>
          </p:grpSpPr>
          <p:grpSp>
            <p:nvGrpSpPr>
              <p:cNvPr id="265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302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03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04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305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09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10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11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12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306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07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308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266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291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92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93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294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98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99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00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01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295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96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297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267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280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81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82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283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87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88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89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90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284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85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286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268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269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70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71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272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76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77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78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79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273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74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275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</p:grpSp>
        <p:graphicFrame>
          <p:nvGraphicFramePr>
            <p:cNvPr id="263" name="Object 15">
              <a:hlinkClick r:id="" action="ppaction://ole?verb=0"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90065892"/>
                </p:ext>
              </p:extLst>
            </p:nvPr>
          </p:nvGraphicFramePr>
          <p:xfrm>
            <a:off x="7997428" y="1894015"/>
            <a:ext cx="545820" cy="2939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0" name="Clip" r:id="rId7" imgW="5757415" imgH="3221332" progId="">
                    <p:embed/>
                  </p:oleObj>
                </mc:Choice>
                <mc:Fallback>
                  <p:oleObj name="Clip" r:id="rId7" imgW="5757415" imgH="3221332" progId="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7428" y="1894015"/>
                          <a:ext cx="545820" cy="2939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7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4" name="Text Box 16"/>
            <p:cNvSpPr txBox="1">
              <a:spLocks noChangeArrowheads="1"/>
            </p:cNvSpPr>
            <p:nvPr/>
          </p:nvSpPr>
          <p:spPr bwMode="auto">
            <a:xfrm>
              <a:off x="7987011" y="1902172"/>
              <a:ext cx="63007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90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90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cxnSp>
        <p:nvCxnSpPr>
          <p:cNvPr id="313" name="Straight Connector 312"/>
          <p:cNvCxnSpPr>
            <a:stCxn id="242" idx="3"/>
            <a:endCxn id="261" idx="1"/>
          </p:cNvCxnSpPr>
          <p:nvPr/>
        </p:nvCxnSpPr>
        <p:spPr bwMode="auto">
          <a:xfrm>
            <a:off x="7679449" y="3410891"/>
            <a:ext cx="26045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462" name="Group 461"/>
          <p:cNvGrpSpPr/>
          <p:nvPr/>
        </p:nvGrpSpPr>
        <p:grpSpPr>
          <a:xfrm>
            <a:off x="7002270" y="4107417"/>
            <a:ext cx="677178" cy="677178"/>
            <a:chOff x="7002270" y="3879050"/>
            <a:chExt cx="677178" cy="677178"/>
          </a:xfrm>
        </p:grpSpPr>
        <p:sp>
          <p:nvSpPr>
            <p:cNvPr id="315" name="AutoShape 154"/>
            <p:cNvSpPr>
              <a:spLocks noChangeArrowheads="1"/>
            </p:cNvSpPr>
            <p:nvPr/>
          </p:nvSpPr>
          <p:spPr bwMode="auto">
            <a:xfrm>
              <a:off x="7002270" y="3879050"/>
              <a:ext cx="677178" cy="677178"/>
            </a:xfrm>
            <a:prstGeom prst="flowChartAlternateProcess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16" name="Picture 15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30166" y="4351121"/>
              <a:ext cx="240919" cy="1530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317" name="Rectangle 188"/>
            <p:cNvSpPr>
              <a:spLocks noChangeArrowheads="1"/>
            </p:cNvSpPr>
            <p:nvPr/>
          </p:nvSpPr>
          <p:spPr bwMode="auto">
            <a:xfrm>
              <a:off x="7042423" y="3911607"/>
              <a:ext cx="584935" cy="592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050" b="1" dirty="0" smtClean="0">
                  <a:latin typeface="Arial" pitchFamily="34" charset="0"/>
                  <a:cs typeface="Arial" pitchFamily="34" charset="0"/>
                </a:rPr>
                <a:t>Core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8" name="Group 107"/>
            <p:cNvGrpSpPr/>
            <p:nvPr/>
          </p:nvGrpSpPr>
          <p:grpSpPr>
            <a:xfrm>
              <a:off x="7142894" y="4067934"/>
              <a:ext cx="363976" cy="260453"/>
              <a:chOff x="7481888" y="3079208"/>
              <a:chExt cx="595312" cy="425992"/>
            </a:xfrm>
          </p:grpSpPr>
          <p:sp>
            <p:nvSpPr>
              <p:cNvPr id="319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 sz="900" dirty="0"/>
              </a:p>
            </p:txBody>
          </p:sp>
          <p:sp>
            <p:nvSpPr>
              <p:cNvPr id="320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050" dirty="0">
                  <a:ea typeface="ＭＳ Ｐゴシック" pitchFamily="34" charset="-128"/>
                </a:endParaRPr>
              </a:p>
            </p:txBody>
          </p:sp>
          <p:grpSp>
            <p:nvGrpSpPr>
              <p:cNvPr id="321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322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323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324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  <p:grpSp>
              <p:nvGrpSpPr>
                <p:cNvPr id="325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29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330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331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332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</p:grpSp>
            <p:sp>
              <p:nvSpPr>
                <p:cNvPr id="326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327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  <p:sp>
              <p:nvSpPr>
                <p:cNvPr id="328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</p:grpSp>
        </p:grpSp>
      </p:grpSp>
      <p:grpSp>
        <p:nvGrpSpPr>
          <p:cNvPr id="333" name="Group 332"/>
          <p:cNvGrpSpPr/>
          <p:nvPr/>
        </p:nvGrpSpPr>
        <p:grpSpPr>
          <a:xfrm>
            <a:off x="7939902" y="4107417"/>
            <a:ext cx="677179" cy="677178"/>
            <a:chOff x="7939902" y="1538790"/>
            <a:chExt cx="677179" cy="677178"/>
          </a:xfrm>
        </p:grpSpPr>
        <p:sp>
          <p:nvSpPr>
            <p:cNvPr id="334" name="Rounded Rectangle 333"/>
            <p:cNvSpPr/>
            <p:nvPr/>
          </p:nvSpPr>
          <p:spPr bwMode="auto">
            <a:xfrm>
              <a:off x="7939902" y="1538790"/>
              <a:ext cx="677178" cy="677178"/>
            </a:xfrm>
            <a:prstGeom prst="roundRect">
              <a:avLst/>
            </a:prstGeom>
            <a:solidFill>
              <a:srgbClr val="C4BD97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335" name="Group 61"/>
            <p:cNvGrpSpPr/>
            <p:nvPr/>
          </p:nvGrpSpPr>
          <p:grpSpPr>
            <a:xfrm>
              <a:off x="8044084" y="1595567"/>
              <a:ext cx="416725" cy="307857"/>
              <a:chOff x="6324600" y="1828800"/>
              <a:chExt cx="917575" cy="677862"/>
            </a:xfrm>
          </p:grpSpPr>
          <p:grpSp>
            <p:nvGrpSpPr>
              <p:cNvPr id="338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375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76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77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378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82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83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84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85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379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80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381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339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364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65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66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367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7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72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7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7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368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69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370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340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353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54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55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356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60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61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62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63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357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58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359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341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342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43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44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345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49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50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51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52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346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47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348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</p:grpSp>
        <p:graphicFrame>
          <p:nvGraphicFramePr>
            <p:cNvPr id="336" name="Object 15">
              <a:hlinkClick r:id="" action="ppaction://ole?verb=0"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90065892"/>
                </p:ext>
              </p:extLst>
            </p:nvPr>
          </p:nvGraphicFramePr>
          <p:xfrm>
            <a:off x="7997428" y="1894015"/>
            <a:ext cx="545820" cy="2939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1" name="Clip" r:id="rId8" imgW="5757415" imgH="3221332" progId="">
                    <p:embed/>
                  </p:oleObj>
                </mc:Choice>
                <mc:Fallback>
                  <p:oleObj name="Clip" r:id="rId8" imgW="5757415" imgH="3221332" progId="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7428" y="1894015"/>
                          <a:ext cx="545820" cy="2939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7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7" name="Text Box 16"/>
            <p:cNvSpPr txBox="1">
              <a:spLocks noChangeArrowheads="1"/>
            </p:cNvSpPr>
            <p:nvPr/>
          </p:nvSpPr>
          <p:spPr bwMode="auto">
            <a:xfrm>
              <a:off x="7987011" y="1902172"/>
              <a:ext cx="63007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90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90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cxnSp>
        <p:nvCxnSpPr>
          <p:cNvPr id="386" name="Straight Connector 385"/>
          <p:cNvCxnSpPr>
            <a:stCxn id="315" idx="3"/>
            <a:endCxn id="334" idx="1"/>
          </p:cNvCxnSpPr>
          <p:nvPr/>
        </p:nvCxnSpPr>
        <p:spPr bwMode="auto">
          <a:xfrm>
            <a:off x="7679449" y="4446006"/>
            <a:ext cx="26045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463" name="Group 462"/>
          <p:cNvGrpSpPr/>
          <p:nvPr/>
        </p:nvGrpSpPr>
        <p:grpSpPr>
          <a:xfrm>
            <a:off x="7002270" y="5277547"/>
            <a:ext cx="677178" cy="677178"/>
            <a:chOff x="7002270" y="5049180"/>
            <a:chExt cx="677178" cy="677178"/>
          </a:xfrm>
        </p:grpSpPr>
        <p:sp>
          <p:nvSpPr>
            <p:cNvPr id="388" name="AutoShape 154"/>
            <p:cNvSpPr>
              <a:spLocks noChangeArrowheads="1"/>
            </p:cNvSpPr>
            <p:nvPr/>
          </p:nvSpPr>
          <p:spPr bwMode="auto">
            <a:xfrm>
              <a:off x="7002270" y="5049180"/>
              <a:ext cx="677178" cy="677178"/>
            </a:xfrm>
            <a:prstGeom prst="flowChartAlternateProcess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89" name="Picture 15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30166" y="5521251"/>
              <a:ext cx="240919" cy="1530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390" name="Rectangle 188"/>
            <p:cNvSpPr>
              <a:spLocks noChangeArrowheads="1"/>
            </p:cNvSpPr>
            <p:nvPr/>
          </p:nvSpPr>
          <p:spPr bwMode="auto">
            <a:xfrm>
              <a:off x="7042423" y="5081737"/>
              <a:ext cx="584935" cy="592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050" b="1" dirty="0" smtClean="0">
                  <a:latin typeface="Arial" pitchFamily="34" charset="0"/>
                  <a:cs typeface="Arial" pitchFamily="34" charset="0"/>
                </a:rPr>
                <a:t>Core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91" name="Group 107"/>
            <p:cNvGrpSpPr/>
            <p:nvPr/>
          </p:nvGrpSpPr>
          <p:grpSpPr>
            <a:xfrm>
              <a:off x="7142894" y="5238064"/>
              <a:ext cx="363976" cy="260453"/>
              <a:chOff x="7481888" y="3079208"/>
              <a:chExt cx="595312" cy="425992"/>
            </a:xfrm>
          </p:grpSpPr>
          <p:sp>
            <p:nvSpPr>
              <p:cNvPr id="392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 sz="900" dirty="0"/>
              </a:p>
            </p:txBody>
          </p:sp>
          <p:sp>
            <p:nvSpPr>
              <p:cNvPr id="393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050" dirty="0">
                  <a:ea typeface="ＭＳ Ｐゴシック" pitchFamily="34" charset="-128"/>
                </a:endParaRPr>
              </a:p>
            </p:txBody>
          </p:sp>
          <p:grpSp>
            <p:nvGrpSpPr>
              <p:cNvPr id="394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395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396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397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  <p:grpSp>
              <p:nvGrpSpPr>
                <p:cNvPr id="398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402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403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404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405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</p:grpSp>
            <p:sp>
              <p:nvSpPr>
                <p:cNvPr id="399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400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  <p:sp>
              <p:nvSpPr>
                <p:cNvPr id="401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</p:grpSp>
        </p:grpSp>
      </p:grpSp>
      <p:grpSp>
        <p:nvGrpSpPr>
          <p:cNvPr id="406" name="Group 405"/>
          <p:cNvGrpSpPr/>
          <p:nvPr/>
        </p:nvGrpSpPr>
        <p:grpSpPr>
          <a:xfrm>
            <a:off x="7939902" y="5277547"/>
            <a:ext cx="677179" cy="677178"/>
            <a:chOff x="7939902" y="1538790"/>
            <a:chExt cx="677179" cy="677178"/>
          </a:xfrm>
        </p:grpSpPr>
        <p:sp>
          <p:nvSpPr>
            <p:cNvPr id="407" name="Rounded Rectangle 406"/>
            <p:cNvSpPr/>
            <p:nvPr/>
          </p:nvSpPr>
          <p:spPr bwMode="auto">
            <a:xfrm>
              <a:off x="7939902" y="1538790"/>
              <a:ext cx="677178" cy="677178"/>
            </a:xfrm>
            <a:prstGeom prst="roundRect">
              <a:avLst/>
            </a:prstGeom>
            <a:solidFill>
              <a:srgbClr val="C4BD97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408" name="Group 61"/>
            <p:cNvGrpSpPr/>
            <p:nvPr/>
          </p:nvGrpSpPr>
          <p:grpSpPr>
            <a:xfrm>
              <a:off x="8044084" y="1595567"/>
              <a:ext cx="416725" cy="307857"/>
              <a:chOff x="6324600" y="1828800"/>
              <a:chExt cx="917575" cy="677862"/>
            </a:xfrm>
          </p:grpSpPr>
          <p:grpSp>
            <p:nvGrpSpPr>
              <p:cNvPr id="411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448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49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50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451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455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56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57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58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452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53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454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412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437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38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39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440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444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45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46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47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441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42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443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413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426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27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28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429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433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34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35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36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430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31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432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414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415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16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17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418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422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23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24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25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419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20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421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</p:grpSp>
        <p:graphicFrame>
          <p:nvGraphicFramePr>
            <p:cNvPr id="409" name="Object 15">
              <a:hlinkClick r:id="" action="ppaction://ole?verb=0"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90065892"/>
                </p:ext>
              </p:extLst>
            </p:nvPr>
          </p:nvGraphicFramePr>
          <p:xfrm>
            <a:off x="7997428" y="1894015"/>
            <a:ext cx="545820" cy="2939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2" name="Clip" r:id="rId9" imgW="5757415" imgH="3221332" progId="">
                    <p:embed/>
                  </p:oleObj>
                </mc:Choice>
                <mc:Fallback>
                  <p:oleObj name="Clip" r:id="rId9" imgW="5757415" imgH="3221332" progId="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7428" y="1894015"/>
                          <a:ext cx="545820" cy="2939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7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" name="Text Box 16"/>
            <p:cNvSpPr txBox="1">
              <a:spLocks noChangeArrowheads="1"/>
            </p:cNvSpPr>
            <p:nvPr/>
          </p:nvSpPr>
          <p:spPr bwMode="auto">
            <a:xfrm>
              <a:off x="7987011" y="1902172"/>
              <a:ext cx="63007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90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90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cxnSp>
        <p:nvCxnSpPr>
          <p:cNvPr id="459" name="Straight Connector 458"/>
          <p:cNvCxnSpPr>
            <a:stCxn id="388" idx="3"/>
            <a:endCxn id="407" idx="1"/>
          </p:cNvCxnSpPr>
          <p:nvPr/>
        </p:nvCxnSpPr>
        <p:spPr bwMode="auto">
          <a:xfrm>
            <a:off x="7679449" y="5616136"/>
            <a:ext cx="26045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4" name="Straight Connector 463"/>
          <p:cNvCxnSpPr>
            <a:endCxn id="35" idx="1"/>
          </p:cNvCxnSpPr>
          <p:nvPr/>
        </p:nvCxnSpPr>
        <p:spPr bwMode="auto">
          <a:xfrm flipV="1">
            <a:off x="6462210" y="2285766"/>
            <a:ext cx="540060" cy="11146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11" name="Group 40"/>
          <p:cNvGrpSpPr/>
          <p:nvPr/>
        </p:nvGrpSpPr>
        <p:grpSpPr>
          <a:xfrm>
            <a:off x="6642230" y="2270679"/>
            <a:ext cx="364991" cy="324566"/>
            <a:chOff x="3276600" y="2156671"/>
            <a:chExt cx="533922" cy="474786"/>
          </a:xfrm>
        </p:grpSpPr>
        <p:sp>
          <p:nvSpPr>
            <p:cNvPr id="112" name="Oval 111"/>
            <p:cNvSpPr/>
            <p:nvPr/>
          </p:nvSpPr>
          <p:spPr bwMode="auto">
            <a:xfrm>
              <a:off x="3429000" y="21566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3276600" y="2248764"/>
              <a:ext cx="533922" cy="3826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468" name="Straight Connector 467"/>
          <p:cNvCxnSpPr>
            <a:endCxn id="242" idx="1"/>
          </p:cNvCxnSpPr>
          <p:nvPr/>
        </p:nvCxnSpPr>
        <p:spPr bwMode="auto">
          <a:xfrm>
            <a:off x="6372200" y="3027297"/>
            <a:ext cx="630070" cy="3835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2" name="Straight Connector 471"/>
          <p:cNvCxnSpPr>
            <a:endCxn id="315" idx="1"/>
          </p:cNvCxnSpPr>
          <p:nvPr/>
        </p:nvCxnSpPr>
        <p:spPr bwMode="auto">
          <a:xfrm flipV="1">
            <a:off x="6552220" y="4446006"/>
            <a:ext cx="450050" cy="2145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3" name="Straight Connector 472"/>
          <p:cNvCxnSpPr>
            <a:endCxn id="388" idx="1"/>
          </p:cNvCxnSpPr>
          <p:nvPr/>
        </p:nvCxnSpPr>
        <p:spPr bwMode="auto">
          <a:xfrm>
            <a:off x="6417205" y="5187537"/>
            <a:ext cx="585065" cy="42859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4" name="Straight Connector 473"/>
          <p:cNvCxnSpPr/>
          <p:nvPr/>
        </p:nvCxnSpPr>
        <p:spPr bwMode="auto">
          <a:xfrm>
            <a:off x="4977045" y="4377447"/>
            <a:ext cx="495055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5" name="Straight Connector 474"/>
          <p:cNvCxnSpPr>
            <a:endCxn id="238" idx="2"/>
          </p:cNvCxnSpPr>
          <p:nvPr/>
        </p:nvCxnSpPr>
        <p:spPr bwMode="auto">
          <a:xfrm flipV="1">
            <a:off x="5067055" y="2725554"/>
            <a:ext cx="363530" cy="3017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6" name="Straight Connector 475"/>
          <p:cNvCxnSpPr/>
          <p:nvPr/>
        </p:nvCxnSpPr>
        <p:spPr bwMode="auto">
          <a:xfrm>
            <a:off x="3581890" y="2982292"/>
            <a:ext cx="405045" cy="22502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7" name="Straight Connector 476"/>
          <p:cNvCxnSpPr/>
          <p:nvPr/>
        </p:nvCxnSpPr>
        <p:spPr bwMode="auto">
          <a:xfrm flipV="1">
            <a:off x="3536885" y="4422452"/>
            <a:ext cx="360040" cy="31503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8" name="Straight Connector 477"/>
          <p:cNvCxnSpPr>
            <a:stCxn id="4" idx="3"/>
          </p:cNvCxnSpPr>
          <p:nvPr/>
        </p:nvCxnSpPr>
        <p:spPr bwMode="auto">
          <a:xfrm>
            <a:off x="2150345" y="2282424"/>
            <a:ext cx="441435" cy="24981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9" name="Straight Connector 478"/>
          <p:cNvCxnSpPr>
            <a:stCxn id="132" idx="3"/>
          </p:cNvCxnSpPr>
          <p:nvPr/>
        </p:nvCxnSpPr>
        <p:spPr bwMode="auto">
          <a:xfrm flipV="1">
            <a:off x="2155880" y="3207317"/>
            <a:ext cx="390895" cy="20357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80" name="Straight Connector 479"/>
          <p:cNvCxnSpPr>
            <a:stCxn id="169" idx="3"/>
          </p:cNvCxnSpPr>
          <p:nvPr/>
        </p:nvCxnSpPr>
        <p:spPr bwMode="auto">
          <a:xfrm>
            <a:off x="2155880" y="4446006"/>
            <a:ext cx="390895" cy="1564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81" name="Straight Connector 480"/>
          <p:cNvCxnSpPr>
            <a:stCxn id="206" idx="3"/>
          </p:cNvCxnSpPr>
          <p:nvPr/>
        </p:nvCxnSpPr>
        <p:spPr bwMode="auto">
          <a:xfrm flipV="1">
            <a:off x="2155880" y="5367557"/>
            <a:ext cx="390895" cy="24647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504" name="Group 40"/>
          <p:cNvGrpSpPr/>
          <p:nvPr/>
        </p:nvGrpSpPr>
        <p:grpSpPr>
          <a:xfrm>
            <a:off x="6642230" y="3252322"/>
            <a:ext cx="364991" cy="324566"/>
            <a:chOff x="3276600" y="2156671"/>
            <a:chExt cx="533922" cy="474786"/>
          </a:xfrm>
        </p:grpSpPr>
        <p:sp>
          <p:nvSpPr>
            <p:cNvPr id="505" name="Oval 504"/>
            <p:cNvSpPr/>
            <p:nvPr/>
          </p:nvSpPr>
          <p:spPr bwMode="auto">
            <a:xfrm>
              <a:off x="3429000" y="21566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06" name="TextBox 505"/>
            <p:cNvSpPr txBox="1"/>
            <p:nvPr/>
          </p:nvSpPr>
          <p:spPr>
            <a:xfrm>
              <a:off x="3276600" y="2248764"/>
              <a:ext cx="533922" cy="3826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07" name="Group 40"/>
          <p:cNvGrpSpPr/>
          <p:nvPr/>
        </p:nvGrpSpPr>
        <p:grpSpPr>
          <a:xfrm>
            <a:off x="6642230" y="4405518"/>
            <a:ext cx="364991" cy="324566"/>
            <a:chOff x="3276600" y="2156671"/>
            <a:chExt cx="533922" cy="474786"/>
          </a:xfrm>
        </p:grpSpPr>
        <p:sp>
          <p:nvSpPr>
            <p:cNvPr id="508" name="Oval 507"/>
            <p:cNvSpPr/>
            <p:nvPr/>
          </p:nvSpPr>
          <p:spPr bwMode="auto">
            <a:xfrm>
              <a:off x="3429000" y="21566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09" name="TextBox 508"/>
            <p:cNvSpPr txBox="1"/>
            <p:nvPr/>
          </p:nvSpPr>
          <p:spPr>
            <a:xfrm>
              <a:off x="3276600" y="2248764"/>
              <a:ext cx="533922" cy="3826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10" name="Group 40"/>
          <p:cNvGrpSpPr/>
          <p:nvPr/>
        </p:nvGrpSpPr>
        <p:grpSpPr>
          <a:xfrm>
            <a:off x="6642230" y="5415232"/>
            <a:ext cx="364991" cy="324566"/>
            <a:chOff x="3276600" y="2156671"/>
            <a:chExt cx="533922" cy="474786"/>
          </a:xfrm>
        </p:grpSpPr>
        <p:sp>
          <p:nvSpPr>
            <p:cNvPr id="511" name="Oval 510"/>
            <p:cNvSpPr/>
            <p:nvPr/>
          </p:nvSpPr>
          <p:spPr bwMode="auto">
            <a:xfrm>
              <a:off x="3429000" y="21566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12" name="TextBox 511"/>
            <p:cNvSpPr txBox="1"/>
            <p:nvPr/>
          </p:nvSpPr>
          <p:spPr>
            <a:xfrm>
              <a:off x="3276600" y="2248764"/>
              <a:ext cx="533922" cy="3826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5" name="Cloud 234"/>
          <p:cNvSpPr/>
          <p:nvPr/>
        </p:nvSpPr>
        <p:spPr bwMode="auto">
          <a:xfrm>
            <a:off x="2501770" y="2082192"/>
            <a:ext cx="1125125" cy="1466744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14400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>
                <a:latin typeface="+mn-lt"/>
              </a:rPr>
              <a:t>ETH Service Provider</a:t>
            </a:r>
            <a:br>
              <a:rPr lang="en-US">
                <a:latin typeface="+mn-lt"/>
              </a:rPr>
            </a:br>
            <a:r>
              <a:rPr lang="en-US">
                <a:latin typeface="+mn-lt"/>
              </a:rPr>
              <a:t>##A##</a:t>
            </a:r>
            <a:endParaRPr lang="en-US" sz="1050">
              <a:latin typeface="+mn-lt"/>
            </a:endParaRPr>
          </a:p>
        </p:txBody>
      </p:sp>
      <p:sp>
        <p:nvSpPr>
          <p:cNvPr id="236" name="Cloud 235"/>
          <p:cNvSpPr/>
          <p:nvPr/>
        </p:nvSpPr>
        <p:spPr bwMode="auto">
          <a:xfrm>
            <a:off x="2456765" y="4197427"/>
            <a:ext cx="1125125" cy="1466744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14400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>
                <a:latin typeface="+mn-lt"/>
              </a:rPr>
              <a:t>ETH Service Provider</a:t>
            </a:r>
            <a:br>
              <a:rPr lang="en-US">
                <a:latin typeface="+mn-lt"/>
              </a:rPr>
            </a:br>
            <a:r>
              <a:rPr lang="en-US">
                <a:latin typeface="+mn-lt"/>
              </a:rPr>
              <a:t>##B##</a:t>
            </a:r>
            <a:endParaRPr lang="en-US" sz="1050">
              <a:latin typeface="+mn-lt"/>
            </a:endParaRPr>
          </a:p>
        </p:txBody>
      </p:sp>
      <p:sp>
        <p:nvSpPr>
          <p:cNvPr id="237" name="Cloud 236"/>
          <p:cNvSpPr/>
          <p:nvPr/>
        </p:nvSpPr>
        <p:spPr bwMode="auto">
          <a:xfrm>
            <a:off x="3851920" y="2487237"/>
            <a:ext cx="1305145" cy="2700300"/>
          </a:xfrm>
          <a:prstGeom prst="cloud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14400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>
                <a:latin typeface="+mn-lt"/>
              </a:rPr>
              <a:t>ETH Backbone Provider</a:t>
            </a:r>
            <a:br>
              <a:rPr lang="en-US">
                <a:latin typeface="+mn-lt"/>
              </a:rPr>
            </a:br>
            <a:endParaRPr lang="en-US" sz="1050">
              <a:latin typeface="+mn-lt"/>
            </a:endParaRPr>
          </a:p>
        </p:txBody>
      </p:sp>
      <p:sp>
        <p:nvSpPr>
          <p:cNvPr id="238" name="Cloud 237"/>
          <p:cNvSpPr/>
          <p:nvPr/>
        </p:nvSpPr>
        <p:spPr bwMode="auto">
          <a:xfrm>
            <a:off x="5427095" y="1992182"/>
            <a:ext cx="1125125" cy="1466744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14400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>
                <a:latin typeface="+mn-lt"/>
              </a:rPr>
              <a:t>ETH Service Provider</a:t>
            </a:r>
            <a:br>
              <a:rPr lang="en-US">
                <a:latin typeface="+mn-lt"/>
              </a:rPr>
            </a:br>
            <a:r>
              <a:rPr lang="en-US">
                <a:latin typeface="+mn-lt"/>
              </a:rPr>
              <a:t>##A##</a:t>
            </a:r>
            <a:endParaRPr lang="en-US" sz="1050">
              <a:latin typeface="+mn-lt"/>
            </a:endParaRPr>
          </a:p>
        </p:txBody>
      </p:sp>
      <p:sp>
        <p:nvSpPr>
          <p:cNvPr id="239" name="Cloud 238"/>
          <p:cNvSpPr/>
          <p:nvPr/>
        </p:nvSpPr>
        <p:spPr bwMode="auto">
          <a:xfrm>
            <a:off x="5472100" y="4152422"/>
            <a:ext cx="1125125" cy="1466744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14400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>
                <a:latin typeface="+mn-lt"/>
              </a:rPr>
              <a:t>ETH Service Provider</a:t>
            </a:r>
            <a:br>
              <a:rPr lang="en-US">
                <a:latin typeface="+mn-lt"/>
              </a:rPr>
            </a:br>
            <a:r>
              <a:rPr lang="en-US">
                <a:latin typeface="+mn-lt"/>
              </a:rPr>
              <a:t>##C##</a:t>
            </a:r>
            <a:endParaRPr lang="en-US" sz="1050">
              <a:latin typeface="+mn-lt"/>
            </a:endParaRPr>
          </a:p>
        </p:txBody>
      </p:sp>
      <p:sp>
        <p:nvSpPr>
          <p:cNvPr id="513" name="Rectangle 512"/>
          <p:cNvSpPr/>
          <p:nvPr/>
        </p:nvSpPr>
        <p:spPr bwMode="auto">
          <a:xfrm>
            <a:off x="2366755" y="1943835"/>
            <a:ext cx="4320480" cy="400544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4" name="TextBox 513"/>
          <p:cNvSpPr txBox="1"/>
          <p:nvPr/>
        </p:nvSpPr>
        <p:spPr>
          <a:xfrm>
            <a:off x="4211960" y="5679250"/>
            <a:ext cx="9232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Backhaul</a:t>
            </a:r>
          </a:p>
        </p:txBody>
      </p:sp>
    </p:spTree>
    <p:extLst>
      <p:ext uri="{BB962C8B-B14F-4D97-AF65-F5344CB8AC3E}">
        <p14:creationId xmlns:p14="http://schemas.microsoft.com/office/powerpoint/2010/main" val="432768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Rounded Rectangle 320"/>
          <p:cNvSpPr/>
          <p:nvPr/>
        </p:nvSpPr>
        <p:spPr bwMode="auto">
          <a:xfrm>
            <a:off x="3810000" y="4876800"/>
            <a:ext cx="1295400" cy="990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Access</a:t>
            </a:r>
            <a:br>
              <a:rPr lang="en-US" sz="1800">
                <a:latin typeface="+mn-lt"/>
              </a:rPr>
            </a:br>
            <a:r>
              <a:rPr lang="en-US" sz="1800">
                <a:latin typeface="+mn-lt"/>
              </a:rPr>
              <a:t>Network</a:t>
            </a:r>
            <a:endParaRPr kumimoji="0" lang="en-US" sz="18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NRM with R8c and CIS over R9c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>
            <a:off x="2362200" y="5414425"/>
            <a:ext cx="144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0" name="Rounded Rectangle 179"/>
          <p:cNvSpPr/>
          <p:nvPr/>
        </p:nvSpPr>
        <p:spPr bwMode="auto">
          <a:xfrm>
            <a:off x="1066800" y="4876800"/>
            <a:ext cx="1295400" cy="990600"/>
          </a:xfrm>
          <a:prstGeom prst="roundRect">
            <a:avLst/>
          </a:prstGeom>
          <a:solidFill>
            <a:srgbClr val="8EB4E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Terminal</a:t>
            </a:r>
            <a:endParaRPr kumimoji="0" lang="en-US" sz="18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860357" y="5334000"/>
            <a:ext cx="479744" cy="461425"/>
            <a:chOff x="2707957" y="5063075"/>
            <a:chExt cx="479744" cy="461425"/>
          </a:xfrm>
        </p:grpSpPr>
        <p:sp>
          <p:nvSpPr>
            <p:cNvPr id="138" name="TextBox 137"/>
            <p:cNvSpPr txBox="1"/>
            <p:nvPr/>
          </p:nvSpPr>
          <p:spPr>
            <a:xfrm>
              <a:off x="2707957" y="5155168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40" name="Straight Connector 39"/>
          <p:cNvCxnSpPr/>
          <p:nvPr/>
        </p:nvCxnSpPr>
        <p:spPr bwMode="auto">
          <a:xfrm>
            <a:off x="5105400" y="5406735"/>
            <a:ext cx="144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4" name="Rounded Rectangle 43"/>
          <p:cNvSpPr/>
          <p:nvPr/>
        </p:nvSpPr>
        <p:spPr bwMode="auto">
          <a:xfrm>
            <a:off x="3810000" y="2819400"/>
            <a:ext cx="1295400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>
                <a:latin typeface="+mn-lt"/>
              </a:rPr>
              <a:t>Coordination and Information</a:t>
            </a:r>
            <a:br>
              <a:rPr lang="en-US" sz="1400">
                <a:latin typeface="+mn-lt"/>
              </a:rPr>
            </a:br>
            <a:r>
              <a:rPr lang="en-US" sz="1400">
                <a:latin typeface="+mn-lt"/>
              </a:rPr>
              <a:t>Service</a:t>
            </a:r>
          </a:p>
        </p:txBody>
      </p:sp>
      <p:cxnSp>
        <p:nvCxnSpPr>
          <p:cNvPr id="12" name="Elbow Connector 11"/>
          <p:cNvCxnSpPr/>
          <p:nvPr/>
        </p:nvCxnSpPr>
        <p:spPr bwMode="auto">
          <a:xfrm flipV="1">
            <a:off x="2362200" y="2667000"/>
            <a:ext cx="4191000" cy="1828800"/>
          </a:xfrm>
          <a:prstGeom prst="bentConnector3">
            <a:avLst>
              <a:gd name="adj1" fmla="val 1794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63" name="Group 62"/>
          <p:cNvGrpSpPr/>
          <p:nvPr/>
        </p:nvGrpSpPr>
        <p:grpSpPr>
          <a:xfrm>
            <a:off x="3024910" y="3417578"/>
            <a:ext cx="609054" cy="369332"/>
            <a:chOff x="2837267" y="4933765"/>
            <a:chExt cx="609054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2966577" y="4933765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373966" y="3821668"/>
            <a:ext cx="737432" cy="369332"/>
            <a:chOff x="2837267" y="4933765"/>
            <a:chExt cx="737432" cy="369332"/>
          </a:xfrm>
        </p:grpSpPr>
        <p:sp>
          <p:nvSpPr>
            <p:cNvPr id="67" name="TextBox 66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R9c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71" name="Straight Connector 70"/>
          <p:cNvCxnSpPr/>
          <p:nvPr/>
        </p:nvCxnSpPr>
        <p:spPr bwMode="auto">
          <a:xfrm>
            <a:off x="2362200" y="4648200"/>
            <a:ext cx="144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2" name="Group 71"/>
          <p:cNvGrpSpPr/>
          <p:nvPr/>
        </p:nvGrpSpPr>
        <p:grpSpPr>
          <a:xfrm>
            <a:off x="2873056" y="4567775"/>
            <a:ext cx="608122" cy="461425"/>
            <a:chOff x="2707957" y="5063075"/>
            <a:chExt cx="608122" cy="461425"/>
          </a:xfrm>
        </p:grpSpPr>
        <p:sp>
          <p:nvSpPr>
            <p:cNvPr id="73" name="TextBox 72"/>
            <p:cNvSpPr txBox="1"/>
            <p:nvPr/>
          </p:nvSpPr>
          <p:spPr>
            <a:xfrm>
              <a:off x="2707957" y="5155168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R8c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26" name="Straight Connector 25"/>
          <p:cNvCxnSpPr>
            <a:stCxn id="44" idx="2"/>
            <a:endCxn id="321" idx="0"/>
          </p:cNvCxnSpPr>
          <p:nvPr/>
        </p:nvCxnSpPr>
        <p:spPr bwMode="auto">
          <a:xfrm>
            <a:off x="4457700" y="3733800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Rounded Rectangle 35"/>
          <p:cNvSpPr/>
          <p:nvPr/>
        </p:nvSpPr>
        <p:spPr bwMode="auto">
          <a:xfrm>
            <a:off x="3810000" y="4343400"/>
            <a:ext cx="1295400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AN Ctrl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066800" y="4343400"/>
            <a:ext cx="1295400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TE Ctrl</a:t>
            </a:r>
          </a:p>
        </p:txBody>
      </p:sp>
      <p:cxnSp>
        <p:nvCxnSpPr>
          <p:cNvPr id="18" name="Elbow Connector 17"/>
          <p:cNvCxnSpPr>
            <a:endCxn id="36" idx="3"/>
          </p:cNvCxnSpPr>
          <p:nvPr/>
        </p:nvCxnSpPr>
        <p:spPr bwMode="auto">
          <a:xfrm rot="10800000">
            <a:off x="5105400" y="4610100"/>
            <a:ext cx="1447800" cy="12700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H="1">
            <a:off x="5029200" y="3200400"/>
            <a:ext cx="1524000" cy="1219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9" name="Rounded Rectangle 48"/>
          <p:cNvSpPr/>
          <p:nvPr/>
        </p:nvSpPr>
        <p:spPr bwMode="auto">
          <a:xfrm>
            <a:off x="6477000" y="2286000"/>
            <a:ext cx="1447800" cy="3657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6553200" y="2438400"/>
            <a:ext cx="1295400" cy="990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Service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6553200" y="4876800"/>
            <a:ext cx="1295400" cy="990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Core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Network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Service</a:t>
            </a: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5105400" y="5406735"/>
            <a:ext cx="144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53" name="Group 52"/>
          <p:cNvGrpSpPr/>
          <p:nvPr/>
        </p:nvGrpSpPr>
        <p:grpSpPr>
          <a:xfrm>
            <a:off x="5616256" y="5329775"/>
            <a:ext cx="620745" cy="461425"/>
            <a:chOff x="2707957" y="5063075"/>
            <a:chExt cx="620745" cy="461425"/>
          </a:xfrm>
        </p:grpSpPr>
        <p:sp>
          <p:nvSpPr>
            <p:cNvPr id="54" name="TextBox 53"/>
            <p:cNvSpPr txBox="1"/>
            <p:nvPr/>
          </p:nvSpPr>
          <p:spPr>
            <a:xfrm>
              <a:off x="2707957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715000" y="3581400"/>
            <a:ext cx="714342" cy="369332"/>
            <a:chOff x="2860357" y="4933765"/>
            <a:chExt cx="714342" cy="369332"/>
          </a:xfrm>
        </p:grpSpPr>
        <p:sp>
          <p:nvSpPr>
            <p:cNvPr id="57" name="TextBox 56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R3s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59" name="Rounded Rectangle 58"/>
          <p:cNvSpPr/>
          <p:nvPr/>
        </p:nvSpPr>
        <p:spPr bwMode="auto">
          <a:xfrm>
            <a:off x="6553200" y="4343400"/>
            <a:ext cx="1295400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CNS Ctrl</a:t>
            </a:r>
          </a:p>
        </p:txBody>
      </p:sp>
      <p:cxnSp>
        <p:nvCxnSpPr>
          <p:cNvPr id="69" name="Elbow Connector 68"/>
          <p:cNvCxnSpPr>
            <a:stCxn id="59" idx="1"/>
          </p:cNvCxnSpPr>
          <p:nvPr/>
        </p:nvCxnSpPr>
        <p:spPr bwMode="auto">
          <a:xfrm rot="10800000">
            <a:off x="5105400" y="4610100"/>
            <a:ext cx="1447800" cy="12700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Straight Connector 69"/>
          <p:cNvCxnSpPr>
            <a:stCxn id="50" idx="2"/>
            <a:endCxn id="59" idx="0"/>
          </p:cNvCxnSpPr>
          <p:nvPr/>
        </p:nvCxnSpPr>
        <p:spPr bwMode="auto">
          <a:xfrm>
            <a:off x="7200900" y="3429000"/>
            <a:ext cx="0" cy="9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5" name="Group 74"/>
          <p:cNvGrpSpPr/>
          <p:nvPr/>
        </p:nvGrpSpPr>
        <p:grpSpPr>
          <a:xfrm>
            <a:off x="5638800" y="4548910"/>
            <a:ext cx="608122" cy="468622"/>
            <a:chOff x="2860357" y="5063075"/>
            <a:chExt cx="608122" cy="468622"/>
          </a:xfrm>
        </p:grpSpPr>
        <p:sp>
          <p:nvSpPr>
            <p:cNvPr id="76" name="TextBox 75"/>
            <p:cNvSpPr txBox="1"/>
            <p:nvPr/>
          </p:nvSpPr>
          <p:spPr>
            <a:xfrm>
              <a:off x="2860357" y="51623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4857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issues of representing backhaul in the NRM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In IEEE 802 backhaul is more than tunneling</a:t>
            </a:r>
          </a:p>
          <a:p>
            <a:pPr lvl="1"/>
            <a:r>
              <a:rPr lang="en-US"/>
              <a:t>‘Switches’ may concurrently handle both user plane forwarding and service provider VLAN processing (transport network)</a:t>
            </a:r>
          </a:p>
          <a:p>
            <a:r>
              <a:rPr lang="en-US"/>
              <a:t>Missing separation of user plane and transport network</a:t>
            </a:r>
          </a:p>
          <a:p>
            <a:pPr lvl="1"/>
            <a:r>
              <a:rPr lang="en-US"/>
              <a:t>Unlike other access network technologies</a:t>
            </a:r>
          </a:p>
          <a:p>
            <a:r>
              <a:rPr lang="en-US"/>
              <a:t>‘Transport’ may belong to multiple operational domains</a:t>
            </a:r>
          </a:p>
          <a:p>
            <a:r>
              <a:rPr lang="en-US"/>
              <a:t>No obvious way to split between user plan attributes and transport network attributes within the configuration of a provider bridge</a:t>
            </a:r>
          </a:p>
          <a:p>
            <a:pPr lvl="1"/>
            <a:r>
              <a:rPr lang="en-US"/>
              <a:t>Provider backbone bridges may facilitate easier separation</a:t>
            </a:r>
          </a:p>
        </p:txBody>
      </p:sp>
    </p:spTree>
    <p:extLst>
      <p:ext uri="{BB962C8B-B14F-4D97-AF65-F5344CB8AC3E}">
        <p14:creationId xmlns:p14="http://schemas.microsoft.com/office/powerpoint/2010/main" val="4210980970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omniran_template</Template>
  <TotalTime>904</TotalTime>
  <Words>628</Words>
  <Application>Microsoft Macintosh PowerPoint</Application>
  <PresentationFormat>On-screen Show (4:3)</PresentationFormat>
  <Paragraphs>161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omniran_template</vt:lpstr>
      <vt:lpstr>Clip</vt:lpstr>
      <vt:lpstr>PowerPoint Presentation</vt:lpstr>
      <vt:lpstr>P802.1CF NRM Backhaul Considerations</vt:lpstr>
      <vt:lpstr>Terminology</vt:lpstr>
      <vt:lpstr>Backhaul is part of Access Network</vt:lpstr>
      <vt:lpstr>Backhaul Characteristics</vt:lpstr>
      <vt:lpstr>Virtual LANs</vt:lpstr>
      <vt:lpstr>VLAN Deployment Example for Backhaul Realization </vt:lpstr>
      <vt:lpstr>NRM with R8c and CIS over R9c</vt:lpstr>
      <vt:lpstr>The issues of representing backhaul in the NRM</vt:lpstr>
      <vt:lpstr>Conclusion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99</cp:revision>
  <cp:lastPrinted>1998-02-10T13:28:06Z</cp:lastPrinted>
  <dcterms:created xsi:type="dcterms:W3CDTF">2014-02-26T07:36:58Z</dcterms:created>
  <dcterms:modified xsi:type="dcterms:W3CDTF">2014-11-05T19:03:25Z</dcterms:modified>
</cp:coreProperties>
</file>