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8" r:id="rId2"/>
    <p:sldId id="296" r:id="rId3"/>
    <p:sldId id="297" r:id="rId4"/>
    <p:sldId id="291" r:id="rId5"/>
    <p:sldId id="295" r:id="rId6"/>
    <p:sldId id="29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>
        <p:scale>
          <a:sx n="81" d="100"/>
          <a:sy n="81" d="100"/>
        </p:scale>
        <p:origin x="-81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53656" y="8839200"/>
            <a:ext cx="76944" cy="184666"/>
          </a:xfrm>
        </p:spPr>
        <p:txBody>
          <a:bodyPr/>
          <a:lstStyle/>
          <a:p>
            <a:fld id="{C67139CA-5923-5E4A-8BEA-EBB24723E1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68915" y="76200"/>
            <a:ext cx="21464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omniran-14-0011-01-0000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Update on SDN Use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IEEE 802 Wireless SDN </a:t>
            </a:r>
            <a:r>
              <a:rPr lang="en-US" dirty="0" err="1" smtClean="0"/>
              <a:t>BoF</a:t>
            </a:r>
            <a:endParaRPr lang="en-US" dirty="0" smtClean="0"/>
          </a:p>
          <a:p>
            <a:r>
              <a:rPr lang="en-US" dirty="0" smtClean="0"/>
              <a:t>2014-01-23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6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ounded Rectangle 240"/>
          <p:cNvSpPr/>
          <p:nvPr/>
        </p:nvSpPr>
        <p:spPr>
          <a:xfrm>
            <a:off x="5673272" y="1496350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4" name="Straight Connector 483"/>
          <p:cNvCxnSpPr/>
          <p:nvPr/>
        </p:nvCxnSpPr>
        <p:spPr>
          <a:xfrm rot="16200000" flipV="1">
            <a:off x="6515102" y="46481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endCxn id="49" idx="1"/>
          </p:cNvCxnSpPr>
          <p:nvPr/>
        </p:nvCxnSpPr>
        <p:spPr>
          <a:xfrm>
            <a:off x="7202750" y="3504163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/>
          <p:cNvSpPr/>
          <p:nvPr/>
        </p:nvSpPr>
        <p:spPr>
          <a:xfrm>
            <a:off x="1739048" y="1449000"/>
            <a:ext cx="3524413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50800" y="3416300"/>
            <a:ext cx="990600" cy="990600"/>
            <a:chOff x="381000" y="1962150"/>
            <a:chExt cx="990600" cy="990600"/>
          </a:xfrm>
        </p:grpSpPr>
        <p:sp>
          <p:nvSpPr>
            <p:cNvPr id="5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MC900439836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478" name="Straight Connector 477"/>
          <p:cNvCxnSpPr/>
          <p:nvPr/>
        </p:nvCxnSpPr>
        <p:spPr>
          <a:xfrm rot="16200000" flipV="1">
            <a:off x="6515102" y="33527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40"/>
          <p:cNvGrpSpPr/>
          <p:nvPr/>
        </p:nvGrpSpPr>
        <p:grpSpPr>
          <a:xfrm>
            <a:off x="7696200" y="3015208"/>
            <a:ext cx="990600" cy="990600"/>
            <a:chOff x="5257800" y="4419600"/>
            <a:chExt cx="990600" cy="9906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2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3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5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4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51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Clip" r:id="rId5" imgW="5757415" imgH="3221332" progId="">
                    <p:embed/>
                  </p:oleObj>
                </mc:Choice>
                <mc:Fallback>
                  <p:oleObj name="Clip" r:id="rId5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493923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20" name="Straight Connector 419"/>
          <p:cNvCxnSpPr>
            <a:stCxn id="278" idx="1"/>
          </p:cNvCxnSpPr>
          <p:nvPr/>
        </p:nvCxnSpPr>
        <p:spPr>
          <a:xfrm rot="10800000">
            <a:off x="5029201" y="4343401"/>
            <a:ext cx="1098287" cy="6793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5695043" y="5820201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Network(s)</a:t>
            </a:r>
            <a:endParaRPr lang="en-US" sz="1200" b="1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154546" y="361950"/>
            <a:ext cx="8731877" cy="616976"/>
          </a:xfrm>
        </p:spPr>
        <p:txBody>
          <a:bodyPr>
            <a:noAutofit/>
          </a:bodyPr>
          <a:lstStyle/>
          <a:p>
            <a:r>
              <a:rPr lang="en-US" sz="2800" dirty="0" smtClean="0"/>
              <a:t>SDN-based OmniRAN Use Case</a:t>
            </a:r>
            <a:br>
              <a:rPr lang="en-US" sz="2800" dirty="0" smtClean="0"/>
            </a:br>
            <a:r>
              <a:rPr lang="en-US" sz="2800" dirty="0" smtClean="0"/>
              <a:t>Reference Point Mappings</a:t>
            </a:r>
            <a:endParaRPr lang="en-US" sz="2800" dirty="0"/>
          </a:p>
        </p:txBody>
      </p:sp>
      <p:grpSp>
        <p:nvGrpSpPr>
          <p:cNvPr id="15" name="Group 274"/>
          <p:cNvGrpSpPr/>
          <p:nvPr/>
        </p:nvGrpSpPr>
        <p:grpSpPr>
          <a:xfrm>
            <a:off x="6056050" y="4870397"/>
            <a:ext cx="990600" cy="997003"/>
            <a:chOff x="5245100" y="2133600"/>
            <a:chExt cx="990600" cy="997003"/>
          </a:xfrm>
        </p:grpSpPr>
        <p:sp>
          <p:nvSpPr>
            <p:cNvPr id="276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C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8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8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7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8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77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217" name="TextBox 216"/>
          <p:cNvSpPr txBox="1"/>
          <p:nvPr/>
        </p:nvSpPr>
        <p:spPr>
          <a:xfrm>
            <a:off x="3368898" y="5787935"/>
            <a:ext cx="1660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</a:t>
            </a:r>
            <a:endParaRPr lang="en-US" sz="1200" b="1" dirty="0"/>
          </a:p>
        </p:txBody>
      </p:sp>
      <p:grpSp>
        <p:nvGrpSpPr>
          <p:cNvPr id="19" name="Group 325"/>
          <p:cNvGrpSpPr/>
          <p:nvPr/>
        </p:nvGrpSpPr>
        <p:grpSpPr>
          <a:xfrm>
            <a:off x="3963716" y="2362200"/>
            <a:ext cx="1000125" cy="12192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2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28"/>
          <p:cNvGrpSpPr/>
          <p:nvPr/>
        </p:nvGrpSpPr>
        <p:grpSpPr>
          <a:xfrm>
            <a:off x="3979305" y="3048000"/>
            <a:ext cx="938479" cy="343703"/>
            <a:chOff x="173867" y="4114800"/>
            <a:chExt cx="938479" cy="343703"/>
          </a:xfrm>
        </p:grpSpPr>
        <p:sp>
          <p:nvSpPr>
            <p:cNvPr id="222" name="Oval 221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0" name="Straight Connector 229"/>
            <p:cNvCxnSpPr>
              <a:stCxn id="225" idx="7"/>
              <a:endCxn id="222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22" idx="6"/>
              <a:endCxn id="223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endCxn id="229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29" idx="3"/>
              <a:endCxn id="228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28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stCxn id="227" idx="2"/>
              <a:endCxn id="226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stCxn id="226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223" idx="3"/>
              <a:endCxn id="225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28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28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26" idx="1"/>
              <a:endCxn id="222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28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27" idx="1"/>
              <a:endCxn id="223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26" idx="7"/>
              <a:endCxn id="223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26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227" idx="0"/>
              <a:endCxn id="224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28" idx="1"/>
              <a:endCxn id="224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29" idx="2"/>
              <a:endCxn id="223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29" idx="3"/>
              <a:endCxn id="226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endCxn id="227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endCxn id="225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3" name="Straight Connector 262"/>
          <p:cNvCxnSpPr/>
          <p:nvPr/>
        </p:nvCxnSpPr>
        <p:spPr>
          <a:xfrm>
            <a:off x="3135600" y="2390820"/>
            <a:ext cx="828116" cy="7685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2494738" y="3788822"/>
            <a:ext cx="2098440" cy="83951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363"/>
          <p:cNvGrpSpPr/>
          <p:nvPr/>
        </p:nvGrpSpPr>
        <p:grpSpPr>
          <a:xfrm>
            <a:off x="3963716" y="4581926"/>
            <a:ext cx="1000125" cy="990600"/>
            <a:chOff x="7315200" y="3886200"/>
            <a:chExt cx="1000125" cy="990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82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8" name="Picture 297" descr="MC9004316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936" y="5047515"/>
            <a:ext cx="558346" cy="558346"/>
          </a:xfrm>
          <a:prstGeom prst="rect">
            <a:avLst/>
          </a:prstGeom>
        </p:spPr>
      </p:pic>
      <p:cxnSp>
        <p:nvCxnSpPr>
          <p:cNvPr id="299" name="Straight Connector 298"/>
          <p:cNvCxnSpPr/>
          <p:nvPr/>
        </p:nvCxnSpPr>
        <p:spPr>
          <a:xfrm rot="16200000" flipV="1">
            <a:off x="2268465" y="3381974"/>
            <a:ext cx="2561425" cy="829079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61969" y="640080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 path</a:t>
            </a:r>
            <a:endParaRPr lang="en-US" dirty="0">
              <a:latin typeface="+mn-lt"/>
            </a:endParaRPr>
          </a:p>
        </p:txBody>
      </p:sp>
      <p:sp>
        <p:nvSpPr>
          <p:cNvPr id="340" name="AutoShape 154"/>
          <p:cNvSpPr>
            <a:spLocks noChangeArrowheads="1"/>
          </p:cNvSpPr>
          <p:nvPr/>
        </p:nvSpPr>
        <p:spPr bwMode="auto">
          <a:xfrm>
            <a:off x="1828800" y="4953000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158"/>
          <p:cNvGrpSpPr>
            <a:grpSpLocks noChangeAspect="1"/>
          </p:cNvGrpSpPr>
          <p:nvPr/>
        </p:nvGrpSpPr>
        <p:grpSpPr bwMode="auto">
          <a:xfrm flipH="1">
            <a:off x="2209799" y="5372428"/>
            <a:ext cx="411161" cy="494972"/>
            <a:chOff x="5" y="2480"/>
            <a:chExt cx="237" cy="430"/>
          </a:xfrm>
        </p:grpSpPr>
        <p:grpSp>
          <p:nvGrpSpPr>
            <p:cNvPr id="2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6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5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5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4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Rectangle 187"/>
          <p:cNvSpPr>
            <a:spLocks noChangeArrowheads="1"/>
          </p:cNvSpPr>
          <p:nvPr/>
        </p:nvSpPr>
        <p:spPr bwMode="auto">
          <a:xfrm>
            <a:off x="1887537" y="502920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3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" name="Rounded Rectangle 410"/>
          <p:cNvSpPr/>
          <p:nvPr/>
        </p:nvSpPr>
        <p:spPr>
          <a:xfrm rot="16200000">
            <a:off x="2474117" y="24143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5" name="Rounded Rectangle 414"/>
          <p:cNvSpPr/>
          <p:nvPr/>
        </p:nvSpPr>
        <p:spPr>
          <a:xfrm rot="16200000">
            <a:off x="2474117" y="528967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7315200" y="4114800"/>
            <a:ext cx="175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Multiple Cores sharing Access Network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Access Abstraction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Data and Control plane separation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Central control 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1295400" y="3886001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rot="16200000" flipV="1">
            <a:off x="3048659" y="4190342"/>
            <a:ext cx="990601" cy="8395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rot="10800000">
            <a:off x="1295400" y="4343400"/>
            <a:ext cx="2667000" cy="838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>
            <a:off x="1320801" y="3572933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R1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 rot="16200000" flipV="1">
            <a:off x="2895600" y="4038600"/>
            <a:ext cx="1295400" cy="838200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5257416" y="26670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040"/>
                </a:solidFill>
                <a:latin typeface="Arial"/>
              </a:rPr>
              <a:t>R3</a:t>
            </a:r>
            <a:endParaRPr lang="en-US" b="1" dirty="0">
              <a:solidFill>
                <a:srgbClr val="00C040"/>
              </a:solidFill>
              <a:latin typeface="Arial"/>
            </a:endParaRPr>
          </a:p>
        </p:txBody>
      </p:sp>
      <p:cxnSp>
        <p:nvCxnSpPr>
          <p:cNvPr id="317" name="Straight Connector 316"/>
          <p:cNvCxnSpPr/>
          <p:nvPr/>
        </p:nvCxnSpPr>
        <p:spPr>
          <a:xfrm rot="5400000" flipH="1" flipV="1">
            <a:off x="4000146" y="4107572"/>
            <a:ext cx="927267" cy="1588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19" idx="1"/>
          </p:cNvCxnSpPr>
          <p:nvPr/>
        </p:nvCxnSpPr>
        <p:spPr>
          <a:xfrm flipV="1">
            <a:off x="3145125" y="2971800"/>
            <a:ext cx="818591" cy="735212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>
            <a:off x="4953000" y="51054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3848100" y="3784600"/>
            <a:ext cx="3813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R2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424" name="Straight Connector 423"/>
          <p:cNvCxnSpPr/>
          <p:nvPr/>
        </p:nvCxnSpPr>
        <p:spPr>
          <a:xfrm rot="10800000" flipV="1">
            <a:off x="5105400" y="3200400"/>
            <a:ext cx="990600" cy="762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rot="5400000" flipH="1" flipV="1">
            <a:off x="4747231" y="4418883"/>
            <a:ext cx="206487" cy="9974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55"/>
          <p:cNvGrpSpPr/>
          <p:nvPr/>
        </p:nvGrpSpPr>
        <p:grpSpPr>
          <a:xfrm>
            <a:off x="6028397" y="3574997"/>
            <a:ext cx="990600" cy="997003"/>
            <a:chOff x="5245100" y="2133600"/>
            <a:chExt cx="990600" cy="997003"/>
          </a:xfrm>
        </p:grpSpPr>
        <p:sp>
          <p:nvSpPr>
            <p:cNvPr id="257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8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59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B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30" name="Oval 429"/>
          <p:cNvSpPr/>
          <p:nvPr/>
        </p:nvSpPr>
        <p:spPr>
          <a:xfrm>
            <a:off x="3962400" y="4038600"/>
            <a:ext cx="152400" cy="152400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44"/>
          <p:cNvGrpSpPr/>
          <p:nvPr/>
        </p:nvGrpSpPr>
        <p:grpSpPr>
          <a:xfrm>
            <a:off x="6015697" y="2286000"/>
            <a:ext cx="990600" cy="997003"/>
            <a:chOff x="5245100" y="2133600"/>
            <a:chExt cx="990600" cy="997003"/>
          </a:xfrm>
        </p:grpSpPr>
        <p:sp>
          <p:nvSpPr>
            <p:cNvPr id="189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0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193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94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96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0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0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7" name="Oval 376"/>
          <p:cNvSpPr/>
          <p:nvPr/>
        </p:nvSpPr>
        <p:spPr>
          <a:xfrm>
            <a:off x="1447800" y="3810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ounded Rectangle 417"/>
          <p:cNvSpPr/>
          <p:nvPr/>
        </p:nvSpPr>
        <p:spPr>
          <a:xfrm rot="16200000">
            <a:off x="663695" y="3775195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451" name="Straight Connector 450"/>
          <p:cNvCxnSpPr/>
          <p:nvPr/>
        </p:nvCxnSpPr>
        <p:spPr>
          <a:xfrm rot="16200000" flipV="1">
            <a:off x="1981202" y="320039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 rot="16200000" flipV="1">
            <a:off x="3124202" y="4343401"/>
            <a:ext cx="838200" cy="838197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226"/>
          <p:cNvGrpSpPr/>
          <p:nvPr/>
        </p:nvGrpSpPr>
        <p:grpSpPr>
          <a:xfrm>
            <a:off x="1828800" y="2058600"/>
            <a:ext cx="1000125" cy="990600"/>
            <a:chOff x="7315200" y="3886200"/>
            <a:chExt cx="1000125" cy="990600"/>
          </a:xfrm>
        </p:grpSpPr>
        <p:sp>
          <p:nvSpPr>
            <p:cNvPr id="30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1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" name="AutoShape 154"/>
          <p:cNvSpPr>
            <a:spLocks noChangeArrowheads="1"/>
          </p:cNvSpPr>
          <p:nvPr/>
        </p:nvSpPr>
        <p:spPr bwMode="auto">
          <a:xfrm>
            <a:off x="1837362" y="3440881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1" name="Rectangle 187"/>
          <p:cNvSpPr>
            <a:spLocks noChangeArrowheads="1"/>
          </p:cNvSpPr>
          <p:nvPr/>
        </p:nvSpPr>
        <p:spPr bwMode="auto">
          <a:xfrm>
            <a:off x="1897062" y="352545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158"/>
          <p:cNvGrpSpPr>
            <a:grpSpLocks noChangeAspect="1"/>
          </p:cNvGrpSpPr>
          <p:nvPr/>
        </p:nvGrpSpPr>
        <p:grpSpPr bwMode="auto">
          <a:xfrm flipH="1">
            <a:off x="2219324" y="3822523"/>
            <a:ext cx="411161" cy="494972"/>
            <a:chOff x="5" y="2480"/>
            <a:chExt cx="237" cy="430"/>
          </a:xfrm>
        </p:grpSpPr>
        <p:grpSp>
          <p:nvGrpSpPr>
            <p:cNvPr id="4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4" name="Group 30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9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8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8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5" name="TextBox 454"/>
          <p:cNvSpPr txBox="1"/>
          <p:nvPr/>
        </p:nvSpPr>
        <p:spPr>
          <a:xfrm>
            <a:off x="2323716" y="31242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Arial"/>
              </a:rPr>
              <a:t>R4</a:t>
            </a:r>
            <a:endParaRPr lang="en-US" b="1" dirty="0">
              <a:solidFill>
                <a:srgbClr val="9900FF"/>
              </a:solidFill>
              <a:latin typeface="Arial"/>
            </a:endParaRPr>
          </a:p>
        </p:txBody>
      </p:sp>
      <p:sp>
        <p:nvSpPr>
          <p:cNvPr id="456" name="Oval 455"/>
          <p:cNvSpPr/>
          <p:nvPr/>
        </p:nvSpPr>
        <p:spPr>
          <a:xfrm>
            <a:off x="2209800" y="31877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2" name="Straight Connector 471"/>
          <p:cNvCxnSpPr/>
          <p:nvPr/>
        </p:nvCxnSpPr>
        <p:spPr>
          <a:xfrm flipV="1">
            <a:off x="3962400" y="2971800"/>
            <a:ext cx="2057400" cy="12700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/>
          <p:nvPr/>
        </p:nvSpPr>
        <p:spPr>
          <a:xfrm>
            <a:off x="5359227" y="2939765"/>
            <a:ext cx="152400" cy="152400"/>
          </a:xfrm>
          <a:prstGeom prst="ellipse">
            <a:avLst/>
          </a:prstGeom>
          <a:gradFill>
            <a:gsLst>
              <a:gs pos="0">
                <a:srgbClr val="00C04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TextBox 478"/>
          <p:cNvSpPr txBox="1"/>
          <p:nvPr/>
        </p:nvSpPr>
        <p:spPr>
          <a:xfrm>
            <a:off x="6857616" y="32766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0" name="Oval 479"/>
          <p:cNvSpPr/>
          <p:nvPr/>
        </p:nvSpPr>
        <p:spPr>
          <a:xfrm>
            <a:off x="6743700" y="3340100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TextBox 484"/>
          <p:cNvSpPr txBox="1"/>
          <p:nvPr/>
        </p:nvSpPr>
        <p:spPr>
          <a:xfrm>
            <a:off x="6857616" y="4599801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6" name="Oval 485"/>
          <p:cNvSpPr/>
          <p:nvPr/>
        </p:nvSpPr>
        <p:spPr>
          <a:xfrm>
            <a:off x="6743700" y="4663301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0" name="Straight Connector 499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3" name="Rounded Rectangle 412"/>
          <p:cNvSpPr/>
          <p:nvPr/>
        </p:nvSpPr>
        <p:spPr>
          <a:xfrm rot="16200000">
            <a:off x="2474117" y="37859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97" name="Rounded Rectangle 296"/>
          <p:cNvSpPr/>
          <p:nvPr/>
        </p:nvSpPr>
        <p:spPr>
          <a:xfrm>
            <a:off x="3952875" y="35052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Backhaul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419" name="Straight Connector 418"/>
          <p:cNvCxnSpPr/>
          <p:nvPr/>
        </p:nvCxnSpPr>
        <p:spPr>
          <a:xfrm rot="10800000">
            <a:off x="1295402" y="4114800"/>
            <a:ext cx="4724398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420"/>
          <p:cNvGrpSpPr/>
          <p:nvPr/>
        </p:nvGrpSpPr>
        <p:grpSpPr>
          <a:xfrm>
            <a:off x="4695297" y="3873504"/>
            <a:ext cx="410103" cy="492007"/>
            <a:chOff x="4682892" y="3097754"/>
            <a:chExt cx="410103" cy="492007"/>
          </a:xfrm>
        </p:grpSpPr>
        <p:sp>
          <p:nvSpPr>
            <p:cNvPr id="422" name="AutoShape 22"/>
            <p:cNvSpPr>
              <a:spLocks noChangeArrowheads="1"/>
            </p:cNvSpPr>
            <p:nvPr/>
          </p:nvSpPr>
          <p:spPr bwMode="auto">
            <a:xfrm>
              <a:off x="4682892" y="3097754"/>
              <a:ext cx="410103" cy="49200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solidFill>
                  <a:srgbClr val="0000FF"/>
                </a:solidFill>
                <a:ea typeface="ＭＳ Ｐゴシック" pitchFamily="34" charset="-128"/>
              </a:endParaRPr>
            </a:p>
          </p:txBody>
        </p:sp>
        <p:sp>
          <p:nvSpPr>
            <p:cNvPr id="423" name="Rectangle 187"/>
            <p:cNvSpPr>
              <a:spLocks noChangeArrowheads="1"/>
            </p:cNvSpPr>
            <p:nvPr/>
          </p:nvSpPr>
          <p:spPr bwMode="auto">
            <a:xfrm>
              <a:off x="4712008" y="3243018"/>
              <a:ext cx="351019" cy="22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AAA</a:t>
              </a:r>
              <a:endPara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4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related Gaps in IEEE 802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Control of data forwarding plane, common to 802 technologies</a:t>
            </a:r>
          </a:p>
          <a:p>
            <a:pPr lvl="1"/>
            <a:r>
              <a:rPr lang="en-US" sz="1800" dirty="0" smtClean="0"/>
              <a:t>Southbound interface enabling the communication between the 802 technologies and the central controller (e.g. access abstraction)</a:t>
            </a:r>
          </a:p>
          <a:p>
            <a:pPr lvl="1"/>
            <a:r>
              <a:rPr lang="en-US" sz="1800" dirty="0" smtClean="0"/>
              <a:t>Clearly defined interfaces, SAPs and behaviors</a:t>
            </a:r>
          </a:p>
          <a:p>
            <a:pPr lvl="1"/>
            <a:r>
              <a:rPr lang="en-US" sz="1800" dirty="0" smtClean="0"/>
              <a:t>Ability to modify data path based on arbitrary but bounded selection parameters</a:t>
            </a:r>
          </a:p>
          <a:p>
            <a:pPr lvl="2"/>
            <a:r>
              <a:rPr lang="en-US" sz="1400" dirty="0" smtClean="0"/>
              <a:t>Packet classification mechanisms based on templates (á la </a:t>
            </a:r>
            <a:r>
              <a:rPr lang="en-US" sz="1400" dirty="0" err="1" smtClean="0"/>
              <a:t>OpenFlow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End-to-end packet flow and </a:t>
            </a:r>
            <a:r>
              <a:rPr lang="en-US" sz="1400" dirty="0" err="1" smtClean="0"/>
              <a:t>QoS</a:t>
            </a:r>
            <a:endParaRPr lang="en-US" sz="1400" dirty="0" smtClean="0"/>
          </a:p>
          <a:p>
            <a:r>
              <a:rPr lang="en-US" sz="2000" dirty="0" smtClean="0"/>
              <a:t>Radio configuration mechanism for access and backhaul links</a:t>
            </a:r>
          </a:p>
          <a:p>
            <a:pPr lvl="1"/>
            <a:r>
              <a:rPr lang="en-US" sz="1800" dirty="0" smtClean="0"/>
              <a:t>With defined metrics and reporting</a:t>
            </a:r>
          </a:p>
          <a:p>
            <a:r>
              <a:rPr lang="en-US" sz="2000" dirty="0" smtClean="0"/>
              <a:t>Data plane management of the multiple-interface Terminal</a:t>
            </a:r>
          </a:p>
          <a:p>
            <a:pPr lvl="1"/>
            <a:r>
              <a:rPr lang="en-US" sz="1800" dirty="0" smtClean="0"/>
              <a:t>Notion of 802 logical interface facing L3</a:t>
            </a:r>
          </a:p>
          <a:p>
            <a:r>
              <a:rPr lang="en-US" sz="2000" dirty="0" smtClean="0"/>
              <a:t>Generic 802 access authorization and attachment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65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Considerations for SDN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plane</a:t>
            </a:r>
          </a:p>
          <a:p>
            <a:pPr lvl="1"/>
            <a:r>
              <a:rPr lang="en-US" dirty="0" smtClean="0"/>
              <a:t>Control of interface/radio parameters</a:t>
            </a:r>
          </a:p>
          <a:p>
            <a:pPr lvl="1"/>
            <a:r>
              <a:rPr lang="en-US" dirty="0" smtClean="0"/>
              <a:t>Control of MAC-specific features</a:t>
            </a:r>
          </a:p>
          <a:p>
            <a:pPr lvl="1"/>
            <a:r>
              <a:rPr lang="en-US" dirty="0" smtClean="0"/>
              <a:t>Data path establishment</a:t>
            </a:r>
          </a:p>
          <a:p>
            <a:pPr lvl="1"/>
            <a:r>
              <a:rPr lang="en-US" dirty="0" smtClean="0"/>
              <a:t>User authentication and authorization</a:t>
            </a:r>
          </a:p>
          <a:p>
            <a:r>
              <a:rPr lang="en-US" dirty="0" smtClean="0"/>
              <a:t>Data plane</a:t>
            </a:r>
          </a:p>
          <a:p>
            <a:pPr lvl="1"/>
            <a:r>
              <a:rPr lang="en-US" dirty="0" smtClean="0"/>
              <a:t>Arbitrary matching of (wireless) frame parameters</a:t>
            </a:r>
          </a:p>
          <a:p>
            <a:pPr lvl="1"/>
            <a:r>
              <a:rPr lang="en-US" dirty="0" smtClean="0"/>
              <a:t>Frame forwarding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4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Assumption:</a:t>
            </a:r>
            <a:br>
              <a:rPr lang="en-US" dirty="0" smtClean="0"/>
            </a:br>
            <a:r>
              <a:rPr lang="en-US" dirty="0" smtClean="0"/>
              <a:t>Specific section on SDN Abstraction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separate section in draft </a:t>
            </a:r>
            <a:r>
              <a:rPr lang="en-US" dirty="0" err="1" smtClean="0"/>
              <a:t>ToC</a:t>
            </a:r>
            <a:endParaRPr lang="en-US" dirty="0" smtClean="0"/>
          </a:p>
          <a:p>
            <a:r>
              <a:rPr lang="en-US" dirty="0" smtClean="0"/>
              <a:t>Define SDN Abstraction Layers </a:t>
            </a:r>
          </a:p>
          <a:p>
            <a:pPr lvl="1"/>
            <a:r>
              <a:rPr lang="en-US" dirty="0" smtClean="0"/>
              <a:t>Terminal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Backhaul</a:t>
            </a:r>
          </a:p>
          <a:p>
            <a:r>
              <a:rPr lang="en-US" dirty="0" smtClean="0"/>
              <a:t>Common abstraction layers applicable to different 802 technologies</a:t>
            </a:r>
          </a:p>
          <a:p>
            <a:pPr lvl="1"/>
            <a:r>
              <a:rPr lang="en-US" dirty="0" smtClean="0"/>
              <a:t>E.g. 802.3, 802.11, 802.15, 802.16, 802.22,</a:t>
            </a:r>
          </a:p>
          <a:p>
            <a:pPr lvl="1"/>
            <a:r>
              <a:rPr lang="en-US" dirty="0" smtClean="0"/>
              <a:t>Technology dependent profiles to support specific behavior and features</a:t>
            </a:r>
          </a:p>
        </p:txBody>
      </p:sp>
    </p:spTree>
    <p:extLst>
      <p:ext uri="{BB962C8B-B14F-4D97-AF65-F5344CB8AC3E}">
        <p14:creationId xmlns:p14="http://schemas.microsoft.com/office/powerpoint/2010/main" val="28176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000"/>
            <a:ext cx="5194920" cy="59403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Abbreviations, Acronyms</a:t>
            </a:r>
            <a:r>
              <a:rPr lang="en-US" dirty="0"/>
              <a:t>, Definitions, </a:t>
            </a:r>
            <a:r>
              <a:rPr lang="en-US" dirty="0" smtClean="0"/>
              <a:t>and Conventions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Network </a:t>
            </a:r>
            <a:r>
              <a:rPr lang="en-US" dirty="0"/>
              <a:t>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</a:t>
            </a:r>
            <a:r>
              <a:rPr lang="en-US" dirty="0" smtClean="0"/>
              <a:t>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Authentication and Authorization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relocation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Disassociation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SDN Abstraction Layer	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Access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40617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315</Words>
  <Application>Microsoft Office PowerPoint</Application>
  <PresentationFormat>On-screen Show (4:3)</PresentationFormat>
  <Paragraphs>98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omniran_usecase_template</vt:lpstr>
      <vt:lpstr>Clip</vt:lpstr>
      <vt:lpstr>OmniRAN Update on SDN Use Case</vt:lpstr>
      <vt:lpstr>SDN-based OmniRAN Use Case Reference Point Mappings</vt:lpstr>
      <vt:lpstr>SDN related Gaps in IEEE 802</vt:lpstr>
      <vt:lpstr>OmniRAN Considerations for SDN</vt:lpstr>
      <vt:lpstr>Current Assumption: Specific section on SDN Abstraction Layers</vt:lpstr>
      <vt:lpstr> P802.1CF Draft ToC 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Zuniga, Juan Carlos</cp:lastModifiedBy>
  <cp:revision>56</cp:revision>
  <cp:lastPrinted>1998-02-10T13:28:06Z</cp:lastPrinted>
  <dcterms:created xsi:type="dcterms:W3CDTF">2013-08-07T13:30:24Z</dcterms:created>
  <dcterms:modified xsi:type="dcterms:W3CDTF">2014-01-23T15:59:56Z</dcterms:modified>
</cp:coreProperties>
</file>