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embeddings/oleObject1.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handoutMasterIdLst>
    <p:handoutMasterId r:id="rId11"/>
  </p:handoutMasterIdLst>
  <p:sldIdLst>
    <p:sldId id="262" r:id="rId2"/>
    <p:sldId id="369" r:id="rId3"/>
    <p:sldId id="330" r:id="rId4"/>
    <p:sldId id="347" r:id="rId5"/>
    <p:sldId id="361" r:id="rId6"/>
    <p:sldId id="363" r:id="rId7"/>
    <p:sldId id="365" r:id="rId8"/>
    <p:sldId id="370" r:id="rId9"/>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itchFamily="1"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itchFamily="1"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itchFamily="1"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itchFamily="1"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itchFamily="1" charset="0"/>
        <a:ea typeface="+mn-ea"/>
        <a:cs typeface="+mn-cs"/>
      </a:defRPr>
    </a:lvl5pPr>
    <a:lvl6pPr marL="2286000" algn="l" defTabSz="457200" rtl="0" eaLnBrk="1" latinLnBrk="0" hangingPunct="1">
      <a:defRPr sz="1200" kern="1200">
        <a:solidFill>
          <a:schemeClr val="tx1"/>
        </a:solidFill>
        <a:latin typeface="Times New Roman" pitchFamily="1" charset="0"/>
        <a:ea typeface="+mn-ea"/>
        <a:cs typeface="+mn-cs"/>
      </a:defRPr>
    </a:lvl6pPr>
    <a:lvl7pPr marL="2743200" algn="l" defTabSz="457200" rtl="0" eaLnBrk="1" latinLnBrk="0" hangingPunct="1">
      <a:defRPr sz="1200" kern="1200">
        <a:solidFill>
          <a:schemeClr val="tx1"/>
        </a:solidFill>
        <a:latin typeface="Times New Roman" pitchFamily="1" charset="0"/>
        <a:ea typeface="+mn-ea"/>
        <a:cs typeface="+mn-cs"/>
      </a:defRPr>
    </a:lvl7pPr>
    <a:lvl8pPr marL="3200400" algn="l" defTabSz="457200" rtl="0" eaLnBrk="1" latinLnBrk="0" hangingPunct="1">
      <a:defRPr sz="1200" kern="1200">
        <a:solidFill>
          <a:schemeClr val="tx1"/>
        </a:solidFill>
        <a:latin typeface="Times New Roman" pitchFamily="1" charset="0"/>
        <a:ea typeface="+mn-ea"/>
        <a:cs typeface="+mn-cs"/>
      </a:defRPr>
    </a:lvl8pPr>
    <a:lvl9pPr marL="3657600" algn="l" defTabSz="457200" rtl="0" eaLnBrk="1" latinLnBrk="0" hangingPunct="1">
      <a:defRPr sz="1200" kern="1200">
        <a:solidFill>
          <a:schemeClr val="tx1"/>
        </a:solidFill>
        <a:latin typeface="Times New Roman" pitchFamily="1"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BBEFF"/>
    <a:srgbClr val="00C040"/>
    <a:srgbClr val="7600A0"/>
    <a:srgbClr val="9900CC"/>
    <a:srgbClr val="9900FF"/>
    <a:srgbClr val="6600CC"/>
    <a:srgbClr val="A50021"/>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378" autoAdjust="0"/>
    <p:restoredTop sz="99233" autoAdjust="0"/>
  </p:normalViewPr>
  <p:slideViewPr>
    <p:cSldViewPr>
      <p:cViewPr varScale="1">
        <p:scale>
          <a:sx n="100" d="100"/>
          <a:sy n="100" d="100"/>
        </p:scale>
        <p:origin x="-27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gridSpacing cx="45000" cy="45000"/>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7" name="Rectangle 5"/>
          <p:cNvSpPr>
            <a:spLocks noGrp="1" noChangeArrowheads="1"/>
          </p:cNvSpPr>
          <p:nvPr>
            <p:ph type="sldNum" sz="quarter" idx="3"/>
          </p:nvPr>
        </p:nvSpPr>
        <p:spPr bwMode="auto">
          <a:xfrm>
            <a:off x="3276600" y="8915400"/>
            <a:ext cx="215900"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a:defRPr>
                <a:latin typeface="Times New Roman" charset="0"/>
              </a:defRPr>
            </a:lvl1pPr>
          </a:lstStyle>
          <a:p>
            <a:pPr>
              <a:defRPr/>
            </a:pPr>
            <a:r>
              <a:rPr lang="en-US"/>
              <a:t> </a:t>
            </a:r>
            <a:fld id="{FB19A1F6-4CBA-3045-A103-578AB249C5A6}" type="slidenum">
              <a:rPr lang="en-US"/>
              <a:pPr>
                <a:defRPr/>
              </a:pPr>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pPr>
              <a:defRPr/>
            </a:pPr>
            <a:endParaRPr lang="en-US">
              <a:latin typeface="Times New Roman" charset="0"/>
            </a:endParaRPr>
          </a:p>
        </p:txBody>
      </p:sp>
      <p:sp>
        <p:nvSpPr>
          <p:cNvPr id="3080" name="Line 8"/>
          <p:cNvSpPr>
            <a:spLocks noChangeShapeType="1"/>
          </p:cNvSpPr>
          <p:nvPr/>
        </p:nvSpPr>
        <p:spPr bwMode="auto">
          <a:xfrm>
            <a:off x="685800" y="8915400"/>
            <a:ext cx="5700713"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pPr>
              <a:defRPr/>
            </a:pPr>
            <a:endParaRPr lang="en-US">
              <a:latin typeface="Times New Roman" charset="0"/>
            </a:endParaRPr>
          </a:p>
        </p:txBody>
      </p:sp>
      <p:sp>
        <p:nvSpPr>
          <p:cNvPr id="3082" name="Text Box 10"/>
          <p:cNvSpPr txBox="1">
            <a:spLocks noChangeArrowheads="1"/>
          </p:cNvSpPr>
          <p:nvPr/>
        </p:nvSpPr>
        <p:spPr bwMode="auto">
          <a:xfrm>
            <a:off x="609600" y="8915400"/>
            <a:ext cx="720725" cy="274638"/>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filename</a:t>
            </a:r>
          </a:p>
        </p:txBody>
      </p:sp>
      <p:sp>
        <p:nvSpPr>
          <p:cNvPr id="3083" name="Text Box 11"/>
          <p:cNvSpPr txBox="1">
            <a:spLocks noChangeArrowheads="1"/>
          </p:cNvSpPr>
          <p:nvPr/>
        </p:nvSpPr>
        <p:spPr bwMode="auto">
          <a:xfrm>
            <a:off x="441325" y="112713"/>
            <a:ext cx="987425"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Release Date</a:t>
            </a:r>
          </a:p>
        </p:txBody>
      </p:sp>
      <p:sp>
        <p:nvSpPr>
          <p:cNvPr id="3084" name="Text Box 12"/>
          <p:cNvSpPr txBox="1">
            <a:spLocks noChangeArrowheads="1"/>
          </p:cNvSpPr>
          <p:nvPr/>
        </p:nvSpPr>
        <p:spPr bwMode="auto">
          <a:xfrm>
            <a:off x="4937125" y="112713"/>
            <a:ext cx="1600200"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IEEE 802.16xx-99/xxx</a:t>
            </a:r>
          </a:p>
        </p:txBody>
      </p:sp>
      <p:sp>
        <p:nvSpPr>
          <p:cNvPr id="3085" name="Text Box 13"/>
          <p:cNvSpPr txBox="1">
            <a:spLocks noChangeArrowheads="1"/>
          </p:cNvSpPr>
          <p:nvPr/>
        </p:nvSpPr>
        <p:spPr bwMode="auto">
          <a:xfrm>
            <a:off x="4724400" y="8915400"/>
            <a:ext cx="1670050" cy="274638"/>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Authorname, Affiliation</a:t>
            </a:r>
          </a:p>
        </p:txBody>
      </p:sp>
    </p:spTree>
    <p:extLst>
      <p:ext uri="{BB962C8B-B14F-4D97-AF65-F5344CB8AC3E}">
        <p14:creationId xmlns:p14="http://schemas.microsoft.com/office/powerpoint/2010/main" val="7035741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5" name="Rectangle 7"/>
          <p:cNvSpPr>
            <a:spLocks noGrp="1" noChangeArrowheads="1"/>
          </p:cNvSpPr>
          <p:nvPr>
            <p:ph type="sldNum" sz="quarter" idx="5"/>
          </p:nvPr>
        </p:nvSpPr>
        <p:spPr bwMode="auto">
          <a:xfrm>
            <a:off x="3352800" y="8839200"/>
            <a:ext cx="177800"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atin typeface="Times New Roman" charset="0"/>
              </a:defRPr>
            </a:lvl1pPr>
          </a:lstStyle>
          <a:p>
            <a:pPr>
              <a:defRPr/>
            </a:pPr>
            <a:fld id="{AFD3B331-72B1-F946-AF7D-D265CAA405DE}" type="slidenum">
              <a:rPr lang="en-US"/>
              <a:pPr>
                <a:defRPr/>
              </a:pPr>
              <a:t>‹#›</a:t>
            </a:fld>
            <a:endParaRPr lang="en-US"/>
          </a:p>
        </p:txBody>
      </p:sp>
      <p:sp>
        <p:nvSpPr>
          <p:cNvPr id="2057" name="Line 9"/>
          <p:cNvSpPr>
            <a:spLocks noChangeShapeType="1"/>
          </p:cNvSpPr>
          <p:nvPr/>
        </p:nvSpPr>
        <p:spPr bwMode="auto">
          <a:xfrm>
            <a:off x="685800" y="8839200"/>
            <a:ext cx="5486400"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pPr>
              <a:defRPr/>
            </a:pPr>
            <a:endParaRPr lang="en-US">
              <a:latin typeface="Times New Roman" charset="0"/>
            </a:endParaRPr>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pPr>
              <a:defRPr/>
            </a:pPr>
            <a:endParaRPr lang="en-US">
              <a:latin typeface="Times New Roman" charset="0"/>
            </a:endParaRPr>
          </a:p>
        </p:txBody>
      </p:sp>
      <p:sp>
        <p:nvSpPr>
          <p:cNvPr id="2059" name="Text Box 11"/>
          <p:cNvSpPr txBox="1">
            <a:spLocks noChangeArrowheads="1"/>
          </p:cNvSpPr>
          <p:nvPr/>
        </p:nvSpPr>
        <p:spPr bwMode="auto">
          <a:xfrm>
            <a:off x="822325" y="8799513"/>
            <a:ext cx="720725"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filename</a:t>
            </a:r>
          </a:p>
        </p:txBody>
      </p:sp>
      <p:sp>
        <p:nvSpPr>
          <p:cNvPr id="2060" name="Text Box 12"/>
          <p:cNvSpPr txBox="1">
            <a:spLocks noChangeArrowheads="1"/>
          </p:cNvSpPr>
          <p:nvPr/>
        </p:nvSpPr>
        <p:spPr bwMode="auto">
          <a:xfrm>
            <a:off x="593725" y="36513"/>
            <a:ext cx="987425"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Release Date</a:t>
            </a:r>
          </a:p>
        </p:txBody>
      </p:sp>
      <p:sp>
        <p:nvSpPr>
          <p:cNvPr id="2061" name="Text Box 13"/>
          <p:cNvSpPr txBox="1">
            <a:spLocks noChangeArrowheads="1"/>
          </p:cNvSpPr>
          <p:nvPr/>
        </p:nvSpPr>
        <p:spPr bwMode="auto">
          <a:xfrm>
            <a:off x="4632325" y="36513"/>
            <a:ext cx="1600200"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IEEE 801.16xx-99/xxx</a:t>
            </a:r>
          </a:p>
        </p:txBody>
      </p:sp>
      <p:sp>
        <p:nvSpPr>
          <p:cNvPr id="2063" name="Text Box 15"/>
          <p:cNvSpPr txBox="1">
            <a:spLocks noChangeArrowheads="1"/>
          </p:cNvSpPr>
          <p:nvPr/>
        </p:nvSpPr>
        <p:spPr bwMode="auto">
          <a:xfrm>
            <a:off x="4267200" y="8839200"/>
            <a:ext cx="1670050" cy="274638"/>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Authorname, Affiliation</a:t>
            </a:r>
          </a:p>
        </p:txBody>
      </p:sp>
    </p:spTree>
    <p:extLst>
      <p:ext uri="{BB962C8B-B14F-4D97-AF65-F5344CB8AC3E}">
        <p14:creationId xmlns:p14="http://schemas.microsoft.com/office/powerpoint/2010/main" val="2600344236"/>
      </p:ext>
    </p:extLst>
  </p:cSld>
  <p:clrMap bg1="lt1" tx1="dk1" bg2="lt2" tx2="dk2" accent1="accent1" accent2="accent2" accent3="accent3" accent4="accent4" accent5="accent5" accent6="accent6" hlink="hlink" folHlink="folHlink"/>
  <p:notesStyle>
    <a:lvl1pPr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1143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2286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3429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4572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vert="horz"/>
          <a:lstStyle>
            <a:lvl1pPr>
              <a:defRPr>
                <a:latin typeface="Arial" pitchFamily="34" charset="0"/>
                <a:cs typeface="Arial" pitchFamily="34" charset="0"/>
              </a:defRPr>
            </a:lvl1p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vert="horz"/>
          <a:lstStyle>
            <a:lvl1pPr marL="0" indent="0" algn="ctr">
              <a:buNone/>
              <a:defRPr>
                <a:latin typeface="Arial" pitchFamily="34" charset="0"/>
                <a:cs typeface="Arial"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Layout1">
    <p:spTree>
      <p:nvGrpSpPr>
        <p:cNvPr id="1" name=""/>
        <p:cNvGrpSpPr/>
        <p:nvPr/>
      </p:nvGrpSpPr>
      <p:grpSpPr>
        <a:xfrm>
          <a:off x="0" y="0"/>
          <a:ext cx="0" cy="0"/>
          <a:chOff x="0" y="0"/>
          <a:chExt cx="0" cy="0"/>
        </a:xfrm>
      </p:grpSpPr>
      <p:sp>
        <p:nvSpPr>
          <p:cNvPr id="2" name="Titel 1"/>
          <p:cNvSpPr>
            <a:spLocks noGrp="1"/>
          </p:cNvSpPr>
          <p:nvPr>
            <p:ph type="title"/>
          </p:nvPr>
        </p:nvSpPr>
        <p:spPr>
          <a:xfrm>
            <a:off x="755576" y="116632"/>
            <a:ext cx="7416824" cy="936104"/>
          </a:xfrm>
          <a:prstGeom prst="rect">
            <a:avLst/>
          </a:prstGeom>
        </p:spPr>
        <p:txBody>
          <a:bodyPr/>
          <a:lstStyle>
            <a:lvl1pPr>
              <a:defRPr sz="4000"/>
            </a:lvl1pPr>
          </a:lstStyle>
          <a:p>
            <a:r>
              <a:rPr lang="de-DE" smtClean="0"/>
              <a:t>Titelmasterformat durch Klicken bearbeiten</a:t>
            </a:r>
            <a:endParaRPr lang="en-US" dirty="0"/>
          </a:p>
        </p:txBody>
      </p:sp>
      <p:sp>
        <p:nvSpPr>
          <p:cNvPr id="6" name="Textplatzhalter 2"/>
          <p:cNvSpPr>
            <a:spLocks noGrp="1"/>
          </p:cNvSpPr>
          <p:nvPr>
            <p:ph idx="1"/>
          </p:nvPr>
        </p:nvSpPr>
        <p:spPr bwMode="auto">
          <a:xfrm>
            <a:off x="457200" y="1340768"/>
            <a:ext cx="8229600" cy="4785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800"/>
            </a:lvl1pPr>
            <a:lvl2pPr>
              <a:defRPr sz="1800"/>
            </a:lvl2pPr>
            <a:lvl3pPr>
              <a:defRPr sz="1800"/>
            </a:lvl3pPr>
            <a:lvl4pPr>
              <a:defRPr sz="1800"/>
            </a:lvl4pPr>
            <a:lvl5pPr>
              <a:defRPr sz="1800"/>
            </a:lvl5pPr>
          </a:lstStyle>
          <a:p>
            <a:pPr lvl="0"/>
            <a:r>
              <a:rPr lang="de-DE" noProof="0" smtClean="0"/>
              <a:t>Textmasterformat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endParaRPr lang="de-DE" noProof="0" dirty="0" smtClean="0"/>
          </a:p>
        </p:txBody>
      </p:sp>
      <p:sp>
        <p:nvSpPr>
          <p:cNvPr id="4" name="Datumsplatzhalter 3"/>
          <p:cNvSpPr>
            <a:spLocks noGrp="1"/>
          </p:cNvSpPr>
          <p:nvPr>
            <p:ph type="dt" sz="half" idx="10"/>
          </p:nvPr>
        </p:nvSpPr>
        <p:spPr>
          <a:xfrm>
            <a:off x="457200" y="6356350"/>
            <a:ext cx="946150" cy="365125"/>
          </a:xfrm>
          <a:prstGeom prst="rect">
            <a:avLst/>
          </a:prstGeom>
        </p:spPr>
        <p:txBody>
          <a:bodyPr/>
          <a:lstStyle>
            <a:lvl1pPr>
              <a:defRPr/>
            </a:lvl1pPr>
          </a:lstStyle>
          <a:p>
            <a:pPr>
              <a:defRPr/>
            </a:pPr>
            <a:r>
              <a:rPr lang="de-DE" smtClean="0"/>
              <a:t>May 2013</a:t>
            </a:r>
            <a:endParaRPr lang="de-DE"/>
          </a:p>
        </p:txBody>
      </p:sp>
      <p:sp>
        <p:nvSpPr>
          <p:cNvPr id="5" name="Fußzeilenplatzhalter 4"/>
          <p:cNvSpPr>
            <a:spLocks noGrp="1"/>
          </p:cNvSpPr>
          <p:nvPr>
            <p:ph type="ftr" sz="quarter" idx="11"/>
          </p:nvPr>
        </p:nvSpPr>
        <p:spPr>
          <a:xfrm>
            <a:off x="1476375" y="6356350"/>
            <a:ext cx="6551613" cy="365125"/>
          </a:xfrm>
          <a:prstGeom prst="rect">
            <a:avLst/>
          </a:prstGeom>
        </p:spPr>
        <p:txBody>
          <a:bodyPr/>
          <a:lstStyle>
            <a:lvl1pPr>
              <a:defRPr/>
            </a:lvl1pPr>
          </a:lstStyle>
          <a:p>
            <a:pPr>
              <a:defRPr/>
            </a:pPr>
            <a:r>
              <a:rPr lang="en-US" smtClean="0"/>
              <a:t>C-ITS standarisation, testing and procurement</a:t>
            </a:r>
            <a:endParaRPr lang="de-DE"/>
          </a:p>
        </p:txBody>
      </p:sp>
      <p:sp>
        <p:nvSpPr>
          <p:cNvPr id="7" name="Foliennummernplatzhalter 5"/>
          <p:cNvSpPr>
            <a:spLocks noGrp="1"/>
          </p:cNvSpPr>
          <p:nvPr>
            <p:ph type="sldNum" sz="quarter" idx="12"/>
          </p:nvPr>
        </p:nvSpPr>
        <p:spPr>
          <a:xfrm>
            <a:off x="8172450" y="6356350"/>
            <a:ext cx="514350" cy="365125"/>
          </a:xfrm>
          <a:prstGeom prst="rect">
            <a:avLst/>
          </a:prstGeom>
        </p:spPr>
        <p:txBody>
          <a:bodyPr/>
          <a:lstStyle>
            <a:lvl1pPr>
              <a:defRPr/>
            </a:lvl1pPr>
          </a:lstStyle>
          <a:p>
            <a:pPr>
              <a:defRPr/>
            </a:pPr>
            <a:fld id="{B2D2C280-8405-45C9-A6A0-82E3F6AE71DA}" type="slidenum">
              <a:rPr lang="de-DE"/>
              <a:pPr>
                <a:defRPr/>
              </a:pPr>
              <a:t>‹#›</a:t>
            </a:fld>
            <a:endParaRPr lang="de-DE"/>
          </a:p>
        </p:txBody>
      </p:sp>
    </p:spTree>
    <p:extLst>
      <p:ext uri="{BB962C8B-B14F-4D97-AF65-F5344CB8AC3E}">
        <p14:creationId xmlns:p14="http://schemas.microsoft.com/office/powerpoint/2010/main" val="1123036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nchor="ctr" anchorCtr="1"/>
          <a:lstStyle>
            <a:lvl1pPr>
              <a:defRPr>
                <a:latin typeface="Arial" pitchFamily="34" charset="0"/>
                <a:cs typeface="Arial" pitchFamily="34" charset="0"/>
              </a:defRPr>
            </a:lvl1p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vert="horz"/>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vert="horz" anchor="t"/>
          <a:lstStyle>
            <a:lvl1pPr algn="l">
              <a:defRPr sz="4000" b="1" cap="all">
                <a:latin typeface="Arial" pitchFamily="34" charset="0"/>
                <a:cs typeface="Arial"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a:prstGeom prst="rect">
            <a:avLst/>
          </a:prstGeom>
        </p:spPr>
        <p:txBody>
          <a:bodyPr vert="horz" anchor="b"/>
          <a:lstStyle>
            <a:lvl1pPr marL="0" indent="0">
              <a:buNone/>
              <a:defRPr sz="2000">
                <a:latin typeface="Arial" pitchFamily="34" charset="0"/>
                <a:cs typeface="Arial"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atin typeface="Arial" pitchFamily="34" charset="0"/>
                <a:cs typeface="Arial" pitchFamily="34" charset="0"/>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vert="horz"/>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vert="horz"/>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atin typeface="Arial" pitchFamily="34" charset="0"/>
                <a:cs typeface="Arial" pitchFamily="34" charset="0"/>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vert="horz" anchor="b"/>
          <a:lstStyle>
            <a:lvl1pPr marL="0" indent="0">
              <a:buNone/>
              <a:defRPr sz="2400" b="1">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vert="horz"/>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vert="horz" anchor="b"/>
          <a:lstStyle>
            <a:lvl1pPr marL="0" indent="0">
              <a:buNone/>
              <a:defRPr sz="2400" b="1">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vert="horz"/>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atin typeface="Arial" pitchFamily="34" charset="0"/>
                <a:cs typeface="Arial" pitchFamily="34" charset="0"/>
              </a:defRPr>
            </a:lvl1p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vert="horz"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853113"/>
          </a:xfrm>
          <a:prstGeom prst="rect">
            <a:avLst/>
          </a:prstGeom>
        </p:spPr>
        <p:txBody>
          <a:bodyPr vert="horz"/>
          <a:lstStyle>
            <a:lvl1pPr>
              <a:defRPr sz="3200">
                <a:latin typeface="Arial" pitchFamily="34" charset="0"/>
                <a:cs typeface="Arial" pitchFamily="34" charset="0"/>
              </a:defRPr>
            </a:lvl1pPr>
            <a:lvl2pPr>
              <a:defRPr sz="2800">
                <a:latin typeface="Arial" pitchFamily="34" charset="0"/>
                <a:cs typeface="Arial" pitchFamily="34" charset="0"/>
              </a:defRPr>
            </a:lvl2pPr>
            <a:lvl3pPr>
              <a:defRPr sz="2400">
                <a:latin typeface="Arial" pitchFamily="34" charset="0"/>
                <a:cs typeface="Arial" pitchFamily="34" charset="0"/>
              </a:defRPr>
            </a:lvl3pPr>
            <a:lvl4pPr>
              <a:defRPr sz="2000">
                <a:latin typeface="Arial" pitchFamily="34" charset="0"/>
                <a:cs typeface="Arial" pitchFamily="34" charset="0"/>
              </a:defRPr>
            </a:lvl4pPr>
            <a:lvl5pPr>
              <a:defRPr sz="2000">
                <a:latin typeface="Arial" pitchFamily="34" charset="0"/>
                <a:cs typeface="Arial" pitchFamily="34"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vert="horz"/>
          <a:lstStyle>
            <a:lvl1pPr marL="0" indent="0">
              <a:buNone/>
              <a:defRPr sz="14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6794307" y="76200"/>
            <a:ext cx="2121093" cy="307777"/>
          </a:xfrm>
          <a:prstGeom prst="rect">
            <a:avLst/>
          </a:prstGeom>
        </p:spPr>
        <p:txBody>
          <a:bodyPr wrap="none">
            <a:spAutoFit/>
          </a:bodyPr>
          <a:lstStyle/>
          <a:p>
            <a:pPr algn="r"/>
            <a:r>
              <a:rPr lang="en-US" sz="1400" b="1" dirty="0" smtClean="0"/>
              <a:t>omniran-13-0057-00-ecsg</a:t>
            </a:r>
            <a:endParaRPr lang="en-US" sz="1400" b="1" dirty="0"/>
          </a:p>
        </p:txBody>
      </p:sp>
      <p:sp>
        <p:nvSpPr>
          <p:cNvPr id="3" name="TextBox 2"/>
          <p:cNvSpPr txBox="1"/>
          <p:nvPr/>
        </p:nvSpPr>
        <p:spPr>
          <a:xfrm>
            <a:off x="8534400" y="6400800"/>
            <a:ext cx="393056" cy="307777"/>
          </a:xfrm>
          <a:prstGeom prst="rect">
            <a:avLst/>
          </a:prstGeom>
          <a:noFill/>
        </p:spPr>
        <p:txBody>
          <a:bodyPr wrap="none" rtlCol="0">
            <a:spAutoFit/>
          </a:bodyPr>
          <a:lstStyle/>
          <a:p>
            <a:pPr algn="r"/>
            <a:fld id="{3A4FC69D-D438-4AD9-846B-37793AD4330F}" type="slidenum">
              <a:rPr lang="en-US" sz="1400" smtClean="0"/>
              <a:pPr algn="r"/>
              <a:t>‹#›</a:t>
            </a:fld>
            <a:endParaRPr lang="en-US" sz="14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ftr="0" dt="0"/>
  <p:txStyles>
    <p:titleStyle>
      <a:lvl1pPr algn="ctr" rtl="0" eaLnBrk="1" fontAlgn="base" hangingPunct="1">
        <a:spcBef>
          <a:spcPct val="0"/>
        </a:spcBef>
        <a:spcAft>
          <a:spcPct val="0"/>
        </a:spcAft>
        <a:defRPr sz="3200">
          <a:solidFill>
            <a:schemeClr val="tx2"/>
          </a:solidFill>
          <a:latin typeface="+mj-lt"/>
          <a:ea typeface="ＭＳ Ｐゴシック" charset="-128"/>
          <a:cs typeface="ＭＳ Ｐゴシック" charset="-128"/>
        </a:defRPr>
      </a:lvl1pPr>
      <a:lvl2pPr algn="ctr" rtl="0" eaLnBrk="1" fontAlgn="base" hangingPunct="1">
        <a:spcBef>
          <a:spcPct val="0"/>
        </a:spcBef>
        <a:spcAft>
          <a:spcPct val="0"/>
        </a:spcAft>
        <a:defRPr sz="3200">
          <a:solidFill>
            <a:schemeClr val="tx2"/>
          </a:solidFill>
          <a:latin typeface="Times" charset="0"/>
          <a:ea typeface="ＭＳ Ｐゴシック" charset="-128"/>
          <a:cs typeface="ＭＳ Ｐゴシック" charset="-128"/>
        </a:defRPr>
      </a:lvl2pPr>
      <a:lvl3pPr algn="ctr" rtl="0" eaLnBrk="1" fontAlgn="base" hangingPunct="1">
        <a:spcBef>
          <a:spcPct val="0"/>
        </a:spcBef>
        <a:spcAft>
          <a:spcPct val="0"/>
        </a:spcAft>
        <a:defRPr sz="3200">
          <a:solidFill>
            <a:schemeClr val="tx2"/>
          </a:solidFill>
          <a:latin typeface="Times" charset="0"/>
          <a:ea typeface="ＭＳ Ｐゴシック" charset="-128"/>
          <a:cs typeface="ＭＳ Ｐゴシック" charset="-128"/>
        </a:defRPr>
      </a:lvl3pPr>
      <a:lvl4pPr algn="ctr" rtl="0" eaLnBrk="1" fontAlgn="base" hangingPunct="1">
        <a:spcBef>
          <a:spcPct val="0"/>
        </a:spcBef>
        <a:spcAft>
          <a:spcPct val="0"/>
        </a:spcAft>
        <a:defRPr sz="3200">
          <a:solidFill>
            <a:schemeClr val="tx2"/>
          </a:solidFill>
          <a:latin typeface="Times" charset="0"/>
          <a:ea typeface="ＭＳ Ｐゴシック" charset="-128"/>
          <a:cs typeface="ＭＳ Ｐゴシック" charset="-128"/>
        </a:defRPr>
      </a:lvl4pPr>
      <a:lvl5pPr algn="ctr" rtl="0" eaLnBrk="1" fontAlgn="base" hangingPunct="1">
        <a:spcBef>
          <a:spcPct val="0"/>
        </a:spcBef>
        <a:spcAft>
          <a:spcPct val="0"/>
        </a:spcAft>
        <a:defRPr sz="3200">
          <a:solidFill>
            <a:schemeClr val="tx2"/>
          </a:solidFill>
          <a:latin typeface="Times" charset="0"/>
          <a:ea typeface="ＭＳ Ｐゴシック" charset="-128"/>
          <a:cs typeface="ＭＳ Ｐゴシック" charset="-128"/>
        </a:defRPr>
      </a:lvl5pPr>
      <a:lvl6pPr marL="457200" algn="ctr" rtl="0" eaLnBrk="1" fontAlgn="base" hangingPunct="1">
        <a:spcBef>
          <a:spcPct val="0"/>
        </a:spcBef>
        <a:spcAft>
          <a:spcPct val="0"/>
        </a:spcAft>
        <a:defRPr sz="3200">
          <a:solidFill>
            <a:schemeClr val="tx2"/>
          </a:solidFill>
          <a:latin typeface="Times" charset="0"/>
        </a:defRPr>
      </a:lvl6pPr>
      <a:lvl7pPr marL="914400" algn="ctr" rtl="0" eaLnBrk="1" fontAlgn="base" hangingPunct="1">
        <a:spcBef>
          <a:spcPct val="0"/>
        </a:spcBef>
        <a:spcAft>
          <a:spcPct val="0"/>
        </a:spcAft>
        <a:defRPr sz="3200">
          <a:solidFill>
            <a:schemeClr val="tx2"/>
          </a:solidFill>
          <a:latin typeface="Times" charset="0"/>
        </a:defRPr>
      </a:lvl7pPr>
      <a:lvl8pPr marL="1371600" algn="ctr" rtl="0" eaLnBrk="1" fontAlgn="base" hangingPunct="1">
        <a:spcBef>
          <a:spcPct val="0"/>
        </a:spcBef>
        <a:spcAft>
          <a:spcPct val="0"/>
        </a:spcAft>
        <a:defRPr sz="3200">
          <a:solidFill>
            <a:schemeClr val="tx2"/>
          </a:solidFill>
          <a:latin typeface="Times" charset="0"/>
        </a:defRPr>
      </a:lvl8pPr>
      <a:lvl9pPr marL="1828800" algn="ctr" rtl="0" eaLnBrk="1" fontAlgn="base" hangingPunct="1">
        <a:spcBef>
          <a:spcPct val="0"/>
        </a:spcBef>
        <a:spcAft>
          <a:spcPct val="0"/>
        </a:spcAft>
        <a:defRPr sz="3200">
          <a:solidFill>
            <a:schemeClr val="tx2"/>
          </a:solidFill>
          <a:latin typeface="Times"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1" fontAlgn="base" hangingPunct="1">
        <a:spcBef>
          <a:spcPct val="20000"/>
        </a:spcBef>
        <a:spcAft>
          <a:spcPct val="0"/>
        </a:spcAft>
        <a:buChar char="–"/>
        <a:defRPr sz="2800">
          <a:solidFill>
            <a:schemeClr val="tx1"/>
          </a:solidFill>
          <a:latin typeface="+mn-lt"/>
          <a:ea typeface="ＭＳ Ｐゴシック" charset="-128"/>
        </a:defRPr>
      </a:lvl2pPr>
      <a:lvl3pPr marL="1085850" indent="-228600" algn="l" rtl="0" eaLnBrk="1" fontAlgn="base" hangingPunct="1">
        <a:spcBef>
          <a:spcPct val="20000"/>
        </a:spcBef>
        <a:spcAft>
          <a:spcPct val="0"/>
        </a:spcAft>
        <a:buChar char="•"/>
        <a:defRPr sz="2400">
          <a:solidFill>
            <a:schemeClr val="tx1"/>
          </a:solidFill>
          <a:latin typeface="+mn-lt"/>
          <a:ea typeface="ＭＳ Ｐゴシック" charset="-128"/>
        </a:defRPr>
      </a:lvl3pPr>
      <a:lvl4pPr marL="1428750" indent="-228600" algn="l" rtl="0" eaLnBrk="1" fontAlgn="base" hangingPunct="1">
        <a:spcBef>
          <a:spcPct val="20000"/>
        </a:spcBef>
        <a:spcAft>
          <a:spcPct val="0"/>
        </a:spcAft>
        <a:buChar char="–"/>
        <a:defRPr sz="2000">
          <a:solidFill>
            <a:schemeClr val="tx1"/>
          </a:solidFill>
          <a:latin typeface="+mn-lt"/>
          <a:ea typeface="ＭＳ Ｐゴシック" charset="-128"/>
        </a:defRPr>
      </a:lvl4pPr>
      <a:lvl5pPr marL="1771650" indent="-228600" algn="l" rtl="0" eaLnBrk="1" fontAlgn="base" hangingPunct="1">
        <a:spcBef>
          <a:spcPct val="20000"/>
        </a:spcBef>
        <a:spcAft>
          <a:spcPct val="0"/>
        </a:spcAft>
        <a:buChar char="•"/>
        <a:defRPr sz="2000">
          <a:solidFill>
            <a:schemeClr val="tx1"/>
          </a:solidFill>
          <a:latin typeface="+mn-lt"/>
          <a:ea typeface="ＭＳ Ｐゴシック" charset="-128"/>
        </a:defRPr>
      </a:lvl5pPr>
      <a:lvl6pPr marL="2228850" indent="-228600" algn="l" rtl="0" eaLnBrk="1" fontAlgn="base" hangingPunct="1">
        <a:spcBef>
          <a:spcPct val="20000"/>
        </a:spcBef>
        <a:spcAft>
          <a:spcPct val="0"/>
        </a:spcAft>
        <a:buChar char="•"/>
        <a:defRPr sz="2000">
          <a:solidFill>
            <a:schemeClr val="tx1"/>
          </a:solidFill>
          <a:latin typeface="+mn-lt"/>
          <a:ea typeface="ＭＳ Ｐゴシック" charset="-128"/>
        </a:defRPr>
      </a:lvl6pPr>
      <a:lvl7pPr marL="2686050" indent="-228600" algn="l" rtl="0" eaLnBrk="1" fontAlgn="base" hangingPunct="1">
        <a:spcBef>
          <a:spcPct val="20000"/>
        </a:spcBef>
        <a:spcAft>
          <a:spcPct val="0"/>
        </a:spcAft>
        <a:buChar char="•"/>
        <a:defRPr sz="2000">
          <a:solidFill>
            <a:schemeClr val="tx1"/>
          </a:solidFill>
          <a:latin typeface="+mn-lt"/>
          <a:ea typeface="ＭＳ Ｐゴシック" charset="-128"/>
        </a:defRPr>
      </a:lvl7pPr>
      <a:lvl8pPr marL="3143250" indent="-228600" algn="l" rtl="0" eaLnBrk="1" fontAlgn="base" hangingPunct="1">
        <a:spcBef>
          <a:spcPct val="20000"/>
        </a:spcBef>
        <a:spcAft>
          <a:spcPct val="0"/>
        </a:spcAft>
        <a:buChar char="•"/>
        <a:defRPr sz="2000">
          <a:solidFill>
            <a:schemeClr val="tx1"/>
          </a:solidFill>
          <a:latin typeface="+mn-lt"/>
          <a:ea typeface="ＭＳ Ｐゴシック" charset="-128"/>
        </a:defRPr>
      </a:lvl8pPr>
      <a:lvl9pPr marL="3600450" indent="-228600" algn="l" rtl="0" eaLnBrk="1" fontAlgn="base" hangingPunct="1">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4" Type="http://schemas.openxmlformats.org/officeDocument/2006/relationships/oleObject" Target="../embeddings/oleObject1.bin"/><Relationship Id="rId5" Type="http://schemas.openxmlformats.org/officeDocument/2006/relationships/image" Target="../media/image1.wmf"/><Relationship Id="rId6" Type="http://schemas.openxmlformats.org/officeDocument/2006/relationships/image" Target="../media/image3.png"/><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wmf"/><Relationship Id="rId3" Type="http://schemas.openxmlformats.org/officeDocument/2006/relationships/hyperlink" Target="http://docbox.etsi.org/MTS/MTS/10-PromotionalMaterial/MBS-20111118/protocolStandards/stagedApproach.htm"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IEEE 802 OmniRAN EC SG</a:t>
            </a:r>
            <a:br>
              <a:rPr lang="en-US" dirty="0" smtClean="0"/>
            </a:br>
            <a:r>
              <a:rPr lang="en-US" dirty="0" smtClean="0"/>
              <a:t>July 2013 Report</a:t>
            </a:r>
            <a:endParaRPr lang="en-US" dirty="0"/>
          </a:p>
        </p:txBody>
      </p:sp>
      <p:sp>
        <p:nvSpPr>
          <p:cNvPr id="3" name="Subtitle 2"/>
          <p:cNvSpPr>
            <a:spLocks noGrp="1"/>
          </p:cNvSpPr>
          <p:nvPr>
            <p:ph type="subTitle" idx="1"/>
          </p:nvPr>
        </p:nvSpPr>
        <p:spPr/>
        <p:txBody>
          <a:bodyPr/>
          <a:lstStyle/>
          <a:p>
            <a:r>
              <a:rPr lang="en-US" dirty="0"/>
              <a:t>Max Riegel</a:t>
            </a:r>
          </a:p>
          <a:p>
            <a:r>
              <a:rPr lang="en-US" dirty="0"/>
              <a:t>(EC SG Chair)</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OmniRAN EC SG Jul ‘13 Objectives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When renewing the OmniRAN EC SG on March 22nd the IEEE 802 EC refined the objectives for the OmniRAN EC SG:</a:t>
            </a:r>
          </a:p>
          <a:p>
            <a:pPr lvl="1"/>
            <a:r>
              <a:rPr lang="en-US" dirty="0" smtClean="0"/>
              <a:t>To perform a gap analysis that shows what pieces of work that are relevant to 802 (standards and standards under development) are not covered by existing external SDOs  (IETF, 3GPP,...) and internal, and socialize that analysis with those SDOs;</a:t>
            </a:r>
          </a:p>
          <a:p>
            <a:pPr lvl="2"/>
            <a:r>
              <a:rPr lang="en-US" dirty="0"/>
              <a:t>Gap analysis performed for 3 use cases; </a:t>
            </a:r>
            <a:r>
              <a:rPr lang="en-US" dirty="0"/>
              <a:t>ongoing discussions with related working groups and external SDOs on gap analysis findings.</a:t>
            </a:r>
            <a:endParaRPr lang="en-US" dirty="0" smtClean="0"/>
          </a:p>
          <a:p>
            <a:pPr lvl="1"/>
            <a:r>
              <a:rPr lang="en-US" dirty="0" smtClean="0"/>
              <a:t>Having performed that gap analysis, define a crisp scope of the ECSG (target 15 words or less);</a:t>
            </a:r>
          </a:p>
          <a:p>
            <a:pPr lvl="2"/>
            <a:r>
              <a:rPr lang="en-US" dirty="0" smtClean="0"/>
              <a:t>To draft PAR and 5C on ‘Recommended Practice on </a:t>
            </a:r>
            <a:r>
              <a:rPr lang="en-US" dirty="0"/>
              <a:t>Network Reference Model and Functional Description of IEEE 802-based Access Network’</a:t>
            </a:r>
            <a:endParaRPr lang="en-US" dirty="0" smtClean="0"/>
          </a:p>
          <a:p>
            <a:pPr lvl="1"/>
            <a:r>
              <a:rPr lang="en-US" dirty="0" smtClean="0"/>
              <a:t>Define what piece(s) of work within that scope (a) fall legitimately within 802's remit and (b) are achievable within an 802 activity</a:t>
            </a:r>
          </a:p>
          <a:p>
            <a:pPr lvl="2"/>
            <a:r>
              <a:rPr lang="en-US" dirty="0" smtClean="0"/>
              <a:t>The proposed draft PAR addresses (a) and (b)</a:t>
            </a:r>
          </a:p>
        </p:txBody>
      </p:sp>
    </p:spTree>
    <p:extLst>
      <p:ext uri="{BB962C8B-B14F-4D97-AF65-F5344CB8AC3E}">
        <p14:creationId xmlns:p14="http://schemas.microsoft.com/office/powerpoint/2010/main" val="332186758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Gap Analysis</a:t>
            </a:r>
            <a:endParaRPr lang="en-US" dirty="0"/>
          </a:p>
        </p:txBody>
      </p:sp>
      <p:sp>
        <p:nvSpPr>
          <p:cNvPr id="5" name="Content Placeholder 4"/>
          <p:cNvSpPr>
            <a:spLocks noGrp="1"/>
          </p:cNvSpPr>
          <p:nvPr>
            <p:ph idx="1"/>
          </p:nvPr>
        </p:nvSpPr>
        <p:spPr>
          <a:xfrm>
            <a:off x="457200" y="1269000"/>
            <a:ext cx="8229600" cy="5175000"/>
          </a:xfrm>
        </p:spPr>
        <p:txBody>
          <a:bodyPr>
            <a:normAutofit fontScale="55000" lnSpcReduction="20000"/>
          </a:bodyPr>
          <a:lstStyle/>
          <a:p>
            <a:r>
              <a:rPr lang="en-US" dirty="0"/>
              <a:t>Defining a simplistic network reference model, </a:t>
            </a:r>
            <a:br>
              <a:rPr lang="en-US" dirty="0"/>
            </a:br>
            <a:r>
              <a:rPr lang="en-US" dirty="0"/>
              <a:t/>
            </a:r>
            <a:br>
              <a:rPr lang="en-US" dirty="0"/>
            </a:br>
            <a:r>
              <a:rPr lang="en-US" dirty="0"/>
              <a:t/>
            </a:r>
            <a:br>
              <a:rPr lang="en-US" dirty="0"/>
            </a:br>
            <a:endParaRPr lang="en-US" dirty="0"/>
          </a:p>
          <a:p>
            <a:r>
              <a:rPr lang="en-US" dirty="0"/>
              <a:t/>
            </a:r>
            <a:br>
              <a:rPr lang="en-US" dirty="0"/>
            </a:br>
            <a:r>
              <a:rPr lang="en-US" dirty="0"/>
              <a:t/>
            </a:r>
            <a:br>
              <a:rPr lang="en-US" dirty="0"/>
            </a:br>
            <a:r>
              <a:rPr lang="en-US" dirty="0"/>
              <a:t>a couple of use cases were investigated:</a:t>
            </a:r>
            <a:endParaRPr lang="en-US" dirty="0" smtClean="0"/>
          </a:p>
          <a:p>
            <a:pPr lvl="1"/>
            <a:r>
              <a:rPr lang="en-US" dirty="0" smtClean="0"/>
              <a:t>3GPP Trusted WLAN Access to EPC </a:t>
            </a:r>
          </a:p>
          <a:p>
            <a:pPr lvl="2"/>
            <a:r>
              <a:rPr lang="en-US" dirty="0"/>
              <a:t>TS 23.402 V11.6.0 (2013-03)</a:t>
            </a:r>
          </a:p>
          <a:p>
            <a:pPr lvl="1"/>
            <a:r>
              <a:rPr lang="en-US" dirty="0" err="1" smtClean="0"/>
              <a:t>ZigBee</a:t>
            </a:r>
            <a:r>
              <a:rPr lang="en-US" dirty="0" smtClean="0"/>
              <a:t> SEP2 Smart Grid Use Case </a:t>
            </a:r>
          </a:p>
          <a:p>
            <a:pPr lvl="2"/>
            <a:r>
              <a:rPr lang="hu-HU" dirty="0"/>
              <a:t>ZigBee docs-09-5449-33-0zse</a:t>
            </a:r>
            <a:endParaRPr lang="en-US" dirty="0" smtClean="0"/>
          </a:p>
          <a:p>
            <a:pPr lvl="1"/>
            <a:r>
              <a:rPr lang="en-US" dirty="0" smtClean="0"/>
              <a:t>SDN-based OmniRAN Use Case</a:t>
            </a:r>
          </a:p>
          <a:p>
            <a:r>
              <a:rPr lang="en-US" dirty="0"/>
              <a:t>Initial investigations show missing functionalities in some</a:t>
            </a:r>
            <a:r>
              <a:rPr lang="en-US" dirty="0"/>
              <a:t> IEEE 802 specifications regards the investigated use cases.</a:t>
            </a:r>
          </a:p>
          <a:p>
            <a:pPr lvl="1"/>
            <a:r>
              <a:rPr lang="en-US" dirty="0"/>
              <a:t>Sharing of findings in progress with the related working group and investigations will continue directly together with working groups.</a:t>
            </a:r>
          </a:p>
          <a:p>
            <a:r>
              <a:rPr lang="en-US" dirty="0"/>
              <a:t>Main issue was, that it was less than obvious how the pieces of IEEE 802 are fitting together</a:t>
            </a:r>
          </a:p>
          <a:p>
            <a:pPr lvl="1"/>
            <a:r>
              <a:rPr lang="en-US" dirty="0"/>
              <a:t>There is need for better documentation how IEEE 802 protocols work together to create access networks for particular deployments</a:t>
            </a:r>
          </a:p>
          <a:p>
            <a:pPr lvl="1"/>
            <a:r>
              <a:rPr lang="en-US" dirty="0" smtClean="0"/>
              <a:t>There is no consistent way how IEEE 802 handles the IEEE 802 information elements going over IP protocols</a:t>
            </a:r>
          </a:p>
        </p:txBody>
      </p:sp>
      <p:grpSp>
        <p:nvGrpSpPr>
          <p:cNvPr id="2" name="Group 1"/>
          <p:cNvGrpSpPr/>
          <p:nvPr/>
        </p:nvGrpSpPr>
        <p:grpSpPr>
          <a:xfrm>
            <a:off x="909600" y="1553350"/>
            <a:ext cx="5597400" cy="999536"/>
            <a:chOff x="909600" y="1494000"/>
            <a:chExt cx="5867400" cy="1047750"/>
          </a:xfrm>
        </p:grpSpPr>
        <p:grpSp>
          <p:nvGrpSpPr>
            <p:cNvPr id="6" name="Group 123"/>
            <p:cNvGrpSpPr/>
            <p:nvPr/>
          </p:nvGrpSpPr>
          <p:grpSpPr>
            <a:xfrm>
              <a:off x="2652675" y="1551150"/>
              <a:ext cx="1000125" cy="990600"/>
              <a:chOff x="7315200" y="3886200"/>
              <a:chExt cx="1000125" cy="990600"/>
            </a:xfrm>
          </p:grpSpPr>
          <p:sp>
            <p:nvSpPr>
              <p:cNvPr id="7" name="AutoShape 154"/>
              <p:cNvSpPr>
                <a:spLocks noChangeArrowheads="1"/>
              </p:cNvSpPr>
              <p:nvPr/>
            </p:nvSpPr>
            <p:spPr bwMode="auto">
              <a:xfrm>
                <a:off x="7315200" y="3886200"/>
                <a:ext cx="1000125" cy="990600"/>
              </a:xfrm>
              <a:prstGeom prst="flowChartAlternateProcess">
                <a:avLst/>
              </a:prstGeom>
              <a:solidFill>
                <a:srgbClr val="A7E8FF"/>
              </a:solidFill>
              <a:ln w="9525">
                <a:noFill/>
                <a:miter lim="800000"/>
                <a:headEnd/>
                <a:tailEnd/>
              </a:ln>
              <a:effectLst/>
            </p:spPr>
            <p:txBody>
              <a:bodyPr wrap="none" lIns="0" tIns="0" anchor="ctr"/>
              <a:lstStyle/>
              <a:p>
                <a:endParaRPr lang="en-US" sz="1600" b="1">
                  <a:latin typeface="Arial" pitchFamily="34" charset="0"/>
                  <a:cs typeface="Arial" pitchFamily="34" charset="0"/>
                </a:endParaRPr>
              </a:p>
            </p:txBody>
          </p:sp>
          <p:grpSp>
            <p:nvGrpSpPr>
              <p:cNvPr id="8" name="Group 158"/>
              <p:cNvGrpSpPr>
                <a:grpSpLocks noChangeAspect="1"/>
              </p:cNvGrpSpPr>
              <p:nvPr/>
            </p:nvGrpSpPr>
            <p:grpSpPr bwMode="auto">
              <a:xfrm flipH="1">
                <a:off x="7696199" y="4259473"/>
                <a:ext cx="411161" cy="494972"/>
                <a:chOff x="5" y="2480"/>
                <a:chExt cx="237" cy="430"/>
              </a:xfrm>
            </p:grpSpPr>
            <p:grpSp>
              <p:nvGrpSpPr>
                <p:cNvPr id="10" name="Group 159"/>
                <p:cNvGrpSpPr>
                  <a:grpSpLocks noChangeAspect="1"/>
                </p:cNvGrpSpPr>
                <p:nvPr/>
              </p:nvGrpSpPr>
              <p:grpSpPr bwMode="auto">
                <a:xfrm>
                  <a:off x="5" y="2521"/>
                  <a:ext cx="145" cy="389"/>
                  <a:chOff x="5" y="2521"/>
                  <a:chExt cx="145" cy="389"/>
                </a:xfrm>
              </p:grpSpPr>
              <p:grpSp>
                <p:nvGrpSpPr>
                  <p:cNvPr id="14" name="Group 160"/>
                  <p:cNvGrpSpPr>
                    <a:grpSpLocks noChangeAspect="1"/>
                  </p:cNvGrpSpPr>
                  <p:nvPr/>
                </p:nvGrpSpPr>
                <p:grpSpPr bwMode="auto">
                  <a:xfrm>
                    <a:off x="7" y="2654"/>
                    <a:ext cx="143" cy="256"/>
                    <a:chOff x="7" y="2654"/>
                    <a:chExt cx="143" cy="256"/>
                  </a:xfrm>
                </p:grpSpPr>
                <p:grpSp>
                  <p:nvGrpSpPr>
                    <p:cNvPr id="22" name="Group 161"/>
                    <p:cNvGrpSpPr>
                      <a:grpSpLocks noChangeAspect="1"/>
                    </p:cNvGrpSpPr>
                    <p:nvPr/>
                  </p:nvGrpSpPr>
                  <p:grpSpPr bwMode="auto">
                    <a:xfrm>
                      <a:off x="7" y="2661"/>
                      <a:ext cx="93" cy="247"/>
                      <a:chOff x="7" y="2661"/>
                      <a:chExt cx="93" cy="247"/>
                    </a:xfrm>
                  </p:grpSpPr>
                  <p:sp>
                    <p:nvSpPr>
                      <p:cNvPr id="30" name="Line 162"/>
                      <p:cNvSpPr>
                        <a:spLocks noChangeAspect="1" noChangeShapeType="1"/>
                      </p:cNvSpPr>
                      <p:nvPr/>
                    </p:nvSpPr>
                    <p:spPr bwMode="auto">
                      <a:xfrm>
                        <a:off x="44" y="2661"/>
                        <a:ext cx="33" cy="1"/>
                      </a:xfrm>
                      <a:prstGeom prst="line">
                        <a:avLst/>
                      </a:prstGeom>
                      <a:noFill/>
                      <a:ln w="6350">
                        <a:solidFill>
                          <a:srgbClr val="000000"/>
                        </a:solidFill>
                        <a:round/>
                        <a:headEnd/>
                        <a:tailEnd/>
                      </a:ln>
                    </p:spPr>
                    <p:txBody>
                      <a:bodyPr/>
                      <a:lstStyle/>
                      <a:p>
                        <a:endParaRPr lang="en-US" sz="1600" b="1">
                          <a:latin typeface="Arial" pitchFamily="34" charset="0"/>
                          <a:cs typeface="Arial" pitchFamily="34" charset="0"/>
                        </a:endParaRPr>
                      </a:p>
                    </p:txBody>
                  </p:sp>
                  <p:sp>
                    <p:nvSpPr>
                      <p:cNvPr id="31" name="Line 163"/>
                      <p:cNvSpPr>
                        <a:spLocks noChangeAspect="1" noChangeShapeType="1"/>
                      </p:cNvSpPr>
                      <p:nvPr/>
                    </p:nvSpPr>
                    <p:spPr bwMode="auto">
                      <a:xfrm flipV="1">
                        <a:off x="34" y="2664"/>
                        <a:ext cx="42" cy="51"/>
                      </a:xfrm>
                      <a:prstGeom prst="line">
                        <a:avLst/>
                      </a:prstGeom>
                      <a:noFill/>
                      <a:ln w="6350">
                        <a:solidFill>
                          <a:srgbClr val="000000"/>
                        </a:solidFill>
                        <a:round/>
                        <a:headEnd/>
                        <a:tailEnd/>
                      </a:ln>
                    </p:spPr>
                    <p:txBody>
                      <a:bodyPr/>
                      <a:lstStyle/>
                      <a:p>
                        <a:endParaRPr lang="en-US" sz="1600" b="1">
                          <a:latin typeface="Arial" pitchFamily="34" charset="0"/>
                          <a:cs typeface="Arial" pitchFamily="34" charset="0"/>
                        </a:endParaRPr>
                      </a:p>
                    </p:txBody>
                  </p:sp>
                  <p:sp>
                    <p:nvSpPr>
                      <p:cNvPr id="32" name="Line 164"/>
                      <p:cNvSpPr>
                        <a:spLocks noChangeAspect="1" noChangeShapeType="1"/>
                      </p:cNvSpPr>
                      <p:nvPr/>
                    </p:nvSpPr>
                    <p:spPr bwMode="auto">
                      <a:xfrm>
                        <a:off x="33" y="2716"/>
                        <a:ext cx="57" cy="110"/>
                      </a:xfrm>
                      <a:prstGeom prst="line">
                        <a:avLst/>
                      </a:prstGeom>
                      <a:noFill/>
                      <a:ln w="6350">
                        <a:solidFill>
                          <a:srgbClr val="000000"/>
                        </a:solidFill>
                        <a:round/>
                        <a:headEnd/>
                        <a:tailEnd/>
                      </a:ln>
                    </p:spPr>
                    <p:txBody>
                      <a:bodyPr/>
                      <a:lstStyle/>
                      <a:p>
                        <a:endParaRPr lang="en-US" sz="1600" b="1">
                          <a:latin typeface="Arial" pitchFamily="34" charset="0"/>
                          <a:cs typeface="Arial" pitchFamily="34" charset="0"/>
                        </a:endParaRPr>
                      </a:p>
                    </p:txBody>
                  </p:sp>
                  <p:sp>
                    <p:nvSpPr>
                      <p:cNvPr id="33" name="Line 165"/>
                      <p:cNvSpPr>
                        <a:spLocks noChangeAspect="1" noChangeShapeType="1"/>
                      </p:cNvSpPr>
                      <p:nvPr/>
                    </p:nvSpPr>
                    <p:spPr bwMode="auto">
                      <a:xfrm flipV="1">
                        <a:off x="7" y="2824"/>
                        <a:ext cx="83" cy="84"/>
                      </a:xfrm>
                      <a:prstGeom prst="line">
                        <a:avLst/>
                      </a:prstGeom>
                      <a:noFill/>
                      <a:ln w="6350">
                        <a:solidFill>
                          <a:srgbClr val="000000"/>
                        </a:solidFill>
                        <a:round/>
                        <a:headEnd/>
                        <a:tailEnd/>
                      </a:ln>
                    </p:spPr>
                    <p:txBody>
                      <a:bodyPr/>
                      <a:lstStyle/>
                      <a:p>
                        <a:endParaRPr lang="en-US" sz="1600" b="1">
                          <a:latin typeface="Arial" pitchFamily="34" charset="0"/>
                          <a:cs typeface="Arial" pitchFamily="34" charset="0"/>
                        </a:endParaRPr>
                      </a:p>
                    </p:txBody>
                  </p:sp>
                  <p:sp>
                    <p:nvSpPr>
                      <p:cNvPr id="34" name="Line 166"/>
                      <p:cNvSpPr>
                        <a:spLocks noChangeAspect="1" noChangeShapeType="1"/>
                      </p:cNvSpPr>
                      <p:nvPr/>
                    </p:nvSpPr>
                    <p:spPr bwMode="auto">
                      <a:xfrm>
                        <a:off x="19" y="2824"/>
                        <a:ext cx="81" cy="84"/>
                      </a:xfrm>
                      <a:prstGeom prst="line">
                        <a:avLst/>
                      </a:prstGeom>
                      <a:noFill/>
                      <a:ln w="6350">
                        <a:solidFill>
                          <a:srgbClr val="000000"/>
                        </a:solidFill>
                        <a:round/>
                        <a:headEnd/>
                        <a:tailEnd/>
                      </a:ln>
                    </p:spPr>
                    <p:txBody>
                      <a:bodyPr/>
                      <a:lstStyle/>
                      <a:p>
                        <a:endParaRPr lang="en-US" sz="1600" b="1">
                          <a:latin typeface="Arial" pitchFamily="34" charset="0"/>
                          <a:cs typeface="Arial" pitchFamily="34" charset="0"/>
                        </a:endParaRPr>
                      </a:p>
                    </p:txBody>
                  </p:sp>
                  <p:sp>
                    <p:nvSpPr>
                      <p:cNvPr id="35" name="Line 167"/>
                      <p:cNvSpPr>
                        <a:spLocks noChangeAspect="1" noChangeShapeType="1"/>
                      </p:cNvSpPr>
                      <p:nvPr/>
                    </p:nvSpPr>
                    <p:spPr bwMode="auto">
                      <a:xfrm flipV="1">
                        <a:off x="17" y="2716"/>
                        <a:ext cx="64" cy="108"/>
                      </a:xfrm>
                      <a:prstGeom prst="line">
                        <a:avLst/>
                      </a:prstGeom>
                      <a:noFill/>
                      <a:ln w="6350">
                        <a:solidFill>
                          <a:srgbClr val="000000"/>
                        </a:solidFill>
                        <a:round/>
                        <a:headEnd/>
                        <a:tailEnd/>
                      </a:ln>
                    </p:spPr>
                    <p:txBody>
                      <a:bodyPr/>
                      <a:lstStyle/>
                      <a:p>
                        <a:endParaRPr lang="en-US" sz="1600" b="1">
                          <a:latin typeface="Arial" pitchFamily="34" charset="0"/>
                          <a:cs typeface="Arial" pitchFamily="34" charset="0"/>
                        </a:endParaRPr>
                      </a:p>
                    </p:txBody>
                  </p:sp>
                  <p:sp>
                    <p:nvSpPr>
                      <p:cNvPr id="36" name="Line 168"/>
                      <p:cNvSpPr>
                        <a:spLocks noChangeAspect="1" noChangeShapeType="1"/>
                      </p:cNvSpPr>
                      <p:nvPr/>
                    </p:nvSpPr>
                    <p:spPr bwMode="auto">
                      <a:xfrm>
                        <a:off x="44" y="2661"/>
                        <a:ext cx="39" cy="58"/>
                      </a:xfrm>
                      <a:prstGeom prst="line">
                        <a:avLst/>
                      </a:prstGeom>
                      <a:noFill/>
                      <a:ln w="6350">
                        <a:solidFill>
                          <a:srgbClr val="000000"/>
                        </a:solidFill>
                        <a:round/>
                        <a:headEnd/>
                        <a:tailEnd/>
                      </a:ln>
                    </p:spPr>
                    <p:txBody>
                      <a:bodyPr/>
                      <a:lstStyle/>
                      <a:p>
                        <a:endParaRPr lang="en-US" sz="1600" b="1">
                          <a:latin typeface="Arial" pitchFamily="34" charset="0"/>
                          <a:cs typeface="Arial" pitchFamily="34" charset="0"/>
                        </a:endParaRPr>
                      </a:p>
                    </p:txBody>
                  </p:sp>
                </p:grpSp>
                <p:sp>
                  <p:nvSpPr>
                    <p:cNvPr id="23" name="Line 169"/>
                    <p:cNvSpPr>
                      <a:spLocks noChangeAspect="1" noChangeShapeType="1"/>
                    </p:cNvSpPr>
                    <p:nvPr/>
                  </p:nvSpPr>
                  <p:spPr bwMode="auto">
                    <a:xfrm flipV="1">
                      <a:off x="97" y="2808"/>
                      <a:ext cx="34" cy="102"/>
                    </a:xfrm>
                    <a:prstGeom prst="line">
                      <a:avLst/>
                    </a:prstGeom>
                    <a:noFill/>
                    <a:ln w="6350">
                      <a:solidFill>
                        <a:srgbClr val="000000"/>
                      </a:solidFill>
                      <a:round/>
                      <a:headEnd/>
                      <a:tailEnd/>
                    </a:ln>
                  </p:spPr>
                  <p:txBody>
                    <a:bodyPr/>
                    <a:lstStyle/>
                    <a:p>
                      <a:endParaRPr lang="en-US" sz="1600" b="1">
                        <a:latin typeface="Arial" pitchFamily="34" charset="0"/>
                        <a:cs typeface="Arial" pitchFamily="34" charset="0"/>
                      </a:endParaRPr>
                    </a:p>
                  </p:txBody>
                </p:sp>
                <p:sp>
                  <p:nvSpPr>
                    <p:cNvPr id="24" name="Line 170"/>
                    <p:cNvSpPr>
                      <a:spLocks noChangeAspect="1" noChangeShapeType="1"/>
                    </p:cNvSpPr>
                    <p:nvPr/>
                  </p:nvSpPr>
                  <p:spPr bwMode="auto">
                    <a:xfrm>
                      <a:off x="84" y="2718"/>
                      <a:ext cx="48" cy="91"/>
                    </a:xfrm>
                    <a:prstGeom prst="line">
                      <a:avLst/>
                    </a:prstGeom>
                    <a:noFill/>
                    <a:ln w="6350">
                      <a:solidFill>
                        <a:srgbClr val="000000"/>
                      </a:solidFill>
                      <a:round/>
                      <a:headEnd/>
                      <a:tailEnd/>
                    </a:ln>
                  </p:spPr>
                  <p:txBody>
                    <a:bodyPr/>
                    <a:lstStyle/>
                    <a:p>
                      <a:endParaRPr lang="en-US" sz="1600" b="1">
                        <a:latin typeface="Arial" pitchFamily="34" charset="0"/>
                        <a:cs typeface="Arial" pitchFamily="34" charset="0"/>
                      </a:endParaRPr>
                    </a:p>
                  </p:txBody>
                </p:sp>
                <p:sp>
                  <p:nvSpPr>
                    <p:cNvPr id="25" name="Line 171"/>
                    <p:cNvSpPr>
                      <a:spLocks noChangeAspect="1" noChangeShapeType="1"/>
                    </p:cNvSpPr>
                    <p:nvPr/>
                  </p:nvSpPr>
                  <p:spPr bwMode="auto">
                    <a:xfrm flipV="1">
                      <a:off x="84" y="2655"/>
                      <a:ext cx="12" cy="63"/>
                    </a:xfrm>
                    <a:prstGeom prst="line">
                      <a:avLst/>
                    </a:prstGeom>
                    <a:noFill/>
                    <a:ln w="6350">
                      <a:solidFill>
                        <a:srgbClr val="000000"/>
                      </a:solidFill>
                      <a:round/>
                      <a:headEnd/>
                      <a:tailEnd/>
                    </a:ln>
                  </p:spPr>
                  <p:txBody>
                    <a:bodyPr/>
                    <a:lstStyle/>
                    <a:p>
                      <a:endParaRPr lang="en-US" sz="1600" b="1">
                        <a:latin typeface="Arial" pitchFamily="34" charset="0"/>
                        <a:cs typeface="Arial" pitchFamily="34" charset="0"/>
                      </a:endParaRPr>
                    </a:p>
                  </p:txBody>
                </p:sp>
                <p:sp>
                  <p:nvSpPr>
                    <p:cNvPr id="26" name="Line 172"/>
                    <p:cNvSpPr>
                      <a:spLocks noChangeAspect="1" noChangeShapeType="1"/>
                    </p:cNvSpPr>
                    <p:nvPr/>
                  </p:nvSpPr>
                  <p:spPr bwMode="auto">
                    <a:xfrm flipV="1">
                      <a:off x="78" y="2654"/>
                      <a:ext cx="20" cy="9"/>
                    </a:xfrm>
                    <a:prstGeom prst="line">
                      <a:avLst/>
                    </a:prstGeom>
                    <a:noFill/>
                    <a:ln w="6350">
                      <a:solidFill>
                        <a:srgbClr val="000000"/>
                      </a:solidFill>
                      <a:round/>
                      <a:headEnd/>
                      <a:tailEnd/>
                    </a:ln>
                  </p:spPr>
                  <p:txBody>
                    <a:bodyPr/>
                    <a:lstStyle/>
                    <a:p>
                      <a:endParaRPr lang="en-US" sz="1600" b="1">
                        <a:latin typeface="Arial" pitchFamily="34" charset="0"/>
                        <a:cs typeface="Arial" pitchFamily="34" charset="0"/>
                      </a:endParaRPr>
                    </a:p>
                  </p:txBody>
                </p:sp>
                <p:sp>
                  <p:nvSpPr>
                    <p:cNvPr id="27" name="Line 173"/>
                    <p:cNvSpPr>
                      <a:spLocks noChangeAspect="1" noChangeShapeType="1"/>
                    </p:cNvSpPr>
                    <p:nvPr/>
                  </p:nvSpPr>
                  <p:spPr bwMode="auto">
                    <a:xfrm>
                      <a:off x="79" y="2663"/>
                      <a:ext cx="30" cy="45"/>
                    </a:xfrm>
                    <a:prstGeom prst="line">
                      <a:avLst/>
                    </a:prstGeom>
                    <a:noFill/>
                    <a:ln w="6350">
                      <a:solidFill>
                        <a:srgbClr val="000000"/>
                      </a:solidFill>
                      <a:round/>
                      <a:headEnd/>
                      <a:tailEnd/>
                    </a:ln>
                  </p:spPr>
                  <p:txBody>
                    <a:bodyPr/>
                    <a:lstStyle/>
                    <a:p>
                      <a:endParaRPr lang="en-US" sz="1600" b="1">
                        <a:latin typeface="Arial" pitchFamily="34" charset="0"/>
                        <a:cs typeface="Arial" pitchFamily="34" charset="0"/>
                      </a:endParaRPr>
                    </a:p>
                  </p:txBody>
                </p:sp>
                <p:sp>
                  <p:nvSpPr>
                    <p:cNvPr id="28" name="Line 174"/>
                    <p:cNvSpPr>
                      <a:spLocks noChangeAspect="1" noChangeShapeType="1"/>
                    </p:cNvSpPr>
                    <p:nvPr/>
                  </p:nvSpPr>
                  <p:spPr bwMode="auto">
                    <a:xfrm flipV="1">
                      <a:off x="93" y="2708"/>
                      <a:ext cx="13" cy="117"/>
                    </a:xfrm>
                    <a:prstGeom prst="line">
                      <a:avLst/>
                    </a:prstGeom>
                    <a:noFill/>
                    <a:ln w="6350">
                      <a:solidFill>
                        <a:srgbClr val="000000"/>
                      </a:solidFill>
                      <a:round/>
                      <a:headEnd/>
                      <a:tailEnd/>
                    </a:ln>
                  </p:spPr>
                  <p:txBody>
                    <a:bodyPr/>
                    <a:lstStyle/>
                    <a:p>
                      <a:endParaRPr lang="en-US" sz="1600" b="1">
                        <a:latin typeface="Arial" pitchFamily="34" charset="0"/>
                        <a:cs typeface="Arial" pitchFamily="34" charset="0"/>
                      </a:endParaRPr>
                    </a:p>
                  </p:txBody>
                </p:sp>
                <p:sp>
                  <p:nvSpPr>
                    <p:cNvPr id="29" name="Line 175"/>
                    <p:cNvSpPr>
                      <a:spLocks noChangeAspect="1" noChangeShapeType="1"/>
                    </p:cNvSpPr>
                    <p:nvPr/>
                  </p:nvSpPr>
                  <p:spPr bwMode="auto">
                    <a:xfrm>
                      <a:off x="93" y="2824"/>
                      <a:ext cx="57" cy="54"/>
                    </a:xfrm>
                    <a:prstGeom prst="line">
                      <a:avLst/>
                    </a:prstGeom>
                    <a:noFill/>
                    <a:ln w="6350">
                      <a:solidFill>
                        <a:srgbClr val="000000"/>
                      </a:solidFill>
                      <a:round/>
                      <a:headEnd/>
                      <a:tailEnd/>
                    </a:ln>
                  </p:spPr>
                  <p:txBody>
                    <a:bodyPr/>
                    <a:lstStyle/>
                    <a:p>
                      <a:endParaRPr lang="en-US" sz="1600" b="1">
                        <a:latin typeface="Arial" pitchFamily="34" charset="0"/>
                        <a:cs typeface="Arial" pitchFamily="34" charset="0"/>
                      </a:endParaRPr>
                    </a:p>
                  </p:txBody>
                </p:sp>
              </p:grpSp>
              <p:grpSp>
                <p:nvGrpSpPr>
                  <p:cNvPr id="15" name="Group 176"/>
                  <p:cNvGrpSpPr>
                    <a:grpSpLocks noChangeAspect="1"/>
                  </p:cNvGrpSpPr>
                  <p:nvPr/>
                </p:nvGrpSpPr>
                <p:grpSpPr bwMode="auto">
                  <a:xfrm>
                    <a:off x="5" y="2533"/>
                    <a:ext cx="141" cy="374"/>
                    <a:chOff x="5" y="2533"/>
                    <a:chExt cx="141" cy="374"/>
                  </a:xfrm>
                </p:grpSpPr>
                <p:sp>
                  <p:nvSpPr>
                    <p:cNvPr id="17" name="Line 177"/>
                    <p:cNvSpPr>
                      <a:spLocks noChangeAspect="1" noChangeShapeType="1"/>
                    </p:cNvSpPr>
                    <p:nvPr/>
                  </p:nvSpPr>
                  <p:spPr bwMode="auto">
                    <a:xfrm flipV="1">
                      <a:off x="5" y="2533"/>
                      <a:ext cx="55" cy="371"/>
                    </a:xfrm>
                    <a:prstGeom prst="line">
                      <a:avLst/>
                    </a:prstGeom>
                    <a:noFill/>
                    <a:ln w="19050">
                      <a:solidFill>
                        <a:srgbClr val="000000"/>
                      </a:solidFill>
                      <a:round/>
                      <a:headEnd/>
                      <a:tailEnd/>
                    </a:ln>
                  </p:spPr>
                  <p:txBody>
                    <a:bodyPr/>
                    <a:lstStyle/>
                    <a:p>
                      <a:endParaRPr lang="en-US" sz="1600" b="1">
                        <a:latin typeface="Arial" pitchFamily="34" charset="0"/>
                        <a:cs typeface="Arial" pitchFamily="34" charset="0"/>
                      </a:endParaRPr>
                    </a:p>
                  </p:txBody>
                </p:sp>
                <p:sp>
                  <p:nvSpPr>
                    <p:cNvPr id="18" name="Line 178"/>
                    <p:cNvSpPr>
                      <a:spLocks noChangeAspect="1" noChangeShapeType="1"/>
                    </p:cNvSpPr>
                    <p:nvPr/>
                  </p:nvSpPr>
                  <p:spPr bwMode="auto">
                    <a:xfrm>
                      <a:off x="62" y="2544"/>
                      <a:ext cx="35" cy="363"/>
                    </a:xfrm>
                    <a:prstGeom prst="line">
                      <a:avLst/>
                    </a:prstGeom>
                    <a:noFill/>
                    <a:ln w="19050">
                      <a:solidFill>
                        <a:srgbClr val="000000"/>
                      </a:solidFill>
                      <a:round/>
                      <a:headEnd/>
                      <a:tailEnd/>
                    </a:ln>
                  </p:spPr>
                  <p:txBody>
                    <a:bodyPr/>
                    <a:lstStyle/>
                    <a:p>
                      <a:endParaRPr lang="en-US" sz="1600" b="1">
                        <a:latin typeface="Arial" pitchFamily="34" charset="0"/>
                        <a:cs typeface="Arial" pitchFamily="34" charset="0"/>
                      </a:endParaRPr>
                    </a:p>
                  </p:txBody>
                </p:sp>
                <p:sp>
                  <p:nvSpPr>
                    <p:cNvPr id="19" name="Line 179"/>
                    <p:cNvSpPr>
                      <a:spLocks noChangeAspect="1" noChangeShapeType="1"/>
                    </p:cNvSpPr>
                    <p:nvPr/>
                  </p:nvSpPr>
                  <p:spPr bwMode="auto">
                    <a:xfrm flipV="1">
                      <a:off x="98" y="2876"/>
                      <a:ext cx="48" cy="30"/>
                    </a:xfrm>
                    <a:prstGeom prst="line">
                      <a:avLst/>
                    </a:prstGeom>
                    <a:noFill/>
                    <a:ln w="19050">
                      <a:solidFill>
                        <a:srgbClr val="000000"/>
                      </a:solidFill>
                      <a:round/>
                      <a:headEnd/>
                      <a:tailEnd/>
                    </a:ln>
                  </p:spPr>
                  <p:txBody>
                    <a:bodyPr/>
                    <a:lstStyle/>
                    <a:p>
                      <a:endParaRPr lang="en-US" sz="1600" b="1">
                        <a:latin typeface="Arial" pitchFamily="34" charset="0"/>
                        <a:cs typeface="Arial" pitchFamily="34" charset="0"/>
                      </a:endParaRPr>
                    </a:p>
                  </p:txBody>
                </p:sp>
                <p:sp>
                  <p:nvSpPr>
                    <p:cNvPr id="20" name="Line 180"/>
                    <p:cNvSpPr>
                      <a:spLocks noChangeAspect="1" noChangeShapeType="1"/>
                    </p:cNvSpPr>
                    <p:nvPr/>
                  </p:nvSpPr>
                  <p:spPr bwMode="auto">
                    <a:xfrm>
                      <a:off x="69" y="2541"/>
                      <a:ext cx="77" cy="337"/>
                    </a:xfrm>
                    <a:prstGeom prst="line">
                      <a:avLst/>
                    </a:prstGeom>
                    <a:noFill/>
                    <a:ln w="19050">
                      <a:solidFill>
                        <a:srgbClr val="000000"/>
                      </a:solidFill>
                      <a:round/>
                      <a:headEnd/>
                      <a:tailEnd/>
                    </a:ln>
                  </p:spPr>
                  <p:txBody>
                    <a:bodyPr/>
                    <a:lstStyle/>
                    <a:p>
                      <a:endParaRPr lang="en-US" sz="1600" b="1">
                        <a:latin typeface="Arial" pitchFamily="34" charset="0"/>
                        <a:cs typeface="Arial" pitchFamily="34" charset="0"/>
                      </a:endParaRPr>
                    </a:p>
                  </p:txBody>
                </p:sp>
                <p:sp>
                  <p:nvSpPr>
                    <p:cNvPr id="21" name="Line 181"/>
                    <p:cNvSpPr>
                      <a:spLocks noChangeAspect="1" noChangeShapeType="1"/>
                    </p:cNvSpPr>
                    <p:nvPr/>
                  </p:nvSpPr>
                  <p:spPr bwMode="auto">
                    <a:xfrm>
                      <a:off x="7" y="2904"/>
                      <a:ext cx="93" cy="1"/>
                    </a:xfrm>
                    <a:prstGeom prst="line">
                      <a:avLst/>
                    </a:prstGeom>
                    <a:noFill/>
                    <a:ln w="19050">
                      <a:solidFill>
                        <a:srgbClr val="000000"/>
                      </a:solidFill>
                      <a:round/>
                      <a:headEnd/>
                      <a:tailEnd/>
                    </a:ln>
                  </p:spPr>
                  <p:txBody>
                    <a:bodyPr/>
                    <a:lstStyle/>
                    <a:p>
                      <a:endParaRPr lang="en-US" sz="1600" b="1">
                        <a:latin typeface="Arial" pitchFamily="34" charset="0"/>
                        <a:cs typeface="Arial" pitchFamily="34" charset="0"/>
                      </a:endParaRPr>
                    </a:p>
                  </p:txBody>
                </p:sp>
              </p:grpSp>
              <p:sp>
                <p:nvSpPr>
                  <p:cNvPr id="16" name="Oval 182"/>
                  <p:cNvSpPr>
                    <a:spLocks noChangeAspect="1" noChangeArrowheads="1"/>
                  </p:cNvSpPr>
                  <p:nvPr/>
                </p:nvSpPr>
                <p:spPr bwMode="auto">
                  <a:xfrm>
                    <a:off x="48" y="2521"/>
                    <a:ext cx="39" cy="45"/>
                  </a:xfrm>
                  <a:prstGeom prst="ellipse">
                    <a:avLst/>
                  </a:prstGeom>
                  <a:solidFill>
                    <a:srgbClr val="FFFF00">
                      <a:alpha val="50000"/>
                    </a:srgbClr>
                  </a:solidFill>
                  <a:ln w="9525">
                    <a:solidFill>
                      <a:srgbClr val="000000"/>
                    </a:solidFill>
                    <a:round/>
                    <a:headEnd/>
                    <a:tailEnd/>
                  </a:ln>
                </p:spPr>
                <p:txBody>
                  <a:bodyPr/>
                  <a:lstStyle/>
                  <a:p>
                    <a:endParaRPr lang="en-US" sz="1600" b="1">
                      <a:latin typeface="Arial" pitchFamily="34" charset="0"/>
                      <a:cs typeface="Arial" pitchFamily="34" charset="0"/>
                    </a:endParaRPr>
                  </a:p>
                </p:txBody>
              </p:sp>
            </p:grpSp>
            <p:sp>
              <p:nvSpPr>
                <p:cNvPr id="11" name="Arc 183"/>
                <p:cNvSpPr>
                  <a:spLocks noChangeAspect="1"/>
                </p:cNvSpPr>
                <p:nvPr/>
              </p:nvSpPr>
              <p:spPr bwMode="auto">
                <a:xfrm>
                  <a:off x="152" y="2480"/>
                  <a:ext cx="90" cy="198"/>
                </a:xfrm>
                <a:custGeom>
                  <a:avLst/>
                  <a:gdLst>
                    <a:gd name="G0" fmla="+- 0 0 0"/>
                    <a:gd name="G1" fmla="+- 21172 0 0"/>
                    <a:gd name="G2" fmla="+- 21600 0 0"/>
                    <a:gd name="T0" fmla="*/ 4276 w 21600"/>
                    <a:gd name="T1" fmla="*/ 0 h 42015"/>
                    <a:gd name="T2" fmla="*/ 5669 w 21600"/>
                    <a:gd name="T3" fmla="*/ 42015 h 42015"/>
                    <a:gd name="T4" fmla="*/ 0 w 21600"/>
                    <a:gd name="T5" fmla="*/ 21172 h 42015"/>
                  </a:gdLst>
                  <a:ahLst/>
                  <a:cxnLst>
                    <a:cxn ang="0">
                      <a:pos x="T0" y="T1"/>
                    </a:cxn>
                    <a:cxn ang="0">
                      <a:pos x="T2" y="T3"/>
                    </a:cxn>
                    <a:cxn ang="0">
                      <a:pos x="T4" y="T5"/>
                    </a:cxn>
                  </a:cxnLst>
                  <a:rect l="0" t="0" r="r" b="b"/>
                  <a:pathLst>
                    <a:path w="21600" h="42015" fill="none" extrusionOk="0">
                      <a:moveTo>
                        <a:pt x="4276" y="-1"/>
                      </a:moveTo>
                      <a:cubicBezTo>
                        <a:pt x="14353" y="2034"/>
                        <a:pt x="21600" y="10891"/>
                        <a:pt x="21600" y="21172"/>
                      </a:cubicBezTo>
                      <a:cubicBezTo>
                        <a:pt x="21600" y="30918"/>
                        <a:pt x="15073" y="39456"/>
                        <a:pt x="5668" y="42014"/>
                      </a:cubicBezTo>
                    </a:path>
                    <a:path w="21600" h="42015" stroke="0" extrusionOk="0">
                      <a:moveTo>
                        <a:pt x="4276" y="-1"/>
                      </a:moveTo>
                      <a:cubicBezTo>
                        <a:pt x="14353" y="2034"/>
                        <a:pt x="21600" y="10891"/>
                        <a:pt x="21600" y="21172"/>
                      </a:cubicBezTo>
                      <a:cubicBezTo>
                        <a:pt x="21600" y="30918"/>
                        <a:pt x="15073" y="39456"/>
                        <a:pt x="5668" y="42014"/>
                      </a:cubicBezTo>
                      <a:lnTo>
                        <a:pt x="0" y="21172"/>
                      </a:lnTo>
                      <a:close/>
                    </a:path>
                  </a:pathLst>
                </a:custGeom>
                <a:noFill/>
                <a:ln w="6350">
                  <a:solidFill>
                    <a:srgbClr val="000000"/>
                  </a:solidFill>
                  <a:round/>
                  <a:headEnd/>
                  <a:tailEnd/>
                </a:ln>
              </p:spPr>
              <p:txBody>
                <a:bodyPr/>
                <a:lstStyle/>
                <a:p>
                  <a:endParaRPr lang="en-US" sz="1600" b="1">
                    <a:latin typeface="Arial" pitchFamily="34" charset="0"/>
                    <a:cs typeface="Arial" pitchFamily="34" charset="0"/>
                  </a:endParaRPr>
                </a:p>
              </p:txBody>
            </p:sp>
            <p:sp>
              <p:nvSpPr>
                <p:cNvPr id="12" name="Arc 184"/>
                <p:cNvSpPr>
                  <a:spLocks noChangeAspect="1"/>
                </p:cNvSpPr>
                <p:nvPr/>
              </p:nvSpPr>
              <p:spPr bwMode="auto">
                <a:xfrm>
                  <a:off x="116" y="2508"/>
                  <a:ext cx="78" cy="154"/>
                </a:xfrm>
                <a:custGeom>
                  <a:avLst/>
                  <a:gdLst>
                    <a:gd name="G0" fmla="+- 0 0 0"/>
                    <a:gd name="G1" fmla="+- 21159 0 0"/>
                    <a:gd name="G2" fmla="+- 21600 0 0"/>
                    <a:gd name="T0" fmla="*/ 4340 w 21600"/>
                    <a:gd name="T1" fmla="*/ 0 h 41998"/>
                    <a:gd name="T2" fmla="*/ 5682 w 21600"/>
                    <a:gd name="T3" fmla="*/ 41998 h 41998"/>
                    <a:gd name="T4" fmla="*/ 0 w 21600"/>
                    <a:gd name="T5" fmla="*/ 21159 h 41998"/>
                  </a:gdLst>
                  <a:ahLst/>
                  <a:cxnLst>
                    <a:cxn ang="0">
                      <a:pos x="T0" y="T1"/>
                    </a:cxn>
                    <a:cxn ang="0">
                      <a:pos x="T2" y="T3"/>
                    </a:cxn>
                    <a:cxn ang="0">
                      <a:pos x="T4" y="T5"/>
                    </a:cxn>
                  </a:cxnLst>
                  <a:rect l="0" t="0" r="r" b="b"/>
                  <a:pathLst>
                    <a:path w="21600" h="41998" fill="none" extrusionOk="0">
                      <a:moveTo>
                        <a:pt x="4340" y="-1"/>
                      </a:moveTo>
                      <a:cubicBezTo>
                        <a:pt x="14387" y="2060"/>
                        <a:pt x="21600" y="10902"/>
                        <a:pt x="21600" y="21159"/>
                      </a:cubicBezTo>
                      <a:cubicBezTo>
                        <a:pt x="21600" y="30900"/>
                        <a:pt x="15080" y="39435"/>
                        <a:pt x="5682" y="41998"/>
                      </a:cubicBezTo>
                    </a:path>
                    <a:path w="21600" h="41998" stroke="0" extrusionOk="0">
                      <a:moveTo>
                        <a:pt x="4340" y="-1"/>
                      </a:moveTo>
                      <a:cubicBezTo>
                        <a:pt x="14387" y="2060"/>
                        <a:pt x="21600" y="10902"/>
                        <a:pt x="21600" y="21159"/>
                      </a:cubicBezTo>
                      <a:cubicBezTo>
                        <a:pt x="21600" y="30900"/>
                        <a:pt x="15080" y="39435"/>
                        <a:pt x="5682" y="41998"/>
                      </a:cubicBezTo>
                      <a:lnTo>
                        <a:pt x="0" y="21159"/>
                      </a:lnTo>
                      <a:close/>
                    </a:path>
                  </a:pathLst>
                </a:custGeom>
                <a:noFill/>
                <a:ln w="6350">
                  <a:solidFill>
                    <a:srgbClr val="000000"/>
                  </a:solidFill>
                  <a:round/>
                  <a:headEnd/>
                  <a:tailEnd/>
                </a:ln>
              </p:spPr>
              <p:txBody>
                <a:bodyPr/>
                <a:lstStyle/>
                <a:p>
                  <a:endParaRPr lang="en-US" sz="1600" b="1">
                    <a:latin typeface="Arial" pitchFamily="34" charset="0"/>
                    <a:cs typeface="Arial" pitchFamily="34" charset="0"/>
                  </a:endParaRPr>
                </a:p>
              </p:txBody>
            </p:sp>
            <p:sp>
              <p:nvSpPr>
                <p:cNvPr id="13" name="Arc 185"/>
                <p:cNvSpPr>
                  <a:spLocks noChangeAspect="1"/>
                </p:cNvSpPr>
                <p:nvPr/>
              </p:nvSpPr>
              <p:spPr bwMode="auto">
                <a:xfrm>
                  <a:off x="102" y="2530"/>
                  <a:ext cx="47" cy="117"/>
                </a:xfrm>
                <a:custGeom>
                  <a:avLst/>
                  <a:gdLst>
                    <a:gd name="G0" fmla="+- 0 0 0"/>
                    <a:gd name="G1" fmla="+- 21206 0 0"/>
                    <a:gd name="G2" fmla="+- 21600 0 0"/>
                    <a:gd name="T0" fmla="*/ 4104 w 21600"/>
                    <a:gd name="T1" fmla="*/ 0 h 42099"/>
                    <a:gd name="T2" fmla="*/ 5483 w 21600"/>
                    <a:gd name="T3" fmla="*/ 42099 h 42099"/>
                    <a:gd name="T4" fmla="*/ 0 w 21600"/>
                    <a:gd name="T5" fmla="*/ 21206 h 42099"/>
                  </a:gdLst>
                  <a:ahLst/>
                  <a:cxnLst>
                    <a:cxn ang="0">
                      <a:pos x="T0" y="T1"/>
                    </a:cxn>
                    <a:cxn ang="0">
                      <a:pos x="T2" y="T3"/>
                    </a:cxn>
                    <a:cxn ang="0">
                      <a:pos x="T4" y="T5"/>
                    </a:cxn>
                  </a:cxnLst>
                  <a:rect l="0" t="0" r="r" b="b"/>
                  <a:pathLst>
                    <a:path w="21600" h="42099" fill="none" extrusionOk="0">
                      <a:moveTo>
                        <a:pt x="4104" y="-1"/>
                      </a:moveTo>
                      <a:cubicBezTo>
                        <a:pt x="14262" y="1965"/>
                        <a:pt x="21600" y="10859"/>
                        <a:pt x="21600" y="21206"/>
                      </a:cubicBezTo>
                      <a:cubicBezTo>
                        <a:pt x="21600" y="31023"/>
                        <a:pt x="14979" y="39606"/>
                        <a:pt x="5482" y="42098"/>
                      </a:cubicBezTo>
                    </a:path>
                    <a:path w="21600" h="42099" stroke="0" extrusionOk="0">
                      <a:moveTo>
                        <a:pt x="4104" y="-1"/>
                      </a:moveTo>
                      <a:cubicBezTo>
                        <a:pt x="14262" y="1965"/>
                        <a:pt x="21600" y="10859"/>
                        <a:pt x="21600" y="21206"/>
                      </a:cubicBezTo>
                      <a:cubicBezTo>
                        <a:pt x="21600" y="31023"/>
                        <a:pt x="14979" y="39606"/>
                        <a:pt x="5482" y="42098"/>
                      </a:cubicBezTo>
                      <a:lnTo>
                        <a:pt x="0" y="21206"/>
                      </a:lnTo>
                      <a:close/>
                    </a:path>
                  </a:pathLst>
                </a:custGeom>
                <a:noFill/>
                <a:ln w="6350">
                  <a:solidFill>
                    <a:srgbClr val="000000"/>
                  </a:solidFill>
                  <a:round/>
                  <a:headEnd/>
                  <a:tailEnd/>
                </a:ln>
              </p:spPr>
              <p:txBody>
                <a:bodyPr/>
                <a:lstStyle/>
                <a:p>
                  <a:endParaRPr lang="en-US" sz="1600" b="1">
                    <a:latin typeface="Arial" pitchFamily="34" charset="0"/>
                    <a:cs typeface="Arial" pitchFamily="34" charset="0"/>
                  </a:endParaRPr>
                </a:p>
              </p:txBody>
            </p:sp>
          </p:grpSp>
          <p:sp>
            <p:nvSpPr>
              <p:cNvPr id="9" name="Rectangle 187"/>
              <p:cNvSpPr>
                <a:spLocks noChangeArrowheads="1"/>
              </p:cNvSpPr>
              <p:nvPr/>
            </p:nvSpPr>
            <p:spPr bwMode="auto">
              <a:xfrm>
                <a:off x="7373937" y="3962400"/>
                <a:ext cx="863600" cy="838200"/>
              </a:xfrm>
              <a:prstGeom prst="rect">
                <a:avLst/>
              </a:prstGeom>
              <a:noFill/>
              <a:ln w="9525">
                <a:noFill/>
                <a:miter lim="800000"/>
                <a:headEnd/>
                <a:tailEnd/>
              </a:ln>
              <a:effectLst/>
            </p:spPr>
            <p:txBody>
              <a:bodyPr wrap="none" lIns="0" tIns="0" rIns="0" bIns="0" anchorCtr="1"/>
              <a:lstStyle/>
              <a:p>
                <a:pPr algn="ctr" eaLnBrk="0" hangingPunct="0">
                  <a:lnSpc>
                    <a:spcPct val="90000"/>
                  </a:lnSpc>
                  <a:spcBef>
                    <a:spcPct val="0"/>
                  </a:spcBef>
                </a:pPr>
                <a:r>
                  <a:rPr lang="de-DE" sz="1600" b="1" dirty="0" smtClean="0">
                    <a:latin typeface="Arial" pitchFamily="34" charset="0"/>
                    <a:cs typeface="Arial" pitchFamily="34" charset="0"/>
                  </a:rPr>
                  <a:t>Access</a:t>
                </a:r>
                <a:endParaRPr lang="en-US" sz="1600" b="1" dirty="0">
                  <a:latin typeface="Arial" pitchFamily="34" charset="0"/>
                  <a:cs typeface="Arial" pitchFamily="34" charset="0"/>
                </a:endParaRPr>
              </a:p>
            </p:txBody>
          </p:sp>
        </p:grpSp>
        <p:grpSp>
          <p:nvGrpSpPr>
            <p:cNvPr id="37" name="Group 122"/>
            <p:cNvGrpSpPr/>
            <p:nvPr/>
          </p:nvGrpSpPr>
          <p:grpSpPr>
            <a:xfrm>
              <a:off x="4414800" y="1551150"/>
              <a:ext cx="990600" cy="990600"/>
              <a:chOff x="7315200" y="2819400"/>
              <a:chExt cx="990600" cy="990600"/>
            </a:xfrm>
          </p:grpSpPr>
          <p:sp>
            <p:nvSpPr>
              <p:cNvPr id="38" name="AutoShape 154"/>
              <p:cNvSpPr>
                <a:spLocks noChangeArrowheads="1"/>
              </p:cNvSpPr>
              <p:nvPr/>
            </p:nvSpPr>
            <p:spPr bwMode="auto">
              <a:xfrm>
                <a:off x="7315200" y="2819400"/>
                <a:ext cx="990600" cy="990600"/>
              </a:xfrm>
              <a:prstGeom prst="flowChartAlternateProcess">
                <a:avLst/>
              </a:prstGeom>
              <a:solidFill>
                <a:srgbClr val="8BB2FF"/>
              </a:solidFill>
              <a:ln w="9525">
                <a:noFill/>
                <a:miter lim="800000"/>
                <a:headEnd/>
                <a:tailEnd/>
              </a:ln>
              <a:effectLst/>
            </p:spPr>
            <p:txBody>
              <a:bodyPr wrap="none" lIns="0" tIns="0" anchor="ctr"/>
              <a:lstStyle/>
              <a:p>
                <a:endParaRPr lang="en-US" sz="1600" b="1">
                  <a:latin typeface="Arial" pitchFamily="34" charset="0"/>
                  <a:cs typeface="Arial" pitchFamily="34" charset="0"/>
                </a:endParaRPr>
              </a:p>
            </p:txBody>
          </p:sp>
          <p:pic>
            <p:nvPicPr>
              <p:cNvPr id="39" name="Picture 157"/>
              <p:cNvPicPr>
                <a:picLocks noChangeArrowheads="1"/>
              </p:cNvPicPr>
              <p:nvPr/>
            </p:nvPicPr>
            <p:blipFill>
              <a:blip r:embed="rId3"/>
              <a:srcRect/>
              <a:stretch>
                <a:fillRect/>
              </a:stretch>
            </p:blipFill>
            <p:spPr bwMode="auto">
              <a:xfrm>
                <a:off x="7648575" y="3509962"/>
                <a:ext cx="352425" cy="223838"/>
              </a:xfrm>
              <a:prstGeom prst="rect">
                <a:avLst/>
              </a:prstGeom>
              <a:noFill/>
              <a:ln w="12700">
                <a:noFill/>
                <a:miter lim="800000"/>
                <a:headEnd/>
                <a:tailEnd/>
              </a:ln>
              <a:effectLst/>
            </p:spPr>
          </p:pic>
          <p:sp>
            <p:nvSpPr>
              <p:cNvPr id="40" name="Rectangle 188"/>
              <p:cNvSpPr>
                <a:spLocks noChangeArrowheads="1"/>
              </p:cNvSpPr>
              <p:nvPr/>
            </p:nvSpPr>
            <p:spPr bwMode="auto">
              <a:xfrm>
                <a:off x="7373937" y="2867025"/>
                <a:ext cx="855663" cy="866775"/>
              </a:xfrm>
              <a:prstGeom prst="rect">
                <a:avLst/>
              </a:prstGeom>
              <a:noFill/>
              <a:ln w="9525">
                <a:noFill/>
                <a:miter lim="800000"/>
                <a:headEnd/>
                <a:tailEnd/>
              </a:ln>
              <a:effectLst/>
            </p:spPr>
            <p:txBody>
              <a:bodyPr wrap="none" lIns="0" tIns="0" rIns="0" bIns="0" anchorCtr="1"/>
              <a:lstStyle/>
              <a:p>
                <a:pPr algn="ctr" eaLnBrk="0" hangingPunct="0">
                  <a:lnSpc>
                    <a:spcPct val="90000"/>
                  </a:lnSpc>
                  <a:spcBef>
                    <a:spcPct val="0"/>
                  </a:spcBef>
                </a:pPr>
                <a:r>
                  <a:rPr lang="de-DE" sz="1600" b="1" dirty="0" smtClean="0">
                    <a:latin typeface="Arial" pitchFamily="34" charset="0"/>
                    <a:cs typeface="Arial" pitchFamily="34" charset="0"/>
                  </a:rPr>
                  <a:t>Ctrl</a:t>
                </a:r>
                <a:endParaRPr lang="en-US" sz="1600" b="1" dirty="0">
                  <a:latin typeface="Arial" pitchFamily="34" charset="0"/>
                  <a:cs typeface="Arial" pitchFamily="34" charset="0"/>
                </a:endParaRPr>
              </a:p>
            </p:txBody>
          </p:sp>
          <p:grpSp>
            <p:nvGrpSpPr>
              <p:cNvPr id="41" name="Group 107"/>
              <p:cNvGrpSpPr/>
              <p:nvPr/>
            </p:nvGrpSpPr>
            <p:grpSpPr>
              <a:xfrm>
                <a:off x="7520910" y="3095706"/>
                <a:ext cx="532437" cy="381000"/>
                <a:chOff x="7481888" y="3079208"/>
                <a:chExt cx="595312" cy="425992"/>
              </a:xfrm>
            </p:grpSpPr>
            <p:sp>
              <p:nvSpPr>
                <p:cNvPr id="42" name="Freeform 14"/>
                <p:cNvSpPr>
                  <a:spLocks/>
                </p:cNvSpPr>
                <p:nvPr/>
              </p:nvSpPr>
              <p:spPr bwMode="auto">
                <a:xfrm>
                  <a:off x="7641802" y="3429946"/>
                  <a:ext cx="327892" cy="75254"/>
                </a:xfrm>
                <a:custGeom>
                  <a:avLst/>
                  <a:gdLst/>
                  <a:ahLst/>
                  <a:cxnLst>
                    <a:cxn ang="0">
                      <a:pos x="0" y="0"/>
                    </a:cxn>
                    <a:cxn ang="0">
                      <a:pos x="0" y="90"/>
                    </a:cxn>
                    <a:cxn ang="0">
                      <a:pos x="499" y="90"/>
                    </a:cxn>
                    <a:cxn ang="0">
                      <a:pos x="499" y="0"/>
                    </a:cxn>
                  </a:cxnLst>
                  <a:rect l="0" t="0" r="r" b="b"/>
                  <a:pathLst>
                    <a:path w="499" h="90">
                      <a:moveTo>
                        <a:pt x="0" y="0"/>
                      </a:moveTo>
                      <a:lnTo>
                        <a:pt x="0" y="90"/>
                      </a:lnTo>
                      <a:lnTo>
                        <a:pt x="499" y="90"/>
                      </a:lnTo>
                      <a:lnTo>
                        <a:pt x="499" y="0"/>
                      </a:lnTo>
                    </a:path>
                  </a:pathLst>
                </a:custGeom>
                <a:noFill/>
                <a:ln w="9525" cap="flat" cmpd="sng">
                  <a:solidFill>
                    <a:schemeClr val="tx1"/>
                  </a:solidFill>
                  <a:prstDash val="solid"/>
                  <a:round/>
                  <a:headEnd/>
                  <a:tailEnd/>
                </a:ln>
                <a:effectLst/>
              </p:spPr>
              <p:txBody>
                <a:bodyPr lIns="0" tIns="0"/>
                <a:lstStyle/>
                <a:p>
                  <a:endParaRPr lang="en-US"/>
                </a:p>
              </p:txBody>
            </p:sp>
            <p:sp>
              <p:nvSpPr>
                <p:cNvPr id="43" name="AutoShape 22"/>
                <p:cNvSpPr>
                  <a:spLocks noChangeArrowheads="1"/>
                </p:cNvSpPr>
                <p:nvPr/>
              </p:nvSpPr>
              <p:spPr bwMode="auto">
                <a:xfrm>
                  <a:off x="7481888" y="3167900"/>
                  <a:ext cx="305047" cy="276827"/>
                </a:xfrm>
                <a:prstGeom prst="can">
                  <a:avLst>
                    <a:gd name="adj" fmla="val 25000"/>
                  </a:avLst>
                </a:prstGeom>
                <a:solidFill>
                  <a:srgbClr val="6699FF"/>
                </a:solidFill>
                <a:ln w="9525">
                  <a:solidFill>
                    <a:schemeClr val="tx1"/>
                  </a:solidFill>
                  <a:round/>
                  <a:headEnd/>
                  <a:tailEnd/>
                </a:ln>
                <a:effectLst/>
              </p:spPr>
              <p:txBody>
                <a:bodyPr wrap="none" anchor="ctr"/>
                <a:lstStyle/>
                <a:p>
                  <a:pPr algn="ctr" eaLnBrk="0" hangingPunct="0">
                    <a:lnSpc>
                      <a:spcPct val="100000"/>
                    </a:lnSpc>
                    <a:spcBef>
                      <a:spcPct val="0"/>
                    </a:spcBef>
                    <a:buFontTx/>
                    <a:buNone/>
                  </a:pPr>
                  <a:endParaRPr lang="en-US" sz="1600">
                    <a:ea typeface="ＭＳ Ｐゴシック" pitchFamily="34" charset="-128"/>
                  </a:endParaRPr>
                </a:p>
              </p:txBody>
            </p:sp>
            <p:grpSp>
              <p:nvGrpSpPr>
                <p:cNvPr id="44" name="Group 122"/>
                <p:cNvGrpSpPr>
                  <a:grpSpLocks/>
                </p:cNvGrpSpPr>
                <p:nvPr/>
              </p:nvGrpSpPr>
              <p:grpSpPr bwMode="auto">
                <a:xfrm>
                  <a:off x="7848751" y="3079208"/>
                  <a:ext cx="228449" cy="389708"/>
                  <a:chOff x="4120" y="2308"/>
                  <a:chExt cx="305" cy="415"/>
                </a:xfrm>
              </p:grpSpPr>
              <p:sp>
                <p:nvSpPr>
                  <p:cNvPr id="45" name="Freeform 123"/>
                  <p:cNvSpPr>
                    <a:spLocks/>
                  </p:cNvSpPr>
                  <p:nvPr/>
                </p:nvSpPr>
                <p:spPr bwMode="auto">
                  <a:xfrm flipH="1">
                    <a:off x="4378" y="2308"/>
                    <a:ext cx="47" cy="415"/>
                  </a:xfrm>
                  <a:custGeom>
                    <a:avLst/>
                    <a:gdLst/>
                    <a:ahLst/>
                    <a:cxnLst>
                      <a:cxn ang="0">
                        <a:pos x="90" y="546"/>
                      </a:cxn>
                      <a:cxn ang="0">
                        <a:pos x="0" y="432"/>
                      </a:cxn>
                      <a:cxn ang="0">
                        <a:pos x="0" y="0"/>
                      </a:cxn>
                      <a:cxn ang="0">
                        <a:pos x="84" y="42"/>
                      </a:cxn>
                      <a:cxn ang="0">
                        <a:pos x="90" y="546"/>
                      </a:cxn>
                    </a:cxnLst>
                    <a:rect l="0" t="0" r="r" b="b"/>
                    <a:pathLst>
                      <a:path w="90" h="546">
                        <a:moveTo>
                          <a:pt x="90" y="546"/>
                        </a:moveTo>
                        <a:lnTo>
                          <a:pt x="0" y="432"/>
                        </a:lnTo>
                        <a:lnTo>
                          <a:pt x="0" y="0"/>
                        </a:lnTo>
                        <a:lnTo>
                          <a:pt x="84" y="42"/>
                        </a:lnTo>
                        <a:lnTo>
                          <a:pt x="90" y="546"/>
                        </a:lnTo>
                        <a:close/>
                      </a:path>
                    </a:pathLst>
                  </a:custGeom>
                  <a:solidFill>
                    <a:srgbClr val="006699"/>
                  </a:solidFill>
                  <a:ln w="1588" cap="flat" cmpd="sng">
                    <a:noFill/>
                    <a:prstDash val="solid"/>
                    <a:round/>
                    <a:headEnd type="none" w="med" len="med"/>
                    <a:tailEnd type="none" w="med" len="med"/>
                  </a:ln>
                  <a:effectLst/>
                </p:spPr>
                <p:txBody>
                  <a:bodyPr/>
                  <a:lstStyle/>
                  <a:p>
                    <a:endParaRPr lang="en-US"/>
                  </a:p>
                </p:txBody>
              </p:sp>
              <p:sp>
                <p:nvSpPr>
                  <p:cNvPr id="46" name="Rectangle 124"/>
                  <p:cNvSpPr>
                    <a:spLocks noChangeArrowheads="1"/>
                  </p:cNvSpPr>
                  <p:nvPr/>
                </p:nvSpPr>
                <p:spPr bwMode="auto">
                  <a:xfrm flipH="1">
                    <a:off x="4127" y="2340"/>
                    <a:ext cx="255" cy="383"/>
                  </a:xfrm>
                  <a:prstGeom prst="rect">
                    <a:avLst/>
                  </a:prstGeom>
                  <a:solidFill>
                    <a:srgbClr val="0078AA"/>
                  </a:solidFill>
                  <a:ln w="1588">
                    <a:noFill/>
                    <a:miter lim="800000"/>
                    <a:headEnd/>
                    <a:tailEnd/>
                  </a:ln>
                  <a:effectLst/>
                </p:spPr>
                <p:txBody>
                  <a:bodyPr/>
                  <a:lstStyle/>
                  <a:p>
                    <a:endParaRPr lang="en-US"/>
                  </a:p>
                </p:txBody>
              </p:sp>
              <p:sp>
                <p:nvSpPr>
                  <p:cNvPr id="47" name="Oval 125"/>
                  <p:cNvSpPr>
                    <a:spLocks noChangeArrowheads="1"/>
                  </p:cNvSpPr>
                  <p:nvPr/>
                </p:nvSpPr>
                <p:spPr bwMode="auto">
                  <a:xfrm flipH="1">
                    <a:off x="4278" y="2390"/>
                    <a:ext cx="37" cy="36"/>
                  </a:xfrm>
                  <a:prstGeom prst="ellipse">
                    <a:avLst/>
                  </a:prstGeom>
                  <a:solidFill>
                    <a:srgbClr val="FFC9C9"/>
                  </a:solidFill>
                  <a:ln w="12700">
                    <a:noFill/>
                    <a:round/>
                    <a:headEnd/>
                    <a:tailEnd/>
                  </a:ln>
                  <a:effectLst/>
                </p:spPr>
                <p:txBody>
                  <a:bodyPr wrap="none" anchor="ctr"/>
                  <a:lstStyle/>
                  <a:p>
                    <a:endParaRPr lang="en-US"/>
                  </a:p>
                </p:txBody>
              </p:sp>
              <p:grpSp>
                <p:nvGrpSpPr>
                  <p:cNvPr id="48" name="Group 126"/>
                  <p:cNvGrpSpPr>
                    <a:grpSpLocks/>
                  </p:cNvGrpSpPr>
                  <p:nvPr/>
                </p:nvGrpSpPr>
                <p:grpSpPr bwMode="auto">
                  <a:xfrm flipH="1">
                    <a:off x="4164" y="2500"/>
                    <a:ext cx="152" cy="109"/>
                    <a:chOff x="3216" y="2784"/>
                    <a:chExt cx="192" cy="144"/>
                  </a:xfrm>
                </p:grpSpPr>
                <p:sp>
                  <p:nvSpPr>
                    <p:cNvPr id="52" name="Line 127"/>
                    <p:cNvSpPr>
                      <a:spLocks noChangeShapeType="1"/>
                    </p:cNvSpPr>
                    <p:nvPr/>
                  </p:nvSpPr>
                  <p:spPr bwMode="auto">
                    <a:xfrm>
                      <a:off x="3216" y="2784"/>
                      <a:ext cx="192" cy="0"/>
                    </a:xfrm>
                    <a:prstGeom prst="line">
                      <a:avLst/>
                    </a:prstGeom>
                    <a:noFill/>
                    <a:ln w="12700">
                      <a:solidFill>
                        <a:srgbClr val="CCECFF"/>
                      </a:solidFill>
                      <a:round/>
                      <a:headEnd/>
                      <a:tailEnd/>
                    </a:ln>
                    <a:effectLst/>
                  </p:spPr>
                  <p:txBody>
                    <a:bodyPr wrap="none" anchor="ctr"/>
                    <a:lstStyle/>
                    <a:p>
                      <a:endParaRPr lang="en-US"/>
                    </a:p>
                  </p:txBody>
                </p:sp>
                <p:sp>
                  <p:nvSpPr>
                    <p:cNvPr id="53" name="Line 128"/>
                    <p:cNvSpPr>
                      <a:spLocks noChangeShapeType="1"/>
                    </p:cNvSpPr>
                    <p:nvPr/>
                  </p:nvSpPr>
                  <p:spPr bwMode="auto">
                    <a:xfrm>
                      <a:off x="3216" y="2832"/>
                      <a:ext cx="192" cy="0"/>
                    </a:xfrm>
                    <a:prstGeom prst="line">
                      <a:avLst/>
                    </a:prstGeom>
                    <a:noFill/>
                    <a:ln w="12700">
                      <a:solidFill>
                        <a:srgbClr val="CCECFF"/>
                      </a:solidFill>
                      <a:round/>
                      <a:headEnd/>
                      <a:tailEnd/>
                    </a:ln>
                    <a:effectLst/>
                  </p:spPr>
                  <p:txBody>
                    <a:bodyPr wrap="none" anchor="ctr"/>
                    <a:lstStyle/>
                    <a:p>
                      <a:endParaRPr lang="en-US"/>
                    </a:p>
                  </p:txBody>
                </p:sp>
                <p:sp>
                  <p:nvSpPr>
                    <p:cNvPr id="54" name="Line 129"/>
                    <p:cNvSpPr>
                      <a:spLocks noChangeShapeType="1"/>
                    </p:cNvSpPr>
                    <p:nvPr/>
                  </p:nvSpPr>
                  <p:spPr bwMode="auto">
                    <a:xfrm>
                      <a:off x="3216" y="2880"/>
                      <a:ext cx="192" cy="0"/>
                    </a:xfrm>
                    <a:prstGeom prst="line">
                      <a:avLst/>
                    </a:prstGeom>
                    <a:noFill/>
                    <a:ln w="12700">
                      <a:solidFill>
                        <a:srgbClr val="CCECFF"/>
                      </a:solidFill>
                      <a:round/>
                      <a:headEnd/>
                      <a:tailEnd/>
                    </a:ln>
                    <a:effectLst/>
                  </p:spPr>
                  <p:txBody>
                    <a:bodyPr wrap="none" anchor="ctr"/>
                    <a:lstStyle/>
                    <a:p>
                      <a:endParaRPr lang="en-US"/>
                    </a:p>
                  </p:txBody>
                </p:sp>
                <p:sp>
                  <p:nvSpPr>
                    <p:cNvPr id="55" name="Line 130"/>
                    <p:cNvSpPr>
                      <a:spLocks noChangeShapeType="1"/>
                    </p:cNvSpPr>
                    <p:nvPr/>
                  </p:nvSpPr>
                  <p:spPr bwMode="auto">
                    <a:xfrm>
                      <a:off x="3216" y="2928"/>
                      <a:ext cx="192" cy="0"/>
                    </a:xfrm>
                    <a:prstGeom prst="line">
                      <a:avLst/>
                    </a:prstGeom>
                    <a:noFill/>
                    <a:ln w="12700">
                      <a:solidFill>
                        <a:srgbClr val="CCECFF"/>
                      </a:solidFill>
                      <a:round/>
                      <a:headEnd/>
                      <a:tailEnd/>
                    </a:ln>
                    <a:effectLst/>
                  </p:spPr>
                  <p:txBody>
                    <a:bodyPr wrap="none" anchor="ctr"/>
                    <a:lstStyle/>
                    <a:p>
                      <a:endParaRPr lang="en-US"/>
                    </a:p>
                  </p:txBody>
                </p:sp>
              </p:grpSp>
              <p:sp>
                <p:nvSpPr>
                  <p:cNvPr id="49" name="Freeform 131"/>
                  <p:cNvSpPr>
                    <a:spLocks/>
                  </p:cNvSpPr>
                  <p:nvPr/>
                </p:nvSpPr>
                <p:spPr bwMode="auto">
                  <a:xfrm>
                    <a:off x="4120" y="2311"/>
                    <a:ext cx="301" cy="35"/>
                  </a:xfrm>
                  <a:custGeom>
                    <a:avLst/>
                    <a:gdLst/>
                    <a:ahLst/>
                    <a:cxnLst>
                      <a:cxn ang="0">
                        <a:pos x="259" y="35"/>
                      </a:cxn>
                      <a:cxn ang="0">
                        <a:pos x="0" y="35"/>
                      </a:cxn>
                      <a:cxn ang="0">
                        <a:pos x="81" y="0"/>
                      </a:cxn>
                      <a:cxn ang="0">
                        <a:pos x="301" y="0"/>
                      </a:cxn>
                      <a:cxn ang="0">
                        <a:pos x="259" y="35"/>
                      </a:cxn>
                    </a:cxnLst>
                    <a:rect l="0" t="0" r="r" b="b"/>
                    <a:pathLst>
                      <a:path w="301" h="35">
                        <a:moveTo>
                          <a:pt x="259" y="35"/>
                        </a:moveTo>
                        <a:lnTo>
                          <a:pt x="0" y="35"/>
                        </a:lnTo>
                        <a:lnTo>
                          <a:pt x="81" y="0"/>
                        </a:lnTo>
                        <a:lnTo>
                          <a:pt x="301" y="0"/>
                        </a:lnTo>
                        <a:lnTo>
                          <a:pt x="259" y="35"/>
                        </a:lnTo>
                        <a:close/>
                      </a:path>
                    </a:pathLst>
                  </a:custGeom>
                  <a:solidFill>
                    <a:srgbClr val="00B4FF"/>
                  </a:solidFill>
                  <a:ln w="1588" cap="flat" cmpd="sng">
                    <a:noFill/>
                    <a:prstDash val="solid"/>
                    <a:round/>
                    <a:headEnd type="none" w="med" len="med"/>
                    <a:tailEnd type="none" w="med" len="med"/>
                  </a:ln>
                  <a:effectLst/>
                </p:spPr>
                <p:txBody>
                  <a:bodyPr/>
                  <a:lstStyle/>
                  <a:p>
                    <a:endParaRPr lang="en-US"/>
                  </a:p>
                </p:txBody>
              </p:sp>
              <p:sp>
                <p:nvSpPr>
                  <p:cNvPr id="50" name="Oval 132"/>
                  <p:cNvSpPr>
                    <a:spLocks noChangeArrowheads="1"/>
                  </p:cNvSpPr>
                  <p:nvPr/>
                </p:nvSpPr>
                <p:spPr bwMode="auto">
                  <a:xfrm flipH="1">
                    <a:off x="4170" y="2386"/>
                    <a:ext cx="37" cy="36"/>
                  </a:xfrm>
                  <a:prstGeom prst="ellipse">
                    <a:avLst/>
                  </a:prstGeom>
                  <a:solidFill>
                    <a:srgbClr val="FFC9C9"/>
                  </a:solidFill>
                  <a:ln w="12700">
                    <a:noFill/>
                    <a:round/>
                    <a:headEnd/>
                    <a:tailEnd/>
                  </a:ln>
                  <a:effectLst/>
                </p:spPr>
                <p:txBody>
                  <a:bodyPr wrap="none" anchor="ctr"/>
                  <a:lstStyle/>
                  <a:p>
                    <a:endParaRPr lang="en-US"/>
                  </a:p>
                </p:txBody>
              </p:sp>
              <p:sp>
                <p:nvSpPr>
                  <p:cNvPr id="51" name="Oval 133"/>
                  <p:cNvSpPr>
                    <a:spLocks noChangeArrowheads="1"/>
                  </p:cNvSpPr>
                  <p:nvPr/>
                </p:nvSpPr>
                <p:spPr bwMode="auto">
                  <a:xfrm flipH="1">
                    <a:off x="4224" y="2386"/>
                    <a:ext cx="37" cy="36"/>
                  </a:xfrm>
                  <a:prstGeom prst="ellipse">
                    <a:avLst/>
                  </a:prstGeom>
                  <a:solidFill>
                    <a:srgbClr val="CCFF33"/>
                  </a:solidFill>
                  <a:ln w="12700">
                    <a:noFill/>
                    <a:round/>
                    <a:headEnd/>
                    <a:tailEnd/>
                  </a:ln>
                  <a:effectLst/>
                </p:spPr>
                <p:txBody>
                  <a:bodyPr wrap="none" anchor="ctr"/>
                  <a:lstStyle/>
                  <a:p>
                    <a:endParaRPr lang="en-US"/>
                  </a:p>
                </p:txBody>
              </p:sp>
            </p:grpSp>
          </p:grpSp>
        </p:grpSp>
        <p:grpSp>
          <p:nvGrpSpPr>
            <p:cNvPr id="56" name="Group 582"/>
            <p:cNvGrpSpPr/>
            <p:nvPr/>
          </p:nvGrpSpPr>
          <p:grpSpPr>
            <a:xfrm>
              <a:off x="5786400" y="1551150"/>
              <a:ext cx="990600" cy="990600"/>
              <a:chOff x="5257800" y="1733550"/>
              <a:chExt cx="990600" cy="990600"/>
            </a:xfrm>
          </p:grpSpPr>
          <p:sp>
            <p:nvSpPr>
              <p:cNvPr id="57" name="Rounded Rectangle 56"/>
              <p:cNvSpPr/>
              <p:nvPr/>
            </p:nvSpPr>
            <p:spPr bwMode="auto">
              <a:xfrm>
                <a:off x="5257800" y="1733550"/>
                <a:ext cx="990600" cy="990600"/>
              </a:xfrm>
              <a:prstGeom prst="roundRect">
                <a:avLst/>
              </a:prstGeom>
              <a:solidFill>
                <a:schemeClr val="accent4">
                  <a:lumMod val="40000"/>
                  <a:lumOff val="60000"/>
                </a:schemeClr>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a:ln>
                    <a:noFill/>
                  </a:ln>
                  <a:solidFill>
                    <a:schemeClr val="tx1"/>
                  </a:solidFill>
                  <a:effectLst/>
                  <a:latin typeface="Times New Roman" charset="0"/>
                </a:endParaRPr>
              </a:p>
            </p:txBody>
          </p:sp>
          <p:grpSp>
            <p:nvGrpSpPr>
              <p:cNvPr id="58" name="Group 61"/>
              <p:cNvGrpSpPr/>
              <p:nvPr/>
            </p:nvGrpSpPr>
            <p:grpSpPr>
              <a:xfrm>
                <a:off x="5410201" y="1816606"/>
                <a:ext cx="609600" cy="450344"/>
                <a:chOff x="6324600" y="1828800"/>
                <a:chExt cx="917575" cy="677862"/>
              </a:xfrm>
            </p:grpSpPr>
            <p:grpSp>
              <p:nvGrpSpPr>
                <p:cNvPr id="61" name="Group 10"/>
                <p:cNvGrpSpPr>
                  <a:grpSpLocks/>
                </p:cNvGrpSpPr>
                <p:nvPr/>
              </p:nvGrpSpPr>
              <p:grpSpPr bwMode="auto">
                <a:xfrm>
                  <a:off x="6972300" y="1828800"/>
                  <a:ext cx="269875" cy="460375"/>
                  <a:chOff x="4120" y="2308"/>
                  <a:chExt cx="305" cy="415"/>
                </a:xfrm>
              </p:grpSpPr>
              <p:sp>
                <p:nvSpPr>
                  <p:cNvPr id="98" name="Freeform 11"/>
                  <p:cNvSpPr>
                    <a:spLocks/>
                  </p:cNvSpPr>
                  <p:nvPr/>
                </p:nvSpPr>
                <p:spPr bwMode="auto">
                  <a:xfrm flipH="1">
                    <a:off x="4378" y="2308"/>
                    <a:ext cx="47" cy="415"/>
                  </a:xfrm>
                  <a:custGeom>
                    <a:avLst/>
                    <a:gdLst/>
                    <a:ahLst/>
                    <a:cxnLst>
                      <a:cxn ang="0">
                        <a:pos x="90" y="546"/>
                      </a:cxn>
                      <a:cxn ang="0">
                        <a:pos x="0" y="432"/>
                      </a:cxn>
                      <a:cxn ang="0">
                        <a:pos x="0" y="0"/>
                      </a:cxn>
                      <a:cxn ang="0">
                        <a:pos x="84" y="42"/>
                      </a:cxn>
                      <a:cxn ang="0">
                        <a:pos x="90" y="546"/>
                      </a:cxn>
                    </a:cxnLst>
                    <a:rect l="0" t="0" r="r" b="b"/>
                    <a:pathLst>
                      <a:path w="90" h="546">
                        <a:moveTo>
                          <a:pt x="90" y="546"/>
                        </a:moveTo>
                        <a:lnTo>
                          <a:pt x="0" y="432"/>
                        </a:lnTo>
                        <a:lnTo>
                          <a:pt x="0" y="0"/>
                        </a:lnTo>
                        <a:lnTo>
                          <a:pt x="84" y="42"/>
                        </a:lnTo>
                        <a:lnTo>
                          <a:pt x="90" y="546"/>
                        </a:lnTo>
                        <a:close/>
                      </a:path>
                    </a:pathLst>
                  </a:custGeom>
                  <a:solidFill>
                    <a:srgbClr val="006699"/>
                  </a:solidFill>
                  <a:ln w="1588" cap="flat" cmpd="sng">
                    <a:noFill/>
                    <a:prstDash val="solid"/>
                    <a:round/>
                    <a:headEnd type="none" w="med" len="med"/>
                    <a:tailEnd type="none" w="med" len="med"/>
                  </a:ln>
                  <a:effectLst/>
                </p:spPr>
                <p:txBody>
                  <a:bodyPr/>
                  <a:lstStyle/>
                  <a:p>
                    <a:endParaRPr lang="en-US" sz="1050"/>
                  </a:p>
                </p:txBody>
              </p:sp>
              <p:sp>
                <p:nvSpPr>
                  <p:cNvPr id="99" name="Rectangle 12"/>
                  <p:cNvSpPr>
                    <a:spLocks noChangeArrowheads="1"/>
                  </p:cNvSpPr>
                  <p:nvPr/>
                </p:nvSpPr>
                <p:spPr bwMode="auto">
                  <a:xfrm flipH="1">
                    <a:off x="4127" y="2340"/>
                    <a:ext cx="255" cy="383"/>
                  </a:xfrm>
                  <a:prstGeom prst="rect">
                    <a:avLst/>
                  </a:prstGeom>
                  <a:solidFill>
                    <a:srgbClr val="0078AA"/>
                  </a:solidFill>
                  <a:ln w="1588">
                    <a:noFill/>
                    <a:miter lim="800000"/>
                    <a:headEnd/>
                    <a:tailEnd/>
                  </a:ln>
                  <a:effectLst/>
                </p:spPr>
                <p:txBody>
                  <a:bodyPr/>
                  <a:lstStyle/>
                  <a:p>
                    <a:endParaRPr lang="en-US" sz="1050"/>
                  </a:p>
                </p:txBody>
              </p:sp>
              <p:sp>
                <p:nvSpPr>
                  <p:cNvPr id="100" name="Oval 13"/>
                  <p:cNvSpPr>
                    <a:spLocks noChangeArrowheads="1"/>
                  </p:cNvSpPr>
                  <p:nvPr/>
                </p:nvSpPr>
                <p:spPr bwMode="auto">
                  <a:xfrm flipH="1">
                    <a:off x="4278" y="2390"/>
                    <a:ext cx="37" cy="36"/>
                  </a:xfrm>
                  <a:prstGeom prst="ellipse">
                    <a:avLst/>
                  </a:prstGeom>
                  <a:solidFill>
                    <a:srgbClr val="FFC9C9"/>
                  </a:solidFill>
                  <a:ln w="12700">
                    <a:noFill/>
                    <a:round/>
                    <a:headEnd/>
                    <a:tailEnd/>
                  </a:ln>
                  <a:effectLst/>
                </p:spPr>
                <p:txBody>
                  <a:bodyPr wrap="none" anchor="ctr"/>
                  <a:lstStyle/>
                  <a:p>
                    <a:endParaRPr lang="en-US" sz="1050"/>
                  </a:p>
                </p:txBody>
              </p:sp>
              <p:grpSp>
                <p:nvGrpSpPr>
                  <p:cNvPr id="101" name="Group 14"/>
                  <p:cNvGrpSpPr>
                    <a:grpSpLocks/>
                  </p:cNvGrpSpPr>
                  <p:nvPr/>
                </p:nvGrpSpPr>
                <p:grpSpPr bwMode="auto">
                  <a:xfrm flipH="1">
                    <a:off x="4164" y="2500"/>
                    <a:ext cx="152" cy="109"/>
                    <a:chOff x="3216" y="2784"/>
                    <a:chExt cx="192" cy="144"/>
                  </a:xfrm>
                </p:grpSpPr>
                <p:sp>
                  <p:nvSpPr>
                    <p:cNvPr id="105" name="Line 15"/>
                    <p:cNvSpPr>
                      <a:spLocks noChangeShapeType="1"/>
                    </p:cNvSpPr>
                    <p:nvPr/>
                  </p:nvSpPr>
                  <p:spPr bwMode="auto">
                    <a:xfrm>
                      <a:off x="3216" y="2784"/>
                      <a:ext cx="192" cy="0"/>
                    </a:xfrm>
                    <a:prstGeom prst="line">
                      <a:avLst/>
                    </a:prstGeom>
                    <a:noFill/>
                    <a:ln w="12700">
                      <a:solidFill>
                        <a:srgbClr val="CCECFF"/>
                      </a:solidFill>
                      <a:round/>
                      <a:headEnd/>
                      <a:tailEnd/>
                    </a:ln>
                    <a:effectLst/>
                  </p:spPr>
                  <p:txBody>
                    <a:bodyPr wrap="none" anchor="ctr"/>
                    <a:lstStyle/>
                    <a:p>
                      <a:endParaRPr lang="en-US" sz="1050"/>
                    </a:p>
                  </p:txBody>
                </p:sp>
                <p:sp>
                  <p:nvSpPr>
                    <p:cNvPr id="106" name="Line 16"/>
                    <p:cNvSpPr>
                      <a:spLocks noChangeShapeType="1"/>
                    </p:cNvSpPr>
                    <p:nvPr/>
                  </p:nvSpPr>
                  <p:spPr bwMode="auto">
                    <a:xfrm>
                      <a:off x="3216" y="2832"/>
                      <a:ext cx="192" cy="0"/>
                    </a:xfrm>
                    <a:prstGeom prst="line">
                      <a:avLst/>
                    </a:prstGeom>
                    <a:noFill/>
                    <a:ln w="12700">
                      <a:solidFill>
                        <a:srgbClr val="CCECFF"/>
                      </a:solidFill>
                      <a:round/>
                      <a:headEnd/>
                      <a:tailEnd/>
                    </a:ln>
                    <a:effectLst/>
                  </p:spPr>
                  <p:txBody>
                    <a:bodyPr wrap="none" anchor="ctr"/>
                    <a:lstStyle/>
                    <a:p>
                      <a:endParaRPr lang="en-US" sz="1050"/>
                    </a:p>
                  </p:txBody>
                </p:sp>
                <p:sp>
                  <p:nvSpPr>
                    <p:cNvPr id="107" name="Line 17"/>
                    <p:cNvSpPr>
                      <a:spLocks noChangeShapeType="1"/>
                    </p:cNvSpPr>
                    <p:nvPr/>
                  </p:nvSpPr>
                  <p:spPr bwMode="auto">
                    <a:xfrm>
                      <a:off x="3216" y="2880"/>
                      <a:ext cx="192" cy="0"/>
                    </a:xfrm>
                    <a:prstGeom prst="line">
                      <a:avLst/>
                    </a:prstGeom>
                    <a:noFill/>
                    <a:ln w="12700">
                      <a:solidFill>
                        <a:srgbClr val="CCECFF"/>
                      </a:solidFill>
                      <a:round/>
                      <a:headEnd/>
                      <a:tailEnd/>
                    </a:ln>
                    <a:effectLst/>
                  </p:spPr>
                  <p:txBody>
                    <a:bodyPr wrap="none" anchor="ctr"/>
                    <a:lstStyle/>
                    <a:p>
                      <a:endParaRPr lang="en-US" sz="1050"/>
                    </a:p>
                  </p:txBody>
                </p:sp>
                <p:sp>
                  <p:nvSpPr>
                    <p:cNvPr id="108" name="Line 18"/>
                    <p:cNvSpPr>
                      <a:spLocks noChangeShapeType="1"/>
                    </p:cNvSpPr>
                    <p:nvPr/>
                  </p:nvSpPr>
                  <p:spPr bwMode="auto">
                    <a:xfrm>
                      <a:off x="3216" y="2928"/>
                      <a:ext cx="192" cy="0"/>
                    </a:xfrm>
                    <a:prstGeom prst="line">
                      <a:avLst/>
                    </a:prstGeom>
                    <a:noFill/>
                    <a:ln w="12700">
                      <a:solidFill>
                        <a:srgbClr val="CCECFF"/>
                      </a:solidFill>
                      <a:round/>
                      <a:headEnd/>
                      <a:tailEnd/>
                    </a:ln>
                    <a:effectLst/>
                  </p:spPr>
                  <p:txBody>
                    <a:bodyPr wrap="none" anchor="ctr"/>
                    <a:lstStyle/>
                    <a:p>
                      <a:endParaRPr lang="en-US" sz="1050"/>
                    </a:p>
                  </p:txBody>
                </p:sp>
              </p:grpSp>
              <p:sp>
                <p:nvSpPr>
                  <p:cNvPr id="102" name="Freeform 19"/>
                  <p:cNvSpPr>
                    <a:spLocks/>
                  </p:cNvSpPr>
                  <p:nvPr/>
                </p:nvSpPr>
                <p:spPr bwMode="auto">
                  <a:xfrm>
                    <a:off x="4120" y="2311"/>
                    <a:ext cx="301" cy="35"/>
                  </a:xfrm>
                  <a:custGeom>
                    <a:avLst/>
                    <a:gdLst/>
                    <a:ahLst/>
                    <a:cxnLst>
                      <a:cxn ang="0">
                        <a:pos x="259" y="35"/>
                      </a:cxn>
                      <a:cxn ang="0">
                        <a:pos x="0" y="35"/>
                      </a:cxn>
                      <a:cxn ang="0">
                        <a:pos x="81" y="0"/>
                      </a:cxn>
                      <a:cxn ang="0">
                        <a:pos x="301" y="0"/>
                      </a:cxn>
                      <a:cxn ang="0">
                        <a:pos x="259" y="35"/>
                      </a:cxn>
                    </a:cxnLst>
                    <a:rect l="0" t="0" r="r" b="b"/>
                    <a:pathLst>
                      <a:path w="301" h="35">
                        <a:moveTo>
                          <a:pt x="259" y="35"/>
                        </a:moveTo>
                        <a:lnTo>
                          <a:pt x="0" y="35"/>
                        </a:lnTo>
                        <a:lnTo>
                          <a:pt x="81" y="0"/>
                        </a:lnTo>
                        <a:lnTo>
                          <a:pt x="301" y="0"/>
                        </a:lnTo>
                        <a:lnTo>
                          <a:pt x="259" y="35"/>
                        </a:lnTo>
                        <a:close/>
                      </a:path>
                    </a:pathLst>
                  </a:custGeom>
                  <a:solidFill>
                    <a:srgbClr val="00B4FF"/>
                  </a:solidFill>
                  <a:ln w="1588" cap="flat" cmpd="sng">
                    <a:noFill/>
                    <a:prstDash val="solid"/>
                    <a:round/>
                    <a:headEnd type="none" w="med" len="med"/>
                    <a:tailEnd type="none" w="med" len="med"/>
                  </a:ln>
                  <a:effectLst/>
                </p:spPr>
                <p:txBody>
                  <a:bodyPr/>
                  <a:lstStyle/>
                  <a:p>
                    <a:endParaRPr lang="en-US" sz="1050"/>
                  </a:p>
                </p:txBody>
              </p:sp>
              <p:sp>
                <p:nvSpPr>
                  <p:cNvPr id="103" name="Oval 20"/>
                  <p:cNvSpPr>
                    <a:spLocks noChangeArrowheads="1"/>
                  </p:cNvSpPr>
                  <p:nvPr/>
                </p:nvSpPr>
                <p:spPr bwMode="auto">
                  <a:xfrm flipH="1">
                    <a:off x="4170" y="2386"/>
                    <a:ext cx="37" cy="36"/>
                  </a:xfrm>
                  <a:prstGeom prst="ellipse">
                    <a:avLst/>
                  </a:prstGeom>
                  <a:solidFill>
                    <a:srgbClr val="FFC9C9"/>
                  </a:solidFill>
                  <a:ln w="12700">
                    <a:noFill/>
                    <a:round/>
                    <a:headEnd/>
                    <a:tailEnd/>
                  </a:ln>
                  <a:effectLst/>
                </p:spPr>
                <p:txBody>
                  <a:bodyPr wrap="none" anchor="ctr"/>
                  <a:lstStyle/>
                  <a:p>
                    <a:endParaRPr lang="en-US" sz="1050"/>
                  </a:p>
                </p:txBody>
              </p:sp>
              <p:sp>
                <p:nvSpPr>
                  <p:cNvPr id="104" name="Oval 21"/>
                  <p:cNvSpPr>
                    <a:spLocks noChangeArrowheads="1"/>
                  </p:cNvSpPr>
                  <p:nvPr/>
                </p:nvSpPr>
                <p:spPr bwMode="auto">
                  <a:xfrm flipH="1">
                    <a:off x="4224" y="2386"/>
                    <a:ext cx="37" cy="36"/>
                  </a:xfrm>
                  <a:prstGeom prst="ellipse">
                    <a:avLst/>
                  </a:prstGeom>
                  <a:solidFill>
                    <a:srgbClr val="CCFF33"/>
                  </a:solidFill>
                  <a:ln w="12700">
                    <a:noFill/>
                    <a:round/>
                    <a:headEnd/>
                    <a:tailEnd/>
                  </a:ln>
                  <a:effectLst/>
                </p:spPr>
                <p:txBody>
                  <a:bodyPr wrap="none" anchor="ctr"/>
                  <a:lstStyle/>
                  <a:p>
                    <a:endParaRPr lang="en-US" sz="1050"/>
                  </a:p>
                </p:txBody>
              </p:sp>
            </p:grpSp>
            <p:grpSp>
              <p:nvGrpSpPr>
                <p:cNvPr id="62" name="Group 22"/>
                <p:cNvGrpSpPr>
                  <a:grpSpLocks/>
                </p:cNvGrpSpPr>
                <p:nvPr/>
              </p:nvGrpSpPr>
              <p:grpSpPr bwMode="auto">
                <a:xfrm>
                  <a:off x="6756400" y="1901825"/>
                  <a:ext cx="269875" cy="460375"/>
                  <a:chOff x="4120" y="2308"/>
                  <a:chExt cx="305" cy="415"/>
                </a:xfrm>
              </p:grpSpPr>
              <p:sp>
                <p:nvSpPr>
                  <p:cNvPr id="87" name="Freeform 23"/>
                  <p:cNvSpPr>
                    <a:spLocks/>
                  </p:cNvSpPr>
                  <p:nvPr/>
                </p:nvSpPr>
                <p:spPr bwMode="auto">
                  <a:xfrm flipH="1">
                    <a:off x="4378" y="2308"/>
                    <a:ext cx="47" cy="415"/>
                  </a:xfrm>
                  <a:custGeom>
                    <a:avLst/>
                    <a:gdLst/>
                    <a:ahLst/>
                    <a:cxnLst>
                      <a:cxn ang="0">
                        <a:pos x="90" y="546"/>
                      </a:cxn>
                      <a:cxn ang="0">
                        <a:pos x="0" y="432"/>
                      </a:cxn>
                      <a:cxn ang="0">
                        <a:pos x="0" y="0"/>
                      </a:cxn>
                      <a:cxn ang="0">
                        <a:pos x="84" y="42"/>
                      </a:cxn>
                      <a:cxn ang="0">
                        <a:pos x="90" y="546"/>
                      </a:cxn>
                    </a:cxnLst>
                    <a:rect l="0" t="0" r="r" b="b"/>
                    <a:pathLst>
                      <a:path w="90" h="546">
                        <a:moveTo>
                          <a:pt x="90" y="546"/>
                        </a:moveTo>
                        <a:lnTo>
                          <a:pt x="0" y="432"/>
                        </a:lnTo>
                        <a:lnTo>
                          <a:pt x="0" y="0"/>
                        </a:lnTo>
                        <a:lnTo>
                          <a:pt x="84" y="42"/>
                        </a:lnTo>
                        <a:lnTo>
                          <a:pt x="90" y="546"/>
                        </a:lnTo>
                        <a:close/>
                      </a:path>
                    </a:pathLst>
                  </a:custGeom>
                  <a:solidFill>
                    <a:srgbClr val="006699"/>
                  </a:solidFill>
                  <a:ln w="1588" cap="flat" cmpd="sng">
                    <a:noFill/>
                    <a:prstDash val="solid"/>
                    <a:round/>
                    <a:headEnd type="none" w="med" len="med"/>
                    <a:tailEnd type="none" w="med" len="med"/>
                  </a:ln>
                  <a:effectLst/>
                </p:spPr>
                <p:txBody>
                  <a:bodyPr/>
                  <a:lstStyle/>
                  <a:p>
                    <a:endParaRPr lang="en-US" sz="1050"/>
                  </a:p>
                </p:txBody>
              </p:sp>
              <p:sp>
                <p:nvSpPr>
                  <p:cNvPr id="88" name="Rectangle 24"/>
                  <p:cNvSpPr>
                    <a:spLocks noChangeArrowheads="1"/>
                  </p:cNvSpPr>
                  <p:nvPr/>
                </p:nvSpPr>
                <p:spPr bwMode="auto">
                  <a:xfrm flipH="1">
                    <a:off x="4127" y="2340"/>
                    <a:ext cx="255" cy="383"/>
                  </a:xfrm>
                  <a:prstGeom prst="rect">
                    <a:avLst/>
                  </a:prstGeom>
                  <a:solidFill>
                    <a:srgbClr val="0078AA"/>
                  </a:solidFill>
                  <a:ln w="1588">
                    <a:noFill/>
                    <a:miter lim="800000"/>
                    <a:headEnd/>
                    <a:tailEnd/>
                  </a:ln>
                  <a:effectLst/>
                </p:spPr>
                <p:txBody>
                  <a:bodyPr/>
                  <a:lstStyle/>
                  <a:p>
                    <a:endParaRPr lang="en-US" sz="1050"/>
                  </a:p>
                </p:txBody>
              </p:sp>
              <p:sp>
                <p:nvSpPr>
                  <p:cNvPr id="89" name="Oval 25"/>
                  <p:cNvSpPr>
                    <a:spLocks noChangeArrowheads="1"/>
                  </p:cNvSpPr>
                  <p:nvPr/>
                </p:nvSpPr>
                <p:spPr bwMode="auto">
                  <a:xfrm flipH="1">
                    <a:off x="4278" y="2390"/>
                    <a:ext cx="37" cy="36"/>
                  </a:xfrm>
                  <a:prstGeom prst="ellipse">
                    <a:avLst/>
                  </a:prstGeom>
                  <a:solidFill>
                    <a:srgbClr val="FFC9C9"/>
                  </a:solidFill>
                  <a:ln w="12700">
                    <a:noFill/>
                    <a:round/>
                    <a:headEnd/>
                    <a:tailEnd/>
                  </a:ln>
                  <a:effectLst/>
                </p:spPr>
                <p:txBody>
                  <a:bodyPr wrap="none" anchor="ctr"/>
                  <a:lstStyle/>
                  <a:p>
                    <a:endParaRPr lang="en-US" sz="1050"/>
                  </a:p>
                </p:txBody>
              </p:sp>
              <p:grpSp>
                <p:nvGrpSpPr>
                  <p:cNvPr id="90" name="Group 26"/>
                  <p:cNvGrpSpPr>
                    <a:grpSpLocks/>
                  </p:cNvGrpSpPr>
                  <p:nvPr/>
                </p:nvGrpSpPr>
                <p:grpSpPr bwMode="auto">
                  <a:xfrm flipH="1">
                    <a:off x="4164" y="2500"/>
                    <a:ext cx="152" cy="109"/>
                    <a:chOff x="3216" y="2784"/>
                    <a:chExt cx="192" cy="144"/>
                  </a:xfrm>
                </p:grpSpPr>
                <p:sp>
                  <p:nvSpPr>
                    <p:cNvPr id="94" name="Line 27"/>
                    <p:cNvSpPr>
                      <a:spLocks noChangeShapeType="1"/>
                    </p:cNvSpPr>
                    <p:nvPr/>
                  </p:nvSpPr>
                  <p:spPr bwMode="auto">
                    <a:xfrm>
                      <a:off x="3216" y="2784"/>
                      <a:ext cx="192" cy="0"/>
                    </a:xfrm>
                    <a:prstGeom prst="line">
                      <a:avLst/>
                    </a:prstGeom>
                    <a:noFill/>
                    <a:ln w="12700">
                      <a:solidFill>
                        <a:srgbClr val="CCECFF"/>
                      </a:solidFill>
                      <a:round/>
                      <a:headEnd/>
                      <a:tailEnd/>
                    </a:ln>
                    <a:effectLst/>
                  </p:spPr>
                  <p:txBody>
                    <a:bodyPr wrap="none" anchor="ctr"/>
                    <a:lstStyle/>
                    <a:p>
                      <a:endParaRPr lang="en-US" sz="1050"/>
                    </a:p>
                  </p:txBody>
                </p:sp>
                <p:sp>
                  <p:nvSpPr>
                    <p:cNvPr id="95" name="Line 28"/>
                    <p:cNvSpPr>
                      <a:spLocks noChangeShapeType="1"/>
                    </p:cNvSpPr>
                    <p:nvPr/>
                  </p:nvSpPr>
                  <p:spPr bwMode="auto">
                    <a:xfrm>
                      <a:off x="3216" y="2832"/>
                      <a:ext cx="192" cy="0"/>
                    </a:xfrm>
                    <a:prstGeom prst="line">
                      <a:avLst/>
                    </a:prstGeom>
                    <a:noFill/>
                    <a:ln w="12700">
                      <a:solidFill>
                        <a:srgbClr val="CCECFF"/>
                      </a:solidFill>
                      <a:round/>
                      <a:headEnd/>
                      <a:tailEnd/>
                    </a:ln>
                    <a:effectLst/>
                  </p:spPr>
                  <p:txBody>
                    <a:bodyPr wrap="none" anchor="ctr"/>
                    <a:lstStyle/>
                    <a:p>
                      <a:endParaRPr lang="en-US" sz="1050"/>
                    </a:p>
                  </p:txBody>
                </p:sp>
                <p:sp>
                  <p:nvSpPr>
                    <p:cNvPr id="96" name="Line 29"/>
                    <p:cNvSpPr>
                      <a:spLocks noChangeShapeType="1"/>
                    </p:cNvSpPr>
                    <p:nvPr/>
                  </p:nvSpPr>
                  <p:spPr bwMode="auto">
                    <a:xfrm>
                      <a:off x="3216" y="2880"/>
                      <a:ext cx="192" cy="0"/>
                    </a:xfrm>
                    <a:prstGeom prst="line">
                      <a:avLst/>
                    </a:prstGeom>
                    <a:noFill/>
                    <a:ln w="12700">
                      <a:solidFill>
                        <a:srgbClr val="CCECFF"/>
                      </a:solidFill>
                      <a:round/>
                      <a:headEnd/>
                      <a:tailEnd/>
                    </a:ln>
                    <a:effectLst/>
                  </p:spPr>
                  <p:txBody>
                    <a:bodyPr wrap="none" anchor="ctr"/>
                    <a:lstStyle/>
                    <a:p>
                      <a:endParaRPr lang="en-US" sz="1050"/>
                    </a:p>
                  </p:txBody>
                </p:sp>
                <p:sp>
                  <p:nvSpPr>
                    <p:cNvPr id="97" name="Line 30"/>
                    <p:cNvSpPr>
                      <a:spLocks noChangeShapeType="1"/>
                    </p:cNvSpPr>
                    <p:nvPr/>
                  </p:nvSpPr>
                  <p:spPr bwMode="auto">
                    <a:xfrm>
                      <a:off x="3216" y="2928"/>
                      <a:ext cx="192" cy="0"/>
                    </a:xfrm>
                    <a:prstGeom prst="line">
                      <a:avLst/>
                    </a:prstGeom>
                    <a:noFill/>
                    <a:ln w="12700">
                      <a:solidFill>
                        <a:srgbClr val="CCECFF"/>
                      </a:solidFill>
                      <a:round/>
                      <a:headEnd/>
                      <a:tailEnd/>
                    </a:ln>
                    <a:effectLst/>
                  </p:spPr>
                  <p:txBody>
                    <a:bodyPr wrap="none" anchor="ctr"/>
                    <a:lstStyle/>
                    <a:p>
                      <a:endParaRPr lang="en-US" sz="1050"/>
                    </a:p>
                  </p:txBody>
                </p:sp>
              </p:grpSp>
              <p:sp>
                <p:nvSpPr>
                  <p:cNvPr id="91" name="Freeform 31"/>
                  <p:cNvSpPr>
                    <a:spLocks/>
                  </p:cNvSpPr>
                  <p:nvPr/>
                </p:nvSpPr>
                <p:spPr bwMode="auto">
                  <a:xfrm>
                    <a:off x="4120" y="2311"/>
                    <a:ext cx="301" cy="35"/>
                  </a:xfrm>
                  <a:custGeom>
                    <a:avLst/>
                    <a:gdLst/>
                    <a:ahLst/>
                    <a:cxnLst>
                      <a:cxn ang="0">
                        <a:pos x="259" y="35"/>
                      </a:cxn>
                      <a:cxn ang="0">
                        <a:pos x="0" y="35"/>
                      </a:cxn>
                      <a:cxn ang="0">
                        <a:pos x="81" y="0"/>
                      </a:cxn>
                      <a:cxn ang="0">
                        <a:pos x="301" y="0"/>
                      </a:cxn>
                      <a:cxn ang="0">
                        <a:pos x="259" y="35"/>
                      </a:cxn>
                    </a:cxnLst>
                    <a:rect l="0" t="0" r="r" b="b"/>
                    <a:pathLst>
                      <a:path w="301" h="35">
                        <a:moveTo>
                          <a:pt x="259" y="35"/>
                        </a:moveTo>
                        <a:lnTo>
                          <a:pt x="0" y="35"/>
                        </a:lnTo>
                        <a:lnTo>
                          <a:pt x="81" y="0"/>
                        </a:lnTo>
                        <a:lnTo>
                          <a:pt x="301" y="0"/>
                        </a:lnTo>
                        <a:lnTo>
                          <a:pt x="259" y="35"/>
                        </a:lnTo>
                        <a:close/>
                      </a:path>
                    </a:pathLst>
                  </a:custGeom>
                  <a:solidFill>
                    <a:srgbClr val="00B4FF"/>
                  </a:solidFill>
                  <a:ln w="1588" cap="flat" cmpd="sng">
                    <a:noFill/>
                    <a:prstDash val="solid"/>
                    <a:round/>
                    <a:headEnd type="none" w="med" len="med"/>
                    <a:tailEnd type="none" w="med" len="med"/>
                  </a:ln>
                  <a:effectLst/>
                </p:spPr>
                <p:txBody>
                  <a:bodyPr/>
                  <a:lstStyle/>
                  <a:p>
                    <a:endParaRPr lang="en-US" sz="1050"/>
                  </a:p>
                </p:txBody>
              </p:sp>
              <p:sp>
                <p:nvSpPr>
                  <p:cNvPr id="92" name="Oval 32"/>
                  <p:cNvSpPr>
                    <a:spLocks noChangeArrowheads="1"/>
                  </p:cNvSpPr>
                  <p:nvPr/>
                </p:nvSpPr>
                <p:spPr bwMode="auto">
                  <a:xfrm flipH="1">
                    <a:off x="4170" y="2386"/>
                    <a:ext cx="37" cy="36"/>
                  </a:xfrm>
                  <a:prstGeom prst="ellipse">
                    <a:avLst/>
                  </a:prstGeom>
                  <a:solidFill>
                    <a:srgbClr val="FFC9C9"/>
                  </a:solidFill>
                  <a:ln w="12700">
                    <a:noFill/>
                    <a:round/>
                    <a:headEnd/>
                    <a:tailEnd/>
                  </a:ln>
                  <a:effectLst/>
                </p:spPr>
                <p:txBody>
                  <a:bodyPr wrap="none" anchor="ctr"/>
                  <a:lstStyle/>
                  <a:p>
                    <a:endParaRPr lang="en-US" sz="1050"/>
                  </a:p>
                </p:txBody>
              </p:sp>
              <p:sp>
                <p:nvSpPr>
                  <p:cNvPr id="93" name="Oval 33"/>
                  <p:cNvSpPr>
                    <a:spLocks noChangeArrowheads="1"/>
                  </p:cNvSpPr>
                  <p:nvPr/>
                </p:nvSpPr>
                <p:spPr bwMode="auto">
                  <a:xfrm flipH="1">
                    <a:off x="4224" y="2386"/>
                    <a:ext cx="37" cy="36"/>
                  </a:xfrm>
                  <a:prstGeom prst="ellipse">
                    <a:avLst/>
                  </a:prstGeom>
                  <a:solidFill>
                    <a:srgbClr val="CCFF33"/>
                  </a:solidFill>
                  <a:ln w="12700">
                    <a:noFill/>
                    <a:round/>
                    <a:headEnd/>
                    <a:tailEnd/>
                  </a:ln>
                  <a:effectLst/>
                </p:spPr>
                <p:txBody>
                  <a:bodyPr wrap="none" anchor="ctr"/>
                  <a:lstStyle/>
                  <a:p>
                    <a:endParaRPr lang="en-US" sz="1050"/>
                  </a:p>
                </p:txBody>
              </p:sp>
            </p:grpSp>
            <p:grpSp>
              <p:nvGrpSpPr>
                <p:cNvPr id="63" name="Group 34"/>
                <p:cNvGrpSpPr>
                  <a:grpSpLocks/>
                </p:cNvGrpSpPr>
                <p:nvPr/>
              </p:nvGrpSpPr>
              <p:grpSpPr bwMode="auto">
                <a:xfrm>
                  <a:off x="6540500" y="1973262"/>
                  <a:ext cx="269875" cy="460375"/>
                  <a:chOff x="4120" y="2308"/>
                  <a:chExt cx="305" cy="415"/>
                </a:xfrm>
              </p:grpSpPr>
              <p:sp>
                <p:nvSpPr>
                  <p:cNvPr id="76" name="Freeform 35"/>
                  <p:cNvSpPr>
                    <a:spLocks/>
                  </p:cNvSpPr>
                  <p:nvPr/>
                </p:nvSpPr>
                <p:spPr bwMode="auto">
                  <a:xfrm flipH="1">
                    <a:off x="4378" y="2308"/>
                    <a:ext cx="47" cy="415"/>
                  </a:xfrm>
                  <a:custGeom>
                    <a:avLst/>
                    <a:gdLst/>
                    <a:ahLst/>
                    <a:cxnLst>
                      <a:cxn ang="0">
                        <a:pos x="90" y="546"/>
                      </a:cxn>
                      <a:cxn ang="0">
                        <a:pos x="0" y="432"/>
                      </a:cxn>
                      <a:cxn ang="0">
                        <a:pos x="0" y="0"/>
                      </a:cxn>
                      <a:cxn ang="0">
                        <a:pos x="84" y="42"/>
                      </a:cxn>
                      <a:cxn ang="0">
                        <a:pos x="90" y="546"/>
                      </a:cxn>
                    </a:cxnLst>
                    <a:rect l="0" t="0" r="r" b="b"/>
                    <a:pathLst>
                      <a:path w="90" h="546">
                        <a:moveTo>
                          <a:pt x="90" y="546"/>
                        </a:moveTo>
                        <a:lnTo>
                          <a:pt x="0" y="432"/>
                        </a:lnTo>
                        <a:lnTo>
                          <a:pt x="0" y="0"/>
                        </a:lnTo>
                        <a:lnTo>
                          <a:pt x="84" y="42"/>
                        </a:lnTo>
                        <a:lnTo>
                          <a:pt x="90" y="546"/>
                        </a:lnTo>
                        <a:close/>
                      </a:path>
                    </a:pathLst>
                  </a:custGeom>
                  <a:solidFill>
                    <a:srgbClr val="006699"/>
                  </a:solidFill>
                  <a:ln w="1588" cap="flat" cmpd="sng">
                    <a:noFill/>
                    <a:prstDash val="solid"/>
                    <a:round/>
                    <a:headEnd type="none" w="med" len="med"/>
                    <a:tailEnd type="none" w="med" len="med"/>
                  </a:ln>
                  <a:effectLst/>
                </p:spPr>
                <p:txBody>
                  <a:bodyPr/>
                  <a:lstStyle/>
                  <a:p>
                    <a:endParaRPr lang="en-US" sz="1050"/>
                  </a:p>
                </p:txBody>
              </p:sp>
              <p:sp>
                <p:nvSpPr>
                  <p:cNvPr id="77" name="Rectangle 36"/>
                  <p:cNvSpPr>
                    <a:spLocks noChangeArrowheads="1"/>
                  </p:cNvSpPr>
                  <p:nvPr/>
                </p:nvSpPr>
                <p:spPr bwMode="auto">
                  <a:xfrm flipH="1">
                    <a:off x="4127" y="2340"/>
                    <a:ext cx="255" cy="383"/>
                  </a:xfrm>
                  <a:prstGeom prst="rect">
                    <a:avLst/>
                  </a:prstGeom>
                  <a:solidFill>
                    <a:srgbClr val="0078AA"/>
                  </a:solidFill>
                  <a:ln w="1588">
                    <a:noFill/>
                    <a:miter lim="800000"/>
                    <a:headEnd/>
                    <a:tailEnd/>
                  </a:ln>
                  <a:effectLst/>
                </p:spPr>
                <p:txBody>
                  <a:bodyPr/>
                  <a:lstStyle/>
                  <a:p>
                    <a:endParaRPr lang="en-US" sz="1050"/>
                  </a:p>
                </p:txBody>
              </p:sp>
              <p:sp>
                <p:nvSpPr>
                  <p:cNvPr id="78" name="Oval 37"/>
                  <p:cNvSpPr>
                    <a:spLocks noChangeArrowheads="1"/>
                  </p:cNvSpPr>
                  <p:nvPr/>
                </p:nvSpPr>
                <p:spPr bwMode="auto">
                  <a:xfrm flipH="1">
                    <a:off x="4278" y="2390"/>
                    <a:ext cx="37" cy="36"/>
                  </a:xfrm>
                  <a:prstGeom prst="ellipse">
                    <a:avLst/>
                  </a:prstGeom>
                  <a:solidFill>
                    <a:srgbClr val="FFC9C9"/>
                  </a:solidFill>
                  <a:ln w="12700">
                    <a:noFill/>
                    <a:round/>
                    <a:headEnd/>
                    <a:tailEnd/>
                  </a:ln>
                  <a:effectLst/>
                </p:spPr>
                <p:txBody>
                  <a:bodyPr wrap="none" anchor="ctr"/>
                  <a:lstStyle/>
                  <a:p>
                    <a:endParaRPr lang="en-US" sz="1050"/>
                  </a:p>
                </p:txBody>
              </p:sp>
              <p:grpSp>
                <p:nvGrpSpPr>
                  <p:cNvPr id="79" name="Group 38"/>
                  <p:cNvGrpSpPr>
                    <a:grpSpLocks/>
                  </p:cNvGrpSpPr>
                  <p:nvPr/>
                </p:nvGrpSpPr>
                <p:grpSpPr bwMode="auto">
                  <a:xfrm flipH="1">
                    <a:off x="4164" y="2500"/>
                    <a:ext cx="152" cy="109"/>
                    <a:chOff x="3216" y="2784"/>
                    <a:chExt cx="192" cy="144"/>
                  </a:xfrm>
                </p:grpSpPr>
                <p:sp>
                  <p:nvSpPr>
                    <p:cNvPr id="83" name="Line 39"/>
                    <p:cNvSpPr>
                      <a:spLocks noChangeShapeType="1"/>
                    </p:cNvSpPr>
                    <p:nvPr/>
                  </p:nvSpPr>
                  <p:spPr bwMode="auto">
                    <a:xfrm>
                      <a:off x="3216" y="2784"/>
                      <a:ext cx="192" cy="0"/>
                    </a:xfrm>
                    <a:prstGeom prst="line">
                      <a:avLst/>
                    </a:prstGeom>
                    <a:noFill/>
                    <a:ln w="12700">
                      <a:solidFill>
                        <a:srgbClr val="CCECFF"/>
                      </a:solidFill>
                      <a:round/>
                      <a:headEnd/>
                      <a:tailEnd/>
                    </a:ln>
                    <a:effectLst/>
                  </p:spPr>
                  <p:txBody>
                    <a:bodyPr wrap="none" anchor="ctr"/>
                    <a:lstStyle/>
                    <a:p>
                      <a:endParaRPr lang="en-US" sz="1050"/>
                    </a:p>
                  </p:txBody>
                </p:sp>
                <p:sp>
                  <p:nvSpPr>
                    <p:cNvPr id="84" name="Line 40"/>
                    <p:cNvSpPr>
                      <a:spLocks noChangeShapeType="1"/>
                    </p:cNvSpPr>
                    <p:nvPr/>
                  </p:nvSpPr>
                  <p:spPr bwMode="auto">
                    <a:xfrm>
                      <a:off x="3216" y="2832"/>
                      <a:ext cx="192" cy="0"/>
                    </a:xfrm>
                    <a:prstGeom prst="line">
                      <a:avLst/>
                    </a:prstGeom>
                    <a:noFill/>
                    <a:ln w="12700">
                      <a:solidFill>
                        <a:srgbClr val="CCECFF"/>
                      </a:solidFill>
                      <a:round/>
                      <a:headEnd/>
                      <a:tailEnd/>
                    </a:ln>
                    <a:effectLst/>
                  </p:spPr>
                  <p:txBody>
                    <a:bodyPr wrap="none" anchor="ctr"/>
                    <a:lstStyle/>
                    <a:p>
                      <a:endParaRPr lang="en-US" sz="1050"/>
                    </a:p>
                  </p:txBody>
                </p:sp>
                <p:sp>
                  <p:nvSpPr>
                    <p:cNvPr id="85" name="Line 41"/>
                    <p:cNvSpPr>
                      <a:spLocks noChangeShapeType="1"/>
                    </p:cNvSpPr>
                    <p:nvPr/>
                  </p:nvSpPr>
                  <p:spPr bwMode="auto">
                    <a:xfrm>
                      <a:off x="3216" y="2880"/>
                      <a:ext cx="192" cy="0"/>
                    </a:xfrm>
                    <a:prstGeom prst="line">
                      <a:avLst/>
                    </a:prstGeom>
                    <a:noFill/>
                    <a:ln w="12700">
                      <a:solidFill>
                        <a:srgbClr val="CCECFF"/>
                      </a:solidFill>
                      <a:round/>
                      <a:headEnd/>
                      <a:tailEnd/>
                    </a:ln>
                    <a:effectLst/>
                  </p:spPr>
                  <p:txBody>
                    <a:bodyPr wrap="none" anchor="ctr"/>
                    <a:lstStyle/>
                    <a:p>
                      <a:endParaRPr lang="en-US" sz="1050"/>
                    </a:p>
                  </p:txBody>
                </p:sp>
                <p:sp>
                  <p:nvSpPr>
                    <p:cNvPr id="86" name="Line 42"/>
                    <p:cNvSpPr>
                      <a:spLocks noChangeShapeType="1"/>
                    </p:cNvSpPr>
                    <p:nvPr/>
                  </p:nvSpPr>
                  <p:spPr bwMode="auto">
                    <a:xfrm>
                      <a:off x="3216" y="2928"/>
                      <a:ext cx="192" cy="0"/>
                    </a:xfrm>
                    <a:prstGeom prst="line">
                      <a:avLst/>
                    </a:prstGeom>
                    <a:noFill/>
                    <a:ln w="12700">
                      <a:solidFill>
                        <a:srgbClr val="CCECFF"/>
                      </a:solidFill>
                      <a:round/>
                      <a:headEnd/>
                      <a:tailEnd/>
                    </a:ln>
                    <a:effectLst/>
                  </p:spPr>
                  <p:txBody>
                    <a:bodyPr wrap="none" anchor="ctr"/>
                    <a:lstStyle/>
                    <a:p>
                      <a:endParaRPr lang="en-US" sz="1050"/>
                    </a:p>
                  </p:txBody>
                </p:sp>
              </p:grpSp>
              <p:sp>
                <p:nvSpPr>
                  <p:cNvPr id="80" name="Freeform 43"/>
                  <p:cNvSpPr>
                    <a:spLocks/>
                  </p:cNvSpPr>
                  <p:nvPr/>
                </p:nvSpPr>
                <p:spPr bwMode="auto">
                  <a:xfrm>
                    <a:off x="4120" y="2311"/>
                    <a:ext cx="301" cy="35"/>
                  </a:xfrm>
                  <a:custGeom>
                    <a:avLst/>
                    <a:gdLst/>
                    <a:ahLst/>
                    <a:cxnLst>
                      <a:cxn ang="0">
                        <a:pos x="259" y="35"/>
                      </a:cxn>
                      <a:cxn ang="0">
                        <a:pos x="0" y="35"/>
                      </a:cxn>
                      <a:cxn ang="0">
                        <a:pos x="81" y="0"/>
                      </a:cxn>
                      <a:cxn ang="0">
                        <a:pos x="301" y="0"/>
                      </a:cxn>
                      <a:cxn ang="0">
                        <a:pos x="259" y="35"/>
                      </a:cxn>
                    </a:cxnLst>
                    <a:rect l="0" t="0" r="r" b="b"/>
                    <a:pathLst>
                      <a:path w="301" h="35">
                        <a:moveTo>
                          <a:pt x="259" y="35"/>
                        </a:moveTo>
                        <a:lnTo>
                          <a:pt x="0" y="35"/>
                        </a:lnTo>
                        <a:lnTo>
                          <a:pt x="81" y="0"/>
                        </a:lnTo>
                        <a:lnTo>
                          <a:pt x="301" y="0"/>
                        </a:lnTo>
                        <a:lnTo>
                          <a:pt x="259" y="35"/>
                        </a:lnTo>
                        <a:close/>
                      </a:path>
                    </a:pathLst>
                  </a:custGeom>
                  <a:solidFill>
                    <a:srgbClr val="00B4FF"/>
                  </a:solidFill>
                  <a:ln w="1588" cap="flat" cmpd="sng">
                    <a:noFill/>
                    <a:prstDash val="solid"/>
                    <a:round/>
                    <a:headEnd type="none" w="med" len="med"/>
                    <a:tailEnd type="none" w="med" len="med"/>
                  </a:ln>
                  <a:effectLst/>
                </p:spPr>
                <p:txBody>
                  <a:bodyPr/>
                  <a:lstStyle/>
                  <a:p>
                    <a:endParaRPr lang="en-US" sz="1050"/>
                  </a:p>
                </p:txBody>
              </p:sp>
              <p:sp>
                <p:nvSpPr>
                  <p:cNvPr id="81" name="Oval 44"/>
                  <p:cNvSpPr>
                    <a:spLocks noChangeArrowheads="1"/>
                  </p:cNvSpPr>
                  <p:nvPr/>
                </p:nvSpPr>
                <p:spPr bwMode="auto">
                  <a:xfrm flipH="1">
                    <a:off x="4170" y="2386"/>
                    <a:ext cx="37" cy="36"/>
                  </a:xfrm>
                  <a:prstGeom prst="ellipse">
                    <a:avLst/>
                  </a:prstGeom>
                  <a:solidFill>
                    <a:srgbClr val="FFC9C9"/>
                  </a:solidFill>
                  <a:ln w="12700">
                    <a:noFill/>
                    <a:round/>
                    <a:headEnd/>
                    <a:tailEnd/>
                  </a:ln>
                  <a:effectLst/>
                </p:spPr>
                <p:txBody>
                  <a:bodyPr wrap="none" anchor="ctr"/>
                  <a:lstStyle/>
                  <a:p>
                    <a:endParaRPr lang="en-US" sz="1050"/>
                  </a:p>
                </p:txBody>
              </p:sp>
              <p:sp>
                <p:nvSpPr>
                  <p:cNvPr id="82" name="Oval 45"/>
                  <p:cNvSpPr>
                    <a:spLocks noChangeArrowheads="1"/>
                  </p:cNvSpPr>
                  <p:nvPr/>
                </p:nvSpPr>
                <p:spPr bwMode="auto">
                  <a:xfrm flipH="1">
                    <a:off x="4224" y="2386"/>
                    <a:ext cx="37" cy="36"/>
                  </a:xfrm>
                  <a:prstGeom prst="ellipse">
                    <a:avLst/>
                  </a:prstGeom>
                  <a:solidFill>
                    <a:srgbClr val="CCFF33"/>
                  </a:solidFill>
                  <a:ln w="12700">
                    <a:noFill/>
                    <a:round/>
                    <a:headEnd/>
                    <a:tailEnd/>
                  </a:ln>
                  <a:effectLst/>
                </p:spPr>
                <p:txBody>
                  <a:bodyPr wrap="none" anchor="ctr"/>
                  <a:lstStyle/>
                  <a:p>
                    <a:endParaRPr lang="en-US" sz="1050"/>
                  </a:p>
                </p:txBody>
              </p:sp>
            </p:grpSp>
            <p:grpSp>
              <p:nvGrpSpPr>
                <p:cNvPr id="64" name="Group 618"/>
                <p:cNvGrpSpPr>
                  <a:grpSpLocks/>
                </p:cNvGrpSpPr>
                <p:nvPr/>
              </p:nvGrpSpPr>
              <p:grpSpPr bwMode="auto">
                <a:xfrm>
                  <a:off x="6324600" y="2046287"/>
                  <a:ext cx="269875" cy="460375"/>
                  <a:chOff x="4120" y="2308"/>
                  <a:chExt cx="305" cy="415"/>
                </a:xfrm>
              </p:grpSpPr>
              <p:sp>
                <p:nvSpPr>
                  <p:cNvPr id="65" name="Freeform 619"/>
                  <p:cNvSpPr>
                    <a:spLocks/>
                  </p:cNvSpPr>
                  <p:nvPr/>
                </p:nvSpPr>
                <p:spPr bwMode="auto">
                  <a:xfrm flipH="1">
                    <a:off x="4378" y="2308"/>
                    <a:ext cx="47" cy="415"/>
                  </a:xfrm>
                  <a:custGeom>
                    <a:avLst/>
                    <a:gdLst/>
                    <a:ahLst/>
                    <a:cxnLst>
                      <a:cxn ang="0">
                        <a:pos x="90" y="546"/>
                      </a:cxn>
                      <a:cxn ang="0">
                        <a:pos x="0" y="432"/>
                      </a:cxn>
                      <a:cxn ang="0">
                        <a:pos x="0" y="0"/>
                      </a:cxn>
                      <a:cxn ang="0">
                        <a:pos x="84" y="42"/>
                      </a:cxn>
                      <a:cxn ang="0">
                        <a:pos x="90" y="546"/>
                      </a:cxn>
                    </a:cxnLst>
                    <a:rect l="0" t="0" r="r" b="b"/>
                    <a:pathLst>
                      <a:path w="90" h="546">
                        <a:moveTo>
                          <a:pt x="90" y="546"/>
                        </a:moveTo>
                        <a:lnTo>
                          <a:pt x="0" y="432"/>
                        </a:lnTo>
                        <a:lnTo>
                          <a:pt x="0" y="0"/>
                        </a:lnTo>
                        <a:lnTo>
                          <a:pt x="84" y="42"/>
                        </a:lnTo>
                        <a:lnTo>
                          <a:pt x="90" y="546"/>
                        </a:lnTo>
                        <a:close/>
                      </a:path>
                    </a:pathLst>
                  </a:custGeom>
                  <a:solidFill>
                    <a:srgbClr val="006699"/>
                  </a:solidFill>
                  <a:ln w="1588" cap="flat" cmpd="sng">
                    <a:noFill/>
                    <a:prstDash val="solid"/>
                    <a:round/>
                    <a:headEnd type="none" w="med" len="med"/>
                    <a:tailEnd type="none" w="med" len="med"/>
                  </a:ln>
                  <a:effectLst/>
                </p:spPr>
                <p:txBody>
                  <a:bodyPr/>
                  <a:lstStyle/>
                  <a:p>
                    <a:endParaRPr lang="en-US" sz="1050"/>
                  </a:p>
                </p:txBody>
              </p:sp>
              <p:sp>
                <p:nvSpPr>
                  <p:cNvPr id="66" name="Rectangle 620"/>
                  <p:cNvSpPr>
                    <a:spLocks noChangeArrowheads="1"/>
                  </p:cNvSpPr>
                  <p:nvPr/>
                </p:nvSpPr>
                <p:spPr bwMode="auto">
                  <a:xfrm flipH="1">
                    <a:off x="4127" y="2340"/>
                    <a:ext cx="255" cy="383"/>
                  </a:xfrm>
                  <a:prstGeom prst="rect">
                    <a:avLst/>
                  </a:prstGeom>
                  <a:solidFill>
                    <a:srgbClr val="0078AA"/>
                  </a:solidFill>
                  <a:ln w="1588">
                    <a:noFill/>
                    <a:miter lim="800000"/>
                    <a:headEnd/>
                    <a:tailEnd/>
                  </a:ln>
                  <a:effectLst/>
                </p:spPr>
                <p:txBody>
                  <a:bodyPr/>
                  <a:lstStyle/>
                  <a:p>
                    <a:endParaRPr lang="en-US" sz="1050"/>
                  </a:p>
                </p:txBody>
              </p:sp>
              <p:sp>
                <p:nvSpPr>
                  <p:cNvPr id="67" name="Oval 621"/>
                  <p:cNvSpPr>
                    <a:spLocks noChangeArrowheads="1"/>
                  </p:cNvSpPr>
                  <p:nvPr/>
                </p:nvSpPr>
                <p:spPr bwMode="auto">
                  <a:xfrm flipH="1">
                    <a:off x="4278" y="2390"/>
                    <a:ext cx="37" cy="36"/>
                  </a:xfrm>
                  <a:prstGeom prst="ellipse">
                    <a:avLst/>
                  </a:prstGeom>
                  <a:solidFill>
                    <a:srgbClr val="FFC9C9"/>
                  </a:solidFill>
                  <a:ln w="12700">
                    <a:noFill/>
                    <a:round/>
                    <a:headEnd/>
                    <a:tailEnd/>
                  </a:ln>
                  <a:effectLst/>
                </p:spPr>
                <p:txBody>
                  <a:bodyPr wrap="none" anchor="ctr"/>
                  <a:lstStyle/>
                  <a:p>
                    <a:endParaRPr lang="en-US" sz="1050"/>
                  </a:p>
                </p:txBody>
              </p:sp>
              <p:grpSp>
                <p:nvGrpSpPr>
                  <p:cNvPr id="68" name="Group 622"/>
                  <p:cNvGrpSpPr>
                    <a:grpSpLocks/>
                  </p:cNvGrpSpPr>
                  <p:nvPr/>
                </p:nvGrpSpPr>
                <p:grpSpPr bwMode="auto">
                  <a:xfrm flipH="1">
                    <a:off x="4164" y="2500"/>
                    <a:ext cx="152" cy="109"/>
                    <a:chOff x="3216" y="2784"/>
                    <a:chExt cx="192" cy="144"/>
                  </a:xfrm>
                </p:grpSpPr>
                <p:sp>
                  <p:nvSpPr>
                    <p:cNvPr id="72" name="Line 623"/>
                    <p:cNvSpPr>
                      <a:spLocks noChangeShapeType="1"/>
                    </p:cNvSpPr>
                    <p:nvPr/>
                  </p:nvSpPr>
                  <p:spPr bwMode="auto">
                    <a:xfrm>
                      <a:off x="3216" y="2784"/>
                      <a:ext cx="192" cy="0"/>
                    </a:xfrm>
                    <a:prstGeom prst="line">
                      <a:avLst/>
                    </a:prstGeom>
                    <a:noFill/>
                    <a:ln w="12700">
                      <a:solidFill>
                        <a:srgbClr val="CCECFF"/>
                      </a:solidFill>
                      <a:round/>
                      <a:headEnd/>
                      <a:tailEnd/>
                    </a:ln>
                    <a:effectLst/>
                  </p:spPr>
                  <p:txBody>
                    <a:bodyPr wrap="none" anchor="ctr"/>
                    <a:lstStyle/>
                    <a:p>
                      <a:endParaRPr lang="en-US" sz="1050"/>
                    </a:p>
                  </p:txBody>
                </p:sp>
                <p:sp>
                  <p:nvSpPr>
                    <p:cNvPr id="73" name="Line 624"/>
                    <p:cNvSpPr>
                      <a:spLocks noChangeShapeType="1"/>
                    </p:cNvSpPr>
                    <p:nvPr/>
                  </p:nvSpPr>
                  <p:spPr bwMode="auto">
                    <a:xfrm>
                      <a:off x="3216" y="2832"/>
                      <a:ext cx="192" cy="0"/>
                    </a:xfrm>
                    <a:prstGeom prst="line">
                      <a:avLst/>
                    </a:prstGeom>
                    <a:noFill/>
                    <a:ln w="12700">
                      <a:solidFill>
                        <a:srgbClr val="CCECFF"/>
                      </a:solidFill>
                      <a:round/>
                      <a:headEnd/>
                      <a:tailEnd/>
                    </a:ln>
                    <a:effectLst/>
                  </p:spPr>
                  <p:txBody>
                    <a:bodyPr wrap="none" anchor="ctr"/>
                    <a:lstStyle/>
                    <a:p>
                      <a:endParaRPr lang="en-US" sz="1050"/>
                    </a:p>
                  </p:txBody>
                </p:sp>
                <p:sp>
                  <p:nvSpPr>
                    <p:cNvPr id="74" name="Line 625"/>
                    <p:cNvSpPr>
                      <a:spLocks noChangeShapeType="1"/>
                    </p:cNvSpPr>
                    <p:nvPr/>
                  </p:nvSpPr>
                  <p:spPr bwMode="auto">
                    <a:xfrm>
                      <a:off x="3216" y="2880"/>
                      <a:ext cx="192" cy="0"/>
                    </a:xfrm>
                    <a:prstGeom prst="line">
                      <a:avLst/>
                    </a:prstGeom>
                    <a:noFill/>
                    <a:ln w="12700">
                      <a:solidFill>
                        <a:srgbClr val="CCECFF"/>
                      </a:solidFill>
                      <a:round/>
                      <a:headEnd/>
                      <a:tailEnd/>
                    </a:ln>
                    <a:effectLst/>
                  </p:spPr>
                  <p:txBody>
                    <a:bodyPr wrap="none" anchor="ctr"/>
                    <a:lstStyle/>
                    <a:p>
                      <a:endParaRPr lang="en-US" sz="1050"/>
                    </a:p>
                  </p:txBody>
                </p:sp>
                <p:sp>
                  <p:nvSpPr>
                    <p:cNvPr id="75" name="Line 626"/>
                    <p:cNvSpPr>
                      <a:spLocks noChangeShapeType="1"/>
                    </p:cNvSpPr>
                    <p:nvPr/>
                  </p:nvSpPr>
                  <p:spPr bwMode="auto">
                    <a:xfrm>
                      <a:off x="3216" y="2928"/>
                      <a:ext cx="192" cy="0"/>
                    </a:xfrm>
                    <a:prstGeom prst="line">
                      <a:avLst/>
                    </a:prstGeom>
                    <a:noFill/>
                    <a:ln w="12700">
                      <a:solidFill>
                        <a:srgbClr val="CCECFF"/>
                      </a:solidFill>
                      <a:round/>
                      <a:headEnd/>
                      <a:tailEnd/>
                    </a:ln>
                    <a:effectLst/>
                  </p:spPr>
                  <p:txBody>
                    <a:bodyPr wrap="none" anchor="ctr"/>
                    <a:lstStyle/>
                    <a:p>
                      <a:endParaRPr lang="en-US" sz="1050"/>
                    </a:p>
                  </p:txBody>
                </p:sp>
              </p:grpSp>
              <p:sp>
                <p:nvSpPr>
                  <p:cNvPr id="69" name="Freeform 627"/>
                  <p:cNvSpPr>
                    <a:spLocks/>
                  </p:cNvSpPr>
                  <p:nvPr/>
                </p:nvSpPr>
                <p:spPr bwMode="auto">
                  <a:xfrm>
                    <a:off x="4120" y="2311"/>
                    <a:ext cx="301" cy="35"/>
                  </a:xfrm>
                  <a:custGeom>
                    <a:avLst/>
                    <a:gdLst/>
                    <a:ahLst/>
                    <a:cxnLst>
                      <a:cxn ang="0">
                        <a:pos x="259" y="35"/>
                      </a:cxn>
                      <a:cxn ang="0">
                        <a:pos x="0" y="35"/>
                      </a:cxn>
                      <a:cxn ang="0">
                        <a:pos x="81" y="0"/>
                      </a:cxn>
                      <a:cxn ang="0">
                        <a:pos x="301" y="0"/>
                      </a:cxn>
                      <a:cxn ang="0">
                        <a:pos x="259" y="35"/>
                      </a:cxn>
                    </a:cxnLst>
                    <a:rect l="0" t="0" r="r" b="b"/>
                    <a:pathLst>
                      <a:path w="301" h="35">
                        <a:moveTo>
                          <a:pt x="259" y="35"/>
                        </a:moveTo>
                        <a:lnTo>
                          <a:pt x="0" y="35"/>
                        </a:lnTo>
                        <a:lnTo>
                          <a:pt x="81" y="0"/>
                        </a:lnTo>
                        <a:lnTo>
                          <a:pt x="301" y="0"/>
                        </a:lnTo>
                        <a:lnTo>
                          <a:pt x="259" y="35"/>
                        </a:lnTo>
                        <a:close/>
                      </a:path>
                    </a:pathLst>
                  </a:custGeom>
                  <a:solidFill>
                    <a:srgbClr val="00B4FF"/>
                  </a:solidFill>
                  <a:ln w="1588" cap="flat" cmpd="sng">
                    <a:noFill/>
                    <a:prstDash val="solid"/>
                    <a:round/>
                    <a:headEnd type="none" w="med" len="med"/>
                    <a:tailEnd type="none" w="med" len="med"/>
                  </a:ln>
                  <a:effectLst/>
                </p:spPr>
                <p:txBody>
                  <a:bodyPr/>
                  <a:lstStyle/>
                  <a:p>
                    <a:endParaRPr lang="en-US" sz="1050"/>
                  </a:p>
                </p:txBody>
              </p:sp>
              <p:sp>
                <p:nvSpPr>
                  <p:cNvPr id="70" name="Oval 628"/>
                  <p:cNvSpPr>
                    <a:spLocks noChangeArrowheads="1"/>
                  </p:cNvSpPr>
                  <p:nvPr/>
                </p:nvSpPr>
                <p:spPr bwMode="auto">
                  <a:xfrm flipH="1">
                    <a:off x="4170" y="2386"/>
                    <a:ext cx="37" cy="36"/>
                  </a:xfrm>
                  <a:prstGeom prst="ellipse">
                    <a:avLst/>
                  </a:prstGeom>
                  <a:solidFill>
                    <a:srgbClr val="FFC9C9"/>
                  </a:solidFill>
                  <a:ln w="12700">
                    <a:noFill/>
                    <a:round/>
                    <a:headEnd/>
                    <a:tailEnd/>
                  </a:ln>
                  <a:effectLst/>
                </p:spPr>
                <p:txBody>
                  <a:bodyPr wrap="none" anchor="ctr"/>
                  <a:lstStyle/>
                  <a:p>
                    <a:endParaRPr lang="en-US" sz="1050"/>
                  </a:p>
                </p:txBody>
              </p:sp>
              <p:sp>
                <p:nvSpPr>
                  <p:cNvPr id="71" name="Oval 629"/>
                  <p:cNvSpPr>
                    <a:spLocks noChangeArrowheads="1"/>
                  </p:cNvSpPr>
                  <p:nvPr/>
                </p:nvSpPr>
                <p:spPr bwMode="auto">
                  <a:xfrm flipH="1">
                    <a:off x="4224" y="2386"/>
                    <a:ext cx="37" cy="36"/>
                  </a:xfrm>
                  <a:prstGeom prst="ellipse">
                    <a:avLst/>
                  </a:prstGeom>
                  <a:solidFill>
                    <a:srgbClr val="CCFF33"/>
                  </a:solidFill>
                  <a:ln w="12700">
                    <a:noFill/>
                    <a:round/>
                    <a:headEnd/>
                    <a:tailEnd/>
                  </a:ln>
                  <a:effectLst/>
                </p:spPr>
                <p:txBody>
                  <a:bodyPr wrap="none" anchor="ctr"/>
                  <a:lstStyle/>
                  <a:p>
                    <a:endParaRPr lang="en-US" sz="1050"/>
                  </a:p>
                </p:txBody>
              </p:sp>
            </p:grpSp>
          </p:grpSp>
          <p:graphicFrame>
            <p:nvGraphicFramePr>
              <p:cNvPr id="59" name="Object 15">
                <a:hlinkClick r:id="" action="ppaction://ole?verb=0"/>
              </p:cNvPr>
              <p:cNvGraphicFramePr>
                <a:graphicFrameLocks/>
              </p:cNvGraphicFramePr>
              <p:nvPr/>
            </p:nvGraphicFramePr>
            <p:xfrm>
              <a:off x="5341951" y="2253186"/>
              <a:ext cx="798445" cy="429931"/>
            </p:xfrm>
            <a:graphic>
              <a:graphicData uri="http://schemas.openxmlformats.org/presentationml/2006/ole">
                <mc:AlternateContent xmlns:mc="http://schemas.openxmlformats.org/markup-compatibility/2006">
                  <mc:Choice xmlns:v="urn:schemas-microsoft-com:vml" Requires="v">
                    <p:oleObj spid="_x0000_s1047" name="Clip" r:id="rId4" imgW="5757415" imgH="3221332" progId="">
                      <p:embed/>
                    </p:oleObj>
                  </mc:Choice>
                  <mc:Fallback>
                    <p:oleObj name="Clip" r:id="rId4" imgW="5757415" imgH="3221332" progId="">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41951" y="2253186"/>
                            <a:ext cx="798445" cy="4299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0" name="Text Box 16"/>
              <p:cNvSpPr txBox="1">
                <a:spLocks noChangeArrowheads="1"/>
              </p:cNvSpPr>
              <p:nvPr/>
            </p:nvSpPr>
            <p:spPr bwMode="auto">
              <a:xfrm>
                <a:off x="5428250" y="2315396"/>
                <a:ext cx="637242" cy="253916"/>
              </a:xfrm>
              <a:prstGeom prst="rect">
                <a:avLst/>
              </a:prstGeom>
              <a:noFill/>
              <a:ln w="9525">
                <a:noFill/>
                <a:miter lim="800000"/>
                <a:headEnd/>
                <a:tailEnd/>
              </a:ln>
              <a:effectLst/>
            </p:spPr>
            <p:txBody>
              <a:bodyPr wrap="square">
                <a:spAutoFit/>
              </a:bodyPr>
              <a:lstStyle/>
              <a:p>
                <a:pPr eaLnBrk="0" hangingPunct="0">
                  <a:lnSpc>
                    <a:spcPct val="100000"/>
                  </a:lnSpc>
                  <a:spcBef>
                    <a:spcPct val="0"/>
                  </a:spcBef>
                  <a:buFontTx/>
                  <a:buNone/>
                </a:pPr>
                <a:r>
                  <a:rPr lang="en-US" sz="1050" dirty="0" smtClean="0">
                    <a:latin typeface="Arial" pitchFamily="34" charset="0"/>
                    <a:ea typeface="ＭＳ Ｐゴシック" pitchFamily="34" charset="-128"/>
                    <a:cs typeface="Arial" pitchFamily="34" charset="0"/>
                  </a:rPr>
                  <a:t>Internet</a:t>
                </a:r>
                <a:endParaRPr lang="en-US" sz="1050" dirty="0">
                  <a:latin typeface="Arial" pitchFamily="34" charset="0"/>
                  <a:ea typeface="ＭＳ Ｐゴシック" pitchFamily="34" charset="-128"/>
                  <a:cs typeface="Arial" pitchFamily="34" charset="0"/>
                </a:endParaRPr>
              </a:p>
            </p:txBody>
          </p:sp>
        </p:grpSp>
        <p:cxnSp>
          <p:nvCxnSpPr>
            <p:cNvPr id="109" name="Straight Connector 108"/>
            <p:cNvCxnSpPr>
              <a:stCxn id="119" idx="3"/>
              <a:endCxn id="7" idx="1"/>
            </p:cNvCxnSpPr>
            <p:nvPr/>
          </p:nvCxnSpPr>
          <p:spPr bwMode="auto">
            <a:xfrm>
              <a:off x="1900200" y="2102331"/>
              <a:ext cx="752475" cy="0"/>
            </a:xfrm>
            <a:prstGeom prst="line">
              <a:avLst/>
            </a:prstGeom>
            <a:solidFill>
              <a:schemeClr val="accent1"/>
            </a:solidFill>
            <a:ln w="19050" cap="flat" cmpd="sng" algn="ctr">
              <a:solidFill>
                <a:schemeClr val="tx1"/>
              </a:solidFill>
              <a:prstDash val="solid"/>
              <a:round/>
              <a:headEnd type="none" w="sm" len="sm"/>
              <a:tailEnd type="none" w="sm" len="sm"/>
            </a:ln>
            <a:effectLst/>
          </p:spPr>
        </p:cxnSp>
        <p:grpSp>
          <p:nvGrpSpPr>
            <p:cNvPr id="110" name="Group 95"/>
            <p:cNvGrpSpPr/>
            <p:nvPr/>
          </p:nvGrpSpPr>
          <p:grpSpPr>
            <a:xfrm>
              <a:off x="2052600" y="2027400"/>
              <a:ext cx="479618" cy="457200"/>
              <a:chOff x="1524000" y="2209800"/>
              <a:chExt cx="479618" cy="457200"/>
            </a:xfrm>
          </p:grpSpPr>
          <p:sp>
            <p:nvSpPr>
              <p:cNvPr id="111" name="Oval 110"/>
              <p:cNvSpPr/>
              <p:nvPr/>
            </p:nvSpPr>
            <p:spPr bwMode="auto">
              <a:xfrm>
                <a:off x="1676400" y="2209800"/>
                <a:ext cx="152400" cy="152400"/>
              </a:xfrm>
              <a:prstGeom prst="ellipse">
                <a:avLst/>
              </a:prstGeom>
              <a:solidFill>
                <a:schemeClr val="tx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
            <p:nvSpPr>
              <p:cNvPr id="112" name="TextBox 111"/>
              <p:cNvSpPr txBox="1"/>
              <p:nvPr/>
            </p:nvSpPr>
            <p:spPr>
              <a:xfrm>
                <a:off x="1524000" y="2297668"/>
                <a:ext cx="479618" cy="369332"/>
              </a:xfrm>
              <a:prstGeom prst="rect">
                <a:avLst/>
              </a:prstGeom>
              <a:noFill/>
            </p:spPr>
            <p:txBody>
              <a:bodyPr wrap="none" rtlCol="0">
                <a:spAutoFit/>
              </a:bodyPr>
              <a:lstStyle/>
              <a:p>
                <a:r>
                  <a:rPr lang="en-US" sz="1800" b="1" dirty="0" smtClean="0">
                    <a:latin typeface="Arial" pitchFamily="34" charset="0"/>
                    <a:cs typeface="Arial" pitchFamily="34" charset="0"/>
                  </a:rPr>
                  <a:t>R1</a:t>
                </a:r>
                <a:endParaRPr lang="en-US" sz="1800" b="1" dirty="0">
                  <a:latin typeface="Arial" pitchFamily="34" charset="0"/>
                  <a:cs typeface="Arial" pitchFamily="34" charset="0"/>
                </a:endParaRPr>
              </a:p>
            </p:txBody>
          </p:sp>
        </p:grpSp>
        <p:cxnSp>
          <p:nvCxnSpPr>
            <p:cNvPr id="113" name="Straight Connector 112"/>
            <p:cNvCxnSpPr>
              <a:stCxn id="7" idx="3"/>
              <a:endCxn id="38" idx="1"/>
            </p:cNvCxnSpPr>
            <p:nvPr/>
          </p:nvCxnSpPr>
          <p:spPr bwMode="auto">
            <a:xfrm>
              <a:off x="3652800" y="2046450"/>
              <a:ext cx="762000" cy="0"/>
            </a:xfrm>
            <a:prstGeom prst="line">
              <a:avLst/>
            </a:prstGeom>
            <a:solidFill>
              <a:schemeClr val="accent1"/>
            </a:solidFill>
            <a:ln w="19050" cap="flat" cmpd="sng" algn="ctr">
              <a:solidFill>
                <a:schemeClr val="tx1"/>
              </a:solidFill>
              <a:prstDash val="solid"/>
              <a:round/>
              <a:headEnd type="none" w="sm" len="sm"/>
              <a:tailEnd type="none" w="sm" len="sm"/>
            </a:ln>
            <a:effectLst/>
          </p:spPr>
        </p:cxnSp>
        <p:grpSp>
          <p:nvGrpSpPr>
            <p:cNvPr id="114" name="Group 40"/>
            <p:cNvGrpSpPr/>
            <p:nvPr/>
          </p:nvGrpSpPr>
          <p:grpSpPr>
            <a:xfrm>
              <a:off x="3805200" y="1974271"/>
              <a:ext cx="479618" cy="461425"/>
              <a:chOff x="3276600" y="2156671"/>
              <a:chExt cx="479618" cy="461425"/>
            </a:xfrm>
          </p:grpSpPr>
          <p:sp>
            <p:nvSpPr>
              <p:cNvPr id="115" name="Oval 114"/>
              <p:cNvSpPr/>
              <p:nvPr/>
            </p:nvSpPr>
            <p:spPr bwMode="auto">
              <a:xfrm>
                <a:off x="3429000" y="2156671"/>
                <a:ext cx="152400" cy="152400"/>
              </a:xfrm>
              <a:prstGeom prst="ellipse">
                <a:avLst/>
              </a:prstGeom>
              <a:solidFill>
                <a:schemeClr val="tx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
            <p:nvSpPr>
              <p:cNvPr id="116" name="TextBox 115"/>
              <p:cNvSpPr txBox="1"/>
              <p:nvPr/>
            </p:nvSpPr>
            <p:spPr>
              <a:xfrm>
                <a:off x="3276600" y="2248764"/>
                <a:ext cx="479618" cy="369332"/>
              </a:xfrm>
              <a:prstGeom prst="rect">
                <a:avLst/>
              </a:prstGeom>
              <a:noFill/>
            </p:spPr>
            <p:txBody>
              <a:bodyPr wrap="none" rtlCol="0">
                <a:spAutoFit/>
              </a:bodyPr>
              <a:lstStyle/>
              <a:p>
                <a:r>
                  <a:rPr lang="en-US" sz="1800" b="1" dirty="0" smtClean="0">
                    <a:latin typeface="Arial" pitchFamily="34" charset="0"/>
                    <a:cs typeface="Arial" pitchFamily="34" charset="0"/>
                  </a:rPr>
                  <a:t>R3</a:t>
                </a:r>
                <a:endParaRPr lang="en-US" sz="1800" b="1" dirty="0">
                  <a:latin typeface="Arial" pitchFamily="34" charset="0"/>
                  <a:cs typeface="Arial" pitchFamily="34" charset="0"/>
                </a:endParaRPr>
              </a:p>
            </p:txBody>
          </p:sp>
        </p:grpSp>
        <p:cxnSp>
          <p:nvCxnSpPr>
            <p:cNvPr id="117" name="Straight Connector 116"/>
            <p:cNvCxnSpPr>
              <a:stCxn id="38" idx="3"/>
              <a:endCxn id="57" idx="1"/>
            </p:cNvCxnSpPr>
            <p:nvPr/>
          </p:nvCxnSpPr>
          <p:spPr bwMode="auto">
            <a:xfrm>
              <a:off x="5405400" y="2046450"/>
              <a:ext cx="381000" cy="0"/>
            </a:xfrm>
            <a:prstGeom prst="line">
              <a:avLst/>
            </a:prstGeom>
            <a:solidFill>
              <a:schemeClr val="accent1"/>
            </a:solidFill>
            <a:ln w="19050" cap="flat" cmpd="sng" algn="ctr">
              <a:solidFill>
                <a:schemeClr val="tx1"/>
              </a:solidFill>
              <a:prstDash val="solid"/>
              <a:round/>
              <a:headEnd type="none" w="sm" len="sm"/>
              <a:tailEnd type="none" w="sm" len="sm"/>
            </a:ln>
            <a:effectLst/>
          </p:spPr>
        </p:cxnSp>
        <p:grpSp>
          <p:nvGrpSpPr>
            <p:cNvPr id="118" name="Group 294"/>
            <p:cNvGrpSpPr/>
            <p:nvPr/>
          </p:nvGrpSpPr>
          <p:grpSpPr>
            <a:xfrm>
              <a:off x="909600" y="1551150"/>
              <a:ext cx="990600" cy="990600"/>
              <a:chOff x="381000" y="1962150"/>
              <a:chExt cx="990600" cy="990600"/>
            </a:xfrm>
          </p:grpSpPr>
          <p:sp>
            <p:nvSpPr>
              <p:cNvPr id="119" name="AutoShape 153"/>
              <p:cNvSpPr>
                <a:spLocks noChangeArrowheads="1"/>
              </p:cNvSpPr>
              <p:nvPr/>
            </p:nvSpPr>
            <p:spPr bwMode="auto">
              <a:xfrm>
                <a:off x="381000" y="1962150"/>
                <a:ext cx="990600" cy="990600"/>
              </a:xfrm>
              <a:prstGeom prst="flowChartAlternateProcess">
                <a:avLst/>
              </a:prstGeom>
              <a:solidFill>
                <a:srgbClr val="6DC0FF"/>
              </a:solidFill>
              <a:ln w="9525">
                <a:noFill/>
                <a:miter lim="800000"/>
                <a:headEnd/>
                <a:tailEnd/>
              </a:ln>
              <a:effectLst/>
            </p:spPr>
            <p:txBody>
              <a:bodyPr wrap="none" lIns="0" tIns="0" rIns="0" bIns="0" anchor="t" anchorCtr="1"/>
              <a:lstStyle/>
              <a:p>
                <a:r>
                  <a:rPr lang="en-US" sz="1600" b="1" dirty="0" smtClean="0">
                    <a:latin typeface="Arial" pitchFamily="34" charset="0"/>
                    <a:cs typeface="Arial" pitchFamily="34" charset="0"/>
                  </a:rPr>
                  <a:t>Terminal</a:t>
                </a:r>
                <a:endParaRPr lang="en-US" sz="1600" b="1" dirty="0">
                  <a:latin typeface="Arial" pitchFamily="34" charset="0"/>
                  <a:cs typeface="Arial" pitchFamily="34" charset="0"/>
                </a:endParaRPr>
              </a:p>
            </p:txBody>
          </p:sp>
          <p:pic>
            <p:nvPicPr>
              <p:cNvPr id="120" name="Picture 119" descr="MC900439836.PNG"/>
              <p:cNvPicPr>
                <a:picLocks noChangeAspect="1"/>
              </p:cNvPicPr>
              <p:nvPr/>
            </p:nvPicPr>
            <p:blipFill>
              <a:blip r:embed="rId6"/>
              <a:stretch>
                <a:fillRect/>
              </a:stretch>
            </p:blipFill>
            <p:spPr>
              <a:xfrm>
                <a:off x="609600" y="2286000"/>
                <a:ext cx="533400" cy="533400"/>
              </a:xfrm>
              <a:prstGeom prst="rect">
                <a:avLst/>
              </a:prstGeom>
            </p:spPr>
          </p:pic>
        </p:grpSp>
        <p:grpSp>
          <p:nvGrpSpPr>
            <p:cNvPr id="121" name="Group 4"/>
            <p:cNvGrpSpPr/>
            <p:nvPr/>
          </p:nvGrpSpPr>
          <p:grpSpPr>
            <a:xfrm>
              <a:off x="1900200" y="1494000"/>
              <a:ext cx="2514600" cy="457200"/>
              <a:chOff x="1371600" y="1676400"/>
              <a:chExt cx="2514600" cy="457200"/>
            </a:xfrm>
          </p:grpSpPr>
          <p:sp>
            <p:nvSpPr>
              <p:cNvPr id="122" name="Oval 121"/>
              <p:cNvSpPr/>
              <p:nvPr/>
            </p:nvSpPr>
            <p:spPr bwMode="auto">
              <a:xfrm>
                <a:off x="1666875" y="1981200"/>
                <a:ext cx="152400" cy="152400"/>
              </a:xfrm>
              <a:prstGeom prst="ellipse">
                <a:avLst/>
              </a:prstGeom>
              <a:solidFill>
                <a:schemeClr val="tx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
            <p:nvSpPr>
              <p:cNvPr id="123" name="TextBox 122"/>
              <p:cNvSpPr txBox="1"/>
              <p:nvPr/>
            </p:nvSpPr>
            <p:spPr>
              <a:xfrm>
                <a:off x="1514475" y="1676400"/>
                <a:ext cx="479618" cy="369332"/>
              </a:xfrm>
              <a:prstGeom prst="rect">
                <a:avLst/>
              </a:prstGeom>
              <a:noFill/>
            </p:spPr>
            <p:txBody>
              <a:bodyPr wrap="none" rtlCol="0">
                <a:spAutoFit/>
              </a:bodyPr>
              <a:lstStyle/>
              <a:p>
                <a:r>
                  <a:rPr lang="en-US" sz="1800" b="1" dirty="0" smtClean="0">
                    <a:latin typeface="Arial" pitchFamily="34" charset="0"/>
                    <a:cs typeface="Arial" pitchFamily="34" charset="0"/>
                  </a:rPr>
                  <a:t>R2</a:t>
                </a:r>
                <a:endParaRPr lang="en-US" sz="1800" b="1" dirty="0">
                  <a:latin typeface="Arial" pitchFamily="34" charset="0"/>
                  <a:cs typeface="Arial" pitchFamily="34" charset="0"/>
                </a:endParaRPr>
              </a:p>
            </p:txBody>
          </p:sp>
          <p:cxnSp>
            <p:nvCxnSpPr>
              <p:cNvPr id="124" name="Straight Connector 123"/>
              <p:cNvCxnSpPr/>
              <p:nvPr/>
            </p:nvCxnSpPr>
            <p:spPr bwMode="auto">
              <a:xfrm>
                <a:off x="1371600" y="2043694"/>
                <a:ext cx="2514600" cy="0"/>
              </a:xfrm>
              <a:prstGeom prst="line">
                <a:avLst/>
              </a:prstGeom>
              <a:solidFill>
                <a:schemeClr val="accent1"/>
              </a:solidFill>
              <a:ln w="12700" cap="flat" cmpd="sng" algn="ctr">
                <a:solidFill>
                  <a:schemeClr val="tx1"/>
                </a:solidFill>
                <a:prstDash val="sysDash"/>
                <a:round/>
                <a:headEnd type="none" w="sm" len="sm"/>
                <a:tailEnd type="none" w="sm" len="sm"/>
              </a:ln>
              <a:effectLst/>
            </p:spPr>
          </p:cxnSp>
        </p:grpSp>
      </p:gr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432000" y="2214000"/>
            <a:ext cx="8235000" cy="1035000"/>
          </a:xfrm>
          <a:prstGeom prst="rect">
            <a:avLst/>
          </a:prstGeom>
          <a:solidFill>
            <a:schemeClr val="accent6">
              <a:lumMod val="40000"/>
              <a:lumOff val="60000"/>
            </a:schemeClr>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
        <p:nvSpPr>
          <p:cNvPr id="4" name="Title 3"/>
          <p:cNvSpPr>
            <a:spLocks noGrp="1"/>
          </p:cNvSpPr>
          <p:nvPr>
            <p:ph type="title"/>
          </p:nvPr>
        </p:nvSpPr>
        <p:spPr/>
        <p:txBody>
          <a:bodyPr/>
          <a:lstStyle/>
          <a:p>
            <a:r>
              <a:rPr lang="en-US" dirty="0" smtClean="0"/>
              <a:t>Topics for Standardization in IEEE 802</a:t>
            </a:r>
            <a:endParaRPr lang="en-US" dirty="0"/>
          </a:p>
        </p:txBody>
      </p:sp>
      <p:sp>
        <p:nvSpPr>
          <p:cNvPr id="5" name="Content Placeholder 4"/>
          <p:cNvSpPr>
            <a:spLocks noGrp="1"/>
          </p:cNvSpPr>
          <p:nvPr>
            <p:ph idx="1"/>
          </p:nvPr>
        </p:nvSpPr>
        <p:spPr/>
        <p:txBody>
          <a:bodyPr>
            <a:normAutofit fontScale="70000" lnSpcReduction="20000"/>
          </a:bodyPr>
          <a:lstStyle/>
          <a:p>
            <a:r>
              <a:rPr lang="en-US" dirty="0" smtClean="0"/>
              <a:t>Establishing a common approach of specifying ‘external’ control into IEEE 802 technologies would require:</a:t>
            </a:r>
          </a:p>
          <a:p>
            <a:pPr lvl="1"/>
            <a:r>
              <a:rPr lang="en-US" dirty="0" smtClean="0"/>
              <a:t>a specification describing the Network Reference Model and listing the DL and PHY control functions required for access networks and SDN</a:t>
            </a:r>
          </a:p>
          <a:p>
            <a:pPr lvl="2"/>
            <a:r>
              <a:rPr lang="en-US" dirty="0"/>
              <a:t>To be addressed by a PAR developped by OmniRAN EC SG</a:t>
            </a:r>
            <a:endParaRPr lang="en-US" dirty="0" smtClean="0"/>
          </a:p>
          <a:p>
            <a:pPr lvl="1"/>
            <a:r>
              <a:rPr lang="en-US" dirty="0" smtClean="0"/>
              <a:t>a specification on the usage of IP protocols for the transport of IEEE 802 attributes</a:t>
            </a:r>
          </a:p>
          <a:p>
            <a:pPr lvl="2"/>
            <a:r>
              <a:rPr lang="en-US" dirty="0" smtClean="0"/>
              <a:t>Topic for the joint IEEE 802 – IETF coordination group</a:t>
            </a:r>
          </a:p>
          <a:p>
            <a:pPr lvl="1"/>
            <a:r>
              <a:rPr lang="en-US" dirty="0" smtClean="0"/>
              <a:t>specifications of the control attributes for the individual IEEE 802 technologies by their working groups</a:t>
            </a:r>
          </a:p>
          <a:p>
            <a:pPr lvl="2"/>
            <a:r>
              <a:rPr lang="en-US" dirty="0" smtClean="0"/>
              <a:t> Should go into annex of related specifications to ensure consistency</a:t>
            </a:r>
            <a:br>
              <a:rPr lang="en-US" dirty="0" smtClean="0"/>
            </a:br>
            <a:endParaRPr lang="en-US" dirty="0" smtClean="0"/>
          </a:p>
          <a:p>
            <a:r>
              <a:rPr lang="en-US" dirty="0"/>
              <a:t>G</a:t>
            </a:r>
            <a:r>
              <a:rPr lang="en-US" dirty="0" smtClean="0"/>
              <a:t>aps within IEEE 802 technologies may be discovered but should be addressed by the related IEEE 802 WGs</a:t>
            </a:r>
            <a:br>
              <a:rPr lang="en-US" dirty="0" smtClean="0"/>
            </a:br>
            <a:endParaRPr lang="en-US" dirty="0"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a:t>Tribute to ITU</a:t>
            </a:r>
            <a:br>
              <a:rPr lang="en-US" sz="3600"/>
            </a:br>
            <a:r>
              <a:rPr lang="en-US" i="1"/>
              <a:t>Network Protocol Specification in 3 Stages</a:t>
            </a:r>
          </a:p>
        </p:txBody>
      </p:sp>
      <p:sp>
        <p:nvSpPr>
          <p:cNvPr id="6" name="Content Placeholder 5"/>
          <p:cNvSpPr>
            <a:spLocks noGrp="1"/>
          </p:cNvSpPr>
          <p:nvPr>
            <p:ph idx="1"/>
          </p:nvPr>
        </p:nvSpPr>
        <p:spPr>
          <a:xfrm>
            <a:off x="457200" y="1510190"/>
            <a:ext cx="8229600" cy="1378750"/>
          </a:xfrm>
        </p:spPr>
        <p:txBody>
          <a:bodyPr>
            <a:normAutofit fontScale="55000" lnSpcReduction="20000"/>
          </a:bodyPr>
          <a:lstStyle/>
          <a:p>
            <a:r>
              <a:rPr lang="en-US"/>
              <a:t>For the specification of the Integrated Services Digital Network the ITU-T defined in its Rec. I.130 a sequential 3 stage process,.</a:t>
            </a:r>
          </a:p>
          <a:p>
            <a:r>
              <a:rPr lang="en-US"/>
              <a:t>This process is nowadays commonly used in most telecommunication network standardization activities.</a:t>
            </a:r>
          </a:p>
          <a:p>
            <a:r>
              <a:rPr lang="en-US"/>
              <a:t>Some IEEE 802 WGs have successfully followed this model.</a:t>
            </a:r>
            <a:endParaRPr lang="en-US"/>
          </a:p>
        </p:txBody>
      </p:sp>
      <p:pic>
        <p:nvPicPr>
          <p:cNvPr id="5" name="Picture 4"/>
          <p:cNvPicPr/>
          <p:nvPr/>
        </p:nvPicPr>
        <p:blipFill rotWithShape="1">
          <a:blip r:embed="rId2">
            <a:extLst>
              <a:ext uri="{28A0092B-C50C-407E-A947-70E740481C1C}">
                <a14:useLocalDpi xmlns:a14="http://schemas.microsoft.com/office/drawing/2010/main" val="0"/>
              </a:ext>
            </a:extLst>
          </a:blip>
          <a:srcRect l="1763" t="16585" r="34950" b="15273"/>
          <a:stretch/>
        </p:blipFill>
        <p:spPr bwMode="auto">
          <a:xfrm>
            <a:off x="746575" y="3068960"/>
            <a:ext cx="3420380" cy="3101985"/>
          </a:xfrm>
          <a:prstGeom prst="rect">
            <a:avLst/>
          </a:prstGeom>
          <a:noFill/>
          <a:ln>
            <a:noFill/>
          </a:ln>
        </p:spPr>
      </p:pic>
      <p:sp>
        <p:nvSpPr>
          <p:cNvPr id="7" name="TextBox 6"/>
          <p:cNvSpPr txBox="1"/>
          <p:nvPr/>
        </p:nvSpPr>
        <p:spPr>
          <a:xfrm>
            <a:off x="4290467" y="3203975"/>
            <a:ext cx="4076957" cy="2800767"/>
          </a:xfrm>
          <a:prstGeom prst="rect">
            <a:avLst/>
          </a:prstGeom>
          <a:noFill/>
        </p:spPr>
        <p:txBody>
          <a:bodyPr wrap="none" rtlCol="0">
            <a:spAutoFit/>
          </a:bodyPr>
          <a:lstStyle/>
          <a:p>
            <a:r>
              <a:rPr lang="en-US" sz="2000">
                <a:latin typeface="+mn-lt"/>
              </a:rPr>
              <a:t>Specify requirements </a:t>
            </a:r>
            <a:br>
              <a:rPr lang="en-US" sz="2000">
                <a:latin typeface="+mn-lt"/>
              </a:rPr>
            </a:br>
            <a:r>
              <a:rPr lang="en-US" sz="2000">
                <a:latin typeface="+mn-lt"/>
              </a:rPr>
              <a:t>from the user's perspective;</a:t>
            </a:r>
            <a:br>
              <a:rPr lang="en-US" sz="2000">
                <a:latin typeface="+mn-lt"/>
              </a:rPr>
            </a:br>
            <a:r>
              <a:rPr lang="en-US" sz="2800">
                <a:latin typeface="+mn-lt"/>
              </a:rPr>
              <a:t> </a:t>
            </a:r>
          </a:p>
          <a:p>
            <a:r>
              <a:rPr lang="en-US" sz="2000">
                <a:latin typeface="+mn-lt"/>
              </a:rPr>
              <a:t>Develop a logical/functional model </a:t>
            </a:r>
            <a:br>
              <a:rPr lang="en-US" sz="2000">
                <a:latin typeface="+mn-lt"/>
              </a:rPr>
            </a:br>
            <a:r>
              <a:rPr lang="en-US" sz="2000">
                <a:latin typeface="+mn-lt"/>
              </a:rPr>
              <a:t>to meet those requirements;</a:t>
            </a:r>
          </a:p>
          <a:p>
            <a:r>
              <a:rPr lang="en-US" sz="2800">
                <a:latin typeface="+mn-lt"/>
              </a:rPr>
              <a:t> </a:t>
            </a:r>
          </a:p>
          <a:p>
            <a:r>
              <a:rPr lang="en-US" sz="2000">
                <a:latin typeface="+mn-lt"/>
              </a:rPr>
              <a:t>Develop a detailed specification </a:t>
            </a:r>
            <a:br>
              <a:rPr lang="en-US" sz="2000">
                <a:latin typeface="+mn-lt"/>
              </a:rPr>
            </a:br>
            <a:r>
              <a:rPr lang="en-US" sz="2000">
                <a:latin typeface="+mn-lt"/>
              </a:rPr>
              <a:t>of the protocols and attributes.</a:t>
            </a:r>
          </a:p>
        </p:txBody>
      </p:sp>
      <p:sp>
        <p:nvSpPr>
          <p:cNvPr id="8" name="TextBox 7"/>
          <p:cNvSpPr txBox="1"/>
          <p:nvPr/>
        </p:nvSpPr>
        <p:spPr>
          <a:xfrm>
            <a:off x="414292" y="6068034"/>
            <a:ext cx="7803113" cy="646331"/>
          </a:xfrm>
          <a:prstGeom prst="rect">
            <a:avLst/>
          </a:prstGeom>
          <a:noFill/>
        </p:spPr>
        <p:txBody>
          <a:bodyPr wrap="none" rtlCol="0">
            <a:spAutoFit/>
          </a:bodyPr>
          <a:lstStyle/>
          <a:p>
            <a:r>
              <a:rPr lang="en-US">
                <a:latin typeface="+mn-lt"/>
              </a:rPr>
              <a:t>More Information: </a:t>
            </a:r>
          </a:p>
          <a:p>
            <a:r>
              <a:rPr lang="en-US">
                <a:latin typeface="+mn-lt"/>
              </a:rPr>
              <a:t>ETSI: </a:t>
            </a:r>
            <a:r>
              <a:rPr lang="en-US" i="1">
                <a:latin typeface="+mn-lt"/>
              </a:rPr>
              <a:t>Making Better Standards</a:t>
            </a:r>
          </a:p>
          <a:p>
            <a:pPr marL="0" lvl="1"/>
            <a:r>
              <a:rPr lang="en-US" dirty="0">
                <a:latin typeface="+mn-lt"/>
                <a:hlinkClick r:id="rId3"/>
              </a:rPr>
              <a:t>http://docbox.etsi.org/MTS/MTS/10-PromotionalMaterial/MBS-20111118/protocolStandards/stagedApproach.htm</a:t>
            </a:r>
            <a:endParaRPr lang="en-US" dirty="0">
              <a:latin typeface="+mn-lt"/>
            </a:endParaRPr>
          </a:p>
        </p:txBody>
      </p:sp>
      <p:sp>
        <p:nvSpPr>
          <p:cNvPr id="10" name="Down Arrow 9"/>
          <p:cNvSpPr/>
          <p:nvPr/>
        </p:nvSpPr>
        <p:spPr bwMode="auto">
          <a:xfrm>
            <a:off x="5472100" y="3924055"/>
            <a:ext cx="495055" cy="270030"/>
          </a:xfrm>
          <a:prstGeom prst="downArrow">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
        <p:nvSpPr>
          <p:cNvPr id="11" name="Down Arrow 10"/>
          <p:cNvSpPr/>
          <p:nvPr/>
        </p:nvSpPr>
        <p:spPr bwMode="auto">
          <a:xfrm>
            <a:off x="5472100" y="5004175"/>
            <a:ext cx="495055" cy="270030"/>
          </a:xfrm>
          <a:prstGeom prst="downArrow">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Tree>
    <p:extLst>
      <p:ext uri="{BB962C8B-B14F-4D97-AF65-F5344CB8AC3E}">
        <p14:creationId xmlns:p14="http://schemas.microsoft.com/office/powerpoint/2010/main" val="235786072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Applying the same approach to IEEE 802</a:t>
            </a:r>
          </a:p>
        </p:txBody>
      </p:sp>
      <p:sp>
        <p:nvSpPr>
          <p:cNvPr id="3" name="Content Placeholder 2"/>
          <p:cNvSpPr>
            <a:spLocks noGrp="1"/>
          </p:cNvSpPr>
          <p:nvPr>
            <p:ph idx="1"/>
          </p:nvPr>
        </p:nvSpPr>
        <p:spPr>
          <a:xfrm>
            <a:off x="457200" y="1600200"/>
            <a:ext cx="8229600" cy="4754125"/>
          </a:xfrm>
        </p:spPr>
        <p:txBody>
          <a:bodyPr>
            <a:normAutofit fontScale="70000" lnSpcReduction="20000"/>
          </a:bodyPr>
          <a:lstStyle/>
          <a:p>
            <a:r>
              <a:rPr lang="en-US"/>
              <a:t>Direct evaluation of IEEE 802 protocols out of service/deployment requirements is challenging.</a:t>
            </a:r>
          </a:p>
          <a:p>
            <a:endParaRPr lang="en-US"/>
          </a:p>
          <a:p>
            <a:endParaRPr lang="en-US"/>
          </a:p>
          <a:p>
            <a:endParaRPr lang="en-US"/>
          </a:p>
          <a:p>
            <a:endParaRPr lang="en-US"/>
          </a:p>
          <a:p>
            <a:endParaRPr lang="en-US"/>
          </a:p>
          <a:p>
            <a:endParaRPr lang="en-US"/>
          </a:p>
          <a:p>
            <a:endParaRPr lang="en-US"/>
          </a:p>
          <a:p>
            <a:endParaRPr lang="en-US"/>
          </a:p>
          <a:p>
            <a:endParaRPr lang="en-US"/>
          </a:p>
          <a:p>
            <a:endParaRPr lang="en-US"/>
          </a:p>
          <a:p>
            <a:r>
              <a:rPr lang="en-US"/>
              <a:t>A Stage 2 specification provides a mapping of protocols to a functional network model, which facilitates easier evaluation.</a:t>
            </a:r>
          </a:p>
        </p:txBody>
      </p:sp>
      <p:pic>
        <p:nvPicPr>
          <p:cNvPr id="4" name="Picture 3"/>
          <p:cNvPicPr/>
          <p:nvPr/>
        </p:nvPicPr>
        <p:blipFill rotWithShape="1">
          <a:blip r:embed="rId2">
            <a:extLst>
              <a:ext uri="{28A0092B-C50C-407E-A947-70E740481C1C}">
                <a14:useLocalDpi xmlns:a14="http://schemas.microsoft.com/office/drawing/2010/main" val="0"/>
              </a:ext>
            </a:extLst>
          </a:blip>
          <a:srcRect l="1763" t="16585" r="34950" b="15273"/>
          <a:stretch/>
        </p:blipFill>
        <p:spPr bwMode="auto">
          <a:xfrm>
            <a:off x="808029" y="2348880"/>
            <a:ext cx="3420380" cy="3101985"/>
          </a:xfrm>
          <a:prstGeom prst="rect">
            <a:avLst/>
          </a:prstGeom>
          <a:noFill/>
          <a:ln>
            <a:noFill/>
          </a:ln>
        </p:spPr>
      </p:pic>
      <p:sp>
        <p:nvSpPr>
          <p:cNvPr id="5" name="TextBox 4"/>
          <p:cNvSpPr txBox="1"/>
          <p:nvPr/>
        </p:nvSpPr>
        <p:spPr>
          <a:xfrm>
            <a:off x="4351921" y="2483895"/>
            <a:ext cx="4360539" cy="2800767"/>
          </a:xfrm>
          <a:prstGeom prst="rect">
            <a:avLst/>
          </a:prstGeom>
          <a:noFill/>
        </p:spPr>
        <p:txBody>
          <a:bodyPr wrap="none" rtlCol="0">
            <a:spAutoFit/>
          </a:bodyPr>
          <a:lstStyle/>
          <a:p>
            <a:r>
              <a:rPr lang="en-US" sz="2000">
                <a:latin typeface="+mn-lt"/>
              </a:rPr>
              <a:t>‘External’ requirements from the </a:t>
            </a:r>
            <a:br>
              <a:rPr lang="en-US" sz="2000">
                <a:latin typeface="+mn-lt"/>
              </a:rPr>
            </a:br>
            <a:r>
              <a:rPr lang="en-US" sz="2000">
                <a:latin typeface="+mn-lt"/>
              </a:rPr>
              <a:t>service/deployment perspective</a:t>
            </a:r>
          </a:p>
          <a:p>
            <a:r>
              <a:rPr lang="en-US" sz="2800">
                <a:latin typeface="+mn-lt"/>
              </a:rPr>
              <a:t> </a:t>
            </a:r>
          </a:p>
          <a:p>
            <a:r>
              <a:rPr lang="en-US" sz="2000">
                <a:latin typeface="+mn-lt"/>
              </a:rPr>
              <a:t>Develop a logical/functional model </a:t>
            </a:r>
            <a:br>
              <a:rPr lang="en-US" sz="2000">
                <a:latin typeface="+mn-lt"/>
              </a:rPr>
            </a:br>
            <a:r>
              <a:rPr lang="en-US" sz="2000">
                <a:latin typeface="+mn-lt"/>
              </a:rPr>
              <a:t>for evaluation of those requirements;</a:t>
            </a:r>
          </a:p>
          <a:p>
            <a:r>
              <a:rPr lang="en-US" sz="2800">
                <a:latin typeface="+mn-lt"/>
              </a:rPr>
              <a:t> </a:t>
            </a:r>
          </a:p>
          <a:p>
            <a:r>
              <a:rPr lang="en-US" sz="2000">
                <a:latin typeface="+mn-lt"/>
              </a:rPr>
              <a:t>Available IEEE 802 specifications </a:t>
            </a:r>
            <a:br>
              <a:rPr lang="en-US" sz="2000">
                <a:latin typeface="+mn-lt"/>
              </a:rPr>
            </a:br>
            <a:r>
              <a:rPr lang="en-US" sz="2000">
                <a:latin typeface="+mn-lt"/>
              </a:rPr>
              <a:t>of protocols and attributes.</a:t>
            </a:r>
          </a:p>
        </p:txBody>
      </p:sp>
      <p:sp>
        <p:nvSpPr>
          <p:cNvPr id="10" name="Down Arrow 9"/>
          <p:cNvSpPr/>
          <p:nvPr/>
        </p:nvSpPr>
        <p:spPr bwMode="auto">
          <a:xfrm flipV="1">
            <a:off x="5937074" y="4239090"/>
            <a:ext cx="577564" cy="315035"/>
          </a:xfrm>
          <a:prstGeom prst="downArrow">
            <a:avLst>
              <a:gd name="adj1" fmla="val 60926"/>
              <a:gd name="adj2" fmla="val 50000"/>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
        <p:nvSpPr>
          <p:cNvPr id="11" name="Up-Down Arrow 10"/>
          <p:cNvSpPr/>
          <p:nvPr/>
        </p:nvSpPr>
        <p:spPr bwMode="auto">
          <a:xfrm>
            <a:off x="5908598" y="3165875"/>
            <a:ext cx="630070" cy="405045"/>
          </a:xfrm>
          <a:prstGeom prst="upDownArrow">
            <a:avLst>
              <a:gd name="adj1" fmla="val 55983"/>
              <a:gd name="adj2" fmla="val 39374"/>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0" tIns="0" rIns="0" bIns="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a:ln>
                  <a:noFill/>
                </a:ln>
                <a:solidFill>
                  <a:schemeClr val="bg1"/>
                </a:solidFill>
                <a:effectLst/>
                <a:latin typeface="+mn-lt"/>
              </a:rPr>
              <a:t>?</a:t>
            </a:r>
          </a:p>
        </p:txBody>
      </p:sp>
      <p:grpSp>
        <p:nvGrpSpPr>
          <p:cNvPr id="12" name="Group 11"/>
          <p:cNvGrpSpPr/>
          <p:nvPr/>
        </p:nvGrpSpPr>
        <p:grpSpPr>
          <a:xfrm>
            <a:off x="476545" y="3158971"/>
            <a:ext cx="8145905" cy="3195354"/>
            <a:chOff x="476545" y="3158971"/>
            <a:chExt cx="8145905" cy="3195354"/>
          </a:xfrm>
        </p:grpSpPr>
        <p:sp>
          <p:nvSpPr>
            <p:cNvPr id="15" name="Rectangle 14"/>
            <p:cNvSpPr/>
            <p:nvPr/>
          </p:nvSpPr>
          <p:spPr bwMode="auto">
            <a:xfrm>
              <a:off x="1904263" y="3332085"/>
              <a:ext cx="6660740" cy="1080120"/>
            </a:xfrm>
            <a:prstGeom prst="rect">
              <a:avLst/>
            </a:prstGeom>
            <a:solidFill>
              <a:schemeClr val="bg1"/>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
          <p:nvSpPr>
            <p:cNvPr id="16" name="Up-Down Arrow 15"/>
            <p:cNvSpPr/>
            <p:nvPr/>
          </p:nvSpPr>
          <p:spPr bwMode="auto">
            <a:xfrm>
              <a:off x="5908598" y="3158971"/>
              <a:ext cx="630070" cy="1485164"/>
            </a:xfrm>
            <a:prstGeom prst="upDownArrow">
              <a:avLst>
                <a:gd name="adj1" fmla="val 60015"/>
                <a:gd name="adj2" fmla="val 29968"/>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a:ln>
                    <a:noFill/>
                  </a:ln>
                  <a:solidFill>
                    <a:schemeClr val="bg1"/>
                  </a:solidFill>
                  <a:effectLst/>
                  <a:latin typeface="+mn-lt"/>
                </a:rPr>
                <a:t>?</a:t>
              </a:r>
            </a:p>
          </p:txBody>
        </p:sp>
        <p:sp>
          <p:nvSpPr>
            <p:cNvPr id="17" name="Rectangle 16"/>
            <p:cNvSpPr/>
            <p:nvPr/>
          </p:nvSpPr>
          <p:spPr bwMode="auto">
            <a:xfrm>
              <a:off x="476545" y="5454225"/>
              <a:ext cx="8145905" cy="900100"/>
            </a:xfrm>
            <a:prstGeom prst="rect">
              <a:avLst/>
            </a:prstGeom>
            <a:solidFill>
              <a:schemeClr val="bg1"/>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grpSp>
    </p:spTree>
    <p:extLst>
      <p:ext uri="{BB962C8B-B14F-4D97-AF65-F5344CB8AC3E}">
        <p14:creationId xmlns:p14="http://schemas.microsoft.com/office/powerpoint/2010/main" val="261886795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OmniRAN EC SG proposes to</a:t>
            </a:r>
          </a:p>
        </p:txBody>
      </p:sp>
      <p:sp>
        <p:nvSpPr>
          <p:cNvPr id="3" name="Content Placeholder 2"/>
          <p:cNvSpPr>
            <a:spLocks noGrp="1"/>
          </p:cNvSpPr>
          <p:nvPr>
            <p:ph idx="1"/>
          </p:nvPr>
        </p:nvSpPr>
        <p:spPr/>
        <p:txBody>
          <a:bodyPr>
            <a:normAutofit/>
          </a:bodyPr>
          <a:lstStyle/>
          <a:p>
            <a:r>
              <a:rPr lang="en-US"/>
              <a:t>D</a:t>
            </a:r>
            <a:r>
              <a:rPr lang="en-US"/>
              <a:t>evelop a PAR and 5C for an IEEE 802 Recommended Practice by Nov ‘13</a:t>
            </a:r>
          </a:p>
          <a:p>
            <a:pPr lvl="1"/>
            <a:r>
              <a:rPr lang="en-US"/>
              <a:t>Potential title: ‘</a:t>
            </a:r>
            <a:r>
              <a:rPr lang="en-US" dirty="0"/>
              <a:t>Network Reference Model and Functional Description of IEEE 802 based Access Networks’</a:t>
            </a:r>
            <a:endParaRPr lang="en-US"/>
          </a:p>
          <a:p>
            <a:pPr lvl="2"/>
            <a:r>
              <a:rPr lang="en-US"/>
              <a:t>Similar to a ‘Stage 2’ specification</a:t>
            </a:r>
          </a:p>
          <a:p>
            <a:r>
              <a:rPr lang="en-US"/>
              <a:t>Suggest the best home for the project.</a:t>
            </a:r>
          </a:p>
          <a:p>
            <a:pPr lvl="1"/>
            <a:endParaRPr lang="en-US"/>
          </a:p>
        </p:txBody>
      </p:sp>
    </p:spTree>
    <p:extLst>
      <p:ext uri="{BB962C8B-B14F-4D97-AF65-F5344CB8AC3E}">
        <p14:creationId xmlns:p14="http://schemas.microsoft.com/office/powerpoint/2010/main" val="27519976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Motion</a:t>
            </a:r>
          </a:p>
        </p:txBody>
      </p:sp>
      <p:sp>
        <p:nvSpPr>
          <p:cNvPr id="3" name="Content Placeholder 2"/>
          <p:cNvSpPr>
            <a:spLocks noGrp="1"/>
          </p:cNvSpPr>
          <p:nvPr>
            <p:ph idx="1"/>
          </p:nvPr>
        </p:nvSpPr>
        <p:spPr/>
        <p:txBody>
          <a:bodyPr/>
          <a:lstStyle/>
          <a:p>
            <a:r>
              <a:rPr lang="en-US"/>
              <a:t>Approve the extension of the OmniRAN EC SG until the end of the Nov ‘13 meeting.</a:t>
            </a:r>
          </a:p>
          <a:p>
            <a:endParaRPr lang="en-US"/>
          </a:p>
          <a:p>
            <a:pPr lvl="1"/>
            <a:r>
              <a:rPr lang="en-US"/>
              <a:t>Moved</a:t>
            </a:r>
          </a:p>
          <a:p>
            <a:pPr lvl="1"/>
            <a:r>
              <a:rPr lang="en-US"/>
              <a:t>Seconded</a:t>
            </a:r>
          </a:p>
          <a:p>
            <a:pPr lvl="1"/>
            <a:endParaRPr lang="en-US"/>
          </a:p>
        </p:txBody>
      </p:sp>
    </p:spTree>
    <p:extLst>
      <p:ext uri="{BB962C8B-B14F-4D97-AF65-F5344CB8AC3E}">
        <p14:creationId xmlns:p14="http://schemas.microsoft.com/office/powerpoint/2010/main" val="1444480436"/>
      </p:ext>
    </p:extLst>
  </p:cSld>
  <p:clrMapOvr>
    <a:masterClrMapping/>
  </p:clrMapOvr>
</p:sld>
</file>

<file path=ppt/theme/theme1.xml><?xml version="1.0" encoding="utf-8"?>
<a:theme xmlns:a="http://schemas.openxmlformats.org/drawingml/2006/main" name="omniran_usecase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defRPr>
        </a:defPPr>
      </a:lstStyle>
    </a:lnDef>
  </a:objectDefaults>
  <a:extraClrSchemeLst>
    <a:extraClrScheme>
      <a:clrScheme name="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594</TotalTime>
  <Words>402</Words>
  <Application>Microsoft Macintosh PowerPoint</Application>
  <PresentationFormat>On-screen Show (4:3)</PresentationFormat>
  <Paragraphs>81</Paragraphs>
  <Slides>8</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0" baseType="lpstr">
      <vt:lpstr>omniran_usecase_template</vt:lpstr>
      <vt:lpstr>Clip</vt:lpstr>
      <vt:lpstr>IEEE 802 OmniRAN EC SG July 2013 Report</vt:lpstr>
      <vt:lpstr>OmniRAN EC SG Jul ‘13 Objectives</vt:lpstr>
      <vt:lpstr>Gap Analysis</vt:lpstr>
      <vt:lpstr>Topics for Standardization in IEEE 802</vt:lpstr>
      <vt:lpstr>Tribute to ITU Network Protocol Specification in 3 Stages</vt:lpstr>
      <vt:lpstr>Applying the same approach to IEEE 802</vt:lpstr>
      <vt:lpstr>OmniRAN EC SG proposes to</vt:lpstr>
      <vt:lpstr>Motion</vt:lpstr>
    </vt:vector>
  </TitlesOfParts>
  <Company>Nokia Siemens Networks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Max Riegel</dc:creator>
  <cp:lastModifiedBy>Max Riegel</cp:lastModifiedBy>
  <cp:revision>173</cp:revision>
  <cp:lastPrinted>1998-02-10T13:28:06Z</cp:lastPrinted>
  <dcterms:created xsi:type="dcterms:W3CDTF">2013-03-11T14:14:17Z</dcterms:created>
  <dcterms:modified xsi:type="dcterms:W3CDTF">2013-07-18T13:37:54Z</dcterms:modified>
</cp:coreProperties>
</file>