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2" r:id="rId2"/>
    <p:sldId id="369" r:id="rId3"/>
    <p:sldId id="330" r:id="rId4"/>
    <p:sldId id="347" r:id="rId5"/>
    <p:sldId id="361" r:id="rId6"/>
    <p:sldId id="363" r:id="rId7"/>
    <p:sldId id="365" r:id="rId8"/>
    <p:sldId id="37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BEFF"/>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78" autoAdjust="0"/>
    <p:restoredTop sz="99233" autoAdjust="0"/>
  </p:normalViewPr>
  <p:slideViewPr>
    <p:cSldViewPr>
      <p:cViewPr varScale="1">
        <p:scale>
          <a:sx n="100" d="100"/>
          <a:sy n="100" d="100"/>
        </p:scale>
        <p:origin x="-2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45000" cy="450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Layout1">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416824" cy="936104"/>
          </a:xfrm>
          <a:prstGeom prst="rect">
            <a:avLst/>
          </a:prstGeom>
        </p:spPr>
        <p:txBody>
          <a:bodyPr/>
          <a:lstStyle>
            <a:lvl1pPr>
              <a:defRPr sz="4000"/>
            </a:lvl1pPr>
          </a:lstStyle>
          <a:p>
            <a:r>
              <a:rPr lang="de-DE" smtClean="0"/>
              <a:t>Titelmasterformat durch Klicken bearbeiten</a:t>
            </a:r>
            <a:endParaRPr lang="en-US" dirty="0"/>
          </a:p>
        </p:txBody>
      </p:sp>
      <p:sp>
        <p:nvSpPr>
          <p:cNvPr id="6" name="Textplatzhalter 2"/>
          <p:cNvSpPr>
            <a:spLocks noGrp="1"/>
          </p:cNvSpPr>
          <p:nvPr>
            <p:ph idx="1"/>
          </p:nvPr>
        </p:nvSpPr>
        <p:spPr bwMode="auto">
          <a:xfrm>
            <a:off x="457200" y="1340768"/>
            <a:ext cx="8229600" cy="4785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lvl1pPr>
            <a:lvl2pPr>
              <a:defRPr sz="1800"/>
            </a:lvl2pPr>
            <a:lvl3pPr>
              <a:defRPr sz="1800"/>
            </a:lvl3pPr>
            <a:lvl4pPr>
              <a:defRPr sz="1800"/>
            </a:lvl4pPr>
            <a:lvl5pPr>
              <a:defRPr sz="1800"/>
            </a:lvl5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dirty="0" smtClean="0"/>
          </a:p>
        </p:txBody>
      </p:sp>
      <p:sp>
        <p:nvSpPr>
          <p:cNvPr id="4" name="Datumsplatzhalter 3"/>
          <p:cNvSpPr>
            <a:spLocks noGrp="1"/>
          </p:cNvSpPr>
          <p:nvPr>
            <p:ph type="dt" sz="half" idx="10"/>
          </p:nvPr>
        </p:nvSpPr>
        <p:spPr>
          <a:xfrm>
            <a:off x="457200" y="6356350"/>
            <a:ext cx="946150" cy="365125"/>
          </a:xfrm>
          <a:prstGeom prst="rect">
            <a:avLst/>
          </a:prstGeom>
        </p:spPr>
        <p:txBody>
          <a:bodyPr/>
          <a:lstStyle>
            <a:lvl1pPr>
              <a:defRPr/>
            </a:lvl1pPr>
          </a:lstStyle>
          <a:p>
            <a:pPr>
              <a:defRPr/>
            </a:pPr>
            <a:r>
              <a:rPr lang="de-DE" smtClean="0"/>
              <a:t>May 2013</a:t>
            </a:r>
            <a:endParaRPr lang="de-DE"/>
          </a:p>
        </p:txBody>
      </p:sp>
      <p:sp>
        <p:nvSpPr>
          <p:cNvPr id="5" name="Fußzeilenplatzhalter 4"/>
          <p:cNvSpPr>
            <a:spLocks noGrp="1"/>
          </p:cNvSpPr>
          <p:nvPr>
            <p:ph type="ftr" sz="quarter" idx="11"/>
          </p:nvPr>
        </p:nvSpPr>
        <p:spPr>
          <a:xfrm>
            <a:off x="1476375" y="6356350"/>
            <a:ext cx="6551613" cy="365125"/>
          </a:xfrm>
          <a:prstGeom prst="rect">
            <a:avLst/>
          </a:prstGeom>
        </p:spPr>
        <p:txBody>
          <a:bodyPr/>
          <a:lstStyle>
            <a:lvl1pPr>
              <a:defRPr/>
            </a:lvl1pPr>
          </a:lstStyle>
          <a:p>
            <a:pPr>
              <a:defRPr/>
            </a:pPr>
            <a:r>
              <a:rPr lang="en-US" smtClean="0"/>
              <a:t>C-ITS standarisation, testing and procurement</a:t>
            </a:r>
            <a:endParaRPr lang="de-DE"/>
          </a:p>
        </p:txBody>
      </p:sp>
      <p:sp>
        <p:nvSpPr>
          <p:cNvPr id="7" name="Foliennummernplatzhalter 5"/>
          <p:cNvSpPr>
            <a:spLocks noGrp="1"/>
          </p:cNvSpPr>
          <p:nvPr>
            <p:ph type="sldNum" sz="quarter" idx="12"/>
          </p:nvPr>
        </p:nvSpPr>
        <p:spPr>
          <a:xfrm>
            <a:off x="8172450" y="6356350"/>
            <a:ext cx="514350" cy="365125"/>
          </a:xfrm>
          <a:prstGeom prst="rect">
            <a:avLst/>
          </a:prstGeom>
        </p:spPr>
        <p:txBody>
          <a:bodyPr/>
          <a:lstStyle>
            <a:lvl1pPr>
              <a:defRPr/>
            </a:lvl1pPr>
          </a:lstStyle>
          <a:p>
            <a:pPr>
              <a:defRPr/>
            </a:pPr>
            <a:fld id="{B2D2C280-8405-45C9-A6A0-82E3F6AE71DA}" type="slidenum">
              <a:rPr lang="de-DE"/>
              <a:pPr>
                <a:defRPr/>
              </a:pPr>
              <a:t>‹#›</a:t>
            </a:fld>
            <a:endParaRPr lang="de-DE"/>
          </a:p>
        </p:txBody>
      </p:sp>
    </p:spTree>
    <p:extLst>
      <p:ext uri="{BB962C8B-B14F-4D97-AF65-F5344CB8AC3E}">
        <p14:creationId xmlns:p14="http://schemas.microsoft.com/office/powerpoint/2010/main" val="1123036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94307" y="76200"/>
            <a:ext cx="2121093" cy="307777"/>
          </a:xfrm>
          <a:prstGeom prst="rect">
            <a:avLst/>
          </a:prstGeom>
        </p:spPr>
        <p:txBody>
          <a:bodyPr wrap="none">
            <a:spAutoFit/>
          </a:bodyPr>
          <a:lstStyle/>
          <a:p>
            <a:pPr algn="r"/>
            <a:r>
              <a:rPr lang="en-US" sz="1400" b="1" dirty="0" smtClean="0"/>
              <a:t>omniran-13-0057-00-ecsg</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 Id="rId3" Type="http://schemas.openxmlformats.org/officeDocument/2006/relationships/hyperlink" Target="http://docbox.etsi.org/MTS/MTS/10-PromotionalMaterial/MBS-20111118/protocolStandards/stagedApproach.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 OmniRAN EC SG</a:t>
            </a:r>
            <a:br>
              <a:rPr lang="en-US" dirty="0" smtClean="0"/>
            </a:br>
            <a:r>
              <a:rPr lang="en-US" dirty="0" smtClean="0"/>
              <a:t>July 2013 Report</a:t>
            </a:r>
            <a:endParaRPr lang="en-US" dirty="0"/>
          </a:p>
        </p:txBody>
      </p:sp>
      <p:sp>
        <p:nvSpPr>
          <p:cNvPr id="3" name="Subtitle 2"/>
          <p:cNvSpPr>
            <a:spLocks noGrp="1"/>
          </p:cNvSpPr>
          <p:nvPr>
            <p:ph type="subTitle" idx="1"/>
          </p:nvPr>
        </p:nvSpPr>
        <p:spPr/>
        <p:txBody>
          <a:bodyPr/>
          <a:lstStyle/>
          <a:p>
            <a:r>
              <a:rPr lang="en-US" dirty="0"/>
              <a:t>Max Riegel</a:t>
            </a:r>
          </a:p>
          <a:p>
            <a:r>
              <a:rPr lang="en-US" dirty="0"/>
              <a:t>(EC SG Chair)</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OmniRAN EC SG Jul ‘13 Objectives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When renewing the OmniRAN EC SG on March 22nd the IEEE 802 EC refined the objectives for the OmniRAN EC SG:</a:t>
            </a:r>
          </a:p>
          <a:p>
            <a:pPr lvl="1"/>
            <a:r>
              <a:rPr lang="en-US" dirty="0" smtClean="0"/>
              <a:t>To perform a gap analysis that shows what pieces of work that are relevant to 802 (standards and standards under development) are not covered by existing external SDOs  (IETF, 3GPP,...) and internal, and socialize that analysis with those SDOs;</a:t>
            </a:r>
          </a:p>
          <a:p>
            <a:pPr lvl="2"/>
            <a:r>
              <a:rPr lang="en-US" dirty="0"/>
              <a:t>Gap analysis performed for 3 use cases; </a:t>
            </a:r>
            <a:r>
              <a:rPr lang="en-US" dirty="0"/>
              <a:t>ongoing discussions with related working groups and external SDOs on gap analysis findings.</a:t>
            </a:r>
            <a:endParaRPr lang="en-US" dirty="0" smtClean="0"/>
          </a:p>
          <a:p>
            <a:pPr lvl="1"/>
            <a:r>
              <a:rPr lang="en-US" dirty="0" smtClean="0"/>
              <a:t>Having performed that gap analysis, define a crisp scope of the ECSG (target 15 words or less);</a:t>
            </a:r>
          </a:p>
          <a:p>
            <a:pPr lvl="2"/>
            <a:r>
              <a:rPr lang="en-US" dirty="0" smtClean="0"/>
              <a:t>To draft PAR and 5C on ‘Recommended Practice on </a:t>
            </a:r>
            <a:r>
              <a:rPr lang="en-US" dirty="0"/>
              <a:t>Network Reference Model and Functional Description of IEEE 802-based Access Network’</a:t>
            </a:r>
            <a:endParaRPr lang="en-US" dirty="0" smtClean="0"/>
          </a:p>
          <a:p>
            <a:pPr lvl="1"/>
            <a:r>
              <a:rPr lang="en-US" dirty="0" smtClean="0"/>
              <a:t>Define what piece(s) of work within that scope (a) fall legitimately within 802's remit and (b) are achievable within an 802 activity</a:t>
            </a:r>
          </a:p>
          <a:p>
            <a:pPr lvl="2"/>
            <a:r>
              <a:rPr lang="en-US" dirty="0" smtClean="0"/>
              <a:t>The proposed draft PAR addresses (a) and (b)</a:t>
            </a:r>
          </a:p>
        </p:txBody>
      </p:sp>
    </p:spTree>
    <p:extLst>
      <p:ext uri="{BB962C8B-B14F-4D97-AF65-F5344CB8AC3E}">
        <p14:creationId xmlns:p14="http://schemas.microsoft.com/office/powerpoint/2010/main" val="33218675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Gap Analysis</a:t>
            </a:r>
            <a:endParaRPr lang="en-US" dirty="0"/>
          </a:p>
        </p:txBody>
      </p:sp>
      <p:sp>
        <p:nvSpPr>
          <p:cNvPr id="5" name="Content Placeholder 4"/>
          <p:cNvSpPr>
            <a:spLocks noGrp="1"/>
          </p:cNvSpPr>
          <p:nvPr>
            <p:ph idx="1"/>
          </p:nvPr>
        </p:nvSpPr>
        <p:spPr>
          <a:xfrm>
            <a:off x="457200" y="1269000"/>
            <a:ext cx="8229600" cy="5175000"/>
          </a:xfrm>
        </p:spPr>
        <p:txBody>
          <a:bodyPr>
            <a:normAutofit fontScale="55000" lnSpcReduction="20000"/>
          </a:bodyPr>
          <a:lstStyle/>
          <a:p>
            <a:r>
              <a:rPr lang="en-US" dirty="0"/>
              <a:t>Defining a simplistic network reference model, </a:t>
            </a:r>
            <a:br>
              <a:rPr lang="en-US" dirty="0"/>
            </a:br>
            <a:r>
              <a:rPr lang="en-US" dirty="0"/>
              <a:t/>
            </a:r>
            <a:br>
              <a:rPr lang="en-US" dirty="0"/>
            </a:br>
            <a:r>
              <a:rPr lang="en-US" dirty="0"/>
              <a:t/>
            </a:r>
            <a:br>
              <a:rPr lang="en-US" dirty="0"/>
            </a:br>
            <a:endParaRPr lang="en-US" dirty="0"/>
          </a:p>
          <a:p>
            <a:r>
              <a:rPr lang="en-US" dirty="0"/>
              <a:t/>
            </a:r>
            <a:br>
              <a:rPr lang="en-US" dirty="0"/>
            </a:br>
            <a:r>
              <a:rPr lang="en-US" dirty="0"/>
              <a:t/>
            </a:r>
            <a:br>
              <a:rPr lang="en-US" dirty="0"/>
            </a:br>
            <a:r>
              <a:rPr lang="en-US" dirty="0"/>
              <a:t>a couple of use cases were investigated:</a:t>
            </a:r>
            <a:endParaRPr lang="en-US" dirty="0" smtClean="0"/>
          </a:p>
          <a:p>
            <a:pPr lvl="1"/>
            <a:r>
              <a:rPr lang="en-US" dirty="0" smtClean="0"/>
              <a:t>3GPP Trusted WLAN Access to EPC </a:t>
            </a:r>
          </a:p>
          <a:p>
            <a:pPr lvl="2"/>
            <a:r>
              <a:rPr lang="en-US" dirty="0"/>
              <a:t>TS 23.402 V11.6.0 (2013-03)</a:t>
            </a:r>
          </a:p>
          <a:p>
            <a:pPr lvl="1"/>
            <a:r>
              <a:rPr lang="en-US" dirty="0" err="1" smtClean="0"/>
              <a:t>ZigBee</a:t>
            </a:r>
            <a:r>
              <a:rPr lang="en-US" dirty="0" smtClean="0"/>
              <a:t> SEP2 Smart Grid Use Case </a:t>
            </a:r>
          </a:p>
          <a:p>
            <a:pPr lvl="2"/>
            <a:r>
              <a:rPr lang="hu-HU" dirty="0"/>
              <a:t>ZigBee docs-09-5449-33-0zse</a:t>
            </a:r>
            <a:endParaRPr lang="en-US" dirty="0" smtClean="0"/>
          </a:p>
          <a:p>
            <a:pPr lvl="1"/>
            <a:r>
              <a:rPr lang="en-US" dirty="0" smtClean="0"/>
              <a:t>SDN-based OmniRAN Use Case</a:t>
            </a:r>
          </a:p>
          <a:p>
            <a:r>
              <a:rPr lang="en-US" dirty="0"/>
              <a:t>Initial investigations show missing functionalities in some</a:t>
            </a:r>
            <a:r>
              <a:rPr lang="en-US" dirty="0"/>
              <a:t> IEEE 802 specifications regards the investigated use cases.</a:t>
            </a:r>
          </a:p>
          <a:p>
            <a:pPr lvl="1"/>
            <a:r>
              <a:rPr lang="en-US" dirty="0"/>
              <a:t>Sharing of findings in progress with the related working group and investigations will continue directly together with working groups.</a:t>
            </a:r>
          </a:p>
          <a:p>
            <a:r>
              <a:rPr lang="en-US" dirty="0"/>
              <a:t>Main issue was, that it was less than obvious how the pieces of IEEE 802 are fitting together</a:t>
            </a:r>
          </a:p>
          <a:p>
            <a:pPr lvl="1"/>
            <a:r>
              <a:rPr lang="en-US" dirty="0"/>
              <a:t>There is need for better documentation how IEEE 802 protocols work together to create access networks for particular deployments</a:t>
            </a:r>
          </a:p>
          <a:p>
            <a:pPr lvl="1"/>
            <a:r>
              <a:rPr lang="en-US" dirty="0" smtClean="0"/>
              <a:t>There is no consistent way how IEEE 802 handles the IEEE 802 information elements going over IP protocols</a:t>
            </a:r>
          </a:p>
        </p:txBody>
      </p:sp>
      <p:grpSp>
        <p:nvGrpSpPr>
          <p:cNvPr id="2" name="Group 1"/>
          <p:cNvGrpSpPr/>
          <p:nvPr/>
        </p:nvGrpSpPr>
        <p:grpSpPr>
          <a:xfrm>
            <a:off x="909600" y="1553350"/>
            <a:ext cx="5597400" cy="999536"/>
            <a:chOff x="909600" y="1494000"/>
            <a:chExt cx="5867400" cy="1047750"/>
          </a:xfrm>
        </p:grpSpPr>
        <p:grpSp>
          <p:nvGrpSpPr>
            <p:cNvPr id="6" name="Group 123"/>
            <p:cNvGrpSpPr/>
            <p:nvPr/>
          </p:nvGrpSpPr>
          <p:grpSpPr>
            <a:xfrm>
              <a:off x="2652675" y="1551150"/>
              <a:ext cx="1000125" cy="990600"/>
              <a:chOff x="7315200" y="3886200"/>
              <a:chExt cx="1000125" cy="990600"/>
            </a:xfrm>
          </p:grpSpPr>
          <p:sp>
            <p:nvSpPr>
              <p:cNvPr id="7"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8" name="Group 158"/>
              <p:cNvGrpSpPr>
                <a:grpSpLocks noChangeAspect="1"/>
              </p:cNvGrpSpPr>
              <p:nvPr/>
            </p:nvGrpSpPr>
            <p:grpSpPr bwMode="auto">
              <a:xfrm flipH="1">
                <a:off x="7696199" y="4259473"/>
                <a:ext cx="411161" cy="494972"/>
                <a:chOff x="5" y="2480"/>
                <a:chExt cx="237" cy="430"/>
              </a:xfrm>
            </p:grpSpPr>
            <p:grpSp>
              <p:nvGrpSpPr>
                <p:cNvPr id="10" name="Group 159"/>
                <p:cNvGrpSpPr>
                  <a:grpSpLocks noChangeAspect="1"/>
                </p:cNvGrpSpPr>
                <p:nvPr/>
              </p:nvGrpSpPr>
              <p:grpSpPr bwMode="auto">
                <a:xfrm>
                  <a:off x="5" y="2521"/>
                  <a:ext cx="145" cy="389"/>
                  <a:chOff x="5" y="2521"/>
                  <a:chExt cx="145" cy="389"/>
                </a:xfrm>
              </p:grpSpPr>
              <p:grpSp>
                <p:nvGrpSpPr>
                  <p:cNvPr id="14" name="Group 160"/>
                  <p:cNvGrpSpPr>
                    <a:grpSpLocks noChangeAspect="1"/>
                  </p:cNvGrpSpPr>
                  <p:nvPr/>
                </p:nvGrpSpPr>
                <p:grpSpPr bwMode="auto">
                  <a:xfrm>
                    <a:off x="7" y="2654"/>
                    <a:ext cx="143" cy="256"/>
                    <a:chOff x="7" y="2654"/>
                    <a:chExt cx="143" cy="256"/>
                  </a:xfrm>
                </p:grpSpPr>
                <p:grpSp>
                  <p:nvGrpSpPr>
                    <p:cNvPr id="22" name="Group 161"/>
                    <p:cNvGrpSpPr>
                      <a:grpSpLocks noChangeAspect="1"/>
                    </p:cNvGrpSpPr>
                    <p:nvPr/>
                  </p:nvGrpSpPr>
                  <p:grpSpPr bwMode="auto">
                    <a:xfrm>
                      <a:off x="7" y="2661"/>
                      <a:ext cx="93" cy="247"/>
                      <a:chOff x="7" y="2661"/>
                      <a:chExt cx="93" cy="247"/>
                    </a:xfrm>
                  </p:grpSpPr>
                  <p:sp>
                    <p:nvSpPr>
                      <p:cNvPr id="30"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3"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4"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5" name="Group 176"/>
                  <p:cNvGrpSpPr>
                    <a:grpSpLocks noChangeAspect="1"/>
                  </p:cNvGrpSpPr>
                  <p:nvPr/>
                </p:nvGrpSpPr>
                <p:grpSpPr bwMode="auto">
                  <a:xfrm>
                    <a:off x="5" y="2533"/>
                    <a:ext cx="141" cy="374"/>
                    <a:chOff x="5" y="2533"/>
                    <a:chExt cx="141" cy="374"/>
                  </a:xfrm>
                </p:grpSpPr>
                <p:sp>
                  <p:nvSpPr>
                    <p:cNvPr id="17"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1"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2"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37" name="Group 122"/>
            <p:cNvGrpSpPr/>
            <p:nvPr/>
          </p:nvGrpSpPr>
          <p:grpSpPr>
            <a:xfrm>
              <a:off x="4414800" y="1551150"/>
              <a:ext cx="990600" cy="990600"/>
              <a:chOff x="7315200" y="2819400"/>
              <a:chExt cx="990600" cy="990600"/>
            </a:xfrm>
          </p:grpSpPr>
          <p:sp>
            <p:nvSpPr>
              <p:cNvPr id="38"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9"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41" name="Group 107"/>
              <p:cNvGrpSpPr/>
              <p:nvPr/>
            </p:nvGrpSpPr>
            <p:grpSpPr>
              <a:xfrm>
                <a:off x="7520910" y="3095706"/>
                <a:ext cx="532437" cy="381000"/>
                <a:chOff x="7481888" y="3079208"/>
                <a:chExt cx="595312" cy="425992"/>
              </a:xfrm>
            </p:grpSpPr>
            <p:sp>
              <p:nvSpPr>
                <p:cNvPr id="4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4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4" name="Group 122"/>
                <p:cNvGrpSpPr>
                  <a:grpSpLocks/>
                </p:cNvGrpSpPr>
                <p:nvPr/>
              </p:nvGrpSpPr>
              <p:grpSpPr bwMode="auto">
                <a:xfrm>
                  <a:off x="7848751" y="3079208"/>
                  <a:ext cx="228449" cy="389708"/>
                  <a:chOff x="4120" y="2308"/>
                  <a:chExt cx="305" cy="415"/>
                </a:xfrm>
              </p:grpSpPr>
              <p:sp>
                <p:nvSpPr>
                  <p:cNvPr id="4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4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4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8" name="Group 126"/>
                  <p:cNvGrpSpPr>
                    <a:grpSpLocks/>
                  </p:cNvGrpSpPr>
                  <p:nvPr/>
                </p:nvGrpSpPr>
                <p:grpSpPr bwMode="auto">
                  <a:xfrm flipH="1">
                    <a:off x="4164" y="2500"/>
                    <a:ext cx="152" cy="109"/>
                    <a:chOff x="3216" y="2784"/>
                    <a:chExt cx="192" cy="144"/>
                  </a:xfrm>
                </p:grpSpPr>
                <p:sp>
                  <p:nvSpPr>
                    <p:cNvPr id="5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5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5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5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4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5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5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6" name="Group 582"/>
            <p:cNvGrpSpPr/>
            <p:nvPr/>
          </p:nvGrpSpPr>
          <p:grpSpPr>
            <a:xfrm>
              <a:off x="5786400" y="1551150"/>
              <a:ext cx="990600" cy="990600"/>
              <a:chOff x="5257800" y="1733550"/>
              <a:chExt cx="990600" cy="990600"/>
            </a:xfrm>
          </p:grpSpPr>
          <p:sp>
            <p:nvSpPr>
              <p:cNvPr id="57" name="Rounded Rectangle 56"/>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58" name="Group 61"/>
              <p:cNvGrpSpPr/>
              <p:nvPr/>
            </p:nvGrpSpPr>
            <p:grpSpPr>
              <a:xfrm>
                <a:off x="5410201" y="1816606"/>
                <a:ext cx="609600" cy="450344"/>
                <a:chOff x="6324600" y="1828800"/>
                <a:chExt cx="917575" cy="677862"/>
              </a:xfrm>
            </p:grpSpPr>
            <p:grpSp>
              <p:nvGrpSpPr>
                <p:cNvPr id="61" name="Group 10"/>
                <p:cNvGrpSpPr>
                  <a:grpSpLocks/>
                </p:cNvGrpSpPr>
                <p:nvPr/>
              </p:nvGrpSpPr>
              <p:grpSpPr bwMode="auto">
                <a:xfrm>
                  <a:off x="6972300" y="1828800"/>
                  <a:ext cx="269875" cy="460375"/>
                  <a:chOff x="4120" y="2308"/>
                  <a:chExt cx="305" cy="415"/>
                </a:xfrm>
              </p:grpSpPr>
              <p:sp>
                <p:nvSpPr>
                  <p:cNvPr id="98"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99"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100"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01" name="Group 14"/>
                  <p:cNvGrpSpPr>
                    <a:grpSpLocks/>
                  </p:cNvGrpSpPr>
                  <p:nvPr/>
                </p:nvGrpSpPr>
                <p:grpSpPr bwMode="auto">
                  <a:xfrm flipH="1">
                    <a:off x="4164" y="2500"/>
                    <a:ext cx="152" cy="109"/>
                    <a:chOff x="3216" y="2784"/>
                    <a:chExt cx="192" cy="144"/>
                  </a:xfrm>
                </p:grpSpPr>
                <p:sp>
                  <p:nvSpPr>
                    <p:cNvPr id="105"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106"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107"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108"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102"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103"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104"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2" name="Group 22"/>
                <p:cNvGrpSpPr>
                  <a:grpSpLocks/>
                </p:cNvGrpSpPr>
                <p:nvPr/>
              </p:nvGrpSpPr>
              <p:grpSpPr bwMode="auto">
                <a:xfrm>
                  <a:off x="6756400" y="1901825"/>
                  <a:ext cx="269875" cy="460375"/>
                  <a:chOff x="4120" y="2308"/>
                  <a:chExt cx="305" cy="415"/>
                </a:xfrm>
              </p:grpSpPr>
              <p:sp>
                <p:nvSpPr>
                  <p:cNvPr id="87"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8"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9"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0" name="Group 26"/>
                  <p:cNvGrpSpPr>
                    <a:grpSpLocks/>
                  </p:cNvGrpSpPr>
                  <p:nvPr/>
                </p:nvGrpSpPr>
                <p:grpSpPr bwMode="auto">
                  <a:xfrm flipH="1">
                    <a:off x="4164" y="2500"/>
                    <a:ext cx="152" cy="109"/>
                    <a:chOff x="3216" y="2784"/>
                    <a:chExt cx="192" cy="144"/>
                  </a:xfrm>
                </p:grpSpPr>
                <p:sp>
                  <p:nvSpPr>
                    <p:cNvPr id="94"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5"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6"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7"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91"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92"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93"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76"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7"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8"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9" name="Group 38"/>
                  <p:cNvGrpSpPr>
                    <a:grpSpLocks/>
                  </p:cNvGrpSpPr>
                  <p:nvPr/>
                </p:nvGrpSpPr>
                <p:grpSpPr bwMode="auto">
                  <a:xfrm flipH="1">
                    <a:off x="4164" y="2500"/>
                    <a:ext cx="152" cy="109"/>
                    <a:chOff x="3216" y="2784"/>
                    <a:chExt cx="192" cy="144"/>
                  </a:xfrm>
                </p:grpSpPr>
                <p:sp>
                  <p:nvSpPr>
                    <p:cNvPr id="83"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84"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5"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6"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0"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1"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2"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4" name="Group 618"/>
                <p:cNvGrpSpPr>
                  <a:grpSpLocks/>
                </p:cNvGrpSpPr>
                <p:nvPr/>
              </p:nvGrpSpPr>
              <p:grpSpPr bwMode="auto">
                <a:xfrm>
                  <a:off x="6324600" y="2046287"/>
                  <a:ext cx="269875" cy="460375"/>
                  <a:chOff x="4120" y="2308"/>
                  <a:chExt cx="305" cy="415"/>
                </a:xfrm>
              </p:grpSpPr>
              <p:sp>
                <p:nvSpPr>
                  <p:cNvPr id="65"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6"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7"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8" name="Group 622"/>
                  <p:cNvGrpSpPr>
                    <a:grpSpLocks/>
                  </p:cNvGrpSpPr>
                  <p:nvPr/>
                </p:nvGrpSpPr>
                <p:grpSpPr bwMode="auto">
                  <a:xfrm flipH="1">
                    <a:off x="4164" y="2500"/>
                    <a:ext cx="152" cy="109"/>
                    <a:chOff x="3216" y="2784"/>
                    <a:chExt cx="192" cy="144"/>
                  </a:xfrm>
                </p:grpSpPr>
                <p:sp>
                  <p:nvSpPr>
                    <p:cNvPr id="72"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3"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74"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5"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9"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0"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1"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59"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047" name="Clip" r:id="rId4" imgW="5757415" imgH="3221332" progId="">
                      <p:embed/>
                    </p:oleObj>
                  </mc:Choice>
                  <mc:Fallback>
                    <p:oleObj name="Clip" r:id="rId4"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60"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09" name="Straight Connector 108"/>
            <p:cNvCxnSpPr>
              <a:stCxn id="119" idx="3"/>
              <a:endCxn id="7" idx="1"/>
            </p:cNvCxnSpPr>
            <p:nvPr/>
          </p:nvCxnSpPr>
          <p:spPr bwMode="auto">
            <a:xfrm>
              <a:off x="1900200" y="21023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0" name="Group 95"/>
            <p:cNvGrpSpPr/>
            <p:nvPr/>
          </p:nvGrpSpPr>
          <p:grpSpPr>
            <a:xfrm>
              <a:off x="2052600" y="2027400"/>
              <a:ext cx="479618" cy="457200"/>
              <a:chOff x="1524000" y="2209800"/>
              <a:chExt cx="479618" cy="457200"/>
            </a:xfrm>
          </p:grpSpPr>
          <p:sp>
            <p:nvSpPr>
              <p:cNvPr id="111" name="Oval 11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2" name="TextBox 111"/>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13" name="Straight Connector 112"/>
            <p:cNvCxnSpPr>
              <a:stCxn id="7" idx="3"/>
              <a:endCxn id="38" idx="1"/>
            </p:cNvCxnSpPr>
            <p:nvPr/>
          </p:nvCxnSpPr>
          <p:spPr bwMode="auto">
            <a:xfrm>
              <a:off x="3652800" y="20464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4" name="Group 40"/>
            <p:cNvGrpSpPr/>
            <p:nvPr/>
          </p:nvGrpSpPr>
          <p:grpSpPr>
            <a:xfrm>
              <a:off x="3805200" y="1974271"/>
              <a:ext cx="479618" cy="461425"/>
              <a:chOff x="3276600" y="2156671"/>
              <a:chExt cx="479618" cy="461425"/>
            </a:xfrm>
          </p:grpSpPr>
          <p:sp>
            <p:nvSpPr>
              <p:cNvPr id="115" name="Oval 114"/>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6" name="TextBox 115"/>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17" name="Straight Connector 116"/>
            <p:cNvCxnSpPr>
              <a:stCxn id="38" idx="3"/>
              <a:endCxn id="57" idx="1"/>
            </p:cNvCxnSpPr>
            <p:nvPr/>
          </p:nvCxnSpPr>
          <p:spPr bwMode="auto">
            <a:xfrm>
              <a:off x="5405400" y="20464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8" name="Group 294"/>
            <p:cNvGrpSpPr/>
            <p:nvPr/>
          </p:nvGrpSpPr>
          <p:grpSpPr>
            <a:xfrm>
              <a:off x="909600" y="1551150"/>
              <a:ext cx="990600" cy="990600"/>
              <a:chOff x="381000" y="1962150"/>
              <a:chExt cx="990600" cy="990600"/>
            </a:xfrm>
          </p:grpSpPr>
          <p:sp>
            <p:nvSpPr>
              <p:cNvPr id="119"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120" name="Picture 119" descr="MC900439836.PNG"/>
              <p:cNvPicPr>
                <a:picLocks noChangeAspect="1"/>
              </p:cNvPicPr>
              <p:nvPr/>
            </p:nvPicPr>
            <p:blipFill>
              <a:blip r:embed="rId6"/>
              <a:stretch>
                <a:fillRect/>
              </a:stretch>
            </p:blipFill>
            <p:spPr>
              <a:xfrm>
                <a:off x="609600" y="2286000"/>
                <a:ext cx="533400" cy="533400"/>
              </a:xfrm>
              <a:prstGeom prst="rect">
                <a:avLst/>
              </a:prstGeom>
            </p:spPr>
          </p:pic>
        </p:grpSp>
        <p:grpSp>
          <p:nvGrpSpPr>
            <p:cNvPr id="121" name="Group 4"/>
            <p:cNvGrpSpPr/>
            <p:nvPr/>
          </p:nvGrpSpPr>
          <p:grpSpPr>
            <a:xfrm>
              <a:off x="1900200" y="1494000"/>
              <a:ext cx="2514600" cy="457200"/>
              <a:chOff x="1371600" y="1676400"/>
              <a:chExt cx="2514600" cy="457200"/>
            </a:xfrm>
          </p:grpSpPr>
          <p:sp>
            <p:nvSpPr>
              <p:cNvPr id="122" name="Oval 121"/>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124" name="Straight Connector 12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2000" y="2214000"/>
            <a:ext cx="8235000" cy="1035000"/>
          </a:xfrm>
          <a:prstGeom prst="rect">
            <a:avLst/>
          </a:prstGeom>
          <a:solidFill>
            <a:schemeClr val="accent6">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p:txBody>
          <a:bodyPr/>
          <a:lstStyle/>
          <a:p>
            <a:r>
              <a:rPr lang="en-US" dirty="0" smtClean="0"/>
              <a:t>Topics for Standardization in IEEE 802</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Establishing a common approach of specifying ‘external’ control into IEEE 802 technologies would require:</a:t>
            </a:r>
          </a:p>
          <a:p>
            <a:pPr lvl="1"/>
            <a:r>
              <a:rPr lang="en-US" dirty="0" smtClean="0"/>
              <a:t>a specification describing the Network Reference Model and listing the DL and PHY control functions required for access networks and SDN</a:t>
            </a:r>
          </a:p>
          <a:p>
            <a:pPr lvl="2"/>
            <a:r>
              <a:rPr lang="en-US" dirty="0"/>
              <a:t>To be addressed by a PAR developped by OmniRAN EC SG</a:t>
            </a:r>
            <a:endParaRPr lang="en-US" dirty="0" smtClean="0"/>
          </a:p>
          <a:p>
            <a:pPr lvl="1"/>
            <a:r>
              <a:rPr lang="en-US" dirty="0" smtClean="0"/>
              <a:t>a specification on the usage of IP protocols for the transport of IEEE 802 attributes</a:t>
            </a:r>
          </a:p>
          <a:p>
            <a:pPr lvl="2"/>
            <a:r>
              <a:rPr lang="en-US" dirty="0" smtClean="0"/>
              <a:t>Topic for the joint IEEE 802 – IETF coordination group</a:t>
            </a:r>
          </a:p>
          <a:p>
            <a:pPr lvl="1"/>
            <a:r>
              <a:rPr lang="en-US" dirty="0" smtClean="0"/>
              <a:t>specifications of the control attributes for the individual IEEE 802 technologies by their working groups</a:t>
            </a:r>
          </a:p>
          <a:p>
            <a:pPr lvl="2"/>
            <a:r>
              <a:rPr lang="en-US" dirty="0" smtClean="0"/>
              <a:t> Should go into annex of related specifications to ensure consistency</a:t>
            </a:r>
            <a:br>
              <a:rPr lang="en-US" dirty="0" smtClean="0"/>
            </a:br>
            <a:endParaRPr lang="en-US" dirty="0" smtClean="0"/>
          </a:p>
          <a:p>
            <a:r>
              <a:rPr lang="en-US" dirty="0"/>
              <a:t>G</a:t>
            </a:r>
            <a:r>
              <a:rPr lang="en-US" dirty="0" smtClean="0"/>
              <a:t>aps within IEEE 802 technologies may be discovered but should be addressed by the related IEEE 802 WGs</a:t>
            </a:r>
            <a:br>
              <a:rPr lang="en-US" dirty="0" smtClean="0"/>
            </a:br>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a:t>Tribute to ITU</a:t>
            </a:r>
            <a:br>
              <a:rPr lang="en-US" sz="3600"/>
            </a:br>
            <a:r>
              <a:rPr lang="en-US" i="1"/>
              <a:t>Network Protocol Specification in 3 Stages</a:t>
            </a:r>
          </a:p>
        </p:txBody>
      </p:sp>
      <p:sp>
        <p:nvSpPr>
          <p:cNvPr id="6" name="Content Placeholder 5"/>
          <p:cNvSpPr>
            <a:spLocks noGrp="1"/>
          </p:cNvSpPr>
          <p:nvPr>
            <p:ph idx="1"/>
          </p:nvPr>
        </p:nvSpPr>
        <p:spPr>
          <a:xfrm>
            <a:off x="457200" y="1510190"/>
            <a:ext cx="8229600" cy="1378750"/>
          </a:xfrm>
        </p:spPr>
        <p:txBody>
          <a:bodyPr>
            <a:normAutofit fontScale="55000" lnSpcReduction="20000"/>
          </a:bodyPr>
          <a:lstStyle/>
          <a:p>
            <a:r>
              <a:rPr lang="en-US"/>
              <a:t>For the specification of the Integrated Services Digital Network the ITU-T defined in its Rec. I.130 a sequential 3 stage process,.</a:t>
            </a:r>
          </a:p>
          <a:p>
            <a:r>
              <a:rPr lang="en-US"/>
              <a:t>This process is nowadays commonly used in most telecommunication network standardization activities.</a:t>
            </a:r>
          </a:p>
          <a:p>
            <a:r>
              <a:rPr lang="en-US"/>
              <a:t>Some IEEE 802 WGs have successfully followed this model.</a:t>
            </a:r>
            <a:endParaRPr lang="en-US"/>
          </a:p>
        </p:txBody>
      </p:sp>
      <p:pic>
        <p:nvPicPr>
          <p:cNvPr id="5" name="Picture 4"/>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746575" y="3068960"/>
            <a:ext cx="3420380" cy="3101985"/>
          </a:xfrm>
          <a:prstGeom prst="rect">
            <a:avLst/>
          </a:prstGeom>
          <a:noFill/>
          <a:ln>
            <a:noFill/>
          </a:ln>
        </p:spPr>
      </p:pic>
      <p:sp>
        <p:nvSpPr>
          <p:cNvPr id="7" name="TextBox 6"/>
          <p:cNvSpPr txBox="1"/>
          <p:nvPr/>
        </p:nvSpPr>
        <p:spPr>
          <a:xfrm>
            <a:off x="4290467" y="3203975"/>
            <a:ext cx="4076957" cy="2800767"/>
          </a:xfrm>
          <a:prstGeom prst="rect">
            <a:avLst/>
          </a:prstGeom>
          <a:noFill/>
        </p:spPr>
        <p:txBody>
          <a:bodyPr wrap="none" rtlCol="0">
            <a:spAutoFit/>
          </a:bodyPr>
          <a:lstStyle/>
          <a:p>
            <a:r>
              <a:rPr lang="en-US" sz="2000">
                <a:latin typeface="+mn-lt"/>
              </a:rPr>
              <a:t>Specify requirements </a:t>
            </a:r>
            <a:br>
              <a:rPr lang="en-US" sz="2000">
                <a:latin typeface="+mn-lt"/>
              </a:rPr>
            </a:br>
            <a:r>
              <a:rPr lang="en-US" sz="2000">
                <a:latin typeface="+mn-lt"/>
              </a:rPr>
              <a:t>from the user's perspective;</a:t>
            </a:r>
            <a:br>
              <a:rPr lang="en-US" sz="2000">
                <a:latin typeface="+mn-lt"/>
              </a:rPr>
            </a:br>
            <a:r>
              <a:rPr lang="en-US" sz="2800">
                <a:latin typeface="+mn-lt"/>
              </a:rPr>
              <a:t> </a:t>
            </a:r>
          </a:p>
          <a:p>
            <a:r>
              <a:rPr lang="en-US" sz="2000">
                <a:latin typeface="+mn-lt"/>
              </a:rPr>
              <a:t>Develop a logical/functional model </a:t>
            </a:r>
            <a:br>
              <a:rPr lang="en-US" sz="2000">
                <a:latin typeface="+mn-lt"/>
              </a:rPr>
            </a:br>
            <a:r>
              <a:rPr lang="en-US" sz="2000">
                <a:latin typeface="+mn-lt"/>
              </a:rPr>
              <a:t>to meet those requirements;</a:t>
            </a:r>
          </a:p>
          <a:p>
            <a:r>
              <a:rPr lang="en-US" sz="2800">
                <a:latin typeface="+mn-lt"/>
              </a:rPr>
              <a:t> </a:t>
            </a:r>
          </a:p>
          <a:p>
            <a:r>
              <a:rPr lang="en-US" sz="2000">
                <a:latin typeface="+mn-lt"/>
              </a:rPr>
              <a:t>Develop a detailed specification </a:t>
            </a:r>
            <a:br>
              <a:rPr lang="en-US" sz="2000">
                <a:latin typeface="+mn-lt"/>
              </a:rPr>
            </a:br>
            <a:r>
              <a:rPr lang="en-US" sz="2000">
                <a:latin typeface="+mn-lt"/>
              </a:rPr>
              <a:t>of the protocols and attributes.</a:t>
            </a:r>
          </a:p>
        </p:txBody>
      </p:sp>
      <p:sp>
        <p:nvSpPr>
          <p:cNvPr id="8" name="TextBox 7"/>
          <p:cNvSpPr txBox="1"/>
          <p:nvPr/>
        </p:nvSpPr>
        <p:spPr>
          <a:xfrm>
            <a:off x="414292" y="6068034"/>
            <a:ext cx="7803113" cy="646331"/>
          </a:xfrm>
          <a:prstGeom prst="rect">
            <a:avLst/>
          </a:prstGeom>
          <a:noFill/>
        </p:spPr>
        <p:txBody>
          <a:bodyPr wrap="none" rtlCol="0">
            <a:spAutoFit/>
          </a:bodyPr>
          <a:lstStyle/>
          <a:p>
            <a:r>
              <a:rPr lang="en-US">
                <a:latin typeface="+mn-lt"/>
              </a:rPr>
              <a:t>More Information: </a:t>
            </a:r>
          </a:p>
          <a:p>
            <a:r>
              <a:rPr lang="en-US">
                <a:latin typeface="+mn-lt"/>
              </a:rPr>
              <a:t>ETSI: </a:t>
            </a:r>
            <a:r>
              <a:rPr lang="en-US" i="1">
                <a:latin typeface="+mn-lt"/>
              </a:rPr>
              <a:t>Making Better Standards</a:t>
            </a:r>
          </a:p>
          <a:p>
            <a:pPr marL="0" lvl="1"/>
            <a:r>
              <a:rPr lang="en-US" dirty="0">
                <a:latin typeface="+mn-lt"/>
                <a:hlinkClick r:id="rId3"/>
              </a:rPr>
              <a:t>http://docbox.etsi.org/MTS/MTS/10-PromotionalMaterial/MBS-20111118/protocolStandards/stagedApproach.htm</a:t>
            </a:r>
            <a:endParaRPr lang="en-US" dirty="0">
              <a:latin typeface="+mn-lt"/>
            </a:endParaRPr>
          </a:p>
        </p:txBody>
      </p:sp>
      <p:sp>
        <p:nvSpPr>
          <p:cNvPr id="10" name="Down Arrow 9"/>
          <p:cNvSpPr/>
          <p:nvPr/>
        </p:nvSpPr>
        <p:spPr bwMode="auto">
          <a:xfrm>
            <a:off x="5472100" y="3924055"/>
            <a:ext cx="495055" cy="27003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Down Arrow 10"/>
          <p:cNvSpPr/>
          <p:nvPr/>
        </p:nvSpPr>
        <p:spPr bwMode="auto">
          <a:xfrm>
            <a:off x="5472100" y="5004175"/>
            <a:ext cx="495055" cy="27003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Applying the same approach to IEEE 802</a:t>
            </a:r>
          </a:p>
        </p:txBody>
      </p:sp>
      <p:sp>
        <p:nvSpPr>
          <p:cNvPr id="3" name="Content Placeholder 2"/>
          <p:cNvSpPr>
            <a:spLocks noGrp="1"/>
          </p:cNvSpPr>
          <p:nvPr>
            <p:ph idx="1"/>
          </p:nvPr>
        </p:nvSpPr>
        <p:spPr>
          <a:xfrm>
            <a:off x="457200" y="1600200"/>
            <a:ext cx="8229600" cy="4754125"/>
          </a:xfrm>
        </p:spPr>
        <p:txBody>
          <a:bodyPr>
            <a:normAutofit fontScale="70000" lnSpcReduction="20000"/>
          </a:bodyPr>
          <a:lstStyle/>
          <a:p>
            <a:r>
              <a:rPr lang="en-US"/>
              <a:t>Direct evaluation of IEEE 802 protocols out of service/deployment requirements is challenging.</a:t>
            </a:r>
          </a:p>
          <a:p>
            <a:endParaRPr lang="en-US"/>
          </a:p>
          <a:p>
            <a:endParaRPr lang="en-US"/>
          </a:p>
          <a:p>
            <a:endParaRPr lang="en-US"/>
          </a:p>
          <a:p>
            <a:endParaRPr lang="en-US"/>
          </a:p>
          <a:p>
            <a:endParaRPr lang="en-US"/>
          </a:p>
          <a:p>
            <a:endParaRPr lang="en-US"/>
          </a:p>
          <a:p>
            <a:endParaRPr lang="en-US"/>
          </a:p>
          <a:p>
            <a:endParaRPr lang="en-US"/>
          </a:p>
          <a:p>
            <a:endParaRPr lang="en-US"/>
          </a:p>
          <a:p>
            <a:endParaRPr lang="en-US"/>
          </a:p>
          <a:p>
            <a:r>
              <a:rPr lang="en-US"/>
              <a:t>A Stage 2 specification provides a mapping of protocols to a functional network model, which facilitates easier evaluation.</a:t>
            </a:r>
          </a:p>
        </p:txBody>
      </p:sp>
      <p:pic>
        <p:nvPicPr>
          <p:cNvPr id="4" name="Picture 3"/>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348880"/>
            <a:ext cx="3420380" cy="3101985"/>
          </a:xfrm>
          <a:prstGeom prst="rect">
            <a:avLst/>
          </a:prstGeom>
          <a:noFill/>
          <a:ln>
            <a:noFill/>
          </a:ln>
        </p:spPr>
      </p:pic>
      <p:sp>
        <p:nvSpPr>
          <p:cNvPr id="5" name="TextBox 4"/>
          <p:cNvSpPr txBox="1"/>
          <p:nvPr/>
        </p:nvSpPr>
        <p:spPr>
          <a:xfrm>
            <a:off x="4351921" y="2483895"/>
            <a:ext cx="4360539" cy="2800767"/>
          </a:xfrm>
          <a:prstGeom prst="rect">
            <a:avLst/>
          </a:prstGeom>
          <a:noFill/>
        </p:spPr>
        <p:txBody>
          <a:bodyPr wrap="none" rtlCol="0">
            <a:spAutoFit/>
          </a:bodyPr>
          <a:lstStyle/>
          <a:p>
            <a:r>
              <a:rPr lang="en-US" sz="2000">
                <a:latin typeface="+mn-lt"/>
              </a:rPr>
              <a:t>‘External’ requirements from the </a:t>
            </a:r>
            <a:br>
              <a:rPr lang="en-US" sz="2000">
                <a:latin typeface="+mn-lt"/>
              </a:rPr>
            </a:br>
            <a:r>
              <a:rPr lang="en-US" sz="2000">
                <a:latin typeface="+mn-lt"/>
              </a:rPr>
              <a:t>service/deployment perspective</a:t>
            </a:r>
          </a:p>
          <a:p>
            <a:r>
              <a:rPr lang="en-US" sz="2800">
                <a:latin typeface="+mn-lt"/>
              </a:rPr>
              <a:t> </a:t>
            </a:r>
          </a:p>
          <a:p>
            <a:r>
              <a:rPr lang="en-US" sz="2000">
                <a:latin typeface="+mn-lt"/>
              </a:rPr>
              <a:t>Develop a logical/functional model </a:t>
            </a:r>
            <a:br>
              <a:rPr lang="en-US" sz="2000">
                <a:latin typeface="+mn-lt"/>
              </a:rPr>
            </a:br>
            <a:r>
              <a:rPr lang="en-US" sz="2000">
                <a:latin typeface="+mn-lt"/>
              </a:rPr>
              <a:t>for evaluation of those requirements;</a:t>
            </a:r>
          </a:p>
          <a:p>
            <a:r>
              <a:rPr lang="en-US" sz="2800">
                <a:latin typeface="+mn-lt"/>
              </a:rPr>
              <a:t> </a:t>
            </a:r>
          </a:p>
          <a:p>
            <a:r>
              <a:rPr lang="en-US" sz="2000">
                <a:latin typeface="+mn-lt"/>
              </a:rPr>
              <a:t>Available IEEE 802 specifications </a:t>
            </a:r>
            <a:br>
              <a:rPr lang="en-US" sz="2000">
                <a:latin typeface="+mn-lt"/>
              </a:rPr>
            </a:br>
            <a:r>
              <a:rPr lang="en-US" sz="2000">
                <a:latin typeface="+mn-lt"/>
              </a:rPr>
              <a:t>of protocols and attributes.</a:t>
            </a:r>
          </a:p>
        </p:txBody>
      </p:sp>
      <p:sp>
        <p:nvSpPr>
          <p:cNvPr id="10" name="Down Arrow 9"/>
          <p:cNvSpPr/>
          <p:nvPr/>
        </p:nvSpPr>
        <p:spPr bwMode="auto">
          <a:xfrm flipV="1">
            <a:off x="5937074" y="4239090"/>
            <a:ext cx="577564" cy="315035"/>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Up-Down Arrow 10"/>
          <p:cNvSpPr/>
          <p:nvPr/>
        </p:nvSpPr>
        <p:spPr bwMode="auto">
          <a:xfrm>
            <a:off x="5908598" y="316587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grpSp>
        <p:nvGrpSpPr>
          <p:cNvPr id="12" name="Group 11"/>
          <p:cNvGrpSpPr/>
          <p:nvPr/>
        </p:nvGrpSpPr>
        <p:grpSpPr>
          <a:xfrm>
            <a:off x="476545" y="3158971"/>
            <a:ext cx="8145905" cy="3195354"/>
            <a:chOff x="476545" y="3158971"/>
            <a:chExt cx="8145905" cy="3195354"/>
          </a:xfrm>
        </p:grpSpPr>
        <p:sp>
          <p:nvSpPr>
            <p:cNvPr id="15" name="Rectangle 14"/>
            <p:cNvSpPr/>
            <p:nvPr/>
          </p:nvSpPr>
          <p:spPr bwMode="auto">
            <a:xfrm>
              <a:off x="1904263" y="3332085"/>
              <a:ext cx="6660740" cy="108012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Up-Down Arrow 15"/>
            <p:cNvSpPr/>
            <p:nvPr/>
          </p:nvSpPr>
          <p:spPr bwMode="auto">
            <a:xfrm>
              <a:off x="5908598" y="3158971"/>
              <a:ext cx="630070" cy="1485164"/>
            </a:xfrm>
            <a:prstGeom prst="upDownArrow">
              <a:avLst>
                <a:gd name="adj1" fmla="val 60015"/>
                <a:gd name="adj2" fmla="val 2996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
          <p:nvSpPr>
            <p:cNvPr id="17" name="Rectangle 16"/>
            <p:cNvSpPr/>
            <p:nvPr/>
          </p:nvSpPr>
          <p:spPr bwMode="auto">
            <a:xfrm>
              <a:off x="476545" y="5454225"/>
              <a:ext cx="8145905" cy="9001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spTree>
    <p:extLst>
      <p:ext uri="{BB962C8B-B14F-4D97-AF65-F5344CB8AC3E}">
        <p14:creationId xmlns:p14="http://schemas.microsoft.com/office/powerpoint/2010/main" val="26188679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proposes to</a:t>
            </a:r>
          </a:p>
        </p:txBody>
      </p:sp>
      <p:sp>
        <p:nvSpPr>
          <p:cNvPr id="3" name="Content Placeholder 2"/>
          <p:cNvSpPr>
            <a:spLocks noGrp="1"/>
          </p:cNvSpPr>
          <p:nvPr>
            <p:ph idx="1"/>
          </p:nvPr>
        </p:nvSpPr>
        <p:spPr/>
        <p:txBody>
          <a:bodyPr>
            <a:normAutofit/>
          </a:bodyPr>
          <a:lstStyle/>
          <a:p>
            <a:r>
              <a:rPr lang="en-US"/>
              <a:t>D</a:t>
            </a:r>
            <a:r>
              <a:rPr lang="en-US"/>
              <a:t>evelop a PAR and 5C for an IEEE 802 Recommended Practice by Nov ‘13</a:t>
            </a:r>
          </a:p>
          <a:p>
            <a:pPr lvl="1"/>
            <a:r>
              <a:rPr lang="en-US"/>
              <a:t>Potential title: ‘</a:t>
            </a:r>
            <a:r>
              <a:rPr lang="en-US" dirty="0"/>
              <a:t>Network Reference Model and Functional Description of IEEE 802 based Access Networks’</a:t>
            </a:r>
            <a:endParaRPr lang="en-US"/>
          </a:p>
          <a:p>
            <a:pPr lvl="2"/>
            <a:r>
              <a:rPr lang="en-US"/>
              <a:t>Similar to a ‘Stage 2’ specification</a:t>
            </a:r>
          </a:p>
          <a:p>
            <a:r>
              <a:rPr lang="en-US"/>
              <a:t>Suggest the best home for the project.</a:t>
            </a:r>
          </a:p>
          <a:p>
            <a:pPr lvl="1"/>
            <a:endParaRPr lang="en-US"/>
          </a:p>
        </p:txBody>
      </p:sp>
    </p:spTree>
    <p:extLst>
      <p:ext uri="{BB962C8B-B14F-4D97-AF65-F5344CB8AC3E}">
        <p14:creationId xmlns:p14="http://schemas.microsoft.com/office/powerpoint/2010/main" val="2751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a:t>
            </a:r>
          </a:p>
        </p:txBody>
      </p:sp>
      <p:sp>
        <p:nvSpPr>
          <p:cNvPr id="3" name="Content Placeholder 2"/>
          <p:cNvSpPr>
            <a:spLocks noGrp="1"/>
          </p:cNvSpPr>
          <p:nvPr>
            <p:ph idx="1"/>
          </p:nvPr>
        </p:nvSpPr>
        <p:spPr/>
        <p:txBody>
          <a:bodyPr/>
          <a:lstStyle/>
          <a:p>
            <a:r>
              <a:rPr lang="en-US"/>
              <a:t>Approve the extension of the OmniRAN EC SG until the end of the Nov ‘13 meeting.</a:t>
            </a:r>
          </a:p>
          <a:p>
            <a:endParaRPr lang="en-US"/>
          </a:p>
          <a:p>
            <a:pPr lvl="1"/>
            <a:r>
              <a:rPr lang="en-US"/>
              <a:t>Moved</a:t>
            </a:r>
          </a:p>
          <a:p>
            <a:pPr lvl="1"/>
            <a:r>
              <a:rPr lang="en-US"/>
              <a:t>Seconded</a:t>
            </a:r>
          </a:p>
          <a:p>
            <a:pPr lvl="1"/>
            <a:endParaRPr lang="en-US"/>
          </a:p>
        </p:txBody>
      </p:sp>
    </p:spTree>
    <p:extLst>
      <p:ext uri="{BB962C8B-B14F-4D97-AF65-F5344CB8AC3E}">
        <p14:creationId xmlns:p14="http://schemas.microsoft.com/office/powerpoint/2010/main" val="1444480436"/>
      </p:ext>
    </p:extLst>
  </p:cSld>
  <p:clrMapOvr>
    <a:masterClrMapping/>
  </p:clrMapOvr>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594</TotalTime>
  <Words>402</Words>
  <Application>Microsoft Macintosh PowerPoint</Application>
  <PresentationFormat>On-screen Show (4:3)</PresentationFormat>
  <Paragraphs>81</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omniran_usecase_template</vt:lpstr>
      <vt:lpstr>Clip</vt:lpstr>
      <vt:lpstr>IEEE 802 OmniRAN EC SG July 2013 Report</vt:lpstr>
      <vt:lpstr>OmniRAN EC SG Jul ‘13 Objectives</vt:lpstr>
      <vt:lpstr>Gap Analysis</vt:lpstr>
      <vt:lpstr>Topics for Standardization in IEEE 802</vt:lpstr>
      <vt:lpstr>Tribute to ITU Network Protocol Specification in 3 Stages</vt:lpstr>
      <vt:lpstr>Applying the same approach to IEEE 802</vt:lpstr>
      <vt:lpstr>OmniRAN EC SG proposes to</vt:lpstr>
      <vt:lpstr>Motion</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173</cp:revision>
  <cp:lastPrinted>1998-02-10T13:28:06Z</cp:lastPrinted>
  <dcterms:created xsi:type="dcterms:W3CDTF">2013-03-11T14:14:17Z</dcterms:created>
  <dcterms:modified xsi:type="dcterms:W3CDTF">2013-07-18T13:37:54Z</dcterms:modified>
</cp:coreProperties>
</file>