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4" r:id="rId2"/>
    <p:sldId id="262" r:id="rId3"/>
    <p:sldId id="287" r:id="rId4"/>
    <p:sldId id="292" r:id="rId5"/>
    <p:sldId id="308" r:id="rId6"/>
    <p:sldId id="288" r:id="rId7"/>
    <p:sldId id="304" r:id="rId8"/>
    <p:sldId id="307" r:id="rId9"/>
    <p:sldId id="289" r:id="rId10"/>
    <p:sldId id="294" r:id="rId11"/>
    <p:sldId id="310" r:id="rId12"/>
    <p:sldId id="311" r:id="rId13"/>
    <p:sldId id="312" r:id="rId14"/>
    <p:sldId id="309" r:id="rId15"/>
    <p:sldId id="313" r:id="rId16"/>
    <p:sldId id="314" r:id="rId17"/>
    <p:sldId id="290" r:id="rId18"/>
    <p:sldId id="306" r:id="rId1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94" autoAdjust="0"/>
    <p:restoredTop sz="99233" autoAdjust="0"/>
  </p:normalViewPr>
  <p:slideViewPr>
    <p:cSldViewPr>
      <p:cViewPr>
        <p:scale>
          <a:sx n="80" d="100"/>
          <a:sy n="80" d="100"/>
        </p:scale>
        <p:origin x="-77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264" y="-112"/>
      </p:cViewPr>
      <p:guideLst>
        <p:guide orient="horz" pos="2923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4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4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08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9124" y="76200"/>
            <a:ext cx="2326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OmniRAN-13-0044-00-0000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" TargetMode="External"/><Relationship Id="rId2" Type="http://schemas.openxmlformats.org/officeDocument/2006/relationships/hyperlink" Target="http://standards.ieee.org/IPR/copyrightpolicy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tandards.ieee.org/guides/opman/sect6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5743221"/>
              </p:ext>
            </p:extLst>
          </p:nvPr>
        </p:nvGraphicFramePr>
        <p:xfrm>
          <a:off x="533400" y="483090"/>
          <a:ext cx="8077201" cy="32415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015"/>
                <a:gridCol w="1577540"/>
                <a:gridCol w="1845205"/>
                <a:gridCol w="2598441"/>
              </a:tblGrid>
              <a:tr h="39949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SDN-based </a:t>
                      </a:r>
                      <a:r>
                        <a:rPr lang="en-US" sz="2000" baseline="0" dirty="0" err="1" smtClean="0">
                          <a:solidFill>
                            <a:schemeClr val="tx2"/>
                          </a:solidFill>
                          <a:latin typeface="+mj-lt"/>
                        </a:rPr>
                        <a:t>OmniRAN</a:t>
                      </a:r>
                      <a:r>
                        <a:rPr lang="en-US" sz="20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 Use Cases Summary</a:t>
                      </a:r>
                      <a:endParaRPr lang="en-US" sz="200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02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Date: 2013-05-16</a:t>
                      </a:r>
                      <a:endParaRPr lang="en-US" sz="1200" dirty="0"/>
                    </a:p>
                  </a:txBody>
                  <a:tcPr marL="36000" marR="36000" marT="36000" marB="36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3897">
                <a:tc gridSpan="4">
                  <a:txBody>
                    <a:bodyPr/>
                    <a:lstStyle/>
                    <a:p>
                      <a:r>
                        <a:rPr lang="en-US" sz="1200" b="1" i="1" dirty="0" smtClean="0"/>
                        <a:t>Authors:</a:t>
                      </a:r>
                      <a:endParaRPr lang="en-US" sz="1200" b="1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7280"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Name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Affiliation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Phone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1" dirty="0" smtClean="0"/>
                        <a:t>Email</a:t>
                      </a:r>
                      <a:endParaRPr lang="en-US" sz="1000" b="0" i="1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Antonio de la Oliva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UC3M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+34 657079687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aoliva@it.uc3m.es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Juan Carlos Zúñiga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InterDigital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514 904 6300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j.c.zuniga@ieee.org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 Marks</a:t>
                      </a:r>
                      <a:endParaRPr lang="en-US" sz="1400" dirty="0"/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EthAirNet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+1 619 393 1913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roger@EthAir.net</a:t>
                      </a:r>
                      <a:endParaRPr lang="en-US" sz="1400" dirty="0"/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23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Notice:</a:t>
                      </a:r>
                    </a:p>
                    <a:p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document does not represent the agreed view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000" i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OmniRAN</a:t>
                      </a:r>
                      <a:r>
                        <a:rPr lang="en-US" sz="100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 SG</a:t>
                      </a:r>
                      <a:r>
                        <a:rPr lang="en-US" sz="100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It represents only the views of the participants listed in the ‘Authors:’ field above. It is offered as a basis for discussion. It is not binding on the contributor, who reserve the right to add, amend or withdraw material contained herein.</a:t>
                      </a:r>
                      <a:endParaRPr lang="en-US" sz="1000" i="0" dirty="0"/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3754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Copyright policy: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Copyright Policy &lt;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http://standards.ieee.org/IPR/copyrightpolicy.html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  <a:endParaRPr lang="en-US" sz="10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4742">
                <a:tc gridSpan="4">
                  <a:txBody>
                    <a:bodyPr/>
                    <a:lstStyle/>
                    <a:p>
                      <a:r>
                        <a:rPr lang="en-US" sz="1000" b="1" i="1" dirty="0" smtClean="0"/>
                        <a:t>Patent policy:</a:t>
                      </a:r>
                      <a:endParaRPr lang="en-US" sz="1000" b="1" i="1" dirty="0"/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contributor is familiar with the IEEE-SA Patent Policy and Procedures:</a:t>
                      </a:r>
                    </a:p>
                    <a:p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http://standards.ieee.org/guides/bylaws/sect6-7.html#6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and &lt;</a:t>
                      </a:r>
                      <a:r>
                        <a:rPr lang="en-US" sz="10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http://standards.ieee.org/guides/opman/sect6.html#6.3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&gt;.</a:t>
                      </a: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3886200"/>
            <a:ext cx="8077200" cy="23622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rmAutofit/>
          </a:bodyPr>
          <a:lstStyle/>
          <a:p>
            <a:pPr algn="ctr"/>
            <a:r>
              <a:rPr lang="en-US" sz="2000" dirty="0" smtClean="0">
                <a:latin typeface="+mn-lt"/>
              </a:rPr>
              <a:t>Abstract</a:t>
            </a:r>
          </a:p>
          <a:p>
            <a:pPr>
              <a:spcBef>
                <a:spcPts val="600"/>
              </a:spcBef>
            </a:pPr>
            <a:endParaRPr lang="en-US" sz="1600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n-lt"/>
              </a:rPr>
              <a:t>This presentation summarizes the description, derived requirements and gap analysis for the SDN-based Use Cases previously introduced in the </a:t>
            </a:r>
            <a:r>
              <a:rPr lang="en-US" sz="1600" dirty="0" err="1" smtClean="0">
                <a:latin typeface="+mn-lt"/>
              </a:rPr>
              <a:t>OmniRAN</a:t>
            </a:r>
            <a:r>
              <a:rPr lang="en-US" sz="1600" dirty="0" smtClean="0">
                <a:latin typeface="+mn-lt"/>
              </a:rPr>
              <a:t> 802 EC Study Group.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itle 246"/>
          <p:cNvSpPr txBox="1">
            <a:spLocks/>
          </p:cNvSpPr>
          <p:nvPr/>
        </p:nvSpPr>
        <p:spPr>
          <a:xfrm>
            <a:off x="486128" y="126619"/>
            <a:ext cx="8229600" cy="61697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R1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49330" y="5960977"/>
            <a:ext cx="862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R1:  Access link</a:t>
            </a:r>
          </a:p>
          <a:p>
            <a:r>
              <a:rPr lang="en-US" sz="1400" dirty="0" smtClean="0">
                <a:latin typeface="+mj-lt"/>
              </a:rPr>
              <a:t>SDN-based configuration/interaction between infrastructure and Terminal</a:t>
            </a:r>
            <a:endParaRPr lang="en-US" sz="1400" dirty="0">
              <a:latin typeface="+mj-lt"/>
            </a:endParaRPr>
          </a:p>
        </p:txBody>
      </p:sp>
      <p:sp>
        <p:nvSpPr>
          <p:cNvPr id="639" name="Rounded Rectangle 638"/>
          <p:cNvSpPr/>
          <p:nvPr/>
        </p:nvSpPr>
        <p:spPr>
          <a:xfrm>
            <a:off x="5560822" y="10379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40" name="Group 3"/>
          <p:cNvGrpSpPr/>
          <p:nvPr/>
        </p:nvGrpSpPr>
        <p:grpSpPr>
          <a:xfrm>
            <a:off x="228600" y="2819400"/>
            <a:ext cx="990600" cy="990600"/>
            <a:chOff x="381000" y="1962150"/>
            <a:chExt cx="990600" cy="990600"/>
          </a:xfrm>
        </p:grpSpPr>
        <p:sp>
          <p:nvSpPr>
            <p:cNvPr id="641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2" name="Picture 641" descr="MC90043983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643" name="Group 40"/>
          <p:cNvGrpSpPr/>
          <p:nvPr/>
        </p:nvGrpSpPr>
        <p:grpSpPr>
          <a:xfrm>
            <a:off x="7696200" y="2556808"/>
            <a:ext cx="990600" cy="990600"/>
            <a:chOff x="5257800" y="4419600"/>
            <a:chExt cx="990600" cy="990600"/>
          </a:xfrm>
        </p:grpSpPr>
        <p:sp>
          <p:nvSpPr>
            <p:cNvPr id="644" name="Rounded Rectangle 643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645" name="Group 61"/>
            <p:cNvGrpSpPr/>
            <p:nvPr/>
          </p:nvGrpSpPr>
          <p:grpSpPr>
            <a:xfrm>
              <a:off x="5410172" y="4502656"/>
              <a:ext cx="609597" cy="891069"/>
              <a:chOff x="6324573" y="1828802"/>
              <a:chExt cx="917573" cy="1341245"/>
            </a:xfrm>
          </p:grpSpPr>
          <p:grpSp>
            <p:nvGrpSpPr>
              <p:cNvPr id="648" name="Group 10"/>
              <p:cNvGrpSpPr>
                <a:grpSpLocks/>
              </p:cNvGrpSpPr>
              <p:nvPr/>
            </p:nvGrpSpPr>
            <p:grpSpPr bwMode="auto">
              <a:xfrm>
                <a:off x="6972273" y="1828802"/>
                <a:ext cx="269873" cy="1123758"/>
                <a:chOff x="4120" y="2308"/>
                <a:chExt cx="305" cy="1013"/>
              </a:xfrm>
            </p:grpSpPr>
            <p:sp>
              <p:nvSpPr>
                <p:cNvPr id="685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6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8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9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89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0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91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649" name="Group 22"/>
              <p:cNvGrpSpPr>
                <a:grpSpLocks/>
              </p:cNvGrpSpPr>
              <p:nvPr/>
            </p:nvGrpSpPr>
            <p:grpSpPr bwMode="auto">
              <a:xfrm>
                <a:off x="6756373" y="1901827"/>
                <a:ext cx="269873" cy="1123758"/>
                <a:chOff x="4120" y="2308"/>
                <a:chExt cx="305" cy="1013"/>
              </a:xfrm>
            </p:grpSpPr>
            <p:sp>
              <p:nvSpPr>
                <p:cNvPr id="674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5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7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8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78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9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80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650" name="Group 34"/>
              <p:cNvGrpSpPr>
                <a:grpSpLocks/>
              </p:cNvGrpSpPr>
              <p:nvPr/>
            </p:nvGrpSpPr>
            <p:grpSpPr bwMode="auto">
              <a:xfrm>
                <a:off x="6540473" y="1973264"/>
                <a:ext cx="269873" cy="1123758"/>
                <a:chOff x="4120" y="2308"/>
                <a:chExt cx="305" cy="1013"/>
              </a:xfrm>
            </p:grpSpPr>
            <p:sp>
              <p:nvSpPr>
                <p:cNvPr id="663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4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5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66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67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651" name="Group 618"/>
              <p:cNvGrpSpPr>
                <a:grpSpLocks/>
              </p:cNvGrpSpPr>
              <p:nvPr/>
            </p:nvGrpSpPr>
            <p:grpSpPr bwMode="auto">
              <a:xfrm>
                <a:off x="6324573" y="2046289"/>
                <a:ext cx="269873" cy="1123758"/>
                <a:chOff x="4120" y="2308"/>
                <a:chExt cx="305" cy="1013"/>
              </a:xfrm>
            </p:grpSpPr>
            <p:sp>
              <p:nvSpPr>
                <p:cNvPr id="652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3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4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55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59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0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1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2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56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7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58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64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3806" name="Clip" r:id="rId4" imgW="5757415" imgH="3221332" progId="">
                <p:embed/>
              </p:oleObj>
            </a:graphicData>
          </a:graphic>
        </p:graphicFrame>
        <p:sp>
          <p:nvSpPr>
            <p:cNvPr id="647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696" name="Group 44"/>
          <p:cNvGrpSpPr/>
          <p:nvPr/>
        </p:nvGrpSpPr>
        <p:grpSpPr>
          <a:xfrm>
            <a:off x="5903247" y="1495150"/>
            <a:ext cx="990600" cy="997003"/>
            <a:chOff x="5245100" y="2133600"/>
            <a:chExt cx="990600" cy="997003"/>
          </a:xfrm>
        </p:grpSpPr>
        <p:sp>
          <p:nvSpPr>
            <p:cNvPr id="69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8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9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00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0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0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703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0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0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715" name="Straight Connector 714"/>
          <p:cNvCxnSpPr/>
          <p:nvPr/>
        </p:nvCxnSpPr>
        <p:spPr>
          <a:xfrm>
            <a:off x="7202750" y="30457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/>
          <p:cNvCxnSpPr/>
          <p:nvPr/>
        </p:nvCxnSpPr>
        <p:spPr>
          <a:xfrm>
            <a:off x="1295400" y="3352800"/>
            <a:ext cx="506186" cy="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" name="TextBox 716"/>
          <p:cNvSpPr txBox="1"/>
          <p:nvPr/>
        </p:nvSpPr>
        <p:spPr>
          <a:xfrm>
            <a:off x="5582593" y="5361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grpSp>
        <p:nvGrpSpPr>
          <p:cNvPr id="718" name="Group 255"/>
          <p:cNvGrpSpPr/>
          <p:nvPr/>
        </p:nvGrpSpPr>
        <p:grpSpPr>
          <a:xfrm>
            <a:off x="5915947" y="2866750"/>
            <a:ext cx="990600" cy="997003"/>
            <a:chOff x="5245100" y="2133600"/>
            <a:chExt cx="990600" cy="997003"/>
          </a:xfrm>
        </p:grpSpPr>
        <p:sp>
          <p:nvSpPr>
            <p:cNvPr id="71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0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2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2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2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2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725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2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9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3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37" name="Group 274"/>
          <p:cNvGrpSpPr/>
          <p:nvPr/>
        </p:nvGrpSpPr>
        <p:grpSpPr>
          <a:xfrm>
            <a:off x="5915947" y="4238350"/>
            <a:ext cx="990600" cy="997003"/>
            <a:chOff x="5245100" y="2133600"/>
            <a:chExt cx="990600" cy="997003"/>
          </a:xfrm>
        </p:grpSpPr>
        <p:sp>
          <p:nvSpPr>
            <p:cNvPr id="73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39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4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41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4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4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744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4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4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5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6" name="Rounded Rectangle 755"/>
          <p:cNvSpPr/>
          <p:nvPr/>
        </p:nvSpPr>
        <p:spPr>
          <a:xfrm>
            <a:off x="1739048" y="9906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7" name="TextBox 756"/>
          <p:cNvSpPr txBox="1"/>
          <p:nvPr/>
        </p:nvSpPr>
        <p:spPr>
          <a:xfrm>
            <a:off x="2743200" y="53295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758" name="Group 325"/>
          <p:cNvGrpSpPr/>
          <p:nvPr/>
        </p:nvGrpSpPr>
        <p:grpSpPr>
          <a:xfrm>
            <a:off x="3963716" y="22056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75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61" name="Group 328"/>
          <p:cNvGrpSpPr/>
          <p:nvPr/>
        </p:nvGrpSpPr>
        <p:grpSpPr>
          <a:xfrm>
            <a:off x="3979305" y="2655918"/>
            <a:ext cx="938479" cy="343703"/>
            <a:chOff x="173867" y="4114800"/>
            <a:chExt cx="938479" cy="343703"/>
          </a:xfrm>
        </p:grpSpPr>
        <p:sp>
          <p:nvSpPr>
            <p:cNvPr id="762" name="Oval 76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0" name="Straight Connector 769"/>
            <p:cNvCxnSpPr>
              <a:stCxn id="765" idx="7"/>
              <a:endCxn id="76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>
              <a:stCxn id="762" idx="6"/>
              <a:endCxn id="76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>
              <a:endCxn id="76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>
              <a:stCxn id="769" idx="3"/>
              <a:endCxn id="76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>
              <a:stCxn id="76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>
              <a:stCxn id="767" idx="2"/>
              <a:endCxn id="76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>
              <a:stCxn id="76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>
              <a:stCxn id="763" idx="3"/>
              <a:endCxn id="76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>
              <a:stCxn id="76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>
              <a:stCxn id="76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>
              <a:stCxn id="766" idx="1"/>
              <a:endCxn id="76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>
              <a:stCxn id="76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>
              <a:stCxn id="767" idx="1"/>
              <a:endCxn id="76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>
              <a:stCxn id="766" idx="7"/>
              <a:endCxn id="76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>
              <a:stCxn id="76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>
              <a:stCxn id="767" idx="0"/>
              <a:endCxn id="76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>
              <a:stCxn id="768" idx="1"/>
              <a:endCxn id="76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>
              <a:stCxn id="769" idx="2"/>
              <a:endCxn id="76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>
              <a:stCxn id="769" idx="3"/>
              <a:endCxn id="76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>
              <a:endCxn id="76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>
              <a:endCxn id="76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2" name="Straight Connector 791"/>
          <p:cNvCxnSpPr/>
          <p:nvPr/>
        </p:nvCxnSpPr>
        <p:spPr>
          <a:xfrm>
            <a:off x="3135600" y="193242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3" name="Straight Connector 792"/>
          <p:cNvCxnSpPr/>
          <p:nvPr/>
        </p:nvCxnSpPr>
        <p:spPr>
          <a:xfrm flipV="1">
            <a:off x="3145125" y="27164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/>
          <p:cNvCxnSpPr/>
          <p:nvPr/>
        </p:nvCxnSpPr>
        <p:spPr>
          <a:xfrm flipV="1">
            <a:off x="3135600" y="27009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5" name="Group 363"/>
          <p:cNvGrpSpPr/>
          <p:nvPr/>
        </p:nvGrpSpPr>
        <p:grpSpPr>
          <a:xfrm>
            <a:off x="3963716" y="41235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79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7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8" name="Straight Connector 797"/>
          <p:cNvCxnSpPr/>
          <p:nvPr/>
        </p:nvCxnSpPr>
        <p:spPr>
          <a:xfrm flipV="1">
            <a:off x="4401507" y="31962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9" name="Picture 798" descr="MC9004316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936" y="4589115"/>
            <a:ext cx="558346" cy="558346"/>
          </a:xfrm>
          <a:prstGeom prst="rect">
            <a:avLst/>
          </a:prstGeom>
        </p:spPr>
      </p:pic>
      <p:cxnSp>
        <p:nvCxnSpPr>
          <p:cNvPr id="800" name="Straight Connector 799"/>
          <p:cNvCxnSpPr/>
          <p:nvPr/>
        </p:nvCxnSpPr>
        <p:spPr>
          <a:xfrm rot="16200000" flipV="1">
            <a:off x="2268465" y="29235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Connector 800"/>
          <p:cNvCxnSpPr/>
          <p:nvPr/>
        </p:nvCxnSpPr>
        <p:spPr>
          <a:xfrm rot="16200000" flipV="1">
            <a:off x="2992365" y="3647474"/>
            <a:ext cx="1113625" cy="82907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/>
          <p:cNvCxnSpPr>
            <a:endCxn id="899" idx="2"/>
          </p:cNvCxnSpPr>
          <p:nvPr/>
        </p:nvCxnSpPr>
        <p:spPr>
          <a:xfrm rot="10800000" flipV="1">
            <a:off x="3118522" y="46261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3" name="Group 226"/>
          <p:cNvGrpSpPr/>
          <p:nvPr/>
        </p:nvGrpSpPr>
        <p:grpSpPr>
          <a:xfrm>
            <a:off x="1828800" y="1600200"/>
            <a:ext cx="1000125" cy="990600"/>
            <a:chOff x="7315200" y="3886200"/>
            <a:chExt cx="1000125" cy="990600"/>
          </a:xfrm>
        </p:grpSpPr>
        <p:sp>
          <p:nvSpPr>
            <p:cNvPr id="804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0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80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81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819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827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8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9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0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1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2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3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20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1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2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3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4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5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6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12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814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5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6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7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8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13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8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0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4" name="AutoShape 154"/>
          <p:cNvSpPr>
            <a:spLocks noChangeArrowheads="1"/>
          </p:cNvSpPr>
          <p:nvPr/>
        </p:nvSpPr>
        <p:spPr bwMode="auto">
          <a:xfrm>
            <a:off x="1828800" y="42862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35" name="Group 158"/>
          <p:cNvGrpSpPr>
            <a:grpSpLocks noChangeAspect="1"/>
          </p:cNvGrpSpPr>
          <p:nvPr/>
        </p:nvGrpSpPr>
        <p:grpSpPr bwMode="auto">
          <a:xfrm flipH="1">
            <a:off x="2209799" y="4659523"/>
            <a:ext cx="411161" cy="494972"/>
            <a:chOff x="5" y="2480"/>
            <a:chExt cx="237" cy="430"/>
          </a:xfrm>
        </p:grpSpPr>
        <p:grpSp>
          <p:nvGrpSpPr>
            <p:cNvPr id="83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84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848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56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7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8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9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0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1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2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49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0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1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2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3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4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5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41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43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4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5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6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7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42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3" name="Rectangle 187"/>
          <p:cNvSpPr>
            <a:spLocks noChangeArrowheads="1"/>
          </p:cNvSpPr>
          <p:nvPr/>
        </p:nvSpPr>
        <p:spPr bwMode="auto">
          <a:xfrm>
            <a:off x="1887537" y="4362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AutoShape 154"/>
          <p:cNvSpPr>
            <a:spLocks noChangeArrowheads="1"/>
          </p:cNvSpPr>
          <p:nvPr/>
        </p:nvSpPr>
        <p:spPr bwMode="auto">
          <a:xfrm>
            <a:off x="1837362" y="29824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5" name="Rectangle 187"/>
          <p:cNvSpPr>
            <a:spLocks noChangeArrowheads="1"/>
          </p:cNvSpPr>
          <p:nvPr/>
        </p:nvSpPr>
        <p:spPr bwMode="auto">
          <a:xfrm>
            <a:off x="1897062" y="3067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66" name="Group 158"/>
          <p:cNvGrpSpPr>
            <a:grpSpLocks noChangeAspect="1"/>
          </p:cNvGrpSpPr>
          <p:nvPr/>
        </p:nvGrpSpPr>
        <p:grpSpPr bwMode="auto">
          <a:xfrm flipH="1">
            <a:off x="2219324" y="3364123"/>
            <a:ext cx="411161" cy="494972"/>
            <a:chOff x="5" y="2480"/>
            <a:chExt cx="237" cy="430"/>
          </a:xfrm>
        </p:grpSpPr>
        <p:grpSp>
          <p:nvGrpSpPr>
            <p:cNvPr id="867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871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879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8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7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7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7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94" name="Group 893"/>
          <p:cNvGrpSpPr/>
          <p:nvPr/>
        </p:nvGrpSpPr>
        <p:grpSpPr>
          <a:xfrm>
            <a:off x="4953000" y="2694116"/>
            <a:ext cx="609600" cy="1925234"/>
            <a:chOff x="6911628" y="2921544"/>
            <a:chExt cx="1089372" cy="1925234"/>
          </a:xfrm>
        </p:grpSpPr>
        <p:cxnSp>
          <p:nvCxnSpPr>
            <p:cNvPr id="895" name="Straight Connector 894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Straight Connector 895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7" name="Rounded Rectangle 896"/>
          <p:cNvSpPr/>
          <p:nvPr/>
        </p:nvSpPr>
        <p:spPr>
          <a:xfrm rot="16200000">
            <a:off x="2474117" y="195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8" name="Rounded Rectangle 897"/>
          <p:cNvSpPr/>
          <p:nvPr/>
        </p:nvSpPr>
        <p:spPr>
          <a:xfrm rot="16200000">
            <a:off x="2474117" y="3327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9" name="Rounded Rectangle 898"/>
          <p:cNvSpPr/>
          <p:nvPr/>
        </p:nvSpPr>
        <p:spPr>
          <a:xfrm rot="16200000">
            <a:off x="2474117" y="4622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900" name="Straight Connector 899"/>
          <p:cNvCxnSpPr/>
          <p:nvPr/>
        </p:nvCxnSpPr>
        <p:spPr>
          <a:xfrm rot="10800000">
            <a:off x="1447800" y="3505200"/>
            <a:ext cx="2438400" cy="10668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1" name="Rounded Rectangle 900"/>
          <p:cNvSpPr/>
          <p:nvPr/>
        </p:nvSpPr>
        <p:spPr>
          <a:xfrm rot="16200000">
            <a:off x="787280" y="3193678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02" name="TextBox 901"/>
          <p:cNvSpPr txBox="1"/>
          <p:nvPr/>
        </p:nvSpPr>
        <p:spPr>
          <a:xfrm>
            <a:off x="1447800" y="294318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1524000" y="3276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2" name="Straight Connector 791"/>
          <p:cNvCxnSpPr/>
          <p:nvPr/>
        </p:nvCxnSpPr>
        <p:spPr>
          <a:xfrm>
            <a:off x="1143000" y="33528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Title 246"/>
          <p:cNvSpPr txBox="1">
            <a:spLocks/>
          </p:cNvSpPr>
          <p:nvPr/>
        </p:nvSpPr>
        <p:spPr>
          <a:xfrm>
            <a:off x="486128" y="126619"/>
            <a:ext cx="8229600" cy="61697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R2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49330" y="5960977"/>
            <a:ext cx="862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R2:  Control Path only</a:t>
            </a:r>
          </a:p>
          <a:p>
            <a:r>
              <a:rPr lang="en-US" sz="1400" dirty="0" smtClean="0">
                <a:latin typeface="+mj-lt"/>
              </a:rPr>
              <a:t>Control path from Terminal to the corresponding Core operator</a:t>
            </a:r>
          </a:p>
        </p:txBody>
      </p:sp>
      <p:sp>
        <p:nvSpPr>
          <p:cNvPr id="639" name="Rounded Rectangle 638"/>
          <p:cNvSpPr/>
          <p:nvPr/>
        </p:nvSpPr>
        <p:spPr>
          <a:xfrm>
            <a:off x="5560822" y="10379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2819400"/>
            <a:ext cx="990600" cy="990600"/>
            <a:chOff x="381000" y="1962150"/>
            <a:chExt cx="990600" cy="990600"/>
          </a:xfrm>
        </p:grpSpPr>
        <p:sp>
          <p:nvSpPr>
            <p:cNvPr id="641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2" name="Picture 641" descr="MC90043983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7696200" y="2556808"/>
            <a:ext cx="990600" cy="990600"/>
            <a:chOff x="5257800" y="4419600"/>
            <a:chExt cx="990600" cy="990600"/>
          </a:xfrm>
        </p:grpSpPr>
        <p:sp>
          <p:nvSpPr>
            <p:cNvPr id="644" name="Rounded Rectangle 643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172" y="4502656"/>
              <a:ext cx="609597" cy="891069"/>
              <a:chOff x="6324573" y="1828802"/>
              <a:chExt cx="917573" cy="1341245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6972273" y="1828802"/>
                <a:ext cx="269873" cy="1123758"/>
                <a:chOff x="4120" y="2308"/>
                <a:chExt cx="305" cy="1013"/>
              </a:xfrm>
            </p:grpSpPr>
            <p:sp>
              <p:nvSpPr>
                <p:cNvPr id="685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6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9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89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0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91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6756373" y="1901827"/>
                <a:ext cx="269873" cy="1123758"/>
                <a:chOff x="4120" y="2308"/>
                <a:chExt cx="305" cy="1013"/>
              </a:xfrm>
            </p:grpSpPr>
            <p:sp>
              <p:nvSpPr>
                <p:cNvPr id="674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5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8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78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9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80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6540473" y="1973264"/>
                <a:ext cx="269873" cy="1123758"/>
                <a:chOff x="4120" y="2308"/>
                <a:chExt cx="305" cy="1013"/>
              </a:xfrm>
            </p:grpSpPr>
            <p:sp>
              <p:nvSpPr>
                <p:cNvPr id="663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4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5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67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618"/>
              <p:cNvGrpSpPr>
                <a:grpSpLocks/>
              </p:cNvGrpSpPr>
              <p:nvPr/>
            </p:nvGrpSpPr>
            <p:grpSpPr bwMode="auto">
              <a:xfrm>
                <a:off x="6324573" y="2046289"/>
                <a:ext cx="269873" cy="1123758"/>
                <a:chOff x="4120" y="2308"/>
                <a:chExt cx="305" cy="1013"/>
              </a:xfrm>
            </p:grpSpPr>
            <p:sp>
              <p:nvSpPr>
                <p:cNvPr id="652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3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4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59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0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1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2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56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7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58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64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64514" name="Clip" r:id="rId4" imgW="5757415" imgH="3221332" progId="">
                <p:embed/>
              </p:oleObj>
            </a:graphicData>
          </a:graphic>
        </p:graphicFrame>
        <p:sp>
          <p:nvSpPr>
            <p:cNvPr id="647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5903247" y="1495150"/>
            <a:ext cx="990600" cy="997003"/>
            <a:chOff x="5245100" y="2133600"/>
            <a:chExt cx="990600" cy="997003"/>
          </a:xfrm>
        </p:grpSpPr>
        <p:sp>
          <p:nvSpPr>
            <p:cNvPr id="69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8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9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0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0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5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0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715" name="Straight Connector 714"/>
          <p:cNvCxnSpPr/>
          <p:nvPr/>
        </p:nvCxnSpPr>
        <p:spPr>
          <a:xfrm>
            <a:off x="7202750" y="30457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" name="TextBox 716"/>
          <p:cNvSpPr txBox="1"/>
          <p:nvPr/>
        </p:nvSpPr>
        <p:spPr>
          <a:xfrm>
            <a:off x="5582593" y="5361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grpSp>
        <p:nvGrpSpPr>
          <p:cNvPr id="17" name="Group 255"/>
          <p:cNvGrpSpPr/>
          <p:nvPr/>
        </p:nvGrpSpPr>
        <p:grpSpPr>
          <a:xfrm>
            <a:off x="5915947" y="2866750"/>
            <a:ext cx="990600" cy="997003"/>
            <a:chOff x="5245100" y="2133600"/>
            <a:chExt cx="990600" cy="997003"/>
          </a:xfrm>
        </p:grpSpPr>
        <p:sp>
          <p:nvSpPr>
            <p:cNvPr id="71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0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2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2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2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9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2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3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" name="Group 274"/>
          <p:cNvGrpSpPr/>
          <p:nvPr/>
        </p:nvGrpSpPr>
        <p:grpSpPr>
          <a:xfrm>
            <a:off x="5915947" y="4238350"/>
            <a:ext cx="990600" cy="997003"/>
            <a:chOff x="5245100" y="2133600"/>
            <a:chExt cx="990600" cy="997003"/>
          </a:xfrm>
        </p:grpSpPr>
        <p:sp>
          <p:nvSpPr>
            <p:cNvPr id="73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39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4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4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4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3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4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5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6" name="Rounded Rectangle 755"/>
          <p:cNvSpPr/>
          <p:nvPr/>
        </p:nvSpPr>
        <p:spPr>
          <a:xfrm>
            <a:off x="1739048" y="9906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7" name="TextBox 756"/>
          <p:cNvSpPr txBox="1"/>
          <p:nvPr/>
        </p:nvSpPr>
        <p:spPr>
          <a:xfrm>
            <a:off x="2743200" y="53295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5" name="Group 325"/>
          <p:cNvGrpSpPr/>
          <p:nvPr/>
        </p:nvGrpSpPr>
        <p:grpSpPr>
          <a:xfrm>
            <a:off x="3963716" y="22056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75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328"/>
          <p:cNvGrpSpPr/>
          <p:nvPr/>
        </p:nvGrpSpPr>
        <p:grpSpPr>
          <a:xfrm>
            <a:off x="3979305" y="2655918"/>
            <a:ext cx="938479" cy="343703"/>
            <a:chOff x="173867" y="4114800"/>
            <a:chExt cx="938479" cy="343703"/>
          </a:xfrm>
        </p:grpSpPr>
        <p:sp>
          <p:nvSpPr>
            <p:cNvPr id="762" name="Oval 76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0" name="Straight Connector 769"/>
            <p:cNvCxnSpPr>
              <a:stCxn id="765" idx="7"/>
              <a:endCxn id="76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>
              <a:stCxn id="762" idx="6"/>
              <a:endCxn id="76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>
              <a:endCxn id="76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>
              <a:stCxn id="769" idx="3"/>
              <a:endCxn id="76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>
              <a:stCxn id="76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>
              <a:stCxn id="767" idx="2"/>
              <a:endCxn id="76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>
              <a:stCxn id="76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>
              <a:stCxn id="763" idx="3"/>
              <a:endCxn id="76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>
              <a:stCxn id="76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>
              <a:stCxn id="76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>
              <a:stCxn id="766" idx="1"/>
              <a:endCxn id="76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>
              <a:stCxn id="76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>
              <a:stCxn id="767" idx="1"/>
              <a:endCxn id="76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>
              <a:stCxn id="766" idx="7"/>
              <a:endCxn id="76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>
              <a:stCxn id="76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>
              <a:stCxn id="767" idx="0"/>
              <a:endCxn id="76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>
              <a:stCxn id="768" idx="1"/>
              <a:endCxn id="76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>
              <a:stCxn id="769" idx="2"/>
              <a:endCxn id="76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>
              <a:stCxn id="769" idx="3"/>
              <a:endCxn id="76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>
              <a:endCxn id="76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>
              <a:endCxn id="76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3" name="Straight Connector 792"/>
          <p:cNvCxnSpPr/>
          <p:nvPr/>
        </p:nvCxnSpPr>
        <p:spPr>
          <a:xfrm flipV="1">
            <a:off x="3145125" y="27164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/>
          <p:cNvCxnSpPr/>
          <p:nvPr/>
        </p:nvCxnSpPr>
        <p:spPr>
          <a:xfrm flipV="1">
            <a:off x="3135600" y="27009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363"/>
          <p:cNvGrpSpPr/>
          <p:nvPr/>
        </p:nvGrpSpPr>
        <p:grpSpPr>
          <a:xfrm>
            <a:off x="3963716" y="41235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79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7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8" name="Straight Connector 797"/>
          <p:cNvCxnSpPr/>
          <p:nvPr/>
        </p:nvCxnSpPr>
        <p:spPr>
          <a:xfrm flipV="1">
            <a:off x="4401507" y="31962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9" name="Picture 798" descr="MC9004316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936" y="4589115"/>
            <a:ext cx="558346" cy="558346"/>
          </a:xfrm>
          <a:prstGeom prst="rect">
            <a:avLst/>
          </a:prstGeom>
        </p:spPr>
      </p:pic>
      <p:cxnSp>
        <p:nvCxnSpPr>
          <p:cNvPr id="800" name="Straight Connector 799"/>
          <p:cNvCxnSpPr/>
          <p:nvPr/>
        </p:nvCxnSpPr>
        <p:spPr>
          <a:xfrm rot="16200000" flipV="1">
            <a:off x="2268465" y="29235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/>
          <p:cNvCxnSpPr>
            <a:endCxn id="899" idx="2"/>
          </p:cNvCxnSpPr>
          <p:nvPr/>
        </p:nvCxnSpPr>
        <p:spPr>
          <a:xfrm rot="10800000" flipV="1">
            <a:off x="3118522" y="46261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26"/>
          <p:cNvGrpSpPr/>
          <p:nvPr/>
        </p:nvGrpSpPr>
        <p:grpSpPr>
          <a:xfrm>
            <a:off x="1828800" y="1600200"/>
            <a:ext cx="1000125" cy="990600"/>
            <a:chOff x="7315200" y="3886200"/>
            <a:chExt cx="1000125" cy="990600"/>
          </a:xfrm>
        </p:grpSpPr>
        <p:sp>
          <p:nvSpPr>
            <p:cNvPr id="804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0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737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827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8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9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0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1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2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3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20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1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2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3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4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5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6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814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5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6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7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8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13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8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0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4" name="AutoShape 154"/>
          <p:cNvSpPr>
            <a:spLocks noChangeArrowheads="1"/>
          </p:cNvSpPr>
          <p:nvPr/>
        </p:nvSpPr>
        <p:spPr bwMode="auto">
          <a:xfrm>
            <a:off x="1828800" y="42862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4" name="Group 158"/>
          <p:cNvGrpSpPr>
            <a:grpSpLocks noChangeAspect="1"/>
          </p:cNvGrpSpPr>
          <p:nvPr/>
        </p:nvGrpSpPr>
        <p:grpSpPr bwMode="auto">
          <a:xfrm flipH="1">
            <a:off x="2209799" y="4659523"/>
            <a:ext cx="411161" cy="494972"/>
            <a:chOff x="5" y="2480"/>
            <a:chExt cx="237" cy="430"/>
          </a:xfrm>
        </p:grpSpPr>
        <p:grpSp>
          <p:nvGrpSpPr>
            <p:cNvPr id="748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758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6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56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7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8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9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0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1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2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49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0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1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2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3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4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5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5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43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4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5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6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7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42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3" name="Rectangle 187"/>
          <p:cNvSpPr>
            <a:spLocks noChangeArrowheads="1"/>
          </p:cNvSpPr>
          <p:nvPr/>
        </p:nvSpPr>
        <p:spPr bwMode="auto">
          <a:xfrm>
            <a:off x="1887537" y="4362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AutoShape 154"/>
          <p:cNvSpPr>
            <a:spLocks noChangeArrowheads="1"/>
          </p:cNvSpPr>
          <p:nvPr/>
        </p:nvSpPr>
        <p:spPr bwMode="auto">
          <a:xfrm>
            <a:off x="1837362" y="29824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5" name="Rectangle 187"/>
          <p:cNvSpPr>
            <a:spLocks noChangeArrowheads="1"/>
          </p:cNvSpPr>
          <p:nvPr/>
        </p:nvSpPr>
        <p:spPr bwMode="auto">
          <a:xfrm>
            <a:off x="1897062" y="3067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1" name="Group 158"/>
          <p:cNvGrpSpPr>
            <a:grpSpLocks noChangeAspect="1"/>
          </p:cNvGrpSpPr>
          <p:nvPr/>
        </p:nvGrpSpPr>
        <p:grpSpPr bwMode="auto">
          <a:xfrm flipH="1">
            <a:off x="2219324" y="3364123"/>
            <a:ext cx="411161" cy="494972"/>
            <a:chOff x="5" y="2480"/>
            <a:chExt cx="237" cy="430"/>
          </a:xfrm>
        </p:grpSpPr>
        <p:grpSp>
          <p:nvGrpSpPr>
            <p:cNvPr id="80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805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807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8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11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7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7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2" name="Group 893"/>
          <p:cNvGrpSpPr/>
          <p:nvPr/>
        </p:nvGrpSpPr>
        <p:grpSpPr>
          <a:xfrm>
            <a:off x="4953000" y="2694116"/>
            <a:ext cx="609600" cy="1925234"/>
            <a:chOff x="6911628" y="2921544"/>
            <a:chExt cx="1089372" cy="1925234"/>
          </a:xfrm>
        </p:grpSpPr>
        <p:cxnSp>
          <p:nvCxnSpPr>
            <p:cNvPr id="895" name="Straight Connector 894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Straight Connector 895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7" name="Rounded Rectangle 896"/>
          <p:cNvSpPr/>
          <p:nvPr/>
        </p:nvSpPr>
        <p:spPr>
          <a:xfrm rot="16200000">
            <a:off x="2474117" y="195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8" name="Rounded Rectangle 897"/>
          <p:cNvSpPr/>
          <p:nvPr/>
        </p:nvSpPr>
        <p:spPr>
          <a:xfrm rot="16200000">
            <a:off x="2474117" y="3327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9" name="Rounded Rectangle 898"/>
          <p:cNvSpPr/>
          <p:nvPr/>
        </p:nvSpPr>
        <p:spPr>
          <a:xfrm rot="16200000">
            <a:off x="2474117" y="4622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01" name="Rounded Rectangle 900"/>
          <p:cNvSpPr/>
          <p:nvPr/>
        </p:nvSpPr>
        <p:spPr>
          <a:xfrm rot="16200000">
            <a:off x="787280" y="3193678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69" name="Straight Connector 268"/>
          <p:cNvCxnSpPr/>
          <p:nvPr/>
        </p:nvCxnSpPr>
        <p:spPr>
          <a:xfrm rot="16200000" flipV="1">
            <a:off x="3009902" y="3619502"/>
            <a:ext cx="990598" cy="761998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3177982" y="3200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6" name="Straight Connector 265"/>
          <p:cNvCxnSpPr/>
          <p:nvPr/>
        </p:nvCxnSpPr>
        <p:spPr>
          <a:xfrm flipH="1" flipV="1">
            <a:off x="4572000" y="3505200"/>
            <a:ext cx="1364021" cy="55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72" idx="1"/>
          </p:cNvCxnSpPr>
          <p:nvPr/>
        </p:nvCxnSpPr>
        <p:spPr>
          <a:xfrm rot="10800000">
            <a:off x="1447801" y="3505200"/>
            <a:ext cx="3200413" cy="163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 rot="10800000">
            <a:off x="4953000" y="3733800"/>
            <a:ext cx="990600" cy="533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0" name="Group 269"/>
          <p:cNvGrpSpPr/>
          <p:nvPr/>
        </p:nvGrpSpPr>
        <p:grpSpPr>
          <a:xfrm>
            <a:off x="4619097" y="3263904"/>
            <a:ext cx="410103" cy="492007"/>
            <a:chOff x="4682892" y="3097754"/>
            <a:chExt cx="410103" cy="492007"/>
          </a:xfrm>
        </p:grpSpPr>
        <p:sp>
          <p:nvSpPr>
            <p:cNvPr id="271" name="AutoShape 22"/>
            <p:cNvSpPr>
              <a:spLocks noChangeArrowheads="1"/>
            </p:cNvSpPr>
            <p:nvPr/>
          </p:nvSpPr>
          <p:spPr bwMode="auto">
            <a:xfrm>
              <a:off x="4682892" y="3097754"/>
              <a:ext cx="410103" cy="492007"/>
            </a:xfrm>
            <a:prstGeom prst="can">
              <a:avLst>
                <a:gd name="adj" fmla="val 25000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>
                <a:ea typeface="ＭＳ Ｐゴシック" pitchFamily="34" charset="-128"/>
              </a:endParaRPr>
            </a:p>
          </p:txBody>
        </p:sp>
        <p:sp>
          <p:nvSpPr>
            <p:cNvPr id="272" name="Rectangle 187"/>
            <p:cNvSpPr>
              <a:spLocks noChangeArrowheads="1"/>
            </p:cNvSpPr>
            <p:nvPr/>
          </p:nvSpPr>
          <p:spPr bwMode="auto">
            <a:xfrm>
              <a:off x="4712008" y="3243018"/>
              <a:ext cx="351019" cy="22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AAA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3" name="Oval 272"/>
          <p:cNvSpPr/>
          <p:nvPr/>
        </p:nvSpPr>
        <p:spPr>
          <a:xfrm>
            <a:off x="3276600" y="3429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4" name="Straight Connector 273"/>
          <p:cNvCxnSpPr/>
          <p:nvPr/>
        </p:nvCxnSpPr>
        <p:spPr>
          <a:xfrm rot="5400000">
            <a:off x="4953000" y="2362200"/>
            <a:ext cx="10668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271" idx="3"/>
          </p:cNvCxnSpPr>
          <p:nvPr/>
        </p:nvCxnSpPr>
        <p:spPr>
          <a:xfrm rot="5400000" flipH="1" flipV="1">
            <a:off x="4556730" y="3847382"/>
            <a:ext cx="358889" cy="17594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3134284" y="190500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05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2" name="Straight Connector 791"/>
          <p:cNvCxnSpPr/>
          <p:nvPr/>
        </p:nvCxnSpPr>
        <p:spPr>
          <a:xfrm>
            <a:off x="1143000" y="33528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Title 246"/>
          <p:cNvSpPr txBox="1">
            <a:spLocks/>
          </p:cNvSpPr>
          <p:nvPr/>
        </p:nvSpPr>
        <p:spPr>
          <a:xfrm>
            <a:off x="486128" y="126619"/>
            <a:ext cx="8229600" cy="61697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R3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49330" y="5960977"/>
            <a:ext cx="8623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R3: User data connection, service management</a:t>
            </a:r>
          </a:p>
          <a:p>
            <a:r>
              <a:rPr lang="en-US" sz="1400" dirty="0" smtClean="0">
                <a:latin typeface="+mj-lt"/>
              </a:rPr>
              <a:t>SDN controller configuring user data path (end-to-end forwarding) and mobility update, real-time flow-based counter monitoring, queue control, link connection control, heterogeneous access network control</a:t>
            </a:r>
          </a:p>
        </p:txBody>
      </p:sp>
      <p:sp>
        <p:nvSpPr>
          <p:cNvPr id="639" name="Rounded Rectangle 638"/>
          <p:cNvSpPr/>
          <p:nvPr/>
        </p:nvSpPr>
        <p:spPr>
          <a:xfrm>
            <a:off x="5560822" y="10379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2819400"/>
            <a:ext cx="990600" cy="990600"/>
            <a:chOff x="381000" y="1962150"/>
            <a:chExt cx="990600" cy="990600"/>
          </a:xfrm>
        </p:grpSpPr>
        <p:sp>
          <p:nvSpPr>
            <p:cNvPr id="641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2" name="Picture 641" descr="MC90043983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7696200" y="2556808"/>
            <a:ext cx="990600" cy="990600"/>
            <a:chOff x="5257800" y="4419600"/>
            <a:chExt cx="990600" cy="990600"/>
          </a:xfrm>
        </p:grpSpPr>
        <p:sp>
          <p:nvSpPr>
            <p:cNvPr id="644" name="Rounded Rectangle 643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172" y="4502656"/>
              <a:ext cx="609597" cy="891069"/>
              <a:chOff x="6324573" y="1828802"/>
              <a:chExt cx="917573" cy="1341245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6972273" y="1828802"/>
                <a:ext cx="269873" cy="1123758"/>
                <a:chOff x="4120" y="2308"/>
                <a:chExt cx="305" cy="1013"/>
              </a:xfrm>
            </p:grpSpPr>
            <p:sp>
              <p:nvSpPr>
                <p:cNvPr id="685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6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9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89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0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91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6756373" y="1901827"/>
                <a:ext cx="269873" cy="1123758"/>
                <a:chOff x="4120" y="2308"/>
                <a:chExt cx="305" cy="1013"/>
              </a:xfrm>
            </p:grpSpPr>
            <p:sp>
              <p:nvSpPr>
                <p:cNvPr id="674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5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8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78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9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80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6540473" y="1973264"/>
                <a:ext cx="269873" cy="1123758"/>
                <a:chOff x="4120" y="2308"/>
                <a:chExt cx="305" cy="1013"/>
              </a:xfrm>
            </p:grpSpPr>
            <p:sp>
              <p:nvSpPr>
                <p:cNvPr id="663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4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5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67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618"/>
              <p:cNvGrpSpPr>
                <a:grpSpLocks/>
              </p:cNvGrpSpPr>
              <p:nvPr/>
            </p:nvGrpSpPr>
            <p:grpSpPr bwMode="auto">
              <a:xfrm>
                <a:off x="6324573" y="2046289"/>
                <a:ext cx="269873" cy="1123758"/>
                <a:chOff x="4120" y="2308"/>
                <a:chExt cx="305" cy="1013"/>
              </a:xfrm>
            </p:grpSpPr>
            <p:sp>
              <p:nvSpPr>
                <p:cNvPr id="652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3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4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59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0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1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2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56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7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58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64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65538" name="Clip" r:id="rId4" imgW="5757415" imgH="3221332" progId="">
                <p:embed/>
              </p:oleObj>
            </a:graphicData>
          </a:graphic>
        </p:graphicFrame>
        <p:sp>
          <p:nvSpPr>
            <p:cNvPr id="647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5903247" y="1495150"/>
            <a:ext cx="990600" cy="997003"/>
            <a:chOff x="5245100" y="2133600"/>
            <a:chExt cx="990600" cy="997003"/>
          </a:xfrm>
        </p:grpSpPr>
        <p:sp>
          <p:nvSpPr>
            <p:cNvPr id="69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8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9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0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0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5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0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715" name="Straight Connector 714"/>
          <p:cNvCxnSpPr/>
          <p:nvPr/>
        </p:nvCxnSpPr>
        <p:spPr>
          <a:xfrm>
            <a:off x="7202750" y="30457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" name="TextBox 716"/>
          <p:cNvSpPr txBox="1"/>
          <p:nvPr/>
        </p:nvSpPr>
        <p:spPr>
          <a:xfrm>
            <a:off x="5582593" y="5361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grpSp>
        <p:nvGrpSpPr>
          <p:cNvPr id="17" name="Group 255"/>
          <p:cNvGrpSpPr/>
          <p:nvPr/>
        </p:nvGrpSpPr>
        <p:grpSpPr>
          <a:xfrm>
            <a:off x="5915947" y="2866750"/>
            <a:ext cx="990600" cy="997003"/>
            <a:chOff x="5245100" y="2133600"/>
            <a:chExt cx="990600" cy="997003"/>
          </a:xfrm>
        </p:grpSpPr>
        <p:sp>
          <p:nvSpPr>
            <p:cNvPr id="71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0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2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2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2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9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2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3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" name="Group 274"/>
          <p:cNvGrpSpPr/>
          <p:nvPr/>
        </p:nvGrpSpPr>
        <p:grpSpPr>
          <a:xfrm>
            <a:off x="5915947" y="4238350"/>
            <a:ext cx="990600" cy="997003"/>
            <a:chOff x="5245100" y="2133600"/>
            <a:chExt cx="990600" cy="997003"/>
          </a:xfrm>
        </p:grpSpPr>
        <p:sp>
          <p:nvSpPr>
            <p:cNvPr id="73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39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4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4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4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3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4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5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6" name="Rounded Rectangle 755"/>
          <p:cNvSpPr/>
          <p:nvPr/>
        </p:nvSpPr>
        <p:spPr>
          <a:xfrm>
            <a:off x="1739048" y="9906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7" name="TextBox 756"/>
          <p:cNvSpPr txBox="1"/>
          <p:nvPr/>
        </p:nvSpPr>
        <p:spPr>
          <a:xfrm>
            <a:off x="2743200" y="53295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5" name="Group 325"/>
          <p:cNvGrpSpPr/>
          <p:nvPr/>
        </p:nvGrpSpPr>
        <p:grpSpPr>
          <a:xfrm>
            <a:off x="3963716" y="22056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75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328"/>
          <p:cNvGrpSpPr/>
          <p:nvPr/>
        </p:nvGrpSpPr>
        <p:grpSpPr>
          <a:xfrm>
            <a:off x="3979305" y="2655918"/>
            <a:ext cx="938479" cy="343703"/>
            <a:chOff x="173867" y="4114800"/>
            <a:chExt cx="938479" cy="343703"/>
          </a:xfrm>
        </p:grpSpPr>
        <p:sp>
          <p:nvSpPr>
            <p:cNvPr id="762" name="Oval 76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0" name="Straight Connector 769"/>
            <p:cNvCxnSpPr>
              <a:stCxn id="765" idx="7"/>
              <a:endCxn id="76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>
              <a:stCxn id="762" idx="6"/>
              <a:endCxn id="76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>
              <a:endCxn id="76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>
              <a:stCxn id="769" idx="3"/>
              <a:endCxn id="76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>
              <a:stCxn id="76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>
              <a:stCxn id="767" idx="2"/>
              <a:endCxn id="76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>
              <a:stCxn id="76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>
              <a:stCxn id="763" idx="3"/>
              <a:endCxn id="76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>
              <a:stCxn id="76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>
              <a:stCxn id="76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>
              <a:stCxn id="766" idx="1"/>
              <a:endCxn id="76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>
              <a:stCxn id="76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>
              <a:stCxn id="767" idx="1"/>
              <a:endCxn id="76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>
              <a:stCxn id="766" idx="7"/>
              <a:endCxn id="76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>
              <a:stCxn id="76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>
              <a:stCxn id="767" idx="0"/>
              <a:endCxn id="76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>
              <a:stCxn id="768" idx="1"/>
              <a:endCxn id="76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>
              <a:stCxn id="769" idx="2"/>
              <a:endCxn id="76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>
              <a:stCxn id="769" idx="3"/>
              <a:endCxn id="76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>
              <a:endCxn id="76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>
              <a:endCxn id="76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3" name="Straight Connector 792"/>
          <p:cNvCxnSpPr>
            <a:endCxn id="759" idx="1"/>
          </p:cNvCxnSpPr>
          <p:nvPr/>
        </p:nvCxnSpPr>
        <p:spPr>
          <a:xfrm flipV="1">
            <a:off x="3145125" y="2700959"/>
            <a:ext cx="818591" cy="622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/>
          <p:cNvCxnSpPr/>
          <p:nvPr/>
        </p:nvCxnSpPr>
        <p:spPr>
          <a:xfrm flipV="1">
            <a:off x="3135600" y="27009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363"/>
          <p:cNvGrpSpPr/>
          <p:nvPr/>
        </p:nvGrpSpPr>
        <p:grpSpPr>
          <a:xfrm>
            <a:off x="3963716" y="41235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79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7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99" name="Picture 798" descr="MC9004316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936" y="4589115"/>
            <a:ext cx="558346" cy="558346"/>
          </a:xfrm>
          <a:prstGeom prst="rect">
            <a:avLst/>
          </a:prstGeom>
        </p:spPr>
      </p:pic>
      <p:cxnSp>
        <p:nvCxnSpPr>
          <p:cNvPr id="800" name="Straight Connector 799"/>
          <p:cNvCxnSpPr/>
          <p:nvPr/>
        </p:nvCxnSpPr>
        <p:spPr>
          <a:xfrm rot="16200000" flipV="1">
            <a:off x="2268465" y="29235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/>
          <p:cNvCxnSpPr>
            <a:endCxn id="899" idx="2"/>
          </p:cNvCxnSpPr>
          <p:nvPr/>
        </p:nvCxnSpPr>
        <p:spPr>
          <a:xfrm rot="10800000" flipV="1">
            <a:off x="3118522" y="46261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26"/>
          <p:cNvGrpSpPr/>
          <p:nvPr/>
        </p:nvGrpSpPr>
        <p:grpSpPr>
          <a:xfrm>
            <a:off x="1828800" y="1600200"/>
            <a:ext cx="1000125" cy="990600"/>
            <a:chOff x="7315200" y="3886200"/>
            <a:chExt cx="1000125" cy="990600"/>
          </a:xfrm>
        </p:grpSpPr>
        <p:sp>
          <p:nvSpPr>
            <p:cNvPr id="804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0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737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827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8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9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0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1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2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3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20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1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2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3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4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5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6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814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5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6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7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8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13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8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0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4" name="AutoShape 154"/>
          <p:cNvSpPr>
            <a:spLocks noChangeArrowheads="1"/>
          </p:cNvSpPr>
          <p:nvPr/>
        </p:nvSpPr>
        <p:spPr bwMode="auto">
          <a:xfrm>
            <a:off x="1828800" y="42862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4" name="Group 158"/>
          <p:cNvGrpSpPr>
            <a:grpSpLocks noChangeAspect="1"/>
          </p:cNvGrpSpPr>
          <p:nvPr/>
        </p:nvGrpSpPr>
        <p:grpSpPr bwMode="auto">
          <a:xfrm flipH="1">
            <a:off x="2209799" y="4659523"/>
            <a:ext cx="411161" cy="494972"/>
            <a:chOff x="5" y="2480"/>
            <a:chExt cx="237" cy="430"/>
          </a:xfrm>
        </p:grpSpPr>
        <p:grpSp>
          <p:nvGrpSpPr>
            <p:cNvPr id="748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758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6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56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7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8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9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0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1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2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49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0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1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2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3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4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5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5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43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4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5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6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7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42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3" name="Rectangle 187"/>
          <p:cNvSpPr>
            <a:spLocks noChangeArrowheads="1"/>
          </p:cNvSpPr>
          <p:nvPr/>
        </p:nvSpPr>
        <p:spPr bwMode="auto">
          <a:xfrm>
            <a:off x="1887537" y="4362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AutoShape 154"/>
          <p:cNvSpPr>
            <a:spLocks noChangeArrowheads="1"/>
          </p:cNvSpPr>
          <p:nvPr/>
        </p:nvSpPr>
        <p:spPr bwMode="auto">
          <a:xfrm>
            <a:off x="1837362" y="29824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5" name="Rectangle 187"/>
          <p:cNvSpPr>
            <a:spLocks noChangeArrowheads="1"/>
          </p:cNvSpPr>
          <p:nvPr/>
        </p:nvSpPr>
        <p:spPr bwMode="auto">
          <a:xfrm>
            <a:off x="1897062" y="3067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1" name="Group 158"/>
          <p:cNvGrpSpPr>
            <a:grpSpLocks noChangeAspect="1"/>
          </p:cNvGrpSpPr>
          <p:nvPr/>
        </p:nvGrpSpPr>
        <p:grpSpPr bwMode="auto">
          <a:xfrm flipH="1">
            <a:off x="2219324" y="3364123"/>
            <a:ext cx="411161" cy="494972"/>
            <a:chOff x="5" y="2480"/>
            <a:chExt cx="237" cy="430"/>
          </a:xfrm>
        </p:grpSpPr>
        <p:grpSp>
          <p:nvGrpSpPr>
            <p:cNvPr id="80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805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807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8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11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7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7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95" name="Straight Connector 894"/>
          <p:cNvCxnSpPr>
            <a:stCxn id="759" idx="1"/>
          </p:cNvCxnSpPr>
          <p:nvPr/>
        </p:nvCxnSpPr>
        <p:spPr>
          <a:xfrm rot="10800000" flipH="1" flipV="1">
            <a:off x="3963715" y="2700959"/>
            <a:ext cx="1598883" cy="8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6" name="Straight Connector 895"/>
          <p:cNvCxnSpPr/>
          <p:nvPr/>
        </p:nvCxnSpPr>
        <p:spPr>
          <a:xfrm>
            <a:off x="4953000" y="4611983"/>
            <a:ext cx="609600" cy="7367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7" name="Rounded Rectangle 896"/>
          <p:cNvSpPr/>
          <p:nvPr/>
        </p:nvSpPr>
        <p:spPr>
          <a:xfrm rot="16200000">
            <a:off x="2474117" y="195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8" name="Rounded Rectangle 897"/>
          <p:cNvSpPr/>
          <p:nvPr/>
        </p:nvSpPr>
        <p:spPr>
          <a:xfrm rot="16200000">
            <a:off x="2474117" y="3327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9" name="Rounded Rectangle 898"/>
          <p:cNvSpPr/>
          <p:nvPr/>
        </p:nvSpPr>
        <p:spPr>
          <a:xfrm rot="16200000">
            <a:off x="2474117" y="4622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01" name="Rounded Rectangle 900"/>
          <p:cNvSpPr/>
          <p:nvPr/>
        </p:nvSpPr>
        <p:spPr>
          <a:xfrm rot="16200000">
            <a:off x="787280" y="3193678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69" name="Straight Connector 268"/>
          <p:cNvCxnSpPr/>
          <p:nvPr/>
        </p:nvCxnSpPr>
        <p:spPr>
          <a:xfrm rot="16200000" flipV="1">
            <a:off x="3009902" y="3619502"/>
            <a:ext cx="990598" cy="7619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TextBox 264"/>
          <p:cNvSpPr txBox="1"/>
          <p:nvPr/>
        </p:nvSpPr>
        <p:spPr>
          <a:xfrm>
            <a:off x="5082982" y="2209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67" name="Straight Connector 266"/>
          <p:cNvCxnSpPr>
            <a:stCxn id="796" idx="0"/>
            <a:endCxn id="759" idx="2"/>
          </p:cNvCxnSpPr>
          <p:nvPr/>
        </p:nvCxnSpPr>
        <p:spPr>
          <a:xfrm rot="5400000" flipH="1" flipV="1">
            <a:off x="4000146" y="3659893"/>
            <a:ext cx="927267" cy="158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3134284" y="1898461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Oval 269"/>
          <p:cNvSpPr/>
          <p:nvPr/>
        </p:nvSpPr>
        <p:spPr>
          <a:xfrm>
            <a:off x="5181600" y="2623109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2" name="Straight Connector 791"/>
          <p:cNvCxnSpPr/>
          <p:nvPr/>
        </p:nvCxnSpPr>
        <p:spPr>
          <a:xfrm>
            <a:off x="1143000" y="33528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Title 246"/>
          <p:cNvSpPr txBox="1">
            <a:spLocks/>
          </p:cNvSpPr>
          <p:nvPr/>
        </p:nvSpPr>
        <p:spPr>
          <a:xfrm>
            <a:off x="486128" y="126619"/>
            <a:ext cx="8229600" cy="61697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R4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49330" y="5960977"/>
            <a:ext cx="862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R4: Inter-access network coordination and cooperation, fast inter-technology handover</a:t>
            </a:r>
          </a:p>
          <a:p>
            <a:r>
              <a:rPr lang="en-US" sz="1400" dirty="0" smtClean="0">
                <a:latin typeface="+mj-lt"/>
              </a:rPr>
              <a:t>SDN-based forwarding state updates across different access networks</a:t>
            </a:r>
          </a:p>
        </p:txBody>
      </p:sp>
      <p:sp>
        <p:nvSpPr>
          <p:cNvPr id="639" name="Rounded Rectangle 638"/>
          <p:cNvSpPr/>
          <p:nvPr/>
        </p:nvSpPr>
        <p:spPr>
          <a:xfrm>
            <a:off x="5560822" y="10379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2819400"/>
            <a:ext cx="990600" cy="990600"/>
            <a:chOff x="381000" y="1962150"/>
            <a:chExt cx="990600" cy="990600"/>
          </a:xfrm>
        </p:grpSpPr>
        <p:sp>
          <p:nvSpPr>
            <p:cNvPr id="641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2" name="Picture 641" descr="MC90043983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7696200" y="2556808"/>
            <a:ext cx="990600" cy="990600"/>
            <a:chOff x="5257800" y="4419600"/>
            <a:chExt cx="990600" cy="990600"/>
          </a:xfrm>
        </p:grpSpPr>
        <p:sp>
          <p:nvSpPr>
            <p:cNvPr id="644" name="Rounded Rectangle 643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172" y="4502656"/>
              <a:ext cx="609597" cy="891069"/>
              <a:chOff x="6324573" y="1828802"/>
              <a:chExt cx="917573" cy="1341245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6972273" y="1828802"/>
                <a:ext cx="269873" cy="1123758"/>
                <a:chOff x="4120" y="2308"/>
                <a:chExt cx="305" cy="1013"/>
              </a:xfrm>
            </p:grpSpPr>
            <p:sp>
              <p:nvSpPr>
                <p:cNvPr id="685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6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9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89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0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91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6756373" y="1901827"/>
                <a:ext cx="269873" cy="1123758"/>
                <a:chOff x="4120" y="2308"/>
                <a:chExt cx="305" cy="1013"/>
              </a:xfrm>
            </p:grpSpPr>
            <p:sp>
              <p:nvSpPr>
                <p:cNvPr id="674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5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8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78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9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80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6540473" y="1973264"/>
                <a:ext cx="269873" cy="1123758"/>
                <a:chOff x="4120" y="2308"/>
                <a:chExt cx="305" cy="1013"/>
              </a:xfrm>
            </p:grpSpPr>
            <p:sp>
              <p:nvSpPr>
                <p:cNvPr id="663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4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5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67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618"/>
              <p:cNvGrpSpPr>
                <a:grpSpLocks/>
              </p:cNvGrpSpPr>
              <p:nvPr/>
            </p:nvGrpSpPr>
            <p:grpSpPr bwMode="auto">
              <a:xfrm>
                <a:off x="6324573" y="2046289"/>
                <a:ext cx="269873" cy="1123758"/>
                <a:chOff x="4120" y="2308"/>
                <a:chExt cx="305" cy="1013"/>
              </a:xfrm>
            </p:grpSpPr>
            <p:sp>
              <p:nvSpPr>
                <p:cNvPr id="652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3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4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59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0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1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2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56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7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58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64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66562" name="Clip" r:id="rId4" imgW="5757415" imgH="3221332" progId="">
                <p:embed/>
              </p:oleObj>
            </a:graphicData>
          </a:graphic>
        </p:graphicFrame>
        <p:sp>
          <p:nvSpPr>
            <p:cNvPr id="647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5903247" y="1495150"/>
            <a:ext cx="990600" cy="997003"/>
            <a:chOff x="5245100" y="2133600"/>
            <a:chExt cx="990600" cy="997003"/>
          </a:xfrm>
        </p:grpSpPr>
        <p:sp>
          <p:nvSpPr>
            <p:cNvPr id="69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8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9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0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0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5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0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715" name="Straight Connector 714"/>
          <p:cNvCxnSpPr/>
          <p:nvPr/>
        </p:nvCxnSpPr>
        <p:spPr>
          <a:xfrm>
            <a:off x="7202750" y="30457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" name="TextBox 716"/>
          <p:cNvSpPr txBox="1"/>
          <p:nvPr/>
        </p:nvSpPr>
        <p:spPr>
          <a:xfrm>
            <a:off x="5582593" y="5361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grpSp>
        <p:nvGrpSpPr>
          <p:cNvPr id="17" name="Group 255"/>
          <p:cNvGrpSpPr/>
          <p:nvPr/>
        </p:nvGrpSpPr>
        <p:grpSpPr>
          <a:xfrm>
            <a:off x="5915947" y="2866750"/>
            <a:ext cx="990600" cy="997003"/>
            <a:chOff x="5245100" y="2133600"/>
            <a:chExt cx="990600" cy="997003"/>
          </a:xfrm>
        </p:grpSpPr>
        <p:sp>
          <p:nvSpPr>
            <p:cNvPr id="71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0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2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2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2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9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2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3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" name="Group 274"/>
          <p:cNvGrpSpPr/>
          <p:nvPr/>
        </p:nvGrpSpPr>
        <p:grpSpPr>
          <a:xfrm>
            <a:off x="5915947" y="4238350"/>
            <a:ext cx="990600" cy="997003"/>
            <a:chOff x="5245100" y="2133600"/>
            <a:chExt cx="990600" cy="997003"/>
          </a:xfrm>
        </p:grpSpPr>
        <p:sp>
          <p:nvSpPr>
            <p:cNvPr id="73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39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4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4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4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3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4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5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6" name="Rounded Rectangle 755"/>
          <p:cNvSpPr/>
          <p:nvPr/>
        </p:nvSpPr>
        <p:spPr>
          <a:xfrm>
            <a:off x="1739048" y="9906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7" name="TextBox 756"/>
          <p:cNvSpPr txBox="1"/>
          <p:nvPr/>
        </p:nvSpPr>
        <p:spPr>
          <a:xfrm>
            <a:off x="2743200" y="53295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5" name="Group 325"/>
          <p:cNvGrpSpPr/>
          <p:nvPr/>
        </p:nvGrpSpPr>
        <p:grpSpPr>
          <a:xfrm>
            <a:off x="3963716" y="22056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75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328"/>
          <p:cNvGrpSpPr/>
          <p:nvPr/>
        </p:nvGrpSpPr>
        <p:grpSpPr>
          <a:xfrm>
            <a:off x="3979305" y="2655918"/>
            <a:ext cx="938479" cy="343703"/>
            <a:chOff x="173867" y="4114800"/>
            <a:chExt cx="938479" cy="343703"/>
          </a:xfrm>
        </p:grpSpPr>
        <p:sp>
          <p:nvSpPr>
            <p:cNvPr id="762" name="Oval 76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0" name="Straight Connector 769"/>
            <p:cNvCxnSpPr>
              <a:stCxn id="765" idx="7"/>
              <a:endCxn id="76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>
              <a:stCxn id="762" idx="6"/>
              <a:endCxn id="76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>
              <a:endCxn id="76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>
              <a:stCxn id="769" idx="3"/>
              <a:endCxn id="76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>
              <a:stCxn id="76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>
              <a:stCxn id="767" idx="2"/>
              <a:endCxn id="76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>
              <a:stCxn id="76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>
              <a:stCxn id="763" idx="3"/>
              <a:endCxn id="76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>
              <a:stCxn id="76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>
              <a:stCxn id="76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>
              <a:stCxn id="766" idx="1"/>
              <a:endCxn id="76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>
              <a:stCxn id="76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>
              <a:stCxn id="767" idx="1"/>
              <a:endCxn id="76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>
              <a:stCxn id="766" idx="7"/>
              <a:endCxn id="76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>
              <a:stCxn id="76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>
              <a:stCxn id="767" idx="0"/>
              <a:endCxn id="76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>
              <a:stCxn id="768" idx="1"/>
              <a:endCxn id="76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>
              <a:stCxn id="769" idx="2"/>
              <a:endCxn id="76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>
              <a:stCxn id="769" idx="3"/>
              <a:endCxn id="76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>
              <a:endCxn id="76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>
              <a:endCxn id="76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3" name="Straight Connector 792"/>
          <p:cNvCxnSpPr/>
          <p:nvPr/>
        </p:nvCxnSpPr>
        <p:spPr>
          <a:xfrm flipV="1">
            <a:off x="3145125" y="27164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/>
          <p:cNvCxnSpPr/>
          <p:nvPr/>
        </p:nvCxnSpPr>
        <p:spPr>
          <a:xfrm flipV="1">
            <a:off x="3135600" y="27009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363"/>
          <p:cNvGrpSpPr/>
          <p:nvPr/>
        </p:nvGrpSpPr>
        <p:grpSpPr>
          <a:xfrm>
            <a:off x="3963716" y="41235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79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7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8" name="Straight Connector 797"/>
          <p:cNvCxnSpPr/>
          <p:nvPr/>
        </p:nvCxnSpPr>
        <p:spPr>
          <a:xfrm flipV="1">
            <a:off x="4401507" y="31962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9" name="Picture 798" descr="MC9004316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936" y="4589115"/>
            <a:ext cx="558346" cy="558346"/>
          </a:xfrm>
          <a:prstGeom prst="rect">
            <a:avLst/>
          </a:prstGeom>
        </p:spPr>
      </p:pic>
      <p:cxnSp>
        <p:nvCxnSpPr>
          <p:cNvPr id="800" name="Straight Connector 799"/>
          <p:cNvCxnSpPr/>
          <p:nvPr/>
        </p:nvCxnSpPr>
        <p:spPr>
          <a:xfrm rot="16200000" flipV="1">
            <a:off x="2268465" y="2923574"/>
            <a:ext cx="2561425" cy="82907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/>
          <p:cNvCxnSpPr>
            <a:endCxn id="899" idx="2"/>
          </p:cNvCxnSpPr>
          <p:nvPr/>
        </p:nvCxnSpPr>
        <p:spPr>
          <a:xfrm rot="10800000" flipV="1">
            <a:off x="3118522" y="46261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26"/>
          <p:cNvGrpSpPr/>
          <p:nvPr/>
        </p:nvGrpSpPr>
        <p:grpSpPr>
          <a:xfrm>
            <a:off x="1828800" y="1600200"/>
            <a:ext cx="1000125" cy="990600"/>
            <a:chOff x="7315200" y="3886200"/>
            <a:chExt cx="1000125" cy="990600"/>
          </a:xfrm>
        </p:grpSpPr>
        <p:sp>
          <p:nvSpPr>
            <p:cNvPr id="804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0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737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827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8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9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0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1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2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3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20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1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2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3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4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5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6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814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5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6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7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8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13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8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0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4" name="AutoShape 154"/>
          <p:cNvSpPr>
            <a:spLocks noChangeArrowheads="1"/>
          </p:cNvSpPr>
          <p:nvPr/>
        </p:nvSpPr>
        <p:spPr bwMode="auto">
          <a:xfrm>
            <a:off x="1828800" y="42862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4" name="Group 158"/>
          <p:cNvGrpSpPr>
            <a:grpSpLocks noChangeAspect="1"/>
          </p:cNvGrpSpPr>
          <p:nvPr/>
        </p:nvGrpSpPr>
        <p:grpSpPr bwMode="auto">
          <a:xfrm flipH="1">
            <a:off x="2209799" y="4659523"/>
            <a:ext cx="411161" cy="494972"/>
            <a:chOff x="5" y="2480"/>
            <a:chExt cx="237" cy="430"/>
          </a:xfrm>
        </p:grpSpPr>
        <p:grpSp>
          <p:nvGrpSpPr>
            <p:cNvPr id="748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758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6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56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7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8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9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0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1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2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49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0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1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2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3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4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5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5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43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4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5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6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7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42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3" name="Rectangle 187"/>
          <p:cNvSpPr>
            <a:spLocks noChangeArrowheads="1"/>
          </p:cNvSpPr>
          <p:nvPr/>
        </p:nvSpPr>
        <p:spPr bwMode="auto">
          <a:xfrm>
            <a:off x="1887537" y="4362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AutoShape 154"/>
          <p:cNvSpPr>
            <a:spLocks noChangeArrowheads="1"/>
          </p:cNvSpPr>
          <p:nvPr/>
        </p:nvSpPr>
        <p:spPr bwMode="auto">
          <a:xfrm>
            <a:off x="1837362" y="29824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5" name="Rectangle 187"/>
          <p:cNvSpPr>
            <a:spLocks noChangeArrowheads="1"/>
          </p:cNvSpPr>
          <p:nvPr/>
        </p:nvSpPr>
        <p:spPr bwMode="auto">
          <a:xfrm>
            <a:off x="1897062" y="3067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1" name="Group 158"/>
          <p:cNvGrpSpPr>
            <a:grpSpLocks noChangeAspect="1"/>
          </p:cNvGrpSpPr>
          <p:nvPr/>
        </p:nvGrpSpPr>
        <p:grpSpPr bwMode="auto">
          <a:xfrm flipH="1">
            <a:off x="2219324" y="3364123"/>
            <a:ext cx="411161" cy="494972"/>
            <a:chOff x="5" y="2480"/>
            <a:chExt cx="237" cy="430"/>
          </a:xfrm>
        </p:grpSpPr>
        <p:grpSp>
          <p:nvGrpSpPr>
            <p:cNvPr id="80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805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807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8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11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7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7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2" name="Group 893"/>
          <p:cNvGrpSpPr/>
          <p:nvPr/>
        </p:nvGrpSpPr>
        <p:grpSpPr>
          <a:xfrm>
            <a:off x="4953000" y="2694116"/>
            <a:ext cx="609600" cy="1925234"/>
            <a:chOff x="6911628" y="2921544"/>
            <a:chExt cx="1089372" cy="1925234"/>
          </a:xfrm>
        </p:grpSpPr>
        <p:cxnSp>
          <p:nvCxnSpPr>
            <p:cNvPr id="895" name="Straight Connector 894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Straight Connector 895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7" name="Rounded Rectangle 896"/>
          <p:cNvSpPr/>
          <p:nvPr/>
        </p:nvSpPr>
        <p:spPr>
          <a:xfrm rot="16200000">
            <a:off x="2474117" y="195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8" name="Rounded Rectangle 897"/>
          <p:cNvSpPr/>
          <p:nvPr/>
        </p:nvSpPr>
        <p:spPr>
          <a:xfrm rot="16200000">
            <a:off x="2474117" y="3327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9" name="Rounded Rectangle 898"/>
          <p:cNvSpPr/>
          <p:nvPr/>
        </p:nvSpPr>
        <p:spPr>
          <a:xfrm rot="16200000">
            <a:off x="2474117" y="4622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01" name="Rounded Rectangle 900"/>
          <p:cNvSpPr/>
          <p:nvPr/>
        </p:nvSpPr>
        <p:spPr>
          <a:xfrm rot="16200000">
            <a:off x="787280" y="3193678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69" name="Straight Connector 268"/>
          <p:cNvCxnSpPr/>
          <p:nvPr/>
        </p:nvCxnSpPr>
        <p:spPr>
          <a:xfrm rot="16200000" flipV="1">
            <a:off x="3009902" y="3619502"/>
            <a:ext cx="990598" cy="76199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flipH="1" flipV="1">
            <a:off x="2397747" y="2590800"/>
            <a:ext cx="9525" cy="400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2492182" y="26786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R4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74" name="Straight Connector 273"/>
          <p:cNvCxnSpPr/>
          <p:nvPr/>
        </p:nvCxnSpPr>
        <p:spPr>
          <a:xfrm>
            <a:off x="3134284" y="190500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Oval 269"/>
          <p:cNvSpPr/>
          <p:nvPr/>
        </p:nvSpPr>
        <p:spPr>
          <a:xfrm>
            <a:off x="2310740" y="2714501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05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2" name="Straight Connector 791"/>
          <p:cNvCxnSpPr/>
          <p:nvPr/>
        </p:nvCxnSpPr>
        <p:spPr>
          <a:xfrm>
            <a:off x="1143000" y="33528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6" name="Title 246"/>
          <p:cNvSpPr txBox="1">
            <a:spLocks/>
          </p:cNvSpPr>
          <p:nvPr/>
        </p:nvSpPr>
        <p:spPr>
          <a:xfrm>
            <a:off x="486128" y="126619"/>
            <a:ext cx="8229600" cy="61697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R5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249330" y="5960977"/>
            <a:ext cx="862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R5: Inter-operator roaming control interface</a:t>
            </a:r>
          </a:p>
          <a:p>
            <a:r>
              <a:rPr lang="en-US" sz="1400" dirty="0" smtClean="0">
                <a:latin typeface="+mj-lt"/>
              </a:rPr>
              <a:t>Inter-operator roaming outside access network</a:t>
            </a:r>
          </a:p>
        </p:txBody>
      </p:sp>
      <p:sp>
        <p:nvSpPr>
          <p:cNvPr id="639" name="Rounded Rectangle 638"/>
          <p:cNvSpPr/>
          <p:nvPr/>
        </p:nvSpPr>
        <p:spPr>
          <a:xfrm>
            <a:off x="5560822" y="10379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2819400"/>
            <a:ext cx="990600" cy="990600"/>
            <a:chOff x="381000" y="1962150"/>
            <a:chExt cx="990600" cy="990600"/>
          </a:xfrm>
        </p:grpSpPr>
        <p:sp>
          <p:nvSpPr>
            <p:cNvPr id="641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42" name="Picture 641" descr="MC90043983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7696200" y="2556808"/>
            <a:ext cx="990600" cy="990600"/>
            <a:chOff x="5257800" y="4419600"/>
            <a:chExt cx="990600" cy="990600"/>
          </a:xfrm>
        </p:grpSpPr>
        <p:sp>
          <p:nvSpPr>
            <p:cNvPr id="644" name="Rounded Rectangle 643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172" y="4502656"/>
              <a:ext cx="609597" cy="891069"/>
              <a:chOff x="6324573" y="1828802"/>
              <a:chExt cx="917573" cy="1341245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6972273" y="1828802"/>
                <a:ext cx="269873" cy="1123758"/>
                <a:chOff x="4120" y="2308"/>
                <a:chExt cx="305" cy="1013"/>
              </a:xfrm>
            </p:grpSpPr>
            <p:sp>
              <p:nvSpPr>
                <p:cNvPr id="685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6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87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92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3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4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5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89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0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91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6756373" y="1901827"/>
                <a:ext cx="269873" cy="1123758"/>
                <a:chOff x="4120" y="2308"/>
                <a:chExt cx="305" cy="1013"/>
              </a:xfrm>
            </p:grpSpPr>
            <p:sp>
              <p:nvSpPr>
                <p:cNvPr id="674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5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6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81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4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78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79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80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34"/>
              <p:cNvGrpSpPr>
                <a:grpSpLocks/>
              </p:cNvGrpSpPr>
              <p:nvPr/>
            </p:nvGrpSpPr>
            <p:grpSpPr bwMode="auto">
              <a:xfrm>
                <a:off x="6540473" y="1973264"/>
                <a:ext cx="269873" cy="1123758"/>
                <a:chOff x="4120" y="2308"/>
                <a:chExt cx="305" cy="1013"/>
              </a:xfrm>
            </p:grpSpPr>
            <p:sp>
              <p:nvSpPr>
                <p:cNvPr id="663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4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5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70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1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2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3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67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68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9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618"/>
              <p:cNvGrpSpPr>
                <a:grpSpLocks/>
              </p:cNvGrpSpPr>
              <p:nvPr/>
            </p:nvGrpSpPr>
            <p:grpSpPr bwMode="auto">
              <a:xfrm>
                <a:off x="6324573" y="2046289"/>
                <a:ext cx="269873" cy="1123758"/>
                <a:chOff x="4120" y="2308"/>
                <a:chExt cx="305" cy="1013"/>
              </a:xfrm>
            </p:grpSpPr>
            <p:sp>
              <p:nvSpPr>
                <p:cNvPr id="652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3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4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659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0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1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2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56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7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58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64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63490" name="Clip" r:id="rId4" imgW="5757415" imgH="3221332" progId="">
                <p:embed/>
              </p:oleObj>
            </a:graphicData>
          </a:graphic>
        </p:graphicFrame>
        <p:sp>
          <p:nvSpPr>
            <p:cNvPr id="647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3" name="Group 44"/>
          <p:cNvGrpSpPr/>
          <p:nvPr/>
        </p:nvGrpSpPr>
        <p:grpSpPr>
          <a:xfrm>
            <a:off x="5903247" y="1495150"/>
            <a:ext cx="990600" cy="997003"/>
            <a:chOff x="5245100" y="2133600"/>
            <a:chExt cx="990600" cy="997003"/>
          </a:xfrm>
        </p:grpSpPr>
        <p:sp>
          <p:nvSpPr>
            <p:cNvPr id="69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8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69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0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0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5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0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6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1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0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715" name="Straight Connector 714"/>
          <p:cNvCxnSpPr/>
          <p:nvPr/>
        </p:nvCxnSpPr>
        <p:spPr>
          <a:xfrm>
            <a:off x="7202750" y="30457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" name="TextBox 716"/>
          <p:cNvSpPr txBox="1"/>
          <p:nvPr/>
        </p:nvSpPr>
        <p:spPr>
          <a:xfrm>
            <a:off x="5582593" y="5361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grpSp>
        <p:nvGrpSpPr>
          <p:cNvPr id="17" name="Group 255"/>
          <p:cNvGrpSpPr/>
          <p:nvPr/>
        </p:nvGrpSpPr>
        <p:grpSpPr>
          <a:xfrm>
            <a:off x="5915947" y="2866750"/>
            <a:ext cx="990600" cy="997003"/>
            <a:chOff x="5245100" y="2133600"/>
            <a:chExt cx="990600" cy="997003"/>
          </a:xfrm>
        </p:grpSpPr>
        <p:sp>
          <p:nvSpPr>
            <p:cNvPr id="71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0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2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2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2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9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2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0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3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3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3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1" name="Group 274"/>
          <p:cNvGrpSpPr/>
          <p:nvPr/>
        </p:nvGrpSpPr>
        <p:grpSpPr>
          <a:xfrm>
            <a:off x="5915947" y="4238350"/>
            <a:ext cx="990600" cy="997003"/>
            <a:chOff x="5245100" y="2133600"/>
            <a:chExt cx="990600" cy="997003"/>
          </a:xfrm>
        </p:grpSpPr>
        <p:sp>
          <p:nvSpPr>
            <p:cNvPr id="73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39" name="Picture 15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74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74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74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3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74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75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5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56" name="Rounded Rectangle 755"/>
          <p:cNvSpPr/>
          <p:nvPr/>
        </p:nvSpPr>
        <p:spPr>
          <a:xfrm>
            <a:off x="1739048" y="9906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7" name="TextBox 756"/>
          <p:cNvSpPr txBox="1"/>
          <p:nvPr/>
        </p:nvSpPr>
        <p:spPr>
          <a:xfrm>
            <a:off x="2743200" y="53295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5" name="Group 325"/>
          <p:cNvGrpSpPr/>
          <p:nvPr/>
        </p:nvGrpSpPr>
        <p:grpSpPr>
          <a:xfrm>
            <a:off x="3963716" y="22056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75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328"/>
          <p:cNvGrpSpPr/>
          <p:nvPr/>
        </p:nvGrpSpPr>
        <p:grpSpPr>
          <a:xfrm>
            <a:off x="3979305" y="2655918"/>
            <a:ext cx="938479" cy="343703"/>
            <a:chOff x="173867" y="4114800"/>
            <a:chExt cx="938479" cy="343703"/>
          </a:xfrm>
        </p:grpSpPr>
        <p:sp>
          <p:nvSpPr>
            <p:cNvPr id="762" name="Oval 76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3" name="Oval 76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4" name="Oval 76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5" name="Oval 76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6" name="Oval 76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7" name="Oval 76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8" name="Oval 76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9" name="Oval 76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0" name="Straight Connector 769"/>
            <p:cNvCxnSpPr>
              <a:stCxn id="765" idx="7"/>
              <a:endCxn id="76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>
              <a:stCxn id="762" idx="6"/>
              <a:endCxn id="76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>
              <a:endCxn id="76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4" name="Straight Connector 773"/>
            <p:cNvCxnSpPr>
              <a:stCxn id="769" idx="3"/>
              <a:endCxn id="76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5" name="Straight Connector 774"/>
            <p:cNvCxnSpPr>
              <a:stCxn id="76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Straight Connector 775"/>
            <p:cNvCxnSpPr>
              <a:stCxn id="767" idx="2"/>
              <a:endCxn id="76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7" name="Straight Connector 776"/>
            <p:cNvCxnSpPr>
              <a:stCxn id="76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Straight Connector 777"/>
            <p:cNvCxnSpPr>
              <a:stCxn id="763" idx="3"/>
              <a:endCxn id="76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9" name="Straight Connector 778"/>
            <p:cNvCxnSpPr>
              <a:stCxn id="76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0" name="Straight Connector 779"/>
            <p:cNvCxnSpPr>
              <a:stCxn id="76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1" name="Straight Connector 780"/>
            <p:cNvCxnSpPr>
              <a:stCxn id="766" idx="1"/>
              <a:endCxn id="76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2" name="Straight Connector 781"/>
            <p:cNvCxnSpPr>
              <a:stCxn id="76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3" name="Straight Connector 782"/>
            <p:cNvCxnSpPr>
              <a:stCxn id="767" idx="1"/>
              <a:endCxn id="76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4" name="Straight Connector 783"/>
            <p:cNvCxnSpPr>
              <a:stCxn id="766" idx="7"/>
              <a:endCxn id="76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5" name="Straight Connector 784"/>
            <p:cNvCxnSpPr>
              <a:stCxn id="76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>
              <a:stCxn id="767" idx="0"/>
              <a:endCxn id="76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>
              <a:stCxn id="768" idx="1"/>
              <a:endCxn id="76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>
              <a:stCxn id="769" idx="2"/>
              <a:endCxn id="76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>
              <a:stCxn id="769" idx="3"/>
              <a:endCxn id="76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>
              <a:endCxn id="76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1" name="Straight Connector 790"/>
            <p:cNvCxnSpPr>
              <a:endCxn id="76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3" name="Straight Connector 792"/>
          <p:cNvCxnSpPr/>
          <p:nvPr/>
        </p:nvCxnSpPr>
        <p:spPr>
          <a:xfrm flipV="1">
            <a:off x="3145125" y="27164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Straight Connector 793"/>
          <p:cNvCxnSpPr/>
          <p:nvPr/>
        </p:nvCxnSpPr>
        <p:spPr>
          <a:xfrm flipV="1">
            <a:off x="3135600" y="27009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363"/>
          <p:cNvGrpSpPr/>
          <p:nvPr/>
        </p:nvGrpSpPr>
        <p:grpSpPr>
          <a:xfrm>
            <a:off x="3963716" y="41235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79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7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98" name="Straight Connector 797"/>
          <p:cNvCxnSpPr/>
          <p:nvPr/>
        </p:nvCxnSpPr>
        <p:spPr>
          <a:xfrm flipV="1">
            <a:off x="4401507" y="31962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9" name="Picture 798" descr="MC9004316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936" y="4589115"/>
            <a:ext cx="558346" cy="558346"/>
          </a:xfrm>
          <a:prstGeom prst="rect">
            <a:avLst/>
          </a:prstGeom>
        </p:spPr>
      </p:pic>
      <p:cxnSp>
        <p:nvCxnSpPr>
          <p:cNvPr id="800" name="Straight Connector 799"/>
          <p:cNvCxnSpPr/>
          <p:nvPr/>
        </p:nvCxnSpPr>
        <p:spPr>
          <a:xfrm rot="16200000" flipV="1">
            <a:off x="2268465" y="29235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/>
          <p:cNvCxnSpPr>
            <a:endCxn id="899" idx="2"/>
          </p:cNvCxnSpPr>
          <p:nvPr/>
        </p:nvCxnSpPr>
        <p:spPr>
          <a:xfrm rot="10800000" flipV="1">
            <a:off x="3118522" y="46261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26"/>
          <p:cNvGrpSpPr/>
          <p:nvPr/>
        </p:nvGrpSpPr>
        <p:grpSpPr>
          <a:xfrm>
            <a:off x="1828800" y="1600200"/>
            <a:ext cx="1000125" cy="990600"/>
            <a:chOff x="7315200" y="3886200"/>
            <a:chExt cx="1000125" cy="990600"/>
          </a:xfrm>
        </p:grpSpPr>
        <p:sp>
          <p:nvSpPr>
            <p:cNvPr id="804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0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737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827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8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29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0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1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2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833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820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1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2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3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4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5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6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814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5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6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7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18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13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08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9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0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0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4" name="AutoShape 154"/>
          <p:cNvSpPr>
            <a:spLocks noChangeArrowheads="1"/>
          </p:cNvSpPr>
          <p:nvPr/>
        </p:nvSpPr>
        <p:spPr bwMode="auto">
          <a:xfrm>
            <a:off x="1828800" y="42862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44" name="Group 158"/>
          <p:cNvGrpSpPr>
            <a:grpSpLocks noChangeAspect="1"/>
          </p:cNvGrpSpPr>
          <p:nvPr/>
        </p:nvGrpSpPr>
        <p:grpSpPr bwMode="auto">
          <a:xfrm flipH="1">
            <a:off x="2209799" y="4659523"/>
            <a:ext cx="411161" cy="494972"/>
            <a:chOff x="5" y="2480"/>
            <a:chExt cx="237" cy="430"/>
          </a:xfrm>
        </p:grpSpPr>
        <p:grpSp>
          <p:nvGrpSpPr>
            <p:cNvPr id="748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758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6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56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7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8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59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0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1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62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49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0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1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2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3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4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55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5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43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4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5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6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47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42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37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8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9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63" name="Rectangle 187"/>
          <p:cNvSpPr>
            <a:spLocks noChangeArrowheads="1"/>
          </p:cNvSpPr>
          <p:nvPr/>
        </p:nvSpPr>
        <p:spPr bwMode="auto">
          <a:xfrm>
            <a:off x="1887537" y="4362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AutoShape 154"/>
          <p:cNvSpPr>
            <a:spLocks noChangeArrowheads="1"/>
          </p:cNvSpPr>
          <p:nvPr/>
        </p:nvSpPr>
        <p:spPr bwMode="auto">
          <a:xfrm>
            <a:off x="1837362" y="29824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865" name="Rectangle 187"/>
          <p:cNvSpPr>
            <a:spLocks noChangeArrowheads="1"/>
          </p:cNvSpPr>
          <p:nvPr/>
        </p:nvSpPr>
        <p:spPr bwMode="auto">
          <a:xfrm>
            <a:off x="1897062" y="3067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03" name="Group 158"/>
          <p:cNvGrpSpPr>
            <a:grpSpLocks noChangeAspect="1"/>
          </p:cNvGrpSpPr>
          <p:nvPr/>
        </p:nvGrpSpPr>
        <p:grpSpPr bwMode="auto">
          <a:xfrm flipH="1">
            <a:off x="2219324" y="3364123"/>
            <a:ext cx="411161" cy="494972"/>
            <a:chOff x="5" y="2480"/>
            <a:chExt cx="237" cy="430"/>
          </a:xfrm>
        </p:grpSpPr>
        <p:grpSp>
          <p:nvGrpSpPr>
            <p:cNvPr id="805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807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81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88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9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88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8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1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87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7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7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6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9" name="Group 893"/>
          <p:cNvGrpSpPr/>
          <p:nvPr/>
        </p:nvGrpSpPr>
        <p:grpSpPr>
          <a:xfrm>
            <a:off x="4953000" y="2694116"/>
            <a:ext cx="609600" cy="1925234"/>
            <a:chOff x="6911628" y="2921544"/>
            <a:chExt cx="1089372" cy="1925234"/>
          </a:xfrm>
        </p:grpSpPr>
        <p:cxnSp>
          <p:nvCxnSpPr>
            <p:cNvPr id="895" name="Straight Connector 894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6" name="Straight Connector 895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7" name="Rounded Rectangle 896"/>
          <p:cNvSpPr/>
          <p:nvPr/>
        </p:nvSpPr>
        <p:spPr>
          <a:xfrm rot="16200000">
            <a:off x="2474117" y="195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8" name="Rounded Rectangle 897"/>
          <p:cNvSpPr/>
          <p:nvPr/>
        </p:nvSpPr>
        <p:spPr>
          <a:xfrm rot="16200000">
            <a:off x="2474117" y="3327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899" name="Rounded Rectangle 898"/>
          <p:cNvSpPr/>
          <p:nvPr/>
        </p:nvSpPr>
        <p:spPr>
          <a:xfrm rot="16200000">
            <a:off x="2474117" y="4622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901" name="Rounded Rectangle 900"/>
          <p:cNvSpPr/>
          <p:nvPr/>
        </p:nvSpPr>
        <p:spPr>
          <a:xfrm rot="16200000">
            <a:off x="787280" y="3193678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269" name="Straight Connector 268"/>
          <p:cNvCxnSpPr/>
          <p:nvPr/>
        </p:nvCxnSpPr>
        <p:spPr>
          <a:xfrm rot="16200000" flipV="1">
            <a:off x="3009902" y="3619502"/>
            <a:ext cx="990598" cy="761998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134284" y="1974661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 flipV="1">
            <a:off x="6408642" y="2526941"/>
            <a:ext cx="0" cy="354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6683182" y="25262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6367782" y="2661110"/>
            <a:ext cx="84876" cy="9260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7" name="Straight Connector 276"/>
          <p:cNvCxnSpPr/>
          <p:nvPr/>
        </p:nvCxnSpPr>
        <p:spPr>
          <a:xfrm flipV="1">
            <a:off x="6408642" y="3886873"/>
            <a:ext cx="0" cy="3549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8" name="TextBox 277"/>
          <p:cNvSpPr txBox="1"/>
          <p:nvPr/>
        </p:nvSpPr>
        <p:spPr>
          <a:xfrm>
            <a:off x="6683182" y="38862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6367782" y="4021042"/>
            <a:ext cx="84876" cy="92609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0" name="Straight Connector 279"/>
          <p:cNvCxnSpPr/>
          <p:nvPr/>
        </p:nvCxnSpPr>
        <p:spPr>
          <a:xfrm rot="10800000">
            <a:off x="4953002" y="4419600"/>
            <a:ext cx="60959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05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3364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R1: Access link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 smtClean="0"/>
              <a:t>SDN-based configuration/interaction between infrastructure and Terminal</a:t>
            </a:r>
          </a:p>
          <a:p>
            <a:pPr lvl="2"/>
            <a:r>
              <a:rPr lang="en-US" sz="1600" dirty="0" smtClean="0"/>
              <a:t>Remote configuration/management mechanisms for 802 radio links, including terminal and access network side. </a:t>
            </a:r>
          </a:p>
          <a:p>
            <a:pPr lvl="2"/>
            <a:r>
              <a:rPr lang="en-US" sz="1600" dirty="0" smtClean="0"/>
              <a:t>SDN-based configuration of 802 links, including </a:t>
            </a:r>
            <a:r>
              <a:rPr lang="en-US" sz="1600" dirty="0" err="1" smtClean="0"/>
              <a:t>QoS</a:t>
            </a:r>
            <a:r>
              <a:rPr lang="en-US" sz="1600" dirty="0" smtClean="0"/>
              <a:t>, setup, teardown, packet classification</a:t>
            </a:r>
          </a:p>
          <a:p>
            <a:pPr lvl="2"/>
            <a:r>
              <a:rPr lang="en-US" sz="1600" dirty="0" smtClean="0"/>
              <a:t>User plane management of the multiple-interfaced Terminal (e.g. generic 802-based logical interface to present to L3)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endParaRPr lang="en-US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R2: User &amp; terminal authentication, subscription &amp; terminal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Control path from Terminal to the corresponding Core operator</a:t>
            </a:r>
          </a:p>
          <a:p>
            <a:pPr lvl="2"/>
            <a:r>
              <a:rPr lang="en-US" sz="1600" dirty="0" smtClean="0"/>
              <a:t>Setting up control path between Terminal and AAA Proxy server</a:t>
            </a:r>
          </a:p>
          <a:p>
            <a:pPr lvl="2"/>
            <a:r>
              <a:rPr lang="en-US" sz="1600" dirty="0" smtClean="0"/>
              <a:t>Setting up control path between AAA Proxy server and AAA server of corresponding operator</a:t>
            </a:r>
          </a:p>
          <a:p>
            <a:pPr lvl="2"/>
            <a:r>
              <a:rPr lang="en-US" sz="1600" dirty="0" smtClean="0"/>
              <a:t>Identification and mapping of user’s traffic data paths/flows</a:t>
            </a:r>
          </a:p>
          <a:p>
            <a:pPr lvl="2"/>
            <a:r>
              <a:rPr lang="en-US" sz="1600" dirty="0" smtClean="0"/>
              <a:t>Dynamic modification of control path (e.g. SDN-based actions based on packet content)</a:t>
            </a:r>
          </a:p>
          <a:p>
            <a:pPr lvl="2"/>
            <a:r>
              <a:rPr lang="en-US" sz="1600" dirty="0" smtClean="0"/>
              <a:t>Per-user radio statistics for terminal management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412696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R3: User data connection, service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SDN controller configuring user data path (end-to-end forwarding) and mobility update, real-time flow-based counter monitoring, queue control, link connection control, heterogeneous access network control</a:t>
            </a:r>
          </a:p>
          <a:p>
            <a:pPr lvl="2"/>
            <a:r>
              <a:rPr lang="en-US" sz="1400" dirty="0" smtClean="0"/>
              <a:t>Southbound interface for configuration/management of heterogeneous 802 links in the backhaul</a:t>
            </a:r>
          </a:p>
          <a:p>
            <a:pPr lvl="2"/>
            <a:r>
              <a:rPr lang="en-US" sz="1400" dirty="0" smtClean="0"/>
              <a:t>Generalized data plane with common behavior for 802 technologies</a:t>
            </a:r>
          </a:p>
          <a:p>
            <a:pPr lvl="2"/>
            <a:r>
              <a:rPr lang="en-US" sz="1400" dirty="0" smtClean="0"/>
              <a:t>Provisioning of data paths across heterogeneous 802 links with </a:t>
            </a:r>
            <a:r>
              <a:rPr lang="en-US" sz="1400" dirty="0" err="1" smtClean="0"/>
              <a:t>QoS</a:t>
            </a:r>
            <a:r>
              <a:rPr lang="en-US" sz="1400" dirty="0" smtClean="0"/>
              <a:t> support</a:t>
            </a:r>
          </a:p>
          <a:p>
            <a:pPr lvl="2"/>
            <a:r>
              <a:rPr lang="en-US" sz="1400" dirty="0" smtClean="0"/>
              <a:t>Per-user counters for accounting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R4: Inter-access network coordination and cooperation, fast inter-technology handover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SDN-based forwarding state updates across different access networks</a:t>
            </a:r>
          </a:p>
          <a:p>
            <a:pPr lvl="2"/>
            <a:r>
              <a:rPr lang="en-US" sz="1400" dirty="0" smtClean="0"/>
              <a:t>SDN-based reconfiguration of data path</a:t>
            </a:r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1800" dirty="0" smtClean="0"/>
              <a:t>R5: Inter-operator roaming control interface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smtClean="0"/>
              <a:t>Inter-operator roaming outside access network</a:t>
            </a:r>
          </a:p>
          <a:p>
            <a:pPr lvl="2"/>
            <a:r>
              <a:rPr lang="en-US" sz="1400" dirty="0" smtClean="0"/>
              <a:t>Subscription information exchange between service operators</a:t>
            </a:r>
          </a:p>
          <a:p>
            <a:pPr lvl="1"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 To EXISTING IEEE 802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xmlns="" val="38975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Control of data forwarding plane, common to 802 technologies</a:t>
            </a:r>
          </a:p>
          <a:p>
            <a:pPr lvl="1"/>
            <a:r>
              <a:rPr lang="en-US" sz="1800" dirty="0" smtClean="0"/>
              <a:t>Southbound interface enabling the communication between the 802 technologies and the central controller (e.g. access abstraction)</a:t>
            </a:r>
          </a:p>
          <a:p>
            <a:pPr lvl="1"/>
            <a:r>
              <a:rPr lang="en-US" sz="1800" dirty="0" smtClean="0"/>
              <a:t>Clearly defined interfaces, SAPs and behaviors</a:t>
            </a:r>
          </a:p>
          <a:p>
            <a:pPr lvl="1"/>
            <a:r>
              <a:rPr lang="en-US" sz="1800" dirty="0" smtClean="0"/>
              <a:t>Ability to modify data path based on arbitrary but bounded selection parameters</a:t>
            </a:r>
          </a:p>
          <a:p>
            <a:pPr lvl="2"/>
            <a:r>
              <a:rPr lang="en-US" sz="1400" dirty="0" smtClean="0"/>
              <a:t>Packet classification mechanisms based on templates (á la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End-to-end packet flow and </a:t>
            </a:r>
            <a:r>
              <a:rPr lang="en-US" sz="1400" dirty="0" err="1" smtClean="0"/>
              <a:t>QoS</a:t>
            </a:r>
            <a:endParaRPr lang="en-US" sz="1400" dirty="0" smtClean="0"/>
          </a:p>
          <a:p>
            <a:r>
              <a:rPr lang="en-US" sz="2000" dirty="0" smtClean="0"/>
              <a:t>Radio configuration mechanism for access and backhaul links</a:t>
            </a:r>
          </a:p>
          <a:p>
            <a:pPr lvl="1"/>
            <a:r>
              <a:rPr lang="en-US" sz="1800" dirty="0" smtClean="0"/>
              <a:t>With defined metrics and reporting</a:t>
            </a:r>
          </a:p>
          <a:p>
            <a:r>
              <a:rPr lang="en-US" sz="2000" dirty="0" smtClean="0"/>
              <a:t>Data plane management of the multiple-interface Terminal</a:t>
            </a:r>
          </a:p>
          <a:p>
            <a:pPr lvl="1"/>
            <a:r>
              <a:rPr lang="en-US" sz="1800" dirty="0" smtClean="0"/>
              <a:t>Notion of 802 logical interface facing L3</a:t>
            </a:r>
          </a:p>
          <a:p>
            <a:r>
              <a:rPr lang="en-US" sz="2000" dirty="0" smtClean="0"/>
              <a:t>Generic 802 access authorization and attachment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5402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use cases contribution</a:t>
            </a:r>
          </a:p>
          <a:p>
            <a:r>
              <a:rPr lang="en-US" dirty="0" smtClean="0"/>
              <a:t>Antonio de la Oliva, UC3M</a:t>
            </a:r>
          </a:p>
          <a:p>
            <a:r>
              <a:rPr lang="en-US" dirty="0" smtClean="0"/>
              <a:t>Juan Carlos Zuniga, </a:t>
            </a:r>
            <a:r>
              <a:rPr lang="en-US" dirty="0" err="1" smtClean="0"/>
              <a:t>InterDigital</a:t>
            </a:r>
            <a:endParaRPr lang="en-US" dirty="0" smtClean="0"/>
          </a:p>
          <a:p>
            <a:r>
              <a:rPr lang="en-US" dirty="0" smtClean="0"/>
              <a:t>Roger Marks, </a:t>
            </a:r>
            <a:r>
              <a:rPr lang="en-US" dirty="0" err="1" smtClean="0"/>
              <a:t>EthAirNet</a:t>
            </a:r>
            <a:r>
              <a:rPr lang="en-US" dirty="0" smtClean="0"/>
              <a:t> Associates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Domain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xmlns="" val="1228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4826475" y="2590800"/>
            <a:ext cx="1641928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22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22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22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2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7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238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239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0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2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3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5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6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248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249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2781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250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251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52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3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54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4848246" y="4218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grpSp>
        <p:nvGrpSpPr>
          <p:cNvPr id="256" name="Group 255"/>
          <p:cNvGrpSpPr/>
          <p:nvPr/>
        </p:nvGrpSpPr>
        <p:grpSpPr>
          <a:xfrm>
            <a:off x="5181600" y="304800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60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63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5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7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19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2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3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24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Connector 290"/>
          <p:cNvCxnSpPr>
            <a:endCxn id="251" idx="3"/>
          </p:cNvCxnSpPr>
          <p:nvPr/>
        </p:nvCxnSpPr>
        <p:spPr>
          <a:xfrm rot="5400000">
            <a:off x="6059714" y="4192814"/>
            <a:ext cx="13335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205" idx="3"/>
          </p:cNvCxnSpPr>
          <p:nvPr/>
        </p:nvCxnSpPr>
        <p:spPr>
          <a:xfrm rot="16200000" flipV="1">
            <a:off x="5983514" y="2402114"/>
            <a:ext cx="14859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191000" y="5029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191000" y="1981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61442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5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5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6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 with multiple Cores</a:t>
            </a:r>
            <a:endParaRPr lang="en-US" sz="2800" dirty="0"/>
          </a:p>
        </p:txBody>
      </p:sp>
      <p:grpSp>
        <p:nvGrpSpPr>
          <p:cNvPr id="104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10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0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0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" name="Rounded Rectangle 204"/>
          <p:cNvSpPr/>
          <p:nvPr/>
        </p:nvSpPr>
        <p:spPr>
          <a:xfrm>
            <a:off x="4800600" y="12192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4822371" y="23622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A</a:t>
            </a:r>
            <a:endParaRPr lang="en-US" sz="1200" b="1" dirty="0"/>
          </a:p>
        </p:txBody>
      </p:sp>
      <p:grpSp>
        <p:nvGrpSpPr>
          <p:cNvPr id="207" name="Group 255"/>
          <p:cNvGrpSpPr/>
          <p:nvPr/>
        </p:nvGrpSpPr>
        <p:grpSpPr>
          <a:xfrm>
            <a:off x="5155725" y="1371600"/>
            <a:ext cx="990600" cy="997003"/>
            <a:chOff x="5245100" y="2133600"/>
            <a:chExt cx="990600" cy="997003"/>
          </a:xfrm>
        </p:grpSpPr>
        <p:sp>
          <p:nvSpPr>
            <p:cNvPr id="20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9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1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11" name="Group 191"/>
            <p:cNvGrpSpPr/>
            <p:nvPr/>
          </p:nvGrpSpPr>
          <p:grpSpPr>
            <a:xfrm>
              <a:off x="5450788" y="2438393"/>
              <a:ext cx="569016" cy="801461"/>
              <a:chOff x="7481888" y="3079211"/>
              <a:chExt cx="595341" cy="951264"/>
            </a:xfrm>
          </p:grpSpPr>
          <p:sp>
            <p:nvSpPr>
              <p:cNvPr id="21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1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14" name="Group 122"/>
              <p:cNvGrpSpPr>
                <a:grpSpLocks/>
              </p:cNvGrpSpPr>
              <p:nvPr/>
            </p:nvGrpSpPr>
            <p:grpSpPr bwMode="auto">
              <a:xfrm>
                <a:off x="7848778" y="3079211"/>
                <a:ext cx="228451" cy="951264"/>
                <a:chOff x="4120" y="2308"/>
                <a:chExt cx="305" cy="1013"/>
              </a:xfrm>
            </p:grpSpPr>
            <p:sp>
              <p:nvSpPr>
                <p:cNvPr id="21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2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Rounded Rectangle 225"/>
          <p:cNvSpPr/>
          <p:nvPr/>
        </p:nvSpPr>
        <p:spPr>
          <a:xfrm>
            <a:off x="4800600" y="28194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822371" y="39624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B</a:t>
            </a:r>
            <a:endParaRPr lang="en-US" sz="1200" b="1" dirty="0"/>
          </a:p>
        </p:txBody>
      </p:sp>
      <p:grpSp>
        <p:nvGrpSpPr>
          <p:cNvPr id="228" name="Group 255"/>
          <p:cNvGrpSpPr/>
          <p:nvPr/>
        </p:nvGrpSpPr>
        <p:grpSpPr>
          <a:xfrm>
            <a:off x="5155725" y="2971800"/>
            <a:ext cx="990600" cy="997003"/>
            <a:chOff x="5245100" y="2133600"/>
            <a:chExt cx="990600" cy="997003"/>
          </a:xfrm>
        </p:grpSpPr>
        <p:sp>
          <p:nvSpPr>
            <p:cNvPr id="22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3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32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234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35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36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237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0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1" name="Rounded Rectangle 250"/>
          <p:cNvSpPr/>
          <p:nvPr/>
        </p:nvSpPr>
        <p:spPr>
          <a:xfrm>
            <a:off x="4800600" y="44196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4822371" y="55626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 C</a:t>
            </a:r>
            <a:endParaRPr lang="en-US" sz="1200" b="1" dirty="0"/>
          </a:p>
        </p:txBody>
      </p:sp>
      <p:grpSp>
        <p:nvGrpSpPr>
          <p:cNvPr id="253" name="Group 255"/>
          <p:cNvGrpSpPr/>
          <p:nvPr/>
        </p:nvGrpSpPr>
        <p:grpSpPr>
          <a:xfrm>
            <a:off x="5155725" y="4572000"/>
            <a:ext cx="990600" cy="997003"/>
            <a:chOff x="5245100" y="2133600"/>
            <a:chExt cx="990600" cy="997003"/>
          </a:xfrm>
        </p:grpSpPr>
        <p:sp>
          <p:nvSpPr>
            <p:cNvPr id="254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5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6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260" name="Group 191"/>
            <p:cNvGrpSpPr/>
            <p:nvPr/>
          </p:nvGrpSpPr>
          <p:grpSpPr>
            <a:xfrm>
              <a:off x="5450786" y="2438391"/>
              <a:ext cx="569016" cy="801460"/>
              <a:chOff x="7481888" y="3079213"/>
              <a:chExt cx="595341" cy="951264"/>
            </a:xfrm>
          </p:grpSpPr>
          <p:sp>
            <p:nvSpPr>
              <p:cNvPr id="26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7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75" name="Group 122"/>
              <p:cNvGrpSpPr>
                <a:grpSpLocks/>
              </p:cNvGrpSpPr>
              <p:nvPr/>
            </p:nvGrpSpPr>
            <p:grpSpPr bwMode="auto">
              <a:xfrm>
                <a:off x="7848778" y="3079213"/>
                <a:ext cx="228451" cy="951264"/>
                <a:chOff x="4120" y="2308"/>
                <a:chExt cx="305" cy="1013"/>
              </a:xfrm>
            </p:grpSpPr>
            <p:sp>
              <p:nvSpPr>
                <p:cNvPr id="27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79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8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xmlns="" val="17993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haul_multiple_R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865736"/>
            <a:ext cx="6211013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2895600"/>
            <a:ext cx="151878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743200" y="3048000"/>
            <a:ext cx="1609344" cy="1341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11752" y="3508249"/>
            <a:ext cx="76809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24" y="1970055"/>
            <a:ext cx="308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Centrally controlled configuration, from Core to Terminal, of heterogeneous IEEE 802 links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Dynamic creation of data paths with dynamic reconfiguration and mapping to the terminal at  flow granularity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Clean separation of data and control planes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5598500" y="1564990"/>
            <a:ext cx="300624" cy="3194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09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Straight Connector 408"/>
          <p:cNvCxnSpPr/>
          <p:nvPr/>
        </p:nvCxnSpPr>
        <p:spPr>
          <a:xfrm>
            <a:off x="914400" y="3704950"/>
            <a:ext cx="1380500" cy="0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5408422" y="12665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310274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42" name="Group 40"/>
          <p:cNvGrpSpPr/>
          <p:nvPr/>
        </p:nvGrpSpPr>
        <p:grpSpPr>
          <a:xfrm>
            <a:off x="7543800" y="27854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59394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93" name="Group 44"/>
          <p:cNvGrpSpPr/>
          <p:nvPr/>
        </p:nvGrpSpPr>
        <p:grpSpPr>
          <a:xfrm>
            <a:off x="5750847" y="172375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2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3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1" name="Straight Connector 230"/>
          <p:cNvCxnSpPr/>
          <p:nvPr/>
        </p:nvCxnSpPr>
        <p:spPr>
          <a:xfrm>
            <a:off x="7050350" y="32743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219200" y="3598046"/>
            <a:ext cx="506186" cy="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430193" y="55904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45720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</a:t>
            </a:r>
            <a:r>
              <a:rPr lang="en-US" sz="2800" dirty="0" err="1" smtClean="0"/>
              <a:t>OmniRAN</a:t>
            </a:r>
            <a:r>
              <a:rPr lang="en-US" sz="2800" dirty="0" smtClean="0"/>
              <a:t> Architecture </a:t>
            </a:r>
            <a:endParaRPr lang="en-US" sz="2800" dirty="0"/>
          </a:p>
        </p:txBody>
      </p:sp>
      <p:grpSp>
        <p:nvGrpSpPr>
          <p:cNvPr id="104" name="Group 255"/>
          <p:cNvGrpSpPr/>
          <p:nvPr/>
        </p:nvGrpSpPr>
        <p:grpSpPr>
          <a:xfrm>
            <a:off x="5763547" y="309535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6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8" name="Group 274"/>
          <p:cNvGrpSpPr/>
          <p:nvPr/>
        </p:nvGrpSpPr>
        <p:grpSpPr>
          <a:xfrm>
            <a:off x="5763547" y="4466950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9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10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1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ounded Rectangle 215"/>
          <p:cNvSpPr/>
          <p:nvPr/>
        </p:nvSpPr>
        <p:spPr>
          <a:xfrm>
            <a:off x="1586648" y="12192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2590800" y="55581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18" name="Group 325"/>
          <p:cNvGrpSpPr/>
          <p:nvPr/>
        </p:nvGrpSpPr>
        <p:grpSpPr>
          <a:xfrm>
            <a:off x="3811316" y="24342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1" name="Group 328"/>
          <p:cNvGrpSpPr/>
          <p:nvPr/>
        </p:nvGrpSpPr>
        <p:grpSpPr>
          <a:xfrm>
            <a:off x="3826905" y="2884518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2983200" y="216102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992725" y="29450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2983200" y="29295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9" name="Group 363"/>
          <p:cNvGrpSpPr/>
          <p:nvPr/>
        </p:nvGrpSpPr>
        <p:grpSpPr>
          <a:xfrm>
            <a:off x="3811316" y="43521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7" name="Straight Connector 296"/>
          <p:cNvCxnSpPr/>
          <p:nvPr/>
        </p:nvCxnSpPr>
        <p:spPr>
          <a:xfrm flipV="1">
            <a:off x="4249107" y="3424859"/>
            <a:ext cx="0" cy="918105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536" y="48177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116065" y="31521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V="1">
            <a:off x="2839965" y="3876074"/>
            <a:ext cx="11136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415" idx="2"/>
          </p:cNvCxnSpPr>
          <p:nvPr/>
        </p:nvCxnSpPr>
        <p:spPr>
          <a:xfrm rot="10800000" flipV="1">
            <a:off x="2966122" y="48547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727274" y="6324600"/>
            <a:ext cx="824516" cy="15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6733239" y="6537754"/>
            <a:ext cx="824516" cy="15446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7590769" y="620000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5907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grpSp>
        <p:nvGrpSpPr>
          <p:cNvPr id="308" name="Group 226"/>
          <p:cNvGrpSpPr/>
          <p:nvPr/>
        </p:nvGrpSpPr>
        <p:grpSpPr>
          <a:xfrm>
            <a:off x="1676400" y="18288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0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1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16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2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17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676400" y="45148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1" name="Group 158"/>
          <p:cNvGrpSpPr>
            <a:grpSpLocks noChangeAspect="1"/>
          </p:cNvGrpSpPr>
          <p:nvPr/>
        </p:nvGrpSpPr>
        <p:grpSpPr bwMode="auto">
          <a:xfrm flipH="1">
            <a:off x="2057399" y="4888123"/>
            <a:ext cx="411161" cy="494972"/>
            <a:chOff x="5" y="2480"/>
            <a:chExt cx="237" cy="430"/>
          </a:xfrm>
        </p:grpSpPr>
        <p:grpSp>
          <p:nvGrpSpPr>
            <p:cNvPr id="34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47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5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8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735137" y="4591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684962" y="32110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744662" y="32956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2" name="Group 158"/>
          <p:cNvGrpSpPr>
            <a:grpSpLocks noChangeAspect="1"/>
          </p:cNvGrpSpPr>
          <p:nvPr/>
        </p:nvGrpSpPr>
        <p:grpSpPr bwMode="auto">
          <a:xfrm flipH="1">
            <a:off x="2066924" y="3592723"/>
            <a:ext cx="411161" cy="494972"/>
            <a:chOff x="5" y="2480"/>
            <a:chExt cx="237" cy="430"/>
          </a:xfrm>
        </p:grpSpPr>
        <p:grpSp>
          <p:nvGrpSpPr>
            <p:cNvPr id="37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77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8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78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4800600" y="2922716"/>
            <a:ext cx="609600" cy="1925234"/>
            <a:chOff x="6911628" y="2921544"/>
            <a:chExt cx="1089372" cy="1925234"/>
          </a:xfrm>
        </p:grpSpPr>
        <p:cxnSp>
          <p:nvCxnSpPr>
            <p:cNvPr id="407" name="Straight Connector 406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Rounded Rectangle 410"/>
          <p:cNvSpPr/>
          <p:nvPr/>
        </p:nvSpPr>
        <p:spPr>
          <a:xfrm rot="16200000">
            <a:off x="2321717" y="2184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 rot="16200000">
            <a:off x="2321717" y="35561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321717" y="4851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162800" y="3928408"/>
            <a:ext cx="207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787280" y="347992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</a:t>
            </a:r>
            <a:r>
              <a:rPr lang="en-US" cap="none" dirty="0" err="1" smtClean="0"/>
              <a:t>OmniRAN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xmlns="" val="1935210888"/>
      </p:ext>
    </p:extLst>
  </p:cSld>
  <p:clrMapOvr>
    <a:masterClrMapping/>
  </p:clrMapOvr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999</Words>
  <Application>Microsoft Macintosh PowerPoint</Application>
  <PresentationFormat>On-screen Show (4:3)</PresentationFormat>
  <Paragraphs>271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omniran_usecase_template</vt:lpstr>
      <vt:lpstr>Clip</vt:lpstr>
      <vt:lpstr>Slide 1</vt:lpstr>
      <vt:lpstr>SDN-based OmniRAN Use Cases Summary</vt:lpstr>
      <vt:lpstr>Deployment Domain</vt:lpstr>
      <vt:lpstr>OmniRAN Architecture</vt:lpstr>
      <vt:lpstr>OmniRAN Architecture with multiple Cores</vt:lpstr>
      <vt:lpstr>USE Case description</vt:lpstr>
      <vt:lpstr>Scenario</vt:lpstr>
      <vt:lpstr>SDN-based OmniRAN Architecture </vt:lpstr>
      <vt:lpstr>Mapping to OmniRAN</vt:lpstr>
      <vt:lpstr>Slide 10</vt:lpstr>
      <vt:lpstr>Slide 11</vt:lpstr>
      <vt:lpstr>Slide 12</vt:lpstr>
      <vt:lpstr>Slide 13</vt:lpstr>
      <vt:lpstr>Slide 14</vt:lpstr>
      <vt:lpstr>Functional Requirements</vt:lpstr>
      <vt:lpstr>Functional Requirements</vt:lpstr>
      <vt:lpstr>GAPS To EXISTING IEEE 802 Functionality</vt:lpstr>
      <vt:lpstr>GAP Analysis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zunigajc</cp:lastModifiedBy>
  <cp:revision>108</cp:revision>
  <cp:lastPrinted>1998-02-10T13:28:06Z</cp:lastPrinted>
  <dcterms:created xsi:type="dcterms:W3CDTF">2013-03-11T14:14:17Z</dcterms:created>
  <dcterms:modified xsi:type="dcterms:W3CDTF">2013-05-17T02:11:09Z</dcterms:modified>
</cp:coreProperties>
</file>