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62" r:id="rId2"/>
    <p:sldId id="265" r:id="rId3"/>
    <p:sldId id="283" r:id="rId4"/>
    <p:sldId id="271" r:id="rId5"/>
    <p:sldId id="272" r:id="rId6"/>
    <p:sldId id="273" r:id="rId7"/>
    <p:sldId id="288" r:id="rId8"/>
    <p:sldId id="286" r:id="rId9"/>
    <p:sldId id="266"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286" autoAdjust="0"/>
    <p:restoredTop sz="99233" autoAdjust="0"/>
  </p:normalViewPr>
  <p:slideViewPr>
    <p:cSldViewPr>
      <p:cViewPr varScale="1">
        <p:scale>
          <a:sx n="88" d="100"/>
          <a:sy n="88" d="100"/>
        </p:scale>
        <p:origin x="-63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3453656" y="8839200"/>
            <a:ext cx="76944"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3F8FCE7-1C7E-1B48-98FA-73D5EB700EC9}" type="slidenum">
              <a:rPr lang="en-US" sz="1200"/>
              <a:pPr/>
              <a:t>3</a:t>
            </a:fld>
            <a:endParaRPr lang="en-US" sz="1200"/>
          </a:p>
        </p:txBody>
      </p:sp>
      <p:sp>
        <p:nvSpPr>
          <p:cNvPr id="4099" name="Rectangle 2"/>
          <p:cNvSpPr>
            <a:spLocks noGrp="1" noRot="1" noChangeAspect="1" noChangeArrowheads="1" noTextEdit="1"/>
          </p:cNvSpPr>
          <p:nvPr>
            <p:ph type="sldImg"/>
          </p:nvPr>
        </p:nvSpPr>
        <p:spPr>
          <a:xfrm>
            <a:off x="1154113" y="701675"/>
            <a:ext cx="4625975" cy="3468688"/>
          </a:xfrm>
          <a:ln/>
        </p:spPr>
      </p:sp>
      <p:sp>
        <p:nvSpPr>
          <p:cNvPr id="410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4</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5603"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5604"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25605"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45DD8657-51BD-E244-89B3-47C6D9119A53}" type="slidenum">
              <a:rPr lang="en-GB"/>
              <a:pPr/>
              <a:t>5</a:t>
            </a:fld>
            <a:endParaRPr lang="en-GB"/>
          </a:p>
        </p:txBody>
      </p:sp>
      <p:sp>
        <p:nvSpPr>
          <p:cNvPr id="25606" name="Rectangle 2"/>
          <p:cNvSpPr>
            <a:spLocks noGrp="1" noChangeArrowheads="1"/>
          </p:cNvSpPr>
          <p:nvPr>
            <p:ph type="body" idx="1"/>
          </p:nvPr>
        </p:nvSpPr>
        <p:spPr>
          <a:xfrm>
            <a:off x="923480" y="4254563"/>
            <a:ext cx="508724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158" tIns="44779" rIns="91158" bIns="44779"/>
          <a:lstStyle/>
          <a:p>
            <a:pPr defTabSz="914400"/>
            <a:r>
              <a:rPr lang="en-US">
                <a:latin typeface="Times New Roman" charset="0"/>
              </a:rPr>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a:latin typeface="Times New Roman" charset="0"/>
              </a:rPr>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a:latin typeface="Times New Roman" charset="0"/>
              </a:rPr>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25607" name="Rectangle 3"/>
          <p:cNvSpPr>
            <a:spLocks noGrp="1" noRot="1" noChangeAspect="1" noChangeArrowheads="1" noTextEdit="1"/>
          </p:cNvSpPr>
          <p:nvPr>
            <p:ph type="sldImg"/>
          </p:nvPr>
        </p:nvSpPr>
        <p:spPr>
          <a:xfrm>
            <a:off x="1146175" y="695325"/>
            <a:ext cx="4643438" cy="3481388"/>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9</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97513" y="76200"/>
            <a:ext cx="2117887" cy="307777"/>
          </a:xfrm>
          <a:prstGeom prst="rect">
            <a:avLst/>
          </a:prstGeom>
        </p:spPr>
        <p:txBody>
          <a:bodyPr wrap="none">
            <a:spAutoFit/>
          </a:bodyPr>
          <a:lstStyle/>
          <a:p>
            <a:pPr algn="r"/>
            <a:r>
              <a:rPr lang="en-US" sz="1400" b="1" dirty="0" smtClean="0"/>
              <a:t>omniran-13-0030-00-ecsg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omniran/documents" TargetMode="External"/><Relationship Id="rId2" Type="http://schemas.openxmlformats.org/officeDocument/2006/relationships/hyperlink" Target="http://www.ieee802.org/OmniRANsg/" TargetMode="External"/><Relationship Id="rId1" Type="http://schemas.openxmlformats.org/officeDocument/2006/relationships/slideLayout" Target="../slideLayouts/slideLayout2.xml"/><Relationship Id="rId5" Type="http://schemas.openxmlformats.org/officeDocument/2006/relationships/hyperlink" Target="http://grouper.ieee.org/groups/802/OmniRANsg/email/" TargetMode="External"/><Relationship Id="rId4" Type="http://schemas.openxmlformats.org/officeDocument/2006/relationships/hyperlink" Target="mailto:ecsg-802-omniran@listserv.ieee.or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OmniRAN EC SG Agenda</a:t>
            </a:r>
            <a:br>
              <a:rPr lang="en-US" dirty="0"/>
            </a:br>
            <a:r>
              <a:rPr lang="en-US" dirty="0" smtClean="0"/>
              <a:t>May </a:t>
            </a:r>
            <a:r>
              <a:rPr lang="en-US" dirty="0"/>
              <a:t>2013, </a:t>
            </a:r>
            <a:r>
              <a:rPr lang="en-US" dirty="0" smtClean="0"/>
              <a:t>Waikoloa, HI</a:t>
            </a:r>
            <a:endParaRPr lang="en-US" dirty="0"/>
          </a:p>
        </p:txBody>
      </p:sp>
      <p:sp>
        <p:nvSpPr>
          <p:cNvPr id="3" name="Subtitle 2"/>
          <p:cNvSpPr>
            <a:spLocks noGrp="1"/>
          </p:cNvSpPr>
          <p:nvPr>
            <p:ph type="subTitle" idx="1"/>
          </p:nvPr>
        </p:nvSpPr>
        <p:spPr/>
        <p:txBody>
          <a:bodyPr/>
          <a:lstStyle/>
          <a:p>
            <a:r>
              <a:rPr lang="en-US" dirty="0" smtClean="0"/>
              <a:t>2013-04-29</a:t>
            </a:r>
            <a:r>
              <a:rPr lang="en-US" dirty="0"/>
              <a:t/>
            </a:r>
            <a:br>
              <a:rPr lang="en-US" dirty="0"/>
            </a:br>
            <a:r>
              <a:rPr lang="en-US" dirty="0"/>
              <a:t>Max Riegel</a:t>
            </a:r>
          </a:p>
          <a:p>
            <a:r>
              <a:rPr lang="en-US" dirty="0"/>
              <a:t>(OmniRAN SG Chair)</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Meetings</a:t>
            </a:r>
          </a:p>
        </p:txBody>
      </p:sp>
      <p:sp>
        <p:nvSpPr>
          <p:cNvPr id="3078" name="Rectangle 3"/>
          <p:cNvSpPr>
            <a:spLocks noGrp="1" noChangeArrowheads="1"/>
          </p:cNvSpPr>
          <p:nvPr>
            <p:ph type="body" idx="1"/>
          </p:nvPr>
        </p:nvSpPr>
        <p:spPr/>
        <p:txBody>
          <a:bodyPr>
            <a:normAutofit fontScale="85000" lnSpcReduction="20000"/>
          </a:bodyPr>
          <a:lstStyle/>
          <a:p>
            <a:r>
              <a:rPr lang="en-GB" dirty="0" smtClean="0"/>
              <a:t>Monday, May 13</a:t>
            </a:r>
            <a:r>
              <a:rPr lang="en-GB" baseline="30000" dirty="0" smtClean="0"/>
              <a:t>th</a:t>
            </a:r>
            <a:r>
              <a:rPr lang="en-GB" dirty="0" smtClean="0"/>
              <a:t>,		10:30 – 12:30</a:t>
            </a:r>
          </a:p>
          <a:p>
            <a:r>
              <a:rPr lang="en-GB" dirty="0" smtClean="0"/>
              <a:t>Tuesday</a:t>
            </a:r>
            <a:r>
              <a:rPr lang="en-GB" dirty="0" smtClean="0"/>
              <a:t>, </a:t>
            </a:r>
            <a:r>
              <a:rPr lang="en-GB" dirty="0" smtClean="0"/>
              <a:t>May 14</a:t>
            </a:r>
            <a:r>
              <a:rPr lang="en-GB" baseline="30000" dirty="0" smtClean="0"/>
              <a:t>th</a:t>
            </a:r>
            <a:r>
              <a:rPr lang="en-GB" dirty="0" smtClean="0"/>
              <a:t>, 		10:30 – 12:30</a:t>
            </a:r>
          </a:p>
          <a:p>
            <a:r>
              <a:rPr lang="en-GB" dirty="0" smtClean="0"/>
              <a:t>Tuesday</a:t>
            </a:r>
            <a:r>
              <a:rPr lang="en-GB" dirty="0"/>
              <a:t>, </a:t>
            </a:r>
            <a:r>
              <a:rPr lang="en-GB" dirty="0" smtClean="0"/>
              <a:t>May 14</a:t>
            </a:r>
            <a:r>
              <a:rPr lang="en-GB" baseline="30000" dirty="0" smtClean="0"/>
              <a:t>th</a:t>
            </a:r>
            <a:r>
              <a:rPr lang="en-GB" dirty="0"/>
              <a:t>, </a:t>
            </a:r>
            <a:r>
              <a:rPr lang="en-GB" dirty="0" smtClean="0"/>
              <a:t>		13:30 </a:t>
            </a:r>
            <a:r>
              <a:rPr lang="en-GB" dirty="0"/>
              <a:t>– 15:30</a:t>
            </a:r>
          </a:p>
          <a:p>
            <a:r>
              <a:rPr lang="en-GB" dirty="0"/>
              <a:t>Wednesday, </a:t>
            </a:r>
            <a:r>
              <a:rPr lang="en-GB" dirty="0" smtClean="0"/>
              <a:t>May 15</a:t>
            </a:r>
            <a:r>
              <a:rPr lang="en-GB" baseline="30000" dirty="0" smtClean="0"/>
              <a:t>th</a:t>
            </a:r>
            <a:r>
              <a:rPr lang="en-GB" dirty="0"/>
              <a:t>, </a:t>
            </a:r>
            <a:r>
              <a:rPr lang="en-GB" dirty="0" smtClean="0"/>
              <a:t>	</a:t>
            </a:r>
            <a:r>
              <a:rPr lang="en-GB" dirty="0" smtClean="0"/>
              <a:t>08</a:t>
            </a:r>
            <a:r>
              <a:rPr lang="en-GB" dirty="0" smtClean="0"/>
              <a:t>:00 </a:t>
            </a:r>
            <a:r>
              <a:rPr lang="en-GB" dirty="0"/>
              <a:t>– </a:t>
            </a:r>
            <a:r>
              <a:rPr lang="en-GB" dirty="0" smtClean="0"/>
              <a:t>10:00</a:t>
            </a:r>
            <a:endParaRPr lang="en-GB" dirty="0"/>
          </a:p>
          <a:p>
            <a:r>
              <a:rPr lang="en-GB" dirty="0" smtClean="0"/>
              <a:t>Wednesday, May </a:t>
            </a:r>
            <a:r>
              <a:rPr lang="en-GB" dirty="0" smtClean="0"/>
              <a:t>15</a:t>
            </a:r>
            <a:r>
              <a:rPr lang="en-GB" baseline="30000" dirty="0" smtClean="0"/>
              <a:t>th</a:t>
            </a:r>
            <a:r>
              <a:rPr lang="en-GB" dirty="0" smtClean="0"/>
              <a:t>, 	13:30 – 15:30</a:t>
            </a:r>
          </a:p>
          <a:p>
            <a:r>
              <a:rPr lang="en-GB" dirty="0" smtClean="0"/>
              <a:t>Thursday, May </a:t>
            </a:r>
            <a:r>
              <a:rPr lang="en-GB" dirty="0" smtClean="0"/>
              <a:t>16</a:t>
            </a:r>
            <a:r>
              <a:rPr lang="en-GB" baseline="30000" dirty="0" smtClean="0"/>
              <a:t>st</a:t>
            </a:r>
            <a:r>
              <a:rPr lang="en-GB" dirty="0" smtClean="0"/>
              <a:t>, 		</a:t>
            </a:r>
            <a:r>
              <a:rPr lang="en-GB" dirty="0" smtClean="0"/>
              <a:t>10:30 </a:t>
            </a:r>
            <a:r>
              <a:rPr lang="en-GB" dirty="0" smtClean="0"/>
              <a:t>– </a:t>
            </a:r>
            <a:r>
              <a:rPr lang="en-GB" dirty="0" smtClean="0"/>
              <a:t>12:30</a:t>
            </a:r>
            <a:endParaRPr lang="en-GB" dirty="0" smtClean="0"/>
          </a:p>
          <a:p>
            <a:r>
              <a:rPr lang="en-GB" dirty="0" smtClean="0"/>
              <a:t>Thursday</a:t>
            </a:r>
            <a:r>
              <a:rPr lang="en-GB" dirty="0"/>
              <a:t>, </a:t>
            </a:r>
            <a:r>
              <a:rPr lang="en-GB" dirty="0" smtClean="0"/>
              <a:t>May 16</a:t>
            </a:r>
            <a:r>
              <a:rPr lang="en-GB" baseline="30000" dirty="0" smtClean="0"/>
              <a:t>st</a:t>
            </a:r>
            <a:r>
              <a:rPr lang="en-GB" dirty="0" smtClean="0"/>
              <a:t>, 		</a:t>
            </a:r>
            <a:r>
              <a:rPr lang="en-GB" dirty="0" smtClean="0"/>
              <a:t>16:00 </a:t>
            </a:r>
            <a:r>
              <a:rPr lang="en-GB" dirty="0"/>
              <a:t>– </a:t>
            </a:r>
            <a:r>
              <a:rPr lang="en-GB" dirty="0" smtClean="0"/>
              <a:t>18:00</a:t>
            </a:r>
            <a:endParaRPr lang="en-GB" dirty="0"/>
          </a:p>
          <a:p>
            <a:endParaRPr lang="en-GB" dirty="0"/>
          </a:p>
          <a:p>
            <a:pPr marL="0" indent="0">
              <a:buNone/>
            </a:pPr>
            <a:r>
              <a:rPr lang="en-GB" dirty="0"/>
              <a:t>Meeting Room:</a:t>
            </a:r>
          </a:p>
          <a:p>
            <a:r>
              <a:rPr lang="en-GB" dirty="0" smtClean="0"/>
              <a:t>King’s 1</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Guidelines for IEEE-SA Meetings</a:t>
            </a:r>
          </a:p>
        </p:txBody>
      </p:sp>
      <p:sp>
        <p:nvSpPr>
          <p:cNvPr id="3" name="Content Placeholder 2"/>
          <p:cNvSpPr>
            <a:spLocks noGrp="1"/>
          </p:cNvSpPr>
          <p:nvPr>
            <p:ph idx="1"/>
          </p:nvPr>
        </p:nvSpPr>
        <p:spPr>
          <a:xfrm>
            <a:off x="457200" y="1371600"/>
            <a:ext cx="8229600" cy="5181600"/>
          </a:xfrm>
        </p:spPr>
        <p:txBody>
          <a:bodyPr>
            <a:normAutofit/>
          </a:bodyPr>
          <a:lstStyle/>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interpretation, validity, or essentiality of patents/patent claims. </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specific license rates, terms, or conditions.</a:t>
            </a:r>
          </a:p>
          <a:p>
            <a:pPr marL="630238" lvl="1">
              <a:lnSpc>
                <a:spcPct val="80000"/>
              </a:lnSpc>
              <a:spcAft>
                <a:spcPct val="40000"/>
              </a:spcAft>
              <a:buClr>
                <a:srgbClr val="CC3300"/>
              </a:buClr>
              <a:buSzPct val="50000"/>
              <a:buFont typeface="Wingdings" pitchFamily="2" charset="2"/>
              <a:buChar char="q"/>
            </a:pPr>
            <a:r>
              <a:rPr lang="en-US" sz="1300" dirty="0">
                <a:solidFill>
                  <a:srgbClr val="000099"/>
                </a:solidFill>
                <a:latin typeface="Arial"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Wingdings" pitchFamily="2" charset="2"/>
              <a:buChar char="q"/>
            </a:pPr>
            <a:r>
              <a:rPr lang="en-GB" sz="1300" dirty="0">
                <a:solidFill>
                  <a:srgbClr val="000099"/>
                </a:solidFill>
                <a:latin typeface="Arial" charset="0"/>
              </a:rPr>
              <a:t>Technical considerations remain primary focus</a:t>
            </a:r>
            <a:endParaRPr lang="en-US" sz="1300" dirty="0">
              <a:solidFill>
                <a:srgbClr val="000099"/>
              </a:solidFill>
              <a:latin typeface="Arial" charset="0"/>
            </a:endParaRP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or engage in the fixing of product prices, allocation of customers, or division of sales markets.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status or substance of ongoing or threatened litigation.</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be silent if inappropriate topics are discussed… do formally object.</a:t>
            </a:r>
          </a:p>
          <a:p>
            <a:pPr marL="230188" indent="-230188" algn="ctr">
              <a:lnSpc>
                <a:spcPct val="80000"/>
              </a:lnSpc>
              <a:buClr>
                <a:srgbClr val="CC3300"/>
              </a:buClr>
              <a:buSzPct val="50000"/>
              <a:buNone/>
            </a:pPr>
            <a:r>
              <a:rPr lang="en-US" sz="1000" b="1" dirty="0">
                <a:solidFill>
                  <a:srgbClr val="000099"/>
                </a:solidFill>
                <a:latin typeface="Arial" charset="0"/>
              </a:rPr>
              <a:t>---------------------------------------------------------------   </a:t>
            </a:r>
          </a:p>
          <a:p>
            <a:pPr marL="230188" indent="-230188" algn="ctr">
              <a:lnSpc>
                <a:spcPct val="80000"/>
              </a:lnSpc>
              <a:buClr>
                <a:srgbClr val="CC3300"/>
              </a:buClr>
              <a:buSzPct val="50000"/>
              <a:buNone/>
            </a:pPr>
            <a:r>
              <a:rPr lang="en-US" sz="1200" b="1" dirty="0">
                <a:solidFill>
                  <a:srgbClr val="000099"/>
                </a:solidFill>
                <a:latin typeface="Arial" charset="0"/>
              </a:rPr>
              <a:t>If you have questions, contact the IEEE-SA Standards Board Patent Committee Administrator at patcom@ieee.org or visit http://standards.ieee.org/about/sasb/patcom/index.html </a:t>
            </a:r>
            <a:br>
              <a:rPr lang="en-US" sz="1200" b="1" dirty="0">
                <a:solidFill>
                  <a:srgbClr val="000099"/>
                </a:solidFill>
                <a:latin typeface="Arial" charset="0"/>
              </a:rPr>
            </a:b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a:p>
            <a:pPr marL="230188" indent="-230188" algn="ctr">
              <a:lnSpc>
                <a:spcPct val="80000"/>
              </a:lnSpc>
              <a:buClr>
                <a:srgbClr val="CC3300"/>
              </a:buClr>
              <a:buSzPct val="50000"/>
              <a:buNone/>
            </a:pP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This slide set is available </a:t>
            </a:r>
            <a:br>
              <a:rPr lang="en-US" sz="1200" b="1" dirty="0">
                <a:solidFill>
                  <a:srgbClr val="000099"/>
                </a:solidFill>
                <a:latin typeface="Arial" charset="0"/>
              </a:rPr>
            </a:br>
            <a:r>
              <a:rPr lang="en-US" sz="1200" b="1" dirty="0">
                <a:solidFill>
                  <a:srgbClr val="000099"/>
                </a:solidFill>
                <a:latin typeface="Arial" charset="0"/>
              </a:rPr>
              <a:t>at https://development.standards.ieee.org/myproject/Public/mytools/mob/slideset.ppt</a:t>
            </a:r>
          </a:p>
        </p:txBody>
      </p:sp>
      <p:sp>
        <p:nvSpPr>
          <p:cNvPr id="205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a:t>Meeting Etiquette</a:t>
            </a:r>
          </a:p>
        </p:txBody>
      </p:sp>
      <p:sp>
        <p:nvSpPr>
          <p:cNvPr id="10246" name="Rectangle 3"/>
          <p:cNvSpPr>
            <a:spLocks noGrp="1" noChangeArrowheads="1"/>
          </p:cNvSpPr>
          <p:nvPr>
            <p:ph type="body" idx="1"/>
          </p:nvPr>
        </p:nvSpPr>
        <p:spPr/>
        <p:txBody>
          <a:bodyPr>
            <a:normAutofit fontScale="92500" lnSpcReduction="10000"/>
          </a:bodyPr>
          <a:lstStyle/>
          <a:p>
            <a:r>
              <a:rPr lang="en-US">
                <a:solidFill>
                  <a:srgbClr val="1F497D"/>
                </a:solidFill>
              </a:rPr>
              <a:t>IEEE 802 is a world-wide professional technical organization </a:t>
            </a:r>
          </a:p>
          <a:p>
            <a:r>
              <a:rPr lang="en-US">
                <a:solidFill>
                  <a:srgbClr val="1F497D"/>
                </a:solidFill>
              </a:rPr>
              <a:t>Meetings are to be conducted in an </a:t>
            </a:r>
            <a:r>
              <a:rPr lang="en-US" i="1" u="sng">
                <a:solidFill>
                  <a:srgbClr val="1F497D"/>
                </a:solidFill>
              </a:rPr>
              <a:t>orderly</a:t>
            </a:r>
            <a:r>
              <a:rPr lang="en-US">
                <a:solidFill>
                  <a:srgbClr val="1F497D"/>
                </a:solidFill>
              </a:rPr>
              <a:t> and </a:t>
            </a:r>
            <a:r>
              <a:rPr lang="en-US" i="1" u="sng">
                <a:solidFill>
                  <a:srgbClr val="1F497D"/>
                </a:solidFill>
              </a:rPr>
              <a:t>professional</a:t>
            </a:r>
            <a:r>
              <a:rPr lang="en-US">
                <a:solidFill>
                  <a:srgbClr val="1F497D"/>
                </a:solidFill>
              </a:rPr>
              <a:t> manner in accordance with the policies and procedures governed by the organization.</a:t>
            </a:r>
          </a:p>
          <a:p>
            <a:r>
              <a:rPr lang="en-US">
                <a:solidFill>
                  <a:srgbClr val="1F497D"/>
                </a:solidFill>
              </a:rPr>
              <a:t>Individuals are to address the </a:t>
            </a:r>
            <a:r>
              <a:rPr lang="en-US" i="1" u="sng">
                <a:solidFill>
                  <a:srgbClr val="1F497D"/>
                </a:solidFill>
              </a:rPr>
              <a:t>“technical” </a:t>
            </a:r>
            <a:r>
              <a:rPr lang="en-US">
                <a:solidFill>
                  <a:srgbClr val="1F497D"/>
                </a:solidFill>
              </a:rPr>
              <a:t>content of the subject under consideration and refrain from making </a:t>
            </a:r>
            <a:r>
              <a:rPr lang="en-US" i="1" u="sng">
                <a:solidFill>
                  <a:srgbClr val="1F497D"/>
                </a:solidFill>
              </a:rPr>
              <a:t>“personal” </a:t>
            </a:r>
            <a:r>
              <a:rPr lang="en-US">
                <a:solidFill>
                  <a:srgbClr val="1F497D"/>
                </a:solidFill>
              </a:rPr>
              <a:t>comments to or about the presenter.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LMSC Operations Manual</a:t>
            </a:r>
          </a:p>
        </p:txBody>
      </p:sp>
      <p:sp>
        <p:nvSpPr>
          <p:cNvPr id="3" name="Content Placeholder 2"/>
          <p:cNvSpPr>
            <a:spLocks noGrp="1"/>
          </p:cNvSpPr>
          <p:nvPr>
            <p:ph idx="1"/>
          </p:nvPr>
        </p:nvSpPr>
        <p:spPr/>
        <p:txBody>
          <a:bodyPr>
            <a:normAutofit fontScale="77500" lnSpcReduction="20000"/>
          </a:bodyPr>
          <a:lstStyle/>
          <a:p>
            <a:pPr marL="0" indent="0">
              <a:buNone/>
            </a:pPr>
            <a:r>
              <a:rPr lang="en-US" b="1">
                <a:solidFill>
                  <a:srgbClr val="1F497D"/>
                </a:solidFill>
              </a:rPr>
              <a:t>4.3 Study groups</a:t>
            </a:r>
          </a:p>
          <a:p>
            <a:pPr marL="0" indent="0">
              <a:buNone/>
            </a:pPr>
            <a:r>
              <a:rPr lang="en-US">
                <a:solidFill>
                  <a:srgbClr val="1F497D"/>
                </a:solidFill>
              </a:rPr>
              <a:t>4.3.1 Study group operation</a:t>
            </a:r>
          </a:p>
          <a:p>
            <a:pPr marL="400050" lvl="1" indent="0">
              <a:buNone/>
            </a:pPr>
            <a:r>
              <a:rPr lang="en-US">
                <a:solidFill>
                  <a:srgbClr val="1F497D"/>
                </a:solidFill>
              </a:rPr>
              <a:t>Progress of each Study Group shall be presented at the closing Sponsor meeting of each IEEE 802 LMSC plenary session by the appropriate WG, TAG, or ECSG Chair. Study Groups may elect officers other than the Chair, if necessary, and will follow the general operating procedures for WGs specified in the IEEE 802 LMSC WG P&amp;P. Because of the limited time duration of a Study Group, no letter ballots are permitted.</a:t>
            </a:r>
          </a:p>
          <a:p>
            <a:pPr marL="0" indent="0">
              <a:buNone/>
            </a:pPr>
            <a:r>
              <a:rPr lang="en-US">
                <a:solidFill>
                  <a:srgbClr val="1F497D"/>
                </a:solidFill>
              </a:rPr>
              <a:t>4.3.2 Voting at study group meetings</a:t>
            </a:r>
          </a:p>
          <a:p>
            <a:pPr marL="400050" lvl="1" indent="0">
              <a:buNone/>
            </a:pPr>
            <a:r>
              <a:rPr lang="en-US">
                <a:solidFill>
                  <a:srgbClr val="1F497D"/>
                </a:solidFill>
              </a:rPr>
              <a:t>Any person attending a Study Group meeting may vote on all motions (including recommending approval of a PAR). A vote is carried by 75% of those present and voting “Approve” or “Disapprove.”</a:t>
            </a:r>
          </a:p>
        </p:txBody>
      </p:sp>
    </p:spTree>
    <p:extLst>
      <p:ext uri="{BB962C8B-B14F-4D97-AF65-F5344CB8AC3E}">
        <p14:creationId xmlns="" xmlns:p14="http://schemas.microsoft.com/office/powerpoint/2010/main" val="1617349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OmniRAN ECSG</a:t>
            </a:r>
            <a:br>
              <a:rPr lang="en-US"/>
            </a:br>
            <a:r>
              <a:rPr lang="en-US"/>
              <a:t>Resources</a:t>
            </a:r>
          </a:p>
        </p:txBody>
      </p:sp>
      <p:sp>
        <p:nvSpPr>
          <p:cNvPr id="3" name="Content Placeholder 2"/>
          <p:cNvSpPr>
            <a:spLocks noGrp="1"/>
          </p:cNvSpPr>
          <p:nvPr>
            <p:ph idx="1"/>
          </p:nvPr>
        </p:nvSpPr>
        <p:spPr/>
        <p:txBody>
          <a:bodyPr>
            <a:normAutofit fontScale="77500" lnSpcReduction="20000"/>
          </a:bodyPr>
          <a:lstStyle/>
          <a:p>
            <a:r>
              <a:rPr lang="en-US"/>
              <a:t>Website:</a:t>
            </a:r>
            <a:br>
              <a:rPr lang="en-US"/>
            </a:br>
            <a:r>
              <a:rPr lang="en-US">
                <a:hlinkClick r:id="rId2"/>
              </a:rPr>
              <a:t>http://www.ieee802.org/OmniRANsg/</a:t>
            </a:r>
            <a:endParaRPr lang="en-US"/>
          </a:p>
          <a:p>
            <a:r>
              <a:rPr lang="en-US"/>
              <a:t>Document Archive on mentor: </a:t>
            </a:r>
            <a:r>
              <a:rPr lang="en-US">
                <a:hlinkClick r:id="rId3"/>
              </a:rPr>
              <a:t>https://mentor.ieee.org/omniran/documents</a:t>
            </a:r>
            <a:endParaRPr lang="en-US"/>
          </a:p>
          <a:p>
            <a:r>
              <a:rPr lang="en-US"/>
              <a:t>Email reflector: </a:t>
            </a:r>
            <a:br>
              <a:rPr lang="en-US"/>
            </a:br>
            <a:r>
              <a:rPr lang="en-US">
                <a:hlinkClick r:id="rId4"/>
              </a:rPr>
              <a:t>ecsg-802-omniran@listserv.ieee.org</a:t>
            </a:r>
            <a:endParaRPr lang="en-US"/>
          </a:p>
          <a:p>
            <a:r>
              <a:rPr lang="en-US"/>
              <a:t>Email archive: </a:t>
            </a:r>
            <a:r>
              <a:rPr lang="en-US">
                <a:hlinkClick r:id="rId5"/>
              </a:rPr>
              <a:t>http://grouper.ieee.org/groups/802/OmniRANsg/email/</a:t>
            </a:r>
            <a:endParaRPr lang="en-US"/>
          </a:p>
          <a:p>
            <a:r>
              <a:rPr lang="en-US"/>
              <a:t>Attendance:</a:t>
            </a:r>
            <a:br>
              <a:rPr lang="en-US"/>
            </a:br>
            <a:r>
              <a:rPr lang="en-US"/>
              <a:t>Paper list (normative) + IMAT</a:t>
            </a:r>
          </a:p>
          <a:p>
            <a:pPr lvl="1"/>
            <a:r>
              <a:rPr lang="en-US"/>
              <a:t>IMAT mandatory for participants seeking attendence credits</a:t>
            </a:r>
          </a:p>
          <a:p>
            <a:pPr lvl="1"/>
            <a:r>
              <a:rPr lang="en-US"/>
              <a:t>Reciprocal rights for most WGs</a:t>
            </a:r>
          </a:p>
          <a:p>
            <a:pPr lvl="1"/>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a:t>
            </a:r>
            <a:r>
              <a:rPr lang="en-US" dirty="0"/>
              <a:t>2013 Objectives</a:t>
            </a:r>
          </a:p>
        </p:txBody>
      </p:sp>
      <p:sp>
        <p:nvSpPr>
          <p:cNvPr id="3" name="Content Placeholder 2"/>
          <p:cNvSpPr>
            <a:spLocks noGrp="1"/>
          </p:cNvSpPr>
          <p:nvPr>
            <p:ph idx="1"/>
          </p:nvPr>
        </p:nvSpPr>
        <p:spPr/>
        <p:txBody>
          <a:bodyPr>
            <a:normAutofit fontScale="77500" lnSpcReduction="20000"/>
          </a:bodyPr>
          <a:lstStyle/>
          <a:p>
            <a:r>
              <a:rPr lang="en-US" dirty="0" smtClean="0"/>
              <a:t>Conclude</a:t>
            </a:r>
            <a:r>
              <a:rPr lang="en-US" dirty="0" smtClean="0"/>
              <a:t> on contributions </a:t>
            </a:r>
            <a:r>
              <a:rPr lang="en-US" dirty="0"/>
              <a:t>on OmniRAN </a:t>
            </a:r>
            <a:r>
              <a:rPr lang="en-US" dirty="0" smtClean="0"/>
              <a:t>use cases</a:t>
            </a:r>
            <a:endParaRPr lang="en-US" dirty="0"/>
          </a:p>
          <a:p>
            <a:r>
              <a:rPr lang="en-US" dirty="0" smtClean="0"/>
              <a:t>Finalize</a:t>
            </a:r>
            <a:r>
              <a:rPr lang="en-US" dirty="0" smtClean="0"/>
              <a:t> </a:t>
            </a:r>
            <a:r>
              <a:rPr lang="en-US" dirty="0"/>
              <a:t>use cases document </a:t>
            </a:r>
            <a:r>
              <a:rPr lang="en-US" dirty="0" smtClean="0"/>
              <a:t>including functional  requirements based </a:t>
            </a:r>
            <a:r>
              <a:rPr lang="en-US" dirty="0"/>
              <a:t>on agreed </a:t>
            </a:r>
            <a:r>
              <a:rPr lang="en-US" dirty="0" smtClean="0"/>
              <a:t>contributions</a:t>
            </a:r>
          </a:p>
          <a:p>
            <a:r>
              <a:rPr lang="en-US" dirty="0" smtClean="0"/>
              <a:t>Establish architecture document aligned to existing IEEE 802 views to distinguish between functionality in scope of IEEE 802 and functionality out of scope.</a:t>
            </a:r>
          </a:p>
          <a:p>
            <a:r>
              <a:rPr lang="en-US" dirty="0" smtClean="0"/>
              <a:t>Draft document on gaps to available IEEE 802 functionality for the agreed use cases</a:t>
            </a:r>
            <a:endParaRPr lang="en-US" dirty="0"/>
          </a:p>
          <a:p>
            <a:r>
              <a:rPr lang="en-US" dirty="0"/>
              <a:t>Plan for internal and external communication to retrieve feedback on </a:t>
            </a:r>
            <a:r>
              <a:rPr lang="en-US" dirty="0" smtClean="0"/>
              <a:t>architectural view and gaps document</a:t>
            </a:r>
            <a:endParaRPr lang="en-US" dirty="0"/>
          </a:p>
          <a:p>
            <a:r>
              <a:rPr lang="en-US" dirty="0" smtClean="0"/>
              <a:t>Review </a:t>
            </a:r>
            <a:r>
              <a:rPr lang="en-US" dirty="0"/>
              <a:t>and refine timeline and plan for creation </a:t>
            </a:r>
            <a:r>
              <a:rPr lang="en-US" dirty="0" smtClean="0"/>
              <a:t>of deliverables </a:t>
            </a:r>
            <a:r>
              <a:rPr lang="en-US" dirty="0"/>
              <a:t>until Jul ‘13</a:t>
            </a:r>
          </a:p>
        </p:txBody>
      </p:sp>
    </p:spTree>
    <p:extLst>
      <p:ext uri="{BB962C8B-B14F-4D97-AF65-F5344CB8AC3E}">
        <p14:creationId xmlns="" xmlns:p14="http://schemas.microsoft.com/office/powerpoint/2010/main" val="3494754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39762"/>
          </a:xfrm>
        </p:spPr>
        <p:txBody>
          <a:bodyPr/>
          <a:lstStyle/>
          <a:p>
            <a:r>
              <a:rPr lang="en-US" dirty="0" smtClean="0"/>
              <a:t>Agenda</a:t>
            </a:r>
            <a:endParaRPr lang="en-US" dirty="0"/>
          </a:p>
        </p:txBody>
      </p:sp>
      <p:sp>
        <p:nvSpPr>
          <p:cNvPr id="4104" name="Rectangle 5"/>
          <p:cNvSpPr>
            <a:spLocks noGrp="1" noChangeArrowheads="1"/>
          </p:cNvSpPr>
          <p:nvPr>
            <p:ph type="body" idx="1"/>
          </p:nvPr>
        </p:nvSpPr>
        <p:spPr>
          <a:xfrm>
            <a:off x="457200" y="990600"/>
            <a:ext cx="8229600" cy="5638800"/>
          </a:xfrm>
        </p:spPr>
        <p:txBody>
          <a:bodyPr>
            <a:normAutofit fontScale="62500" lnSpcReduction="20000"/>
          </a:bodyPr>
          <a:lstStyle/>
          <a:p>
            <a:r>
              <a:rPr lang="en-GB" dirty="0" smtClean="0"/>
              <a:t>Call Meeting to Order</a:t>
            </a:r>
          </a:p>
          <a:p>
            <a:r>
              <a:rPr lang="en-GB" dirty="0"/>
              <a:t>Attendance recording</a:t>
            </a:r>
            <a:endParaRPr lang="en-GB" dirty="0" smtClean="0"/>
          </a:p>
          <a:p>
            <a:r>
              <a:rPr lang="en-GB" dirty="0" smtClean="0"/>
              <a:t>Secretary position</a:t>
            </a:r>
          </a:p>
          <a:p>
            <a:r>
              <a:rPr lang="en-US" dirty="0" smtClean="0"/>
              <a:t>Approval of </a:t>
            </a:r>
            <a:r>
              <a:rPr lang="en-US" dirty="0" smtClean="0"/>
              <a:t>minutes</a:t>
            </a:r>
            <a:endParaRPr lang="en-US" dirty="0" smtClean="0"/>
          </a:p>
          <a:p>
            <a:r>
              <a:rPr lang="en-US" dirty="0" smtClean="0"/>
              <a:t>Reports</a:t>
            </a:r>
          </a:p>
          <a:p>
            <a:pPr lvl="1"/>
            <a:r>
              <a:rPr lang="en-US" dirty="0" smtClean="0"/>
              <a:t>OmniRAN scope and extension by Mar ‘13 closing EC plenary</a:t>
            </a:r>
          </a:p>
          <a:p>
            <a:pPr lvl="1"/>
            <a:r>
              <a:rPr lang="en-US" dirty="0" smtClean="0"/>
              <a:t>Feedback from 3GPP on liaison letter</a:t>
            </a:r>
            <a:endParaRPr lang="en-US" dirty="0" smtClean="0"/>
          </a:p>
          <a:p>
            <a:r>
              <a:rPr lang="en-US" dirty="0" smtClean="0"/>
              <a:t>Conclusion </a:t>
            </a:r>
            <a:r>
              <a:rPr lang="en-US" dirty="0" smtClean="0"/>
              <a:t>on OmniRAN use cases</a:t>
            </a:r>
          </a:p>
          <a:p>
            <a:pPr lvl="1"/>
            <a:r>
              <a:rPr lang="en-US" dirty="0" smtClean="0"/>
              <a:t>Review of</a:t>
            </a:r>
            <a:r>
              <a:rPr lang="en-US" dirty="0" smtClean="0"/>
              <a:t> </a:t>
            </a:r>
            <a:r>
              <a:rPr lang="en-US" dirty="0" smtClean="0"/>
              <a:t>u</a:t>
            </a:r>
            <a:r>
              <a:rPr lang="en-US" dirty="0" smtClean="0"/>
              <a:t>se </a:t>
            </a:r>
            <a:r>
              <a:rPr lang="en-US" dirty="0" smtClean="0"/>
              <a:t>cases </a:t>
            </a:r>
            <a:r>
              <a:rPr lang="en-US" dirty="0" smtClean="0"/>
              <a:t>document</a:t>
            </a:r>
          </a:p>
          <a:p>
            <a:r>
              <a:rPr lang="en-US" dirty="0" smtClean="0"/>
              <a:t>IEEE 802 view on OmniRAN architecture</a:t>
            </a:r>
          </a:p>
          <a:p>
            <a:pPr lvl="1"/>
            <a:r>
              <a:rPr lang="en-US" dirty="0" smtClean="0"/>
              <a:t>Establishment of architecture document</a:t>
            </a:r>
          </a:p>
          <a:p>
            <a:r>
              <a:rPr lang="en-US" dirty="0" smtClean="0"/>
              <a:t>Gap analysis for the agreed use cases</a:t>
            </a:r>
            <a:endParaRPr lang="en-US" dirty="0" smtClean="0"/>
          </a:p>
          <a:p>
            <a:r>
              <a:rPr lang="en-US" dirty="0" smtClean="0"/>
              <a:t>Communication with</a:t>
            </a:r>
            <a:r>
              <a:rPr lang="en-US" dirty="0" smtClean="0"/>
              <a:t> </a:t>
            </a:r>
            <a:r>
              <a:rPr lang="en-US" dirty="0"/>
              <a:t>external </a:t>
            </a:r>
            <a:r>
              <a:rPr lang="en-US" dirty="0" smtClean="0"/>
              <a:t>organizations</a:t>
            </a:r>
            <a:endParaRPr lang="en-US" dirty="0" smtClean="0"/>
          </a:p>
          <a:p>
            <a:r>
              <a:rPr lang="en-US" dirty="0" smtClean="0"/>
              <a:t>Plan and timeline for OmniRAN SG conclusion</a:t>
            </a:r>
          </a:p>
          <a:p>
            <a:r>
              <a:rPr lang="en-US" dirty="0" smtClean="0"/>
              <a:t>Future</a:t>
            </a:r>
            <a:r>
              <a:rPr lang="en-US" dirty="0" smtClean="0"/>
              <a:t> sessions of OmniRAN EC SG</a:t>
            </a:r>
            <a:endParaRPr lang="en-US" dirty="0" smtClean="0"/>
          </a:p>
          <a:p>
            <a:r>
              <a:rPr lang="en-US" dirty="0" smtClean="0"/>
              <a:t>Summary </a:t>
            </a:r>
            <a:r>
              <a:rPr lang="en-US" dirty="0" smtClean="0"/>
              <a:t>report for communication inside IEEE 802</a:t>
            </a:r>
          </a:p>
          <a:p>
            <a:r>
              <a:rPr lang="en-US" dirty="0" smtClean="0"/>
              <a:t>AOB</a:t>
            </a:r>
            <a:endParaRPr lang="en-US" dirty="0"/>
          </a:p>
          <a:p>
            <a:r>
              <a:rPr lang="en-US" dirty="0" smtClean="0"/>
              <a:t>Adjourn</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0</TotalTime>
  <Words>828</Words>
  <Application>Microsoft Office PowerPoint</Application>
  <PresentationFormat>On-screen Show (4:3)</PresentationFormat>
  <Paragraphs>101</Paragraphs>
  <Slides>9</Slides>
  <Notes>5</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Template</vt:lpstr>
      <vt:lpstr>OmniRAN EC SG Agenda May 2013, Waikoloa, HI</vt:lpstr>
      <vt:lpstr>Meetings</vt:lpstr>
      <vt:lpstr>Guidelines for IEEE-SA Meetings</vt:lpstr>
      <vt:lpstr>Resources – URLs</vt:lpstr>
      <vt:lpstr>Meeting Etiquette</vt:lpstr>
      <vt:lpstr>LMSC Operations Manual</vt:lpstr>
      <vt:lpstr>OmniRAN ECSG Resources</vt:lpstr>
      <vt:lpstr>May 2013 Objectives</vt:lpstr>
      <vt:lpstr>Agenda</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Max Riegel</dc:creator>
  <cp:keywords>ecsg</cp:keywords>
  <cp:lastModifiedBy>Max Riegel</cp:lastModifiedBy>
  <cp:revision>212</cp:revision>
  <cp:lastPrinted>1998-02-10T13:28:06Z</cp:lastPrinted>
  <dcterms:created xsi:type="dcterms:W3CDTF">2011-12-30T17:06:23Z</dcterms:created>
  <dcterms:modified xsi:type="dcterms:W3CDTF">2013-04-29T09:09:55Z</dcterms:modified>
</cp:coreProperties>
</file>