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262" r:id="rId2"/>
    <p:sldId id="265" r:id="rId3"/>
    <p:sldId id="283" r:id="rId4"/>
    <p:sldId id="271" r:id="rId5"/>
    <p:sldId id="272" r:id="rId6"/>
    <p:sldId id="273" r:id="rId7"/>
    <p:sldId id="288" r:id="rId8"/>
    <p:sldId id="286" r:id="rId9"/>
    <p:sldId id="266" r:id="rId10"/>
    <p:sldId id="284" r:id="rId11"/>
    <p:sldId id="285" r:id="rId12"/>
    <p:sldId id="290" r:id="rId13"/>
    <p:sldId id="289" r:id="rId14"/>
    <p:sldId id="287" r:id="rId15"/>
    <p:sldId id="291" r:id="rId16"/>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 charset="0"/>
        <a:ea typeface="+mn-ea"/>
        <a:cs typeface="+mn-cs"/>
      </a:defRPr>
    </a:lvl5pPr>
    <a:lvl6pPr marL="2286000" algn="l" defTabSz="457200" rtl="0" eaLnBrk="1" latinLnBrk="0" hangingPunct="1">
      <a:defRPr sz="1200" kern="1200">
        <a:solidFill>
          <a:schemeClr val="tx1"/>
        </a:solidFill>
        <a:latin typeface="Times New Roman" pitchFamily="1" charset="0"/>
        <a:ea typeface="+mn-ea"/>
        <a:cs typeface="+mn-cs"/>
      </a:defRPr>
    </a:lvl6pPr>
    <a:lvl7pPr marL="2743200" algn="l" defTabSz="457200" rtl="0" eaLnBrk="1" latinLnBrk="0" hangingPunct="1">
      <a:defRPr sz="1200" kern="1200">
        <a:solidFill>
          <a:schemeClr val="tx1"/>
        </a:solidFill>
        <a:latin typeface="Times New Roman" pitchFamily="1" charset="0"/>
        <a:ea typeface="+mn-ea"/>
        <a:cs typeface="+mn-cs"/>
      </a:defRPr>
    </a:lvl7pPr>
    <a:lvl8pPr marL="3200400" algn="l" defTabSz="457200" rtl="0" eaLnBrk="1" latinLnBrk="0" hangingPunct="1">
      <a:defRPr sz="1200" kern="1200">
        <a:solidFill>
          <a:schemeClr val="tx1"/>
        </a:solidFill>
        <a:latin typeface="Times New Roman" pitchFamily="1" charset="0"/>
        <a:ea typeface="+mn-ea"/>
        <a:cs typeface="+mn-cs"/>
      </a:defRPr>
    </a:lvl8pPr>
    <a:lvl9pPr marL="3657600" algn="l" defTabSz="457200" rtl="0" eaLnBrk="1" latinLnBrk="0" hangingPunct="1">
      <a:defRPr sz="1200" kern="1200">
        <a:solidFill>
          <a:schemeClr val="tx1"/>
        </a:solidFill>
        <a:latin typeface="Times New Roman"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040"/>
    <a:srgbClr val="7600A0"/>
    <a:srgbClr val="9900CC"/>
    <a:srgbClr val="9900FF"/>
    <a:srgbClr val="6600CC"/>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86" autoAdjust="0"/>
    <p:restoredTop sz="99233" autoAdjust="0"/>
  </p:normalViewPr>
  <p:slideViewPr>
    <p:cSldViewPr>
      <p:cViewPr varScale="1">
        <p:scale>
          <a:sx n="111" d="100"/>
          <a:sy n="111" d="100"/>
        </p:scale>
        <p:origin x="-31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Grp="1" noChangeArrowheads="1"/>
          </p:cNvSpPr>
          <p:nvPr>
            <p:ph type="sldNum" sz="quarter" idx="3"/>
          </p:nvPr>
        </p:nvSpPr>
        <p:spPr bwMode="auto">
          <a:xfrm>
            <a:off x="3276600" y="8915400"/>
            <a:ext cx="2159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charset="0"/>
              </a:defRPr>
            </a:lvl1pPr>
          </a:lstStyle>
          <a:p>
            <a:pPr>
              <a:defRPr/>
            </a:pPr>
            <a:r>
              <a:rPr lang="en-US"/>
              <a:t> </a:t>
            </a:r>
            <a:fld id="{FB19A1F6-4CBA-3045-A103-578AB249C5A6}"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0" name="Line 8"/>
          <p:cNvSpPr>
            <a:spLocks noChangeShapeType="1"/>
          </p:cNvSpPr>
          <p:nvPr/>
        </p:nvSpPr>
        <p:spPr bwMode="auto">
          <a:xfrm>
            <a:off x="685800" y="8915400"/>
            <a:ext cx="5700713"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2" name="Text Box 10"/>
          <p:cNvSpPr txBox="1">
            <a:spLocks noChangeArrowheads="1"/>
          </p:cNvSpPr>
          <p:nvPr/>
        </p:nvSpPr>
        <p:spPr bwMode="auto">
          <a:xfrm>
            <a:off x="609600" y="8915400"/>
            <a:ext cx="720725"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3083" name="Text Box 11"/>
          <p:cNvSpPr txBox="1">
            <a:spLocks noChangeArrowheads="1"/>
          </p:cNvSpPr>
          <p:nvPr/>
        </p:nvSpPr>
        <p:spPr bwMode="auto">
          <a:xfrm>
            <a:off x="441325" y="1127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3084" name="Text Box 12"/>
          <p:cNvSpPr txBox="1">
            <a:spLocks noChangeArrowheads="1"/>
          </p:cNvSpPr>
          <p:nvPr/>
        </p:nvSpPr>
        <p:spPr bwMode="auto">
          <a:xfrm>
            <a:off x="4937125" y="1127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802.16xx-99/xxx</a:t>
            </a:r>
          </a:p>
        </p:txBody>
      </p:sp>
      <p:sp>
        <p:nvSpPr>
          <p:cNvPr id="3085" name="Text Box 13"/>
          <p:cNvSpPr txBox="1">
            <a:spLocks noChangeArrowheads="1"/>
          </p:cNvSpPr>
          <p:nvPr/>
        </p:nvSpPr>
        <p:spPr bwMode="auto">
          <a:xfrm>
            <a:off x="4724400" y="89154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70357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p:cNvSpPr>
            <a:spLocks noGrp="1" noChangeArrowheads="1"/>
          </p:cNvSpPr>
          <p:nvPr>
            <p:ph type="sldNum" sz="quarter" idx="5"/>
          </p:nvPr>
        </p:nvSpPr>
        <p:spPr bwMode="auto">
          <a:xfrm>
            <a:off x="3352800" y="8839200"/>
            <a:ext cx="1778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charset="0"/>
              </a:defRPr>
            </a:lvl1pPr>
          </a:lstStyle>
          <a:p>
            <a:pPr>
              <a:defRPr/>
            </a:pPr>
            <a:fld id="{AFD3B331-72B1-F946-AF7D-D265CAA405DE}" type="slidenum">
              <a:rPr lang="en-US"/>
              <a:pPr>
                <a:defRPr/>
              </a:pPr>
              <a:t>‹#›</a:t>
            </a:fld>
            <a:endParaRPr lang="en-US"/>
          </a:p>
        </p:txBody>
      </p:sp>
      <p:sp>
        <p:nvSpPr>
          <p:cNvPr id="2057" name="Line 9"/>
          <p:cNvSpPr>
            <a:spLocks noChangeShapeType="1"/>
          </p:cNvSpPr>
          <p:nvPr/>
        </p:nvSpPr>
        <p:spPr bwMode="auto">
          <a:xfrm>
            <a:off x="685800" y="8839200"/>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9" name="Text Box 11"/>
          <p:cNvSpPr txBox="1">
            <a:spLocks noChangeArrowheads="1"/>
          </p:cNvSpPr>
          <p:nvPr/>
        </p:nvSpPr>
        <p:spPr bwMode="auto">
          <a:xfrm>
            <a:off x="822325" y="8799513"/>
            <a:ext cx="7207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2060" name="Text Box 12"/>
          <p:cNvSpPr txBox="1">
            <a:spLocks noChangeArrowheads="1"/>
          </p:cNvSpPr>
          <p:nvPr/>
        </p:nvSpPr>
        <p:spPr bwMode="auto">
          <a:xfrm>
            <a:off x="593725" y="365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2061" name="Text Box 13"/>
          <p:cNvSpPr txBox="1">
            <a:spLocks noChangeArrowheads="1"/>
          </p:cNvSpPr>
          <p:nvPr/>
        </p:nvSpPr>
        <p:spPr bwMode="auto">
          <a:xfrm>
            <a:off x="4632325" y="365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801.16xx-99/xxx</a:t>
            </a:r>
          </a:p>
        </p:txBody>
      </p:sp>
      <p:sp>
        <p:nvSpPr>
          <p:cNvPr id="2063" name="Text Box 15"/>
          <p:cNvSpPr txBox="1">
            <a:spLocks noChangeArrowheads="1"/>
          </p:cNvSpPr>
          <p:nvPr/>
        </p:nvSpPr>
        <p:spPr bwMode="auto">
          <a:xfrm>
            <a:off x="4267200" y="88392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2600344236"/>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xfrm>
            <a:off x="5626747" y="112743"/>
            <a:ext cx="654537" cy="19878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sz="1400"/>
              <a:t>doc.: IEEE 802.11-12/0996r3</a:t>
            </a:r>
          </a:p>
        </p:txBody>
      </p:sp>
      <p:sp>
        <p:nvSpPr>
          <p:cNvPr id="18435" name="Rectangle 3"/>
          <p:cNvSpPr>
            <a:spLocks noGrp="1" noChangeArrowheads="1"/>
          </p:cNvSpPr>
          <p:nvPr>
            <p:ph type="dt" sz="quarter" idx="1"/>
          </p:nvPr>
        </p:nvSpPr>
        <p:spPr>
          <a:xfrm>
            <a:off x="654537" y="109776"/>
            <a:ext cx="769567" cy="20175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September 2012</a:t>
            </a:r>
            <a:endParaRPr lang="en-GB" sz="1400"/>
          </a:p>
        </p:txBody>
      </p:sp>
      <p:sp>
        <p:nvSpPr>
          <p:cNvPr id="18436" name="Rectangle 6"/>
          <p:cNvSpPr>
            <a:spLocks noGrp="1" noChangeArrowheads="1"/>
          </p:cNvSpPr>
          <p:nvPr>
            <p:ph type="ftr" sz="quarter" idx="4"/>
          </p:nvPr>
        </p:nvSpPr>
        <p:spPr>
          <a:xfrm>
            <a:off x="5338363" y="8985317"/>
            <a:ext cx="942922" cy="1705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8788" defTabSz="933450">
              <a:defRPr sz="1200">
                <a:solidFill>
                  <a:schemeClr val="tx1"/>
                </a:solidFill>
                <a:latin typeface="Times New Roman" charset="0"/>
                <a:ea typeface="ＭＳ Ｐゴシック" charset="0"/>
              </a:defRPr>
            </a:lvl5pPr>
            <a:lvl6pPr marL="915988"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GB"/>
              <a:t>Stephen McCann, RIM</a:t>
            </a:r>
          </a:p>
        </p:txBody>
      </p:sp>
      <p:sp>
        <p:nvSpPr>
          <p:cNvPr id="18437" name="Rectangle 7"/>
          <p:cNvSpPr>
            <a:spLocks noGrp="1" noChangeArrowheads="1"/>
          </p:cNvSpPr>
          <p:nvPr>
            <p:ph type="sldNum" sz="quarter" idx="5"/>
          </p:nvPr>
        </p:nvSpPr>
        <p:spPr>
          <a:xfrm>
            <a:off x="3116048" y="8839200"/>
            <a:ext cx="414552"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a:t>Page </a:t>
            </a:r>
            <a:fld id="{B548331C-8982-B94F-AA75-6CAFC454CC9B}" type="slidenum">
              <a:rPr lang="en-GB"/>
              <a:pPr/>
              <a:t>2</a:t>
            </a:fld>
            <a:endParaRPr lang="en-GB"/>
          </a:p>
        </p:txBody>
      </p:sp>
      <p:sp>
        <p:nvSpPr>
          <p:cNvPr id="18438" name="Rectangle 2"/>
          <p:cNvSpPr>
            <a:spLocks noGrp="1" noRot="1" noChangeAspect="1" noChangeArrowheads="1" noTextEdit="1"/>
          </p:cNvSpPr>
          <p:nvPr>
            <p:ph type="sldImg"/>
          </p:nvPr>
        </p:nvSpPr>
        <p:spPr>
          <a:xfrm>
            <a:off x="1154113" y="701675"/>
            <a:ext cx="4625975" cy="3468688"/>
          </a:xfrm>
          <a:ln cap="flat"/>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5335" rIns="95335"/>
          <a:lstStyle/>
          <a:p>
            <a:endParaRPr lang="en-US">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xfrm>
            <a:off x="3453656" y="8839200"/>
            <a:ext cx="76944"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6666">
              <a:defRPr sz="2300">
                <a:solidFill>
                  <a:schemeClr val="tx1"/>
                </a:solidFill>
                <a:latin typeface="Times New Roman" charset="0"/>
                <a:ea typeface="ＭＳ Ｐゴシック" charset="0"/>
              </a:defRPr>
            </a:lvl1pPr>
            <a:lvl2pPr marL="712118" indent="-273891" defTabSz="926666">
              <a:defRPr sz="2300">
                <a:solidFill>
                  <a:schemeClr val="tx1"/>
                </a:solidFill>
                <a:latin typeface="Times New Roman" charset="0"/>
                <a:ea typeface="ＭＳ Ｐゴシック" charset="0"/>
              </a:defRPr>
            </a:lvl2pPr>
            <a:lvl3pPr marL="1095566" indent="-219113" defTabSz="926666">
              <a:defRPr sz="2300">
                <a:solidFill>
                  <a:schemeClr val="tx1"/>
                </a:solidFill>
                <a:latin typeface="Times New Roman" charset="0"/>
                <a:ea typeface="ＭＳ Ｐゴシック" charset="0"/>
              </a:defRPr>
            </a:lvl3pPr>
            <a:lvl4pPr marL="1533792" indent="-219113" defTabSz="926666">
              <a:defRPr sz="2300">
                <a:solidFill>
                  <a:schemeClr val="tx1"/>
                </a:solidFill>
                <a:latin typeface="Times New Roman" charset="0"/>
                <a:ea typeface="ＭＳ Ｐゴシック" charset="0"/>
              </a:defRPr>
            </a:lvl4pPr>
            <a:lvl5pPr marL="1972018" indent="-219113" defTabSz="926666">
              <a:defRPr sz="2300">
                <a:solidFill>
                  <a:schemeClr val="tx1"/>
                </a:solidFill>
                <a:latin typeface="Times New Roman" charset="0"/>
                <a:ea typeface="ＭＳ Ｐゴシック" charset="0"/>
              </a:defRPr>
            </a:lvl5pPr>
            <a:lvl6pPr marL="2410244" indent="-219113" defTabSz="926666" eaLnBrk="0" fontAlgn="base" hangingPunct="0">
              <a:spcBef>
                <a:spcPct val="0"/>
              </a:spcBef>
              <a:spcAft>
                <a:spcPct val="0"/>
              </a:spcAft>
              <a:defRPr sz="2300">
                <a:solidFill>
                  <a:schemeClr val="tx1"/>
                </a:solidFill>
                <a:latin typeface="Times New Roman" charset="0"/>
                <a:ea typeface="ＭＳ Ｐゴシック" charset="0"/>
              </a:defRPr>
            </a:lvl6pPr>
            <a:lvl7pPr marL="2848470" indent="-219113" defTabSz="926666" eaLnBrk="0" fontAlgn="base" hangingPunct="0">
              <a:spcBef>
                <a:spcPct val="0"/>
              </a:spcBef>
              <a:spcAft>
                <a:spcPct val="0"/>
              </a:spcAft>
              <a:defRPr sz="2300">
                <a:solidFill>
                  <a:schemeClr val="tx1"/>
                </a:solidFill>
                <a:latin typeface="Times New Roman" charset="0"/>
                <a:ea typeface="ＭＳ Ｐゴシック" charset="0"/>
              </a:defRPr>
            </a:lvl7pPr>
            <a:lvl8pPr marL="3286697" indent="-219113" defTabSz="926666" eaLnBrk="0" fontAlgn="base" hangingPunct="0">
              <a:spcBef>
                <a:spcPct val="0"/>
              </a:spcBef>
              <a:spcAft>
                <a:spcPct val="0"/>
              </a:spcAft>
              <a:defRPr sz="2300">
                <a:solidFill>
                  <a:schemeClr val="tx1"/>
                </a:solidFill>
                <a:latin typeface="Times New Roman" charset="0"/>
                <a:ea typeface="ＭＳ Ｐゴシック" charset="0"/>
              </a:defRPr>
            </a:lvl8pPr>
            <a:lvl9pPr marL="3724923" indent="-219113" defTabSz="926666" eaLnBrk="0" fontAlgn="base" hangingPunct="0">
              <a:spcBef>
                <a:spcPct val="0"/>
              </a:spcBef>
              <a:spcAft>
                <a:spcPct val="0"/>
              </a:spcAft>
              <a:defRPr sz="2300">
                <a:solidFill>
                  <a:schemeClr val="tx1"/>
                </a:solidFill>
                <a:latin typeface="Times New Roman" charset="0"/>
                <a:ea typeface="ＭＳ Ｐゴシック" charset="0"/>
              </a:defRPr>
            </a:lvl9pPr>
          </a:lstStyle>
          <a:p>
            <a:fld id="{D3F8FCE7-1C7E-1B48-98FA-73D5EB700EC9}" type="slidenum">
              <a:rPr lang="en-US" sz="1200"/>
              <a:pPr/>
              <a:t>3</a:t>
            </a:fld>
            <a:endParaRPr lang="en-US" sz="1200"/>
          </a:p>
        </p:txBody>
      </p:sp>
      <p:sp>
        <p:nvSpPr>
          <p:cNvPr id="4099" name="Rectangle 2"/>
          <p:cNvSpPr>
            <a:spLocks noGrp="1" noRot="1" noChangeAspect="1" noChangeArrowheads="1" noTextEdit="1"/>
          </p:cNvSpPr>
          <p:nvPr>
            <p:ph type="sldImg"/>
          </p:nvPr>
        </p:nvSpPr>
        <p:spPr>
          <a:xfrm>
            <a:off x="1154113" y="701675"/>
            <a:ext cx="4625975" cy="3468688"/>
          </a:xfrm>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5626747" y="112743"/>
            <a:ext cx="654537" cy="19878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sz="1400"/>
              <a:t>doc.: IEEE 802.11-12/0996r3</a:t>
            </a:r>
          </a:p>
        </p:txBody>
      </p:sp>
      <p:sp>
        <p:nvSpPr>
          <p:cNvPr id="24579" name="Rectangle 3"/>
          <p:cNvSpPr>
            <a:spLocks noGrp="1" noChangeArrowheads="1"/>
          </p:cNvSpPr>
          <p:nvPr>
            <p:ph type="dt" sz="quarter" idx="1"/>
          </p:nvPr>
        </p:nvSpPr>
        <p:spPr>
          <a:xfrm>
            <a:off x="654537" y="109776"/>
            <a:ext cx="769567" cy="20175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September 2012</a:t>
            </a:r>
            <a:endParaRPr lang="en-GB" sz="1400"/>
          </a:p>
        </p:txBody>
      </p:sp>
      <p:sp>
        <p:nvSpPr>
          <p:cNvPr id="24580" name="Rectangle 6"/>
          <p:cNvSpPr>
            <a:spLocks noGrp="1" noChangeArrowheads="1"/>
          </p:cNvSpPr>
          <p:nvPr>
            <p:ph type="ftr" sz="quarter" idx="4"/>
          </p:nvPr>
        </p:nvSpPr>
        <p:spPr>
          <a:xfrm>
            <a:off x="5338363" y="8985317"/>
            <a:ext cx="942922" cy="1705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8788" defTabSz="933450">
              <a:defRPr sz="1200">
                <a:solidFill>
                  <a:schemeClr val="tx1"/>
                </a:solidFill>
                <a:latin typeface="Times New Roman" charset="0"/>
                <a:ea typeface="ＭＳ Ｐゴシック" charset="0"/>
              </a:defRPr>
            </a:lvl5pPr>
            <a:lvl6pPr marL="915988"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GB"/>
              <a:t>Clint Chaplin, Chair (Samsung)</a:t>
            </a:r>
          </a:p>
        </p:txBody>
      </p:sp>
      <p:sp>
        <p:nvSpPr>
          <p:cNvPr id="24581" name="Rectangle 7"/>
          <p:cNvSpPr>
            <a:spLocks noGrp="1" noChangeArrowheads="1"/>
          </p:cNvSpPr>
          <p:nvPr>
            <p:ph type="sldNum" sz="quarter" idx="5"/>
          </p:nvPr>
        </p:nvSpPr>
        <p:spPr>
          <a:xfrm>
            <a:off x="3116048" y="8839200"/>
            <a:ext cx="414552"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a:t>Page </a:t>
            </a:r>
            <a:fld id="{6F8A5A64-6647-EB4C-8DAC-71FCF18E0649}" type="slidenum">
              <a:rPr lang="en-GB"/>
              <a:pPr/>
              <a:t>4</a:t>
            </a:fld>
            <a:endParaRPr lang="en-GB"/>
          </a:p>
        </p:txBody>
      </p:sp>
      <p:sp>
        <p:nvSpPr>
          <p:cNvPr id="24582" name="Rectangle 2"/>
          <p:cNvSpPr>
            <a:spLocks noGrp="1" noRot="1" noChangeAspect="1" noChangeArrowheads="1" noTextEdit="1"/>
          </p:cNvSpPr>
          <p:nvPr>
            <p:ph type="sldImg"/>
          </p:nvPr>
        </p:nvSpPr>
        <p:spPr>
          <a:xfrm>
            <a:off x="1146175" y="695325"/>
            <a:ext cx="4643438" cy="3481388"/>
          </a:xfrm>
          <a:ln/>
        </p:spPr>
      </p:sp>
      <p:sp>
        <p:nvSpPr>
          <p:cNvPr id="24583" name="Rectangle 3"/>
          <p:cNvSpPr>
            <a:spLocks noGrp="1" noChangeArrowheads="1"/>
          </p:cNvSpPr>
          <p:nvPr>
            <p:ph type="body" idx="1"/>
          </p:nvPr>
        </p:nvSpPr>
        <p:spPr>
          <a:xfrm>
            <a:off x="693420" y="4408843"/>
            <a:ext cx="5547360" cy="417594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xfrm>
            <a:off x="5626747" y="112743"/>
            <a:ext cx="654537" cy="19878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sz="1400"/>
              <a:t>doc.: IEEE 802.11-12/0996r3</a:t>
            </a:r>
          </a:p>
        </p:txBody>
      </p:sp>
      <p:sp>
        <p:nvSpPr>
          <p:cNvPr id="25603" name="Rectangle 3"/>
          <p:cNvSpPr>
            <a:spLocks noGrp="1" noChangeArrowheads="1"/>
          </p:cNvSpPr>
          <p:nvPr>
            <p:ph type="dt" sz="quarter" idx="1"/>
          </p:nvPr>
        </p:nvSpPr>
        <p:spPr>
          <a:xfrm>
            <a:off x="654537" y="109776"/>
            <a:ext cx="769567" cy="20175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September 2012</a:t>
            </a:r>
            <a:endParaRPr lang="en-GB" sz="1400"/>
          </a:p>
        </p:txBody>
      </p:sp>
      <p:sp>
        <p:nvSpPr>
          <p:cNvPr id="25604" name="Rectangle 6"/>
          <p:cNvSpPr>
            <a:spLocks noGrp="1" noChangeArrowheads="1"/>
          </p:cNvSpPr>
          <p:nvPr>
            <p:ph type="ftr" sz="quarter" idx="4"/>
          </p:nvPr>
        </p:nvSpPr>
        <p:spPr>
          <a:xfrm>
            <a:off x="5338363" y="8985317"/>
            <a:ext cx="942922" cy="1705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8788" defTabSz="933450">
              <a:defRPr sz="1200">
                <a:solidFill>
                  <a:schemeClr val="tx1"/>
                </a:solidFill>
                <a:latin typeface="Times New Roman" charset="0"/>
                <a:ea typeface="ＭＳ Ｐゴシック" charset="0"/>
              </a:defRPr>
            </a:lvl5pPr>
            <a:lvl6pPr marL="915988"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GB"/>
              <a:t>Stephen McCann, RIM</a:t>
            </a:r>
          </a:p>
        </p:txBody>
      </p:sp>
      <p:sp>
        <p:nvSpPr>
          <p:cNvPr id="25605" name="Rectangle 7"/>
          <p:cNvSpPr>
            <a:spLocks noGrp="1" noChangeArrowheads="1"/>
          </p:cNvSpPr>
          <p:nvPr>
            <p:ph type="sldNum" sz="quarter" idx="5"/>
          </p:nvPr>
        </p:nvSpPr>
        <p:spPr>
          <a:xfrm>
            <a:off x="3116048" y="8839200"/>
            <a:ext cx="414552"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a:t>Page </a:t>
            </a:r>
            <a:fld id="{45DD8657-51BD-E244-89B3-47C6D9119A53}" type="slidenum">
              <a:rPr lang="en-GB"/>
              <a:pPr/>
              <a:t>5</a:t>
            </a:fld>
            <a:endParaRPr lang="en-GB"/>
          </a:p>
        </p:txBody>
      </p:sp>
      <p:sp>
        <p:nvSpPr>
          <p:cNvPr id="25606" name="Rectangle 2"/>
          <p:cNvSpPr>
            <a:spLocks noGrp="1" noChangeArrowheads="1"/>
          </p:cNvSpPr>
          <p:nvPr>
            <p:ph type="body" idx="1"/>
          </p:nvPr>
        </p:nvSpPr>
        <p:spPr>
          <a:xfrm>
            <a:off x="923480" y="4254563"/>
            <a:ext cx="5087240" cy="41744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58" tIns="44779" rIns="91158" bIns="44779"/>
          <a:lstStyle/>
          <a:p>
            <a:pPr defTabSz="914400"/>
            <a:r>
              <a:rPr lang="en-US">
                <a:latin typeface="Times New Roman" charset="0"/>
              </a:rPr>
              <a:t>The Copyright Act of 1976 made a dramatic change to U.S. copyright law. Copyright was now deemed to exist from the moment of creation.  Thus anything that is created is deemed to be owned by its creator.  Additionally, a work no longer needs to be published in order to be protected.  Therefore, even your scribbles on a piece of note paper constitute copyrighted material that you own and control.  </a:t>
            </a:r>
          </a:p>
          <a:p>
            <a:pPr defTabSz="914400"/>
            <a:r>
              <a:rPr lang="en-US">
                <a:latin typeface="Times New Roman" charset="0"/>
              </a:rPr>
              <a:t>The NII (National Information Infrastructure) and the GII (Global Information Infrastructure) are causing lawmakers and copyright owners to assess the ability of current copyright law to protect owners rights in a digital environment.  While at this point the changes being talked about are not significant, they will make it clear that copyright protection is afforded to owners in the digital environment making it a requirement to honor the rights accorded to owners.</a:t>
            </a:r>
          </a:p>
          <a:p>
            <a:pPr defTabSz="914400"/>
            <a:r>
              <a:rPr lang="en-US">
                <a:latin typeface="Times New Roman" charset="0"/>
              </a:rPr>
              <a:t>It is a requirement under the IEEE Bylaws that copyright ownership of all material published by the IEEE resides with the IEEE.  The Standards Department accomplishes the transfer of copyright ownership from the volunteer authors to the Institute via the Project Authorization Request (PAR) form.</a:t>
            </a:r>
          </a:p>
        </p:txBody>
      </p:sp>
      <p:sp>
        <p:nvSpPr>
          <p:cNvPr id="25607" name="Rectangle 3"/>
          <p:cNvSpPr>
            <a:spLocks noGrp="1" noRot="1" noChangeAspect="1" noChangeArrowheads="1" noTextEdit="1"/>
          </p:cNvSpPr>
          <p:nvPr>
            <p:ph type="sldImg"/>
          </p:nvPr>
        </p:nvSpPr>
        <p:spPr>
          <a:xfrm>
            <a:off x="1146175" y="695325"/>
            <a:ext cx="4643438" cy="3481388"/>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xfrm>
            <a:off x="5626747" y="112743"/>
            <a:ext cx="654537" cy="19878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sz="1400"/>
              <a:t>doc.: IEEE 802.11-12/0996r3</a:t>
            </a:r>
          </a:p>
        </p:txBody>
      </p:sp>
      <p:sp>
        <p:nvSpPr>
          <p:cNvPr id="19459" name="Rectangle 3"/>
          <p:cNvSpPr>
            <a:spLocks noGrp="1" noChangeArrowheads="1"/>
          </p:cNvSpPr>
          <p:nvPr>
            <p:ph type="dt" sz="quarter" idx="1"/>
          </p:nvPr>
        </p:nvSpPr>
        <p:spPr>
          <a:xfrm>
            <a:off x="654537" y="109776"/>
            <a:ext cx="769567" cy="20175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a:t>September 2012</a:t>
            </a:r>
            <a:endParaRPr lang="en-GB" sz="1400"/>
          </a:p>
        </p:txBody>
      </p:sp>
      <p:sp>
        <p:nvSpPr>
          <p:cNvPr id="19460" name="Rectangle 6"/>
          <p:cNvSpPr>
            <a:spLocks noGrp="1" noChangeArrowheads="1"/>
          </p:cNvSpPr>
          <p:nvPr>
            <p:ph type="ftr" sz="quarter" idx="4"/>
          </p:nvPr>
        </p:nvSpPr>
        <p:spPr>
          <a:xfrm>
            <a:off x="5338363" y="8985317"/>
            <a:ext cx="942922" cy="17059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8788" defTabSz="933450">
              <a:defRPr sz="1200">
                <a:solidFill>
                  <a:schemeClr val="tx1"/>
                </a:solidFill>
                <a:latin typeface="Times New Roman" charset="0"/>
                <a:ea typeface="ＭＳ Ｐゴシック" charset="0"/>
              </a:defRPr>
            </a:lvl5pPr>
            <a:lvl6pPr marL="915988"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3188"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30388"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7588"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GB"/>
              <a:t>Stephen McCann, RIM</a:t>
            </a:r>
          </a:p>
        </p:txBody>
      </p:sp>
      <p:sp>
        <p:nvSpPr>
          <p:cNvPr id="19461" name="Rectangle 7"/>
          <p:cNvSpPr>
            <a:spLocks noGrp="1" noChangeArrowheads="1"/>
          </p:cNvSpPr>
          <p:nvPr>
            <p:ph type="sldNum" sz="quarter" idx="5"/>
          </p:nvPr>
        </p:nvSpPr>
        <p:spPr>
          <a:xfrm>
            <a:off x="3116048" y="8839200"/>
            <a:ext cx="414552"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GB"/>
              <a:t>Page </a:t>
            </a:r>
            <a:fld id="{91352244-AF32-5649-949F-D523B04CDBFC}" type="slidenum">
              <a:rPr lang="en-GB"/>
              <a:pPr/>
              <a:t>9</a:t>
            </a:fld>
            <a:endParaRPr lang="en-GB"/>
          </a:p>
        </p:txBody>
      </p:sp>
      <p:sp>
        <p:nvSpPr>
          <p:cNvPr id="19462" name="Rectangle 2"/>
          <p:cNvSpPr>
            <a:spLocks noGrp="1" noChangeArrowheads="1"/>
          </p:cNvSpPr>
          <p:nvPr>
            <p:ph type="body" idx="1"/>
          </p:nvPr>
        </p:nvSpPr>
        <p:spPr>
          <a:xfrm>
            <a:off x="925101" y="4408843"/>
            <a:ext cx="5084000" cy="41744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lIns="91678" tIns="45035" rIns="91678" bIns="45035"/>
          <a:lstStyle/>
          <a:p>
            <a:endParaRPr lang="en-US">
              <a:latin typeface="Times New Roman" charset="0"/>
            </a:endParaRPr>
          </a:p>
        </p:txBody>
      </p:sp>
      <p:sp>
        <p:nvSpPr>
          <p:cNvPr id="19463" name="Rectangle 3"/>
          <p:cNvSpPr>
            <a:spLocks noGrp="1" noRot="1" noChangeAspect="1" noChangeArrowheads="1" noTextEdit="1"/>
          </p:cNvSpPr>
          <p:nvPr>
            <p:ph type="sldImg"/>
          </p:nvPr>
        </p:nvSpPr>
        <p:spPr>
          <a:xfrm>
            <a:off x="1149350" y="696913"/>
            <a:ext cx="4637088" cy="3478212"/>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nchor="ctr" anchorCtr="1"/>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6794307" y="76200"/>
            <a:ext cx="2121093" cy="307777"/>
          </a:xfrm>
          <a:prstGeom prst="rect">
            <a:avLst/>
          </a:prstGeom>
        </p:spPr>
        <p:txBody>
          <a:bodyPr wrap="none">
            <a:spAutoFit/>
          </a:bodyPr>
          <a:lstStyle/>
          <a:p>
            <a:pPr algn="r"/>
            <a:r>
              <a:rPr lang="en-US" sz="1400" b="1" dirty="0" smtClean="0"/>
              <a:t>omniran-13-0014-02-ecsg</a:t>
            </a:r>
            <a:endParaRPr lang="en-US" sz="1400" b="1" dirty="0"/>
          </a:p>
        </p:txBody>
      </p:sp>
      <p:sp>
        <p:nvSpPr>
          <p:cNvPr id="3" name="TextBox 2"/>
          <p:cNvSpPr txBox="1"/>
          <p:nvPr userDrawn="1"/>
        </p:nvSpPr>
        <p:spPr>
          <a:xfrm>
            <a:off x="8534400" y="6400800"/>
            <a:ext cx="393056" cy="307777"/>
          </a:xfrm>
          <a:prstGeom prst="rect">
            <a:avLst/>
          </a:prstGeom>
          <a:noFill/>
        </p:spPr>
        <p:txBody>
          <a:bodyPr wrap="none" rtlCol="0">
            <a:spAutoFit/>
          </a:bodyPr>
          <a:lstStyle/>
          <a:p>
            <a:pPr algn="r"/>
            <a:fld id="{3A4FC69D-D438-4AD9-846B-37793AD4330F}"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ctr" rtl="0" eaLnBrk="0" fontAlgn="base" hangingPunct="0">
        <a:spcBef>
          <a:spcPct val="0"/>
        </a:spcBef>
        <a:spcAft>
          <a:spcPct val="0"/>
        </a:spcAft>
        <a:defRPr sz="3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200">
          <a:solidFill>
            <a:schemeClr val="tx2"/>
          </a:solidFill>
          <a:latin typeface="Times" charset="0"/>
          <a:ea typeface="ＭＳ Ｐゴシック" charset="-128"/>
          <a:cs typeface="ＭＳ Ｐゴシック" charset="-128"/>
        </a:defRPr>
      </a:lvl2pPr>
      <a:lvl3pPr algn="ctr" rtl="0" eaLnBrk="0" fontAlgn="base" hangingPunct="0">
        <a:spcBef>
          <a:spcPct val="0"/>
        </a:spcBef>
        <a:spcAft>
          <a:spcPct val="0"/>
        </a:spcAft>
        <a:defRPr sz="3200">
          <a:solidFill>
            <a:schemeClr val="tx2"/>
          </a:solidFill>
          <a:latin typeface="Times" charset="0"/>
          <a:ea typeface="ＭＳ Ｐゴシック" charset="-128"/>
          <a:cs typeface="ＭＳ Ｐゴシック" charset="-128"/>
        </a:defRPr>
      </a:lvl3pPr>
      <a:lvl4pPr algn="ctr" rtl="0" eaLnBrk="0" fontAlgn="base" hangingPunct="0">
        <a:spcBef>
          <a:spcPct val="0"/>
        </a:spcBef>
        <a:spcAft>
          <a:spcPct val="0"/>
        </a:spcAft>
        <a:defRPr sz="3200">
          <a:solidFill>
            <a:schemeClr val="tx2"/>
          </a:solidFill>
          <a:latin typeface="Times" charset="0"/>
          <a:ea typeface="ＭＳ Ｐゴシック" charset="-128"/>
          <a:cs typeface="ＭＳ Ｐゴシック" charset="-128"/>
        </a:defRPr>
      </a:lvl4pPr>
      <a:lvl5pPr algn="ctr" rtl="0" eaLnBrk="0" fontAlgn="base" hangingPunct="0">
        <a:spcBef>
          <a:spcPct val="0"/>
        </a:spcBef>
        <a:spcAft>
          <a:spcPct val="0"/>
        </a:spcAft>
        <a:defRPr sz="3200">
          <a:solidFill>
            <a:schemeClr val="tx2"/>
          </a:solidFill>
          <a:latin typeface="Times" charset="0"/>
          <a:ea typeface="ＭＳ Ｐゴシック" charset="-128"/>
          <a:cs typeface="ＭＳ Ｐゴシック" charset="-128"/>
        </a:defRPr>
      </a:lvl5pPr>
      <a:lvl6pPr marL="457200" algn="ctr" rtl="0" eaLnBrk="0" fontAlgn="base" hangingPunct="0">
        <a:spcBef>
          <a:spcPct val="0"/>
        </a:spcBef>
        <a:spcAft>
          <a:spcPct val="0"/>
        </a:spcAft>
        <a:defRPr sz="3200">
          <a:solidFill>
            <a:schemeClr val="tx2"/>
          </a:solidFill>
          <a:latin typeface="Times" charset="0"/>
        </a:defRPr>
      </a:lvl6pPr>
      <a:lvl7pPr marL="914400" algn="ctr" rtl="0" eaLnBrk="0" fontAlgn="base" hangingPunct="0">
        <a:spcBef>
          <a:spcPct val="0"/>
        </a:spcBef>
        <a:spcAft>
          <a:spcPct val="0"/>
        </a:spcAft>
        <a:defRPr sz="3200">
          <a:solidFill>
            <a:schemeClr val="tx2"/>
          </a:solidFill>
          <a:latin typeface="Times" charset="0"/>
        </a:defRPr>
      </a:lvl7pPr>
      <a:lvl8pPr marL="1371600" algn="ctr" rtl="0" eaLnBrk="0" fontAlgn="base" hangingPunct="0">
        <a:spcBef>
          <a:spcPct val="0"/>
        </a:spcBef>
        <a:spcAft>
          <a:spcPct val="0"/>
        </a:spcAft>
        <a:defRPr sz="3200">
          <a:solidFill>
            <a:schemeClr val="tx2"/>
          </a:solidFill>
          <a:latin typeface="Times" charset="0"/>
        </a:defRPr>
      </a:lvl8pPr>
      <a:lvl9pPr marL="1828800" algn="ctr" rtl="0" eaLnBrk="0" fontAlgn="base" hangingPunct="0">
        <a:spcBef>
          <a:spcPct val="0"/>
        </a:spcBef>
        <a:spcAft>
          <a:spcPct val="0"/>
        </a:spcAft>
        <a:defRPr sz="32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omniran/dcn/13/omniran-13-0011-01-ecsg-omniran-introduction-and-way-forward.pptx" TargetMode="External"/><Relationship Id="rId4" Type="http://schemas.openxmlformats.org/officeDocument/2006/relationships/hyperlink" Target="https://mentor.ieee.org/omniran/dcn/13/omniran-13-0015-00-ecsg-march-2013-opening-report.pptx" TargetMode="External"/><Relationship Id="rId5" Type="http://schemas.openxmlformats.org/officeDocument/2006/relationships/hyperlink" Target="https://mentor.ieee.org/omniran/dcn/13/omniran-13-0018-00-ecsg-omniran-introduction-to-ieee802-1.pptx" TargetMode="External"/><Relationship Id="rId1" Type="http://schemas.openxmlformats.org/officeDocument/2006/relationships/slideLayout" Target="../slideLayouts/slideLayout2.xml"/><Relationship Id="rId2" Type="http://schemas.openxmlformats.org/officeDocument/2006/relationships/hyperlink" Target="https://mentor.ieee.org/omniran/dcn/13/omniran-13-0013-00-ecsg-february-2013-teleconference-minutes.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mentor.ieee.org/omniran/dcn/13/omniran-13-0016-02-0000-omniran-proximity-service-use-case.pptx" TargetMode="External"/><Relationship Id="rId3" Type="http://schemas.openxmlformats.org/officeDocument/2006/relationships/hyperlink" Target="https://mentor.ieee.org/omniran/dcn/13/omniran-13-0017-00-0000-omniran-samog-use-case.ppt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hyperlink" Target="http://standards.ieee.org/faqs/affiliationFAQ.html" TargetMode="External"/><Relationship Id="rId4" Type="http://schemas.openxmlformats.org/officeDocument/2006/relationships/hyperlink" Target="http://standards.ieee.org/resources/antitrust-guidelines.pdf" TargetMode="External"/><Relationship Id="rId5" Type="http://schemas.openxmlformats.org/officeDocument/2006/relationships/hyperlink" Target="http://www.ieee.org/web/membership/ethics/code_ethics.html" TargetMode="External"/><Relationship Id="rId6" Type="http://schemas.openxmlformats.org/officeDocument/2006/relationships/hyperlink" Target="http://standards.ieee.org/board/pat/pat-slideset.ppt"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entor.ieee.org/omniran/documents" TargetMode="External"/><Relationship Id="rId4" Type="http://schemas.openxmlformats.org/officeDocument/2006/relationships/hyperlink" Target="mailto:ecsg-802-omniran@listserv.ieee.org" TargetMode="External"/><Relationship Id="rId5" Type="http://schemas.openxmlformats.org/officeDocument/2006/relationships/hyperlink" Target="http://grouper.ieee.org/groups/802/OmniRANsg/email/" TargetMode="External"/><Relationship Id="rId1" Type="http://schemas.openxmlformats.org/officeDocument/2006/relationships/slideLayout" Target="../slideLayouts/slideLayout2.xml"/><Relationship Id="rId2" Type="http://schemas.openxmlformats.org/officeDocument/2006/relationships/hyperlink" Target="http://www.ieee802.org/OmniRANs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OmniRAN EC SG Agenda</a:t>
            </a:r>
            <a:br>
              <a:rPr lang="en-US" dirty="0"/>
            </a:br>
            <a:r>
              <a:rPr lang="en-US" dirty="0" smtClean="0"/>
              <a:t>March </a:t>
            </a:r>
            <a:r>
              <a:rPr lang="en-US" dirty="0"/>
              <a:t>2013, </a:t>
            </a:r>
            <a:r>
              <a:rPr lang="en-US" dirty="0" smtClean="0"/>
              <a:t>Orlando, FL</a:t>
            </a:r>
            <a:endParaRPr lang="en-US" dirty="0"/>
          </a:p>
        </p:txBody>
      </p:sp>
      <p:sp>
        <p:nvSpPr>
          <p:cNvPr id="3" name="Subtitle 2"/>
          <p:cNvSpPr>
            <a:spLocks noGrp="1"/>
          </p:cNvSpPr>
          <p:nvPr>
            <p:ph type="subTitle" idx="1"/>
          </p:nvPr>
        </p:nvSpPr>
        <p:spPr/>
        <p:txBody>
          <a:bodyPr/>
          <a:lstStyle/>
          <a:p>
            <a:r>
              <a:rPr lang="en-US" dirty="0" smtClean="0"/>
              <a:t>2013-03-19</a:t>
            </a:r>
            <a:r>
              <a:rPr lang="en-US" dirty="0"/>
              <a:t/>
            </a:r>
            <a:br>
              <a:rPr lang="en-US" dirty="0"/>
            </a:br>
            <a:r>
              <a:rPr lang="en-US" dirty="0"/>
              <a:t>Max Riegel</a:t>
            </a:r>
          </a:p>
          <a:p>
            <a:r>
              <a:rPr lang="en-US" dirty="0"/>
              <a:t>(OmniRAN SG Chair)</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a:t>March 2013 Session - p1</a:t>
            </a:r>
          </a:p>
        </p:txBody>
      </p:sp>
      <p:sp>
        <p:nvSpPr>
          <p:cNvPr id="3" name="Content Placeholder 2"/>
          <p:cNvSpPr>
            <a:spLocks noGrp="1"/>
          </p:cNvSpPr>
          <p:nvPr>
            <p:ph idx="1"/>
          </p:nvPr>
        </p:nvSpPr>
        <p:spPr>
          <a:xfrm>
            <a:off x="457200" y="1066800"/>
            <a:ext cx="8229600" cy="5334000"/>
          </a:xfrm>
        </p:spPr>
        <p:txBody>
          <a:bodyPr>
            <a:normAutofit fontScale="70000" lnSpcReduction="20000"/>
          </a:bodyPr>
          <a:lstStyle/>
          <a:p>
            <a:r>
              <a:rPr lang="en-GB" dirty="0"/>
              <a:t>Call Meeting to Order</a:t>
            </a:r>
          </a:p>
          <a:p>
            <a:r>
              <a:rPr lang="en-GB" dirty="0"/>
              <a:t>Attendance recording</a:t>
            </a:r>
          </a:p>
          <a:p>
            <a:pPr lvl="1"/>
            <a:r>
              <a:rPr lang="en-GB" dirty="0"/>
              <a:t>Please use paper sheets – and IMAT for attendance credit</a:t>
            </a:r>
          </a:p>
          <a:p>
            <a:r>
              <a:rPr lang="en-GB" dirty="0"/>
              <a:t>Secretary position</a:t>
            </a:r>
          </a:p>
          <a:p>
            <a:pPr lvl="1"/>
            <a:r>
              <a:rPr lang="en-GB" dirty="0"/>
              <a:t>?</a:t>
            </a:r>
          </a:p>
          <a:p>
            <a:r>
              <a:rPr lang="en-US" dirty="0"/>
              <a:t>Approval of minutes of Feb 28th conference call</a:t>
            </a:r>
          </a:p>
          <a:p>
            <a:pPr lvl="1"/>
            <a:r>
              <a:rPr lang="en-US" dirty="0">
                <a:hlinkClick r:id="rId2"/>
              </a:rPr>
              <a:t>https://mentor.ieee.org/omniran/dcn/13/omniran-13-0013-00-ecsg-february-2013-teleconference-minutes.docx</a:t>
            </a:r>
            <a:r>
              <a:rPr lang="en-US" dirty="0"/>
              <a:t> </a:t>
            </a:r>
          </a:p>
          <a:p>
            <a:r>
              <a:rPr lang="en-US" dirty="0"/>
              <a:t>Reports</a:t>
            </a:r>
          </a:p>
          <a:p>
            <a:pPr lvl="1"/>
            <a:r>
              <a:rPr lang="en-US" dirty="0"/>
              <a:t>OmniRAN presentation in IEEE802/IETF meeting</a:t>
            </a:r>
          </a:p>
          <a:p>
            <a:pPr lvl="2"/>
            <a:r>
              <a:rPr lang="en-US" dirty="0">
                <a:hlinkClick r:id="rId3"/>
              </a:rPr>
              <a:t>https://mentor.ieee.org/omniran/dcn/13/omniran-13-0011-01-ecsg-omniran-introduction-and-way-forward.pptx</a:t>
            </a:r>
            <a:r>
              <a:rPr lang="en-US" dirty="0"/>
              <a:t> </a:t>
            </a:r>
          </a:p>
          <a:p>
            <a:pPr lvl="1"/>
            <a:r>
              <a:rPr lang="en-US" dirty="0"/>
              <a:t>OmniRAN contribution to EC opening plenary</a:t>
            </a:r>
          </a:p>
          <a:p>
            <a:pPr lvl="2"/>
            <a:r>
              <a:rPr lang="en-US" dirty="0">
                <a:hlinkClick r:id="rId4"/>
              </a:rPr>
              <a:t>https://mentor.ieee.org/omniran/dcn/13/omniran-13-0015-00-ecsg-march-2013-opening-report.pptx</a:t>
            </a:r>
            <a:r>
              <a:rPr lang="en-US" dirty="0"/>
              <a:t> </a:t>
            </a:r>
          </a:p>
          <a:p>
            <a:pPr lvl="1"/>
            <a:r>
              <a:rPr lang="en-US" dirty="0"/>
              <a:t>OmniRAN presentation in IEEE802.1 opening plenary</a:t>
            </a:r>
          </a:p>
          <a:p>
            <a:pPr lvl="2"/>
            <a:r>
              <a:rPr lang="en-US">
                <a:hlinkClick r:id="rId5"/>
              </a:rPr>
              <a:t>https://mentor.ieee.org/omniran/dcn/13/omniran-13-0018-00-ecsg-omniran-introduction-to-ieee802-1.pptx</a:t>
            </a:r>
            <a:r>
              <a:rPr lang="en-US"/>
              <a:t> </a:t>
            </a:r>
          </a:p>
        </p:txBody>
      </p:sp>
    </p:spTree>
    <p:extLst>
      <p:ext uri="{BB962C8B-B14F-4D97-AF65-F5344CB8AC3E}">
        <p14:creationId xmlns:p14="http://schemas.microsoft.com/office/powerpoint/2010/main" val="3587044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a:t>March 2013 Session – p2</a:t>
            </a:r>
          </a:p>
        </p:txBody>
      </p:sp>
      <p:sp>
        <p:nvSpPr>
          <p:cNvPr id="3" name="Content Placeholder 2"/>
          <p:cNvSpPr>
            <a:spLocks noGrp="1"/>
          </p:cNvSpPr>
          <p:nvPr>
            <p:ph idx="1"/>
          </p:nvPr>
        </p:nvSpPr>
        <p:spPr>
          <a:xfrm>
            <a:off x="457200" y="1066800"/>
            <a:ext cx="8229600" cy="5334000"/>
          </a:xfrm>
        </p:spPr>
        <p:txBody>
          <a:bodyPr>
            <a:normAutofit fontScale="77500" lnSpcReduction="20000"/>
          </a:bodyPr>
          <a:lstStyle/>
          <a:p>
            <a:r>
              <a:rPr lang="en-US" dirty="0"/>
              <a:t>Contributions on OmniRAN use cases</a:t>
            </a:r>
          </a:p>
          <a:p>
            <a:pPr lvl="1"/>
            <a:r>
              <a:rPr lang="en-US"/>
              <a:t>OmniRAN Wi-Fi Hotspot Use case</a:t>
            </a:r>
            <a:endParaRPr lang="en-US" dirty="0">
              <a:hlinkClick r:id="rId2"/>
            </a:endParaRPr>
          </a:p>
          <a:p>
            <a:pPr lvl="2"/>
            <a:r>
              <a:rPr lang="en-US" dirty="0">
                <a:hlinkClick r:id="rId2"/>
              </a:rPr>
              <a:t>https://mentor.ieee.org/omniran/dcn/13/omniran-13-0019-00-0000-omniran-wi-fi-hotspot-use-case.pptx</a:t>
            </a:r>
          </a:p>
          <a:p>
            <a:pPr lvl="1"/>
            <a:r>
              <a:rPr lang="en-US"/>
              <a:t>OmniRAN Proximity Service use case</a:t>
            </a:r>
            <a:endParaRPr lang="en-US" dirty="0">
              <a:hlinkClick r:id="rId2"/>
            </a:endParaRPr>
          </a:p>
          <a:p>
            <a:pPr lvl="2"/>
            <a:r>
              <a:rPr lang="en-US" dirty="0">
                <a:hlinkClick r:id="rId2"/>
              </a:rPr>
              <a:t>https://mentor.ieee.org/omniran/dcn/13/omniran-13-0016-02-0000-omniran-proximity-service-use-case.pptx</a:t>
            </a:r>
            <a:endParaRPr lang="en-US" dirty="0"/>
          </a:p>
          <a:p>
            <a:pPr lvl="1"/>
            <a:r>
              <a:rPr lang="en-US"/>
              <a:t>OmniRAN SaMOG Use Case</a:t>
            </a:r>
            <a:endParaRPr lang="en-US" dirty="0">
              <a:hlinkClick r:id="rId3"/>
            </a:endParaRPr>
          </a:p>
          <a:p>
            <a:pPr lvl="2"/>
            <a:r>
              <a:rPr lang="en-US" dirty="0">
                <a:hlinkClick r:id="rId3"/>
              </a:rPr>
              <a:t>https://mentor.ieee.org/omniran/dcn/13/omniran-13-0017-00-0000-omniran-samog-use-case.pptx</a:t>
            </a:r>
            <a:endParaRPr lang="en-US" dirty="0"/>
          </a:p>
          <a:p>
            <a:pPr lvl="1"/>
            <a:r>
              <a:rPr lang="en-US" dirty="0"/>
              <a:t>Review, conclusion and further refinements</a:t>
            </a:r>
          </a:p>
          <a:p>
            <a:r>
              <a:rPr lang="en-US" dirty="0"/>
              <a:t>Establishment of Draft Use cases document</a:t>
            </a:r>
          </a:p>
          <a:p>
            <a:pPr lvl="1"/>
            <a:r>
              <a:rPr lang="en-US" dirty="0"/>
              <a:t>Goals and target auditorium of document</a:t>
            </a:r>
          </a:p>
          <a:p>
            <a:pPr lvl="1"/>
            <a:r>
              <a:rPr lang="en-US" dirty="0"/>
              <a:t>Format of document</a:t>
            </a:r>
          </a:p>
          <a:p>
            <a:pPr lvl="1"/>
            <a:r>
              <a:rPr lang="en-US" dirty="0"/>
              <a:t>Review process</a:t>
            </a:r>
          </a:p>
          <a:p>
            <a:pPr lvl="2"/>
            <a:endParaRPr lang="en-US" dirty="0"/>
          </a:p>
        </p:txBody>
      </p:sp>
    </p:spTree>
    <p:extLst>
      <p:ext uri="{BB962C8B-B14F-4D97-AF65-F5344CB8AC3E}">
        <p14:creationId xmlns:p14="http://schemas.microsoft.com/office/powerpoint/2010/main" val="4084142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March 2013 session – p3</a:t>
            </a:r>
          </a:p>
        </p:txBody>
      </p:sp>
      <p:sp>
        <p:nvSpPr>
          <p:cNvPr id="3" name="Content Placeholder 2"/>
          <p:cNvSpPr>
            <a:spLocks noGrp="1"/>
          </p:cNvSpPr>
          <p:nvPr>
            <p:ph idx="1"/>
          </p:nvPr>
        </p:nvSpPr>
        <p:spPr/>
        <p:txBody>
          <a:bodyPr>
            <a:normAutofit/>
          </a:bodyPr>
          <a:lstStyle/>
          <a:p>
            <a:r>
              <a:rPr lang="en-US" dirty="0"/>
              <a:t>Call for comments on use cases document</a:t>
            </a:r>
          </a:p>
          <a:p>
            <a:r>
              <a:rPr lang="en-US" dirty="0"/>
              <a:t>Plan and timeline for OmniRAN SG conclusion</a:t>
            </a:r>
          </a:p>
        </p:txBody>
      </p:sp>
    </p:spTree>
    <p:extLst>
      <p:ext uri="{BB962C8B-B14F-4D97-AF65-F5344CB8AC3E}">
        <p14:creationId xmlns:p14="http://schemas.microsoft.com/office/powerpoint/2010/main" val="2607377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towards</a:t>
            </a:r>
            <a:r>
              <a:rPr lang="en-US" dirty="0" smtClean="0"/>
              <a:t> the initial OmniRAN PAR</a:t>
            </a:r>
            <a:endParaRPr lang="en-US" dirty="0"/>
          </a:p>
        </p:txBody>
      </p:sp>
      <p:sp>
        <p:nvSpPr>
          <p:cNvPr id="3" name="Content Placeholder 2"/>
          <p:cNvSpPr>
            <a:spLocks noGrp="1"/>
          </p:cNvSpPr>
          <p:nvPr>
            <p:ph idx="1"/>
          </p:nvPr>
        </p:nvSpPr>
        <p:spPr>
          <a:xfrm>
            <a:off x="457200" y="1600200"/>
            <a:ext cx="8229600" cy="4800600"/>
          </a:xfrm>
        </p:spPr>
        <p:txBody>
          <a:bodyPr>
            <a:normAutofit fontScale="77500" lnSpcReduction="20000"/>
          </a:bodyPr>
          <a:lstStyle/>
          <a:p>
            <a:r>
              <a:rPr lang="en-US" dirty="0" smtClean="0"/>
              <a:t>Plan for creation of initial PAR proposal until July 2013:</a:t>
            </a:r>
          </a:p>
          <a:p>
            <a:pPr lvl="1"/>
            <a:r>
              <a:rPr lang="en-US" dirty="0" smtClean="0"/>
              <a:t>Creation of use cases document illustrating the most important deployments of OmniRAN</a:t>
            </a:r>
          </a:p>
          <a:p>
            <a:pPr lvl="1"/>
            <a:r>
              <a:rPr lang="en-US" dirty="0" smtClean="0"/>
              <a:t>Circulating the use cases document among stakeholders for comments and confirmation</a:t>
            </a:r>
          </a:p>
          <a:p>
            <a:pPr lvl="1"/>
            <a:r>
              <a:rPr lang="en-US" dirty="0" smtClean="0"/>
              <a:t>Deriving common functional requirements from the agreed use cases document</a:t>
            </a:r>
          </a:p>
          <a:p>
            <a:pPr lvl="1"/>
            <a:r>
              <a:rPr lang="en-US" dirty="0" smtClean="0"/>
              <a:t>Prioritization of the derived functional requirements</a:t>
            </a:r>
          </a:p>
          <a:p>
            <a:pPr lvl="1"/>
            <a:r>
              <a:rPr lang="en-US" dirty="0" smtClean="0"/>
              <a:t>Gap analysis to existing solutions starting from the most prior functional requirements</a:t>
            </a:r>
          </a:p>
          <a:p>
            <a:pPr lvl="1"/>
            <a:r>
              <a:rPr lang="en-US" dirty="0" smtClean="0"/>
              <a:t>Decision about topic to be addressed first based on scope, purpose, need and support of stakeholders</a:t>
            </a:r>
          </a:p>
          <a:p>
            <a:pPr lvl="1"/>
            <a:r>
              <a:rPr lang="en-US" dirty="0" smtClean="0"/>
              <a:t>Develop draft PAR based on selected initial topic</a:t>
            </a:r>
          </a:p>
          <a:p>
            <a:pPr lvl="1"/>
            <a:r>
              <a:rPr lang="en-US" dirty="0" smtClean="0"/>
              <a:t>Submission of PAR proposal to IEEE 802 EC</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and Timeline</a:t>
            </a:r>
          </a:p>
        </p:txBody>
      </p:sp>
      <p:sp>
        <p:nvSpPr>
          <p:cNvPr id="4" name="TextBox 3"/>
          <p:cNvSpPr txBox="1"/>
          <p:nvPr/>
        </p:nvSpPr>
        <p:spPr>
          <a:xfrm>
            <a:off x="457200" y="1543970"/>
            <a:ext cx="1265972" cy="246221"/>
          </a:xfrm>
          <a:prstGeom prst="rect">
            <a:avLst/>
          </a:prstGeom>
          <a:noFill/>
        </p:spPr>
        <p:txBody>
          <a:bodyPr wrap="none" lIns="0" tIns="0" rIns="0" bIns="0" rtlCol="0">
            <a:spAutoFit/>
          </a:bodyPr>
          <a:lstStyle/>
          <a:p>
            <a:r>
              <a:rPr lang="en-US" sz="1600" dirty="0" smtClean="0">
                <a:latin typeface="+mn-lt"/>
              </a:rPr>
              <a:t>Initial meeting</a:t>
            </a:r>
            <a:endParaRPr lang="en-US" sz="1600" dirty="0">
              <a:latin typeface="+mn-lt"/>
            </a:endParaRPr>
          </a:p>
        </p:txBody>
      </p:sp>
      <p:cxnSp>
        <p:nvCxnSpPr>
          <p:cNvPr id="6" name="Straight Arrow Connector 5"/>
          <p:cNvCxnSpPr/>
          <p:nvPr/>
        </p:nvCxnSpPr>
        <p:spPr bwMode="auto">
          <a:xfrm>
            <a:off x="457200" y="5987534"/>
            <a:ext cx="8534400" cy="0"/>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9" name="Straight Connector 8"/>
          <p:cNvCxnSpPr/>
          <p:nvPr/>
        </p:nvCxnSpPr>
        <p:spPr bwMode="auto">
          <a:xfrm>
            <a:off x="16764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0" name="Straight Connector 9"/>
          <p:cNvCxnSpPr/>
          <p:nvPr/>
        </p:nvCxnSpPr>
        <p:spPr bwMode="auto">
          <a:xfrm>
            <a:off x="81534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 name="Straight Connector 10"/>
          <p:cNvCxnSpPr/>
          <p:nvPr/>
        </p:nvCxnSpPr>
        <p:spPr bwMode="auto">
          <a:xfrm>
            <a:off x="70866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 name="Straight Connector 11"/>
          <p:cNvCxnSpPr/>
          <p:nvPr/>
        </p:nvCxnSpPr>
        <p:spPr bwMode="auto">
          <a:xfrm>
            <a:off x="60198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 name="Straight Connector 12"/>
          <p:cNvCxnSpPr/>
          <p:nvPr/>
        </p:nvCxnSpPr>
        <p:spPr bwMode="auto">
          <a:xfrm>
            <a:off x="49530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 name="Straight Connector 13"/>
          <p:cNvCxnSpPr/>
          <p:nvPr/>
        </p:nvCxnSpPr>
        <p:spPr bwMode="auto">
          <a:xfrm>
            <a:off x="38862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5" name="Straight Connector 14"/>
          <p:cNvCxnSpPr/>
          <p:nvPr/>
        </p:nvCxnSpPr>
        <p:spPr bwMode="auto">
          <a:xfrm>
            <a:off x="2819400" y="5911334"/>
            <a:ext cx="0" cy="15240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7" name="TextBox 16"/>
          <p:cNvSpPr txBox="1"/>
          <p:nvPr/>
        </p:nvSpPr>
        <p:spPr>
          <a:xfrm>
            <a:off x="2209800" y="5987534"/>
            <a:ext cx="246862" cy="184666"/>
          </a:xfrm>
          <a:prstGeom prst="rect">
            <a:avLst/>
          </a:prstGeom>
          <a:noFill/>
        </p:spPr>
        <p:txBody>
          <a:bodyPr wrap="none" lIns="0" tIns="0" rIns="0" bIns="0" rtlCol="0">
            <a:spAutoFit/>
          </a:bodyPr>
          <a:lstStyle/>
          <a:p>
            <a:pPr algn="ctr"/>
            <a:r>
              <a:rPr lang="en-US" dirty="0" smtClean="0">
                <a:latin typeface="+mn-lt"/>
              </a:rPr>
              <a:t>Jan</a:t>
            </a:r>
            <a:endParaRPr lang="en-US" dirty="0">
              <a:latin typeface="+mn-lt"/>
            </a:endParaRPr>
          </a:p>
        </p:txBody>
      </p:sp>
      <p:sp>
        <p:nvSpPr>
          <p:cNvPr id="18" name="TextBox 17"/>
          <p:cNvSpPr txBox="1"/>
          <p:nvPr/>
        </p:nvSpPr>
        <p:spPr>
          <a:xfrm>
            <a:off x="3191582" y="5987534"/>
            <a:ext cx="264496" cy="184666"/>
          </a:xfrm>
          <a:prstGeom prst="rect">
            <a:avLst/>
          </a:prstGeom>
          <a:noFill/>
        </p:spPr>
        <p:txBody>
          <a:bodyPr wrap="none" lIns="0" tIns="0" rIns="0" bIns="0" rtlCol="0">
            <a:spAutoFit/>
          </a:bodyPr>
          <a:lstStyle/>
          <a:p>
            <a:pPr algn="ctr"/>
            <a:r>
              <a:rPr lang="en-US" dirty="0" smtClean="0">
                <a:latin typeface="+mn-lt"/>
              </a:rPr>
              <a:t>Feb</a:t>
            </a:r>
            <a:endParaRPr lang="en-US" dirty="0">
              <a:latin typeface="+mn-lt"/>
            </a:endParaRPr>
          </a:p>
        </p:txBody>
      </p:sp>
      <p:sp>
        <p:nvSpPr>
          <p:cNvPr id="19" name="TextBox 18"/>
          <p:cNvSpPr txBox="1"/>
          <p:nvPr/>
        </p:nvSpPr>
        <p:spPr>
          <a:xfrm>
            <a:off x="4258382" y="5987534"/>
            <a:ext cx="264496" cy="184666"/>
          </a:xfrm>
          <a:prstGeom prst="rect">
            <a:avLst/>
          </a:prstGeom>
          <a:noFill/>
        </p:spPr>
        <p:txBody>
          <a:bodyPr wrap="none" lIns="0" tIns="0" rIns="0" bIns="0" rtlCol="0">
            <a:spAutoFit/>
          </a:bodyPr>
          <a:lstStyle/>
          <a:p>
            <a:pPr algn="ctr"/>
            <a:r>
              <a:rPr lang="en-US" dirty="0" smtClean="0">
                <a:latin typeface="+mn-lt"/>
              </a:rPr>
              <a:t>Mar</a:t>
            </a:r>
            <a:endParaRPr lang="en-US" dirty="0">
              <a:latin typeface="+mn-lt"/>
            </a:endParaRPr>
          </a:p>
        </p:txBody>
      </p:sp>
      <p:sp>
        <p:nvSpPr>
          <p:cNvPr id="20" name="TextBox 19"/>
          <p:cNvSpPr txBox="1"/>
          <p:nvPr/>
        </p:nvSpPr>
        <p:spPr>
          <a:xfrm>
            <a:off x="5414206" y="5987534"/>
            <a:ext cx="238848" cy="184666"/>
          </a:xfrm>
          <a:prstGeom prst="rect">
            <a:avLst/>
          </a:prstGeom>
          <a:noFill/>
        </p:spPr>
        <p:txBody>
          <a:bodyPr wrap="none" lIns="0" tIns="0" rIns="0" bIns="0" rtlCol="0">
            <a:spAutoFit/>
          </a:bodyPr>
          <a:lstStyle/>
          <a:p>
            <a:pPr algn="ctr"/>
            <a:r>
              <a:rPr lang="en-US" dirty="0" smtClean="0">
                <a:latin typeface="+mn-lt"/>
              </a:rPr>
              <a:t>Apr</a:t>
            </a:r>
            <a:endParaRPr lang="en-US" dirty="0">
              <a:latin typeface="+mn-lt"/>
            </a:endParaRPr>
          </a:p>
        </p:txBody>
      </p:sp>
      <p:sp>
        <p:nvSpPr>
          <p:cNvPr id="21" name="TextBox 20"/>
          <p:cNvSpPr txBox="1"/>
          <p:nvPr/>
        </p:nvSpPr>
        <p:spPr>
          <a:xfrm>
            <a:off x="6379158" y="5987534"/>
            <a:ext cx="290144" cy="184666"/>
          </a:xfrm>
          <a:prstGeom prst="rect">
            <a:avLst/>
          </a:prstGeom>
          <a:noFill/>
        </p:spPr>
        <p:txBody>
          <a:bodyPr wrap="none" lIns="0" tIns="0" rIns="0" bIns="0" rtlCol="0">
            <a:spAutoFit/>
          </a:bodyPr>
          <a:lstStyle/>
          <a:p>
            <a:pPr algn="ctr"/>
            <a:r>
              <a:rPr lang="en-US" dirty="0" smtClean="0">
                <a:latin typeface="+mn-lt"/>
              </a:rPr>
              <a:t>May</a:t>
            </a:r>
            <a:endParaRPr lang="en-US" dirty="0">
              <a:latin typeface="+mn-lt"/>
            </a:endParaRPr>
          </a:p>
        </p:txBody>
      </p:sp>
      <p:sp>
        <p:nvSpPr>
          <p:cNvPr id="22" name="TextBox 21"/>
          <p:cNvSpPr txBox="1"/>
          <p:nvPr/>
        </p:nvSpPr>
        <p:spPr>
          <a:xfrm>
            <a:off x="7543799" y="5987534"/>
            <a:ext cx="246862" cy="184666"/>
          </a:xfrm>
          <a:prstGeom prst="rect">
            <a:avLst/>
          </a:prstGeom>
          <a:noFill/>
        </p:spPr>
        <p:txBody>
          <a:bodyPr wrap="none" lIns="0" tIns="0" rIns="0" bIns="0" rtlCol="0">
            <a:spAutoFit/>
          </a:bodyPr>
          <a:lstStyle/>
          <a:p>
            <a:pPr algn="ctr"/>
            <a:r>
              <a:rPr lang="en-US" dirty="0" smtClean="0">
                <a:latin typeface="+mn-lt"/>
              </a:rPr>
              <a:t>Jun</a:t>
            </a:r>
            <a:endParaRPr lang="en-US" dirty="0">
              <a:latin typeface="+mn-lt"/>
            </a:endParaRPr>
          </a:p>
        </p:txBody>
      </p:sp>
      <p:sp>
        <p:nvSpPr>
          <p:cNvPr id="23" name="TextBox 22"/>
          <p:cNvSpPr txBox="1"/>
          <p:nvPr/>
        </p:nvSpPr>
        <p:spPr>
          <a:xfrm>
            <a:off x="8560047" y="5987534"/>
            <a:ext cx="195566" cy="184666"/>
          </a:xfrm>
          <a:prstGeom prst="rect">
            <a:avLst/>
          </a:prstGeom>
          <a:noFill/>
        </p:spPr>
        <p:txBody>
          <a:bodyPr wrap="none" lIns="0" tIns="0" rIns="0" bIns="0" rtlCol="0">
            <a:spAutoFit/>
          </a:bodyPr>
          <a:lstStyle/>
          <a:p>
            <a:pPr algn="ctr"/>
            <a:r>
              <a:rPr lang="en-US" dirty="0" smtClean="0">
                <a:latin typeface="+mn-lt"/>
              </a:rPr>
              <a:t>Jul</a:t>
            </a:r>
            <a:endParaRPr lang="en-US" dirty="0">
              <a:latin typeface="+mn-lt"/>
            </a:endParaRPr>
          </a:p>
        </p:txBody>
      </p:sp>
      <p:sp>
        <p:nvSpPr>
          <p:cNvPr id="24" name="TextBox 23"/>
          <p:cNvSpPr txBox="1"/>
          <p:nvPr/>
        </p:nvSpPr>
        <p:spPr>
          <a:xfrm>
            <a:off x="457200" y="5606534"/>
            <a:ext cx="862416" cy="184666"/>
          </a:xfrm>
          <a:prstGeom prst="rect">
            <a:avLst/>
          </a:prstGeom>
          <a:noFill/>
        </p:spPr>
        <p:txBody>
          <a:bodyPr wrap="none" lIns="0" tIns="0" rIns="0" bIns="0" rtlCol="0">
            <a:spAutoFit/>
          </a:bodyPr>
          <a:lstStyle/>
          <a:p>
            <a:r>
              <a:rPr lang="en-US" dirty="0" smtClean="0">
                <a:latin typeface="+mn-lt"/>
              </a:rPr>
              <a:t>F2F meeting</a:t>
            </a:r>
            <a:endParaRPr lang="en-US" dirty="0">
              <a:latin typeface="+mn-lt"/>
            </a:endParaRPr>
          </a:p>
        </p:txBody>
      </p:sp>
      <p:sp>
        <p:nvSpPr>
          <p:cNvPr id="25" name="TextBox 24"/>
          <p:cNvSpPr txBox="1"/>
          <p:nvPr/>
        </p:nvSpPr>
        <p:spPr>
          <a:xfrm>
            <a:off x="457200" y="5301734"/>
            <a:ext cx="629981" cy="184666"/>
          </a:xfrm>
          <a:prstGeom prst="rect">
            <a:avLst/>
          </a:prstGeom>
          <a:noFill/>
        </p:spPr>
        <p:txBody>
          <a:bodyPr wrap="none" lIns="0" tIns="0" rIns="0" bIns="0" rtlCol="0">
            <a:spAutoFit/>
          </a:bodyPr>
          <a:lstStyle/>
          <a:p>
            <a:r>
              <a:rPr lang="en-US" dirty="0" smtClean="0">
                <a:latin typeface="+mn-lt"/>
              </a:rPr>
              <a:t>Conf Call</a:t>
            </a:r>
            <a:endParaRPr lang="en-US" dirty="0">
              <a:latin typeface="+mn-lt"/>
            </a:endParaRPr>
          </a:p>
        </p:txBody>
      </p:sp>
      <p:sp>
        <p:nvSpPr>
          <p:cNvPr id="26" name="TextBox 25"/>
          <p:cNvSpPr txBox="1"/>
          <p:nvPr/>
        </p:nvSpPr>
        <p:spPr>
          <a:xfrm>
            <a:off x="2209800" y="5606534"/>
            <a:ext cx="304800" cy="184666"/>
          </a:xfrm>
          <a:prstGeom prst="rect">
            <a:avLst/>
          </a:prstGeom>
          <a:solidFill>
            <a:srgbClr val="FFC000"/>
          </a:solidFill>
        </p:spPr>
        <p:txBody>
          <a:bodyPr wrap="none" lIns="0" tIns="0" rIns="0" bIns="0" rtlCol="0">
            <a:noAutofit/>
          </a:bodyPr>
          <a:lstStyle/>
          <a:p>
            <a:endParaRPr lang="en-US" dirty="0">
              <a:latin typeface="+mn-lt"/>
            </a:endParaRPr>
          </a:p>
        </p:txBody>
      </p:sp>
      <p:sp>
        <p:nvSpPr>
          <p:cNvPr id="27" name="TextBox 26"/>
          <p:cNvSpPr txBox="1"/>
          <p:nvPr/>
        </p:nvSpPr>
        <p:spPr>
          <a:xfrm>
            <a:off x="4343400" y="5606534"/>
            <a:ext cx="304800" cy="184666"/>
          </a:xfrm>
          <a:prstGeom prst="rect">
            <a:avLst/>
          </a:prstGeom>
          <a:solidFill>
            <a:srgbClr val="FFC000"/>
          </a:solidFill>
        </p:spPr>
        <p:txBody>
          <a:bodyPr wrap="none" lIns="0" tIns="0" rIns="0" bIns="0" rtlCol="0">
            <a:noAutofit/>
          </a:bodyPr>
          <a:lstStyle/>
          <a:p>
            <a:endParaRPr lang="en-US" dirty="0">
              <a:latin typeface="+mn-lt"/>
            </a:endParaRPr>
          </a:p>
        </p:txBody>
      </p:sp>
      <p:sp>
        <p:nvSpPr>
          <p:cNvPr id="28" name="TextBox 27"/>
          <p:cNvSpPr txBox="1"/>
          <p:nvPr/>
        </p:nvSpPr>
        <p:spPr>
          <a:xfrm>
            <a:off x="6400800" y="5606534"/>
            <a:ext cx="304800" cy="184666"/>
          </a:xfrm>
          <a:prstGeom prst="rect">
            <a:avLst/>
          </a:prstGeom>
          <a:solidFill>
            <a:srgbClr val="FFC000"/>
          </a:solidFill>
        </p:spPr>
        <p:txBody>
          <a:bodyPr wrap="none" lIns="0" tIns="0" rIns="0" bIns="0" rtlCol="0">
            <a:noAutofit/>
          </a:bodyPr>
          <a:lstStyle/>
          <a:p>
            <a:endParaRPr lang="en-US" dirty="0">
              <a:latin typeface="+mn-lt"/>
            </a:endParaRPr>
          </a:p>
        </p:txBody>
      </p:sp>
      <p:sp>
        <p:nvSpPr>
          <p:cNvPr id="29" name="TextBox 28"/>
          <p:cNvSpPr txBox="1"/>
          <p:nvPr/>
        </p:nvSpPr>
        <p:spPr>
          <a:xfrm>
            <a:off x="8610600" y="5606534"/>
            <a:ext cx="304800" cy="184666"/>
          </a:xfrm>
          <a:prstGeom prst="rect">
            <a:avLst/>
          </a:prstGeom>
          <a:solidFill>
            <a:srgbClr val="FFC000"/>
          </a:solidFill>
        </p:spPr>
        <p:txBody>
          <a:bodyPr wrap="none" lIns="0" tIns="0" rIns="0" bIns="0" rtlCol="0">
            <a:noAutofit/>
          </a:bodyPr>
          <a:lstStyle/>
          <a:p>
            <a:endParaRPr lang="en-US" dirty="0">
              <a:latin typeface="+mn-lt"/>
            </a:endParaRPr>
          </a:p>
        </p:txBody>
      </p:sp>
      <p:sp>
        <p:nvSpPr>
          <p:cNvPr id="30" name="TextBox 29"/>
          <p:cNvSpPr txBox="1"/>
          <p:nvPr/>
        </p:nvSpPr>
        <p:spPr>
          <a:xfrm>
            <a:off x="3810000" y="5301734"/>
            <a:ext cx="76200" cy="184666"/>
          </a:xfrm>
          <a:prstGeom prst="rect">
            <a:avLst/>
          </a:prstGeom>
          <a:solidFill>
            <a:srgbClr val="FFC000"/>
          </a:solidFill>
        </p:spPr>
        <p:txBody>
          <a:bodyPr wrap="none" lIns="0" tIns="0" rIns="0" bIns="0" rtlCol="0">
            <a:noAutofit/>
          </a:bodyPr>
          <a:lstStyle/>
          <a:p>
            <a:endParaRPr lang="en-US" dirty="0">
              <a:latin typeface="+mn-lt"/>
            </a:endParaRPr>
          </a:p>
        </p:txBody>
      </p:sp>
      <p:sp>
        <p:nvSpPr>
          <p:cNvPr id="31" name="TextBox 30"/>
          <p:cNvSpPr txBox="1"/>
          <p:nvPr/>
        </p:nvSpPr>
        <p:spPr>
          <a:xfrm>
            <a:off x="457200" y="2153570"/>
            <a:ext cx="2417629" cy="246221"/>
          </a:xfrm>
          <a:prstGeom prst="rect">
            <a:avLst/>
          </a:prstGeom>
          <a:noFill/>
        </p:spPr>
        <p:txBody>
          <a:bodyPr wrap="none" lIns="0" tIns="0" rIns="0" bIns="0" rtlCol="0">
            <a:spAutoFit/>
          </a:bodyPr>
          <a:lstStyle/>
          <a:p>
            <a:r>
              <a:rPr lang="en-US" sz="1600" dirty="0" smtClean="0">
                <a:latin typeface="+mn-lt"/>
              </a:rPr>
              <a:t>Draft Use cases document</a:t>
            </a:r>
            <a:endParaRPr lang="en-US" sz="1600" dirty="0">
              <a:latin typeface="+mn-lt"/>
            </a:endParaRPr>
          </a:p>
        </p:txBody>
      </p:sp>
      <p:sp>
        <p:nvSpPr>
          <p:cNvPr id="32" name="TextBox 31"/>
          <p:cNvSpPr txBox="1"/>
          <p:nvPr/>
        </p:nvSpPr>
        <p:spPr>
          <a:xfrm>
            <a:off x="457200" y="2482334"/>
            <a:ext cx="3911528" cy="246221"/>
          </a:xfrm>
          <a:prstGeom prst="rect">
            <a:avLst/>
          </a:prstGeom>
          <a:noFill/>
        </p:spPr>
        <p:txBody>
          <a:bodyPr wrap="none" lIns="0" tIns="0" rIns="0" bIns="0" rtlCol="0">
            <a:spAutoFit/>
          </a:bodyPr>
          <a:lstStyle/>
          <a:p>
            <a:r>
              <a:rPr lang="en-US" sz="1600" dirty="0" smtClean="0">
                <a:latin typeface="+mn-lt"/>
              </a:rPr>
              <a:t>Call for comments on Use cases document</a:t>
            </a:r>
            <a:endParaRPr lang="en-US" sz="1600" dirty="0">
              <a:latin typeface="+mn-lt"/>
            </a:endParaRPr>
          </a:p>
        </p:txBody>
      </p:sp>
      <p:sp>
        <p:nvSpPr>
          <p:cNvPr id="33" name="TextBox 32"/>
          <p:cNvSpPr txBox="1"/>
          <p:nvPr/>
        </p:nvSpPr>
        <p:spPr>
          <a:xfrm>
            <a:off x="457200" y="1848770"/>
            <a:ext cx="2178281" cy="246221"/>
          </a:xfrm>
          <a:prstGeom prst="rect">
            <a:avLst/>
          </a:prstGeom>
          <a:noFill/>
        </p:spPr>
        <p:txBody>
          <a:bodyPr wrap="none" lIns="0" tIns="0" rIns="0" bIns="0" rtlCol="0">
            <a:spAutoFit/>
          </a:bodyPr>
          <a:lstStyle/>
          <a:p>
            <a:r>
              <a:rPr lang="en-US" sz="1600" dirty="0" smtClean="0">
                <a:latin typeface="+mn-lt"/>
              </a:rPr>
              <a:t>Use cases contributions</a:t>
            </a:r>
            <a:endParaRPr lang="en-US" sz="1600" dirty="0">
              <a:latin typeface="+mn-lt"/>
            </a:endParaRPr>
          </a:p>
        </p:txBody>
      </p:sp>
      <p:sp>
        <p:nvSpPr>
          <p:cNvPr id="34" name="TextBox 33"/>
          <p:cNvSpPr txBox="1"/>
          <p:nvPr/>
        </p:nvSpPr>
        <p:spPr>
          <a:xfrm>
            <a:off x="457200" y="3067970"/>
            <a:ext cx="3626694" cy="246221"/>
          </a:xfrm>
          <a:prstGeom prst="rect">
            <a:avLst/>
          </a:prstGeom>
          <a:noFill/>
        </p:spPr>
        <p:txBody>
          <a:bodyPr wrap="none" lIns="0" tIns="0" rIns="0" bIns="0" rtlCol="0">
            <a:spAutoFit/>
          </a:bodyPr>
          <a:lstStyle/>
          <a:p>
            <a:r>
              <a:rPr lang="en-US" sz="1600" dirty="0" smtClean="0">
                <a:latin typeface="+mn-lt"/>
              </a:rPr>
              <a:t>Classification of functional requirements</a:t>
            </a:r>
            <a:endParaRPr lang="en-US" sz="1600" dirty="0">
              <a:latin typeface="+mn-lt"/>
            </a:endParaRPr>
          </a:p>
        </p:txBody>
      </p:sp>
      <p:sp>
        <p:nvSpPr>
          <p:cNvPr id="35" name="TextBox 34"/>
          <p:cNvSpPr txBox="1"/>
          <p:nvPr/>
        </p:nvSpPr>
        <p:spPr>
          <a:xfrm>
            <a:off x="457200" y="3677570"/>
            <a:ext cx="3033783" cy="246221"/>
          </a:xfrm>
          <a:prstGeom prst="rect">
            <a:avLst/>
          </a:prstGeom>
          <a:noFill/>
        </p:spPr>
        <p:txBody>
          <a:bodyPr wrap="none" lIns="0" tIns="0" rIns="0" bIns="0" rtlCol="0">
            <a:spAutoFit/>
          </a:bodyPr>
          <a:lstStyle/>
          <a:p>
            <a:r>
              <a:rPr lang="en-US" sz="1600" dirty="0" smtClean="0">
                <a:latin typeface="+mn-lt"/>
              </a:rPr>
              <a:t>Gap analysis to existing solutions</a:t>
            </a:r>
            <a:endParaRPr lang="en-US" sz="1600" dirty="0">
              <a:latin typeface="+mn-lt"/>
            </a:endParaRPr>
          </a:p>
        </p:txBody>
      </p:sp>
      <p:sp>
        <p:nvSpPr>
          <p:cNvPr id="36" name="TextBox 35"/>
          <p:cNvSpPr txBox="1"/>
          <p:nvPr/>
        </p:nvSpPr>
        <p:spPr>
          <a:xfrm>
            <a:off x="457200" y="4591970"/>
            <a:ext cx="2573721" cy="246221"/>
          </a:xfrm>
          <a:prstGeom prst="rect">
            <a:avLst/>
          </a:prstGeom>
          <a:noFill/>
        </p:spPr>
        <p:txBody>
          <a:bodyPr wrap="none" lIns="0" tIns="0" rIns="0" bIns="0" rtlCol="0">
            <a:spAutoFit/>
          </a:bodyPr>
          <a:lstStyle/>
          <a:p>
            <a:r>
              <a:rPr lang="en-US" sz="1600" dirty="0" smtClean="0">
                <a:latin typeface="+mn-lt"/>
              </a:rPr>
              <a:t>Finalization of PAR proposal</a:t>
            </a:r>
            <a:endParaRPr lang="en-US" sz="1600" dirty="0">
              <a:latin typeface="+mn-lt"/>
            </a:endParaRPr>
          </a:p>
        </p:txBody>
      </p:sp>
      <p:sp>
        <p:nvSpPr>
          <p:cNvPr id="37" name="TextBox 36"/>
          <p:cNvSpPr txBox="1"/>
          <p:nvPr/>
        </p:nvSpPr>
        <p:spPr>
          <a:xfrm>
            <a:off x="457200" y="3982370"/>
            <a:ext cx="2372344" cy="246221"/>
          </a:xfrm>
          <a:prstGeom prst="rect">
            <a:avLst/>
          </a:prstGeom>
          <a:noFill/>
        </p:spPr>
        <p:txBody>
          <a:bodyPr wrap="none" lIns="0" tIns="0" rIns="0" bIns="0" rtlCol="0">
            <a:spAutoFit/>
          </a:bodyPr>
          <a:lstStyle/>
          <a:p>
            <a:r>
              <a:rPr lang="en-US" sz="1600" dirty="0" smtClean="0">
                <a:latin typeface="+mn-lt"/>
              </a:rPr>
              <a:t>Decision about initial topic</a:t>
            </a:r>
            <a:endParaRPr lang="en-US" sz="1600" dirty="0">
              <a:latin typeface="+mn-lt"/>
            </a:endParaRPr>
          </a:p>
        </p:txBody>
      </p:sp>
      <p:sp>
        <p:nvSpPr>
          <p:cNvPr id="38" name="TextBox 37"/>
          <p:cNvSpPr txBox="1"/>
          <p:nvPr/>
        </p:nvSpPr>
        <p:spPr>
          <a:xfrm>
            <a:off x="457200" y="4287170"/>
            <a:ext cx="1752383" cy="246221"/>
          </a:xfrm>
          <a:prstGeom prst="rect">
            <a:avLst/>
          </a:prstGeom>
          <a:noFill/>
        </p:spPr>
        <p:txBody>
          <a:bodyPr wrap="none" lIns="0" tIns="0" rIns="0" bIns="0" rtlCol="0">
            <a:spAutoFit/>
          </a:bodyPr>
          <a:lstStyle/>
          <a:p>
            <a:r>
              <a:rPr lang="en-US" sz="1600" dirty="0" smtClean="0">
                <a:latin typeface="+mn-lt"/>
              </a:rPr>
              <a:t>Draft PAR proposal</a:t>
            </a:r>
            <a:endParaRPr lang="en-US" sz="1600" dirty="0">
              <a:latin typeface="+mn-lt"/>
            </a:endParaRPr>
          </a:p>
        </p:txBody>
      </p:sp>
      <p:sp>
        <p:nvSpPr>
          <p:cNvPr id="39" name="TextBox 38"/>
          <p:cNvSpPr txBox="1"/>
          <p:nvPr/>
        </p:nvSpPr>
        <p:spPr>
          <a:xfrm>
            <a:off x="457200" y="2763170"/>
            <a:ext cx="2942512" cy="246221"/>
          </a:xfrm>
          <a:prstGeom prst="rect">
            <a:avLst/>
          </a:prstGeom>
          <a:noFill/>
        </p:spPr>
        <p:txBody>
          <a:bodyPr wrap="none" lIns="0" tIns="0" rIns="0" bIns="0" rtlCol="0">
            <a:spAutoFit/>
          </a:bodyPr>
          <a:lstStyle/>
          <a:p>
            <a:r>
              <a:rPr lang="en-US" sz="1600" dirty="0" smtClean="0">
                <a:latin typeface="+mn-lt"/>
              </a:rPr>
              <a:t>Use cases document finalization</a:t>
            </a:r>
            <a:endParaRPr lang="en-US" sz="1600" dirty="0">
              <a:latin typeface="+mn-lt"/>
            </a:endParaRPr>
          </a:p>
        </p:txBody>
      </p:sp>
      <p:sp>
        <p:nvSpPr>
          <p:cNvPr id="40" name="TextBox 39"/>
          <p:cNvSpPr txBox="1"/>
          <p:nvPr/>
        </p:nvSpPr>
        <p:spPr>
          <a:xfrm>
            <a:off x="2209800" y="1567934"/>
            <a:ext cx="3048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41" name="TextBox 40"/>
          <p:cNvSpPr txBox="1"/>
          <p:nvPr/>
        </p:nvSpPr>
        <p:spPr>
          <a:xfrm>
            <a:off x="2681790" y="1853825"/>
            <a:ext cx="1585410" cy="203575"/>
          </a:xfrm>
          <a:prstGeom prst="rect">
            <a:avLst/>
          </a:prstGeom>
          <a:solidFill>
            <a:srgbClr val="0070C0"/>
          </a:solidFill>
        </p:spPr>
        <p:txBody>
          <a:bodyPr wrap="none" lIns="0" tIns="0" rIns="0" bIns="0" rtlCol="0">
            <a:noAutofit/>
          </a:bodyPr>
          <a:lstStyle/>
          <a:p>
            <a:endParaRPr lang="en-US" dirty="0">
              <a:latin typeface="+mn-lt"/>
            </a:endParaRPr>
          </a:p>
        </p:txBody>
      </p:sp>
      <p:sp>
        <p:nvSpPr>
          <p:cNvPr id="42" name="TextBox 41"/>
          <p:cNvSpPr txBox="1"/>
          <p:nvPr/>
        </p:nvSpPr>
        <p:spPr>
          <a:xfrm>
            <a:off x="4343400" y="2177534"/>
            <a:ext cx="3810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43" name="TextBox 42"/>
          <p:cNvSpPr txBox="1"/>
          <p:nvPr/>
        </p:nvSpPr>
        <p:spPr>
          <a:xfrm>
            <a:off x="4724400" y="2482334"/>
            <a:ext cx="15240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44" name="TextBox 43"/>
          <p:cNvSpPr txBox="1"/>
          <p:nvPr/>
        </p:nvSpPr>
        <p:spPr>
          <a:xfrm>
            <a:off x="6400800" y="2787134"/>
            <a:ext cx="1524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45" name="TextBox 44"/>
          <p:cNvSpPr txBox="1"/>
          <p:nvPr/>
        </p:nvSpPr>
        <p:spPr>
          <a:xfrm>
            <a:off x="5257800" y="3091934"/>
            <a:ext cx="13716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48" name="TextBox 47"/>
          <p:cNvSpPr txBox="1"/>
          <p:nvPr/>
        </p:nvSpPr>
        <p:spPr>
          <a:xfrm>
            <a:off x="457200" y="3372770"/>
            <a:ext cx="3546844" cy="246221"/>
          </a:xfrm>
          <a:prstGeom prst="rect">
            <a:avLst/>
          </a:prstGeom>
          <a:noFill/>
        </p:spPr>
        <p:txBody>
          <a:bodyPr wrap="none" lIns="0" tIns="0" rIns="0" bIns="0" rtlCol="0">
            <a:spAutoFit/>
          </a:bodyPr>
          <a:lstStyle/>
          <a:p>
            <a:r>
              <a:rPr lang="en-US" sz="1600" dirty="0" smtClean="0">
                <a:latin typeface="+mn-lt"/>
              </a:rPr>
              <a:t>Prioritization of functional requirements</a:t>
            </a:r>
            <a:endParaRPr lang="en-US" sz="1600" dirty="0">
              <a:latin typeface="+mn-lt"/>
            </a:endParaRPr>
          </a:p>
        </p:txBody>
      </p:sp>
      <p:sp>
        <p:nvSpPr>
          <p:cNvPr id="49" name="TextBox 48"/>
          <p:cNvSpPr txBox="1"/>
          <p:nvPr/>
        </p:nvSpPr>
        <p:spPr>
          <a:xfrm>
            <a:off x="6553200" y="3396734"/>
            <a:ext cx="1524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50" name="TextBox 49"/>
          <p:cNvSpPr txBox="1"/>
          <p:nvPr/>
        </p:nvSpPr>
        <p:spPr>
          <a:xfrm>
            <a:off x="6705600" y="3701534"/>
            <a:ext cx="6858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51" name="TextBox 50"/>
          <p:cNvSpPr txBox="1"/>
          <p:nvPr/>
        </p:nvSpPr>
        <p:spPr>
          <a:xfrm>
            <a:off x="7391400" y="4006334"/>
            <a:ext cx="5334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52" name="TextBox 51"/>
          <p:cNvSpPr txBox="1"/>
          <p:nvPr/>
        </p:nvSpPr>
        <p:spPr>
          <a:xfrm>
            <a:off x="7924800" y="4311134"/>
            <a:ext cx="6858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53" name="TextBox 52"/>
          <p:cNvSpPr txBox="1"/>
          <p:nvPr/>
        </p:nvSpPr>
        <p:spPr>
          <a:xfrm>
            <a:off x="8610600" y="4615934"/>
            <a:ext cx="228600" cy="184666"/>
          </a:xfrm>
          <a:prstGeom prst="rect">
            <a:avLst/>
          </a:prstGeom>
          <a:solidFill>
            <a:srgbClr val="0070C0"/>
          </a:solidFill>
        </p:spPr>
        <p:txBody>
          <a:bodyPr wrap="none" lIns="0" tIns="0" rIns="0" bIns="0" rtlCol="0">
            <a:noAutofit/>
          </a:bodyPr>
          <a:lstStyle/>
          <a:p>
            <a:endParaRPr lang="en-US" dirty="0">
              <a:latin typeface="+mn-lt"/>
            </a:endParaRPr>
          </a:p>
        </p:txBody>
      </p:sp>
      <p:sp>
        <p:nvSpPr>
          <p:cNvPr id="54" name="TextBox 53"/>
          <p:cNvSpPr txBox="1"/>
          <p:nvPr/>
        </p:nvSpPr>
        <p:spPr>
          <a:xfrm>
            <a:off x="5029200" y="5225534"/>
            <a:ext cx="284052" cy="307777"/>
          </a:xfrm>
          <a:prstGeom prst="rect">
            <a:avLst/>
          </a:prstGeom>
          <a:noFill/>
        </p:spPr>
        <p:txBody>
          <a:bodyPr wrap="none" rtlCol="0">
            <a:spAutoFit/>
          </a:bodyPr>
          <a:lstStyle/>
          <a:p>
            <a:r>
              <a:rPr lang="en-US" sz="1400" dirty="0" smtClean="0">
                <a:latin typeface="+mn-lt"/>
              </a:rPr>
              <a:t>?</a:t>
            </a:r>
            <a:endParaRPr lang="en-US" sz="1400" dirty="0">
              <a:latin typeface="+mn-lt"/>
            </a:endParaRPr>
          </a:p>
        </p:txBody>
      </p:sp>
      <p:sp>
        <p:nvSpPr>
          <p:cNvPr id="55" name="TextBox 54"/>
          <p:cNvSpPr txBox="1"/>
          <p:nvPr/>
        </p:nvSpPr>
        <p:spPr>
          <a:xfrm>
            <a:off x="5791200" y="5225534"/>
            <a:ext cx="284052" cy="307777"/>
          </a:xfrm>
          <a:prstGeom prst="rect">
            <a:avLst/>
          </a:prstGeom>
          <a:noFill/>
        </p:spPr>
        <p:txBody>
          <a:bodyPr wrap="none" rtlCol="0">
            <a:spAutoFit/>
          </a:bodyPr>
          <a:lstStyle/>
          <a:p>
            <a:r>
              <a:rPr lang="en-US" sz="1400" dirty="0" smtClean="0">
                <a:latin typeface="+mn-lt"/>
              </a:rPr>
              <a:t>?</a:t>
            </a:r>
            <a:endParaRPr lang="en-US" sz="1400" dirty="0">
              <a:latin typeface="+mn-lt"/>
            </a:endParaRPr>
          </a:p>
        </p:txBody>
      </p:sp>
      <p:sp>
        <p:nvSpPr>
          <p:cNvPr id="56" name="TextBox 55"/>
          <p:cNvSpPr txBox="1"/>
          <p:nvPr/>
        </p:nvSpPr>
        <p:spPr>
          <a:xfrm>
            <a:off x="7239000" y="5222557"/>
            <a:ext cx="284052" cy="307777"/>
          </a:xfrm>
          <a:prstGeom prst="rect">
            <a:avLst/>
          </a:prstGeom>
          <a:noFill/>
        </p:spPr>
        <p:txBody>
          <a:bodyPr wrap="none" rtlCol="0">
            <a:spAutoFit/>
          </a:bodyPr>
          <a:lstStyle/>
          <a:p>
            <a:r>
              <a:rPr lang="en-US" sz="1400" dirty="0" smtClean="0">
                <a:latin typeface="+mn-lt"/>
              </a:rPr>
              <a:t>?</a:t>
            </a:r>
            <a:endParaRPr lang="en-US" sz="1400" dirty="0">
              <a:latin typeface="+mn-lt"/>
            </a:endParaRPr>
          </a:p>
        </p:txBody>
      </p:sp>
      <p:sp>
        <p:nvSpPr>
          <p:cNvPr id="57" name="TextBox 56"/>
          <p:cNvSpPr txBox="1"/>
          <p:nvPr/>
        </p:nvSpPr>
        <p:spPr>
          <a:xfrm>
            <a:off x="7945548" y="5225534"/>
            <a:ext cx="284052" cy="307777"/>
          </a:xfrm>
          <a:prstGeom prst="rect">
            <a:avLst/>
          </a:prstGeom>
          <a:noFill/>
        </p:spPr>
        <p:txBody>
          <a:bodyPr wrap="none" rtlCol="0">
            <a:spAutoFit/>
          </a:bodyPr>
          <a:lstStyle/>
          <a:p>
            <a:r>
              <a:rPr lang="en-US" sz="1400" dirty="0" smtClean="0">
                <a:latin typeface="+mn-lt"/>
              </a:rPr>
              <a:t>?</a:t>
            </a:r>
            <a:endParaRPr lang="en-US" sz="1400" dirty="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March 2013 session – p4</a:t>
            </a:r>
          </a:p>
        </p:txBody>
      </p:sp>
      <p:sp>
        <p:nvSpPr>
          <p:cNvPr id="3" name="Content Placeholder 2"/>
          <p:cNvSpPr>
            <a:spLocks noGrp="1"/>
          </p:cNvSpPr>
          <p:nvPr>
            <p:ph idx="1"/>
          </p:nvPr>
        </p:nvSpPr>
        <p:spPr/>
        <p:txBody>
          <a:bodyPr>
            <a:normAutofit fontScale="92500" lnSpcReduction="20000"/>
          </a:bodyPr>
          <a:lstStyle/>
          <a:p>
            <a:r>
              <a:rPr lang="en-US" dirty="0"/>
              <a:t>Next sessions:</a:t>
            </a:r>
          </a:p>
          <a:p>
            <a:pPr lvl="1"/>
            <a:r>
              <a:rPr lang="en-US" dirty="0"/>
              <a:t>F2F session during May ‘13 wireless interim</a:t>
            </a:r>
          </a:p>
          <a:p>
            <a:pPr lvl="1"/>
            <a:r>
              <a:rPr lang="en-US" dirty="0"/>
              <a:t>Conference calls between March and May session</a:t>
            </a:r>
          </a:p>
          <a:p>
            <a:r>
              <a:rPr lang="en-US" dirty="0"/>
              <a:t>Report to closing EC meeting with extension of SG until July ‘13 plenary</a:t>
            </a:r>
          </a:p>
          <a:p>
            <a:r>
              <a:rPr lang="en-US" dirty="0"/>
              <a:t>Summary report for communication inside IEEE 802</a:t>
            </a:r>
          </a:p>
          <a:p>
            <a:r>
              <a:rPr lang="en-US" dirty="0"/>
              <a:t>AOB</a:t>
            </a:r>
          </a:p>
          <a:p>
            <a:r>
              <a:rPr lang="en-US" dirty="0"/>
              <a:t>Adjourn</a:t>
            </a:r>
            <a:endParaRPr lang="en-US"/>
          </a:p>
          <a:p>
            <a:endParaRPr lang="en-US"/>
          </a:p>
        </p:txBody>
      </p:sp>
    </p:spTree>
    <p:extLst>
      <p:ext uri="{BB962C8B-B14F-4D97-AF65-F5344CB8AC3E}">
        <p14:creationId xmlns:p14="http://schemas.microsoft.com/office/powerpoint/2010/main" val="758720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p:txBody>
          <a:bodyPr/>
          <a:lstStyle/>
          <a:p>
            <a:r>
              <a:rPr lang="en-GB"/>
              <a:t>Meetings</a:t>
            </a:r>
          </a:p>
        </p:txBody>
      </p:sp>
      <p:sp>
        <p:nvSpPr>
          <p:cNvPr id="3078" name="Rectangle 3"/>
          <p:cNvSpPr>
            <a:spLocks noGrp="1" noChangeArrowheads="1"/>
          </p:cNvSpPr>
          <p:nvPr>
            <p:ph type="body" idx="1"/>
          </p:nvPr>
        </p:nvSpPr>
        <p:spPr/>
        <p:txBody>
          <a:bodyPr/>
          <a:lstStyle/>
          <a:p>
            <a:r>
              <a:rPr lang="en-GB" dirty="0" smtClean="0"/>
              <a:t>Tuesday, March 19</a:t>
            </a:r>
            <a:r>
              <a:rPr lang="en-GB" baseline="30000" dirty="0" smtClean="0"/>
              <a:t>th</a:t>
            </a:r>
            <a:r>
              <a:rPr lang="en-GB" dirty="0" smtClean="0"/>
              <a:t>, 		10:30 – 12:30</a:t>
            </a:r>
          </a:p>
          <a:p>
            <a:r>
              <a:rPr lang="en-GB" dirty="0" smtClean="0"/>
              <a:t>Tuesday</a:t>
            </a:r>
            <a:r>
              <a:rPr lang="en-GB" dirty="0"/>
              <a:t>, </a:t>
            </a:r>
            <a:r>
              <a:rPr lang="en-GB" dirty="0" smtClean="0"/>
              <a:t>March 19</a:t>
            </a:r>
            <a:r>
              <a:rPr lang="en-GB" baseline="30000" dirty="0" smtClean="0"/>
              <a:t>th</a:t>
            </a:r>
            <a:r>
              <a:rPr lang="en-GB" dirty="0"/>
              <a:t>, </a:t>
            </a:r>
            <a:r>
              <a:rPr lang="en-GB" dirty="0" smtClean="0"/>
              <a:t>		13:30 </a:t>
            </a:r>
            <a:r>
              <a:rPr lang="en-GB" dirty="0"/>
              <a:t>– 15:30</a:t>
            </a:r>
          </a:p>
          <a:p>
            <a:r>
              <a:rPr lang="en-GB" dirty="0"/>
              <a:t>Wednesday, </a:t>
            </a:r>
            <a:r>
              <a:rPr lang="en-GB" dirty="0" smtClean="0"/>
              <a:t>March 20</a:t>
            </a:r>
            <a:r>
              <a:rPr lang="en-GB" baseline="30000" dirty="0" smtClean="0"/>
              <a:t>th</a:t>
            </a:r>
            <a:r>
              <a:rPr lang="en-GB" dirty="0"/>
              <a:t>, </a:t>
            </a:r>
            <a:r>
              <a:rPr lang="en-GB" dirty="0" smtClean="0"/>
              <a:t>	13:30 </a:t>
            </a:r>
            <a:r>
              <a:rPr lang="en-GB" dirty="0"/>
              <a:t>– 15:30</a:t>
            </a:r>
          </a:p>
          <a:p>
            <a:r>
              <a:rPr lang="en-GB" dirty="0"/>
              <a:t>Thursday, </a:t>
            </a:r>
            <a:r>
              <a:rPr lang="en-GB" dirty="0" smtClean="0"/>
              <a:t>March 21</a:t>
            </a:r>
            <a:r>
              <a:rPr lang="en-GB" baseline="30000" dirty="0" smtClean="0"/>
              <a:t>st</a:t>
            </a:r>
            <a:r>
              <a:rPr lang="en-GB" dirty="0" smtClean="0"/>
              <a:t>, 		13:30 </a:t>
            </a:r>
            <a:r>
              <a:rPr lang="en-GB" dirty="0"/>
              <a:t>– 15:30</a:t>
            </a:r>
          </a:p>
          <a:p>
            <a:endParaRPr lang="en-GB" dirty="0"/>
          </a:p>
          <a:p>
            <a:pPr marL="0" indent="0">
              <a:buNone/>
            </a:pPr>
            <a:r>
              <a:rPr lang="en-GB" dirty="0"/>
              <a:t>Meeting Room:</a:t>
            </a:r>
          </a:p>
          <a:p>
            <a:r>
              <a:rPr lang="en-GB" dirty="0" smtClean="0"/>
              <a:t>Boca 6</a:t>
            </a:r>
            <a:endParaRPr lang="en-GB"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t>Guidelines for IEEE-SA Meetings</a:t>
            </a:r>
          </a:p>
        </p:txBody>
      </p:sp>
      <p:sp>
        <p:nvSpPr>
          <p:cNvPr id="3" name="Content Placeholder 2"/>
          <p:cNvSpPr>
            <a:spLocks noGrp="1"/>
          </p:cNvSpPr>
          <p:nvPr>
            <p:ph idx="1"/>
          </p:nvPr>
        </p:nvSpPr>
        <p:spPr>
          <a:xfrm>
            <a:off x="457200" y="1371600"/>
            <a:ext cx="8229600" cy="5181600"/>
          </a:xfrm>
        </p:spPr>
        <p:txBody>
          <a:bodyPr>
            <a:normAutofit/>
          </a:bodyPr>
          <a:lstStyle/>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All IEEE-SA standards meetings shall be conducted in compliance with all applicable laws, including antitrust and competition laws.</a:t>
            </a:r>
          </a:p>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Don</a:t>
            </a:r>
            <a:r>
              <a:rPr lang="ja-JP" altLang="en-US" sz="1600" b="1" dirty="0">
                <a:solidFill>
                  <a:srgbClr val="000099"/>
                </a:solidFill>
                <a:latin typeface="Arial" charset="0"/>
              </a:rPr>
              <a:t>’</a:t>
            </a:r>
            <a:r>
              <a:rPr lang="en-US" sz="1600" b="1" dirty="0">
                <a:solidFill>
                  <a:srgbClr val="000099"/>
                </a:solidFill>
                <a:latin typeface="Arial" charset="0"/>
              </a:rPr>
              <a:t>t discuss the interpretation, validity, or essentiality of patents/patent claims. </a:t>
            </a:r>
          </a:p>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Don</a:t>
            </a:r>
            <a:r>
              <a:rPr lang="ja-JP" altLang="en-US" sz="1600" b="1" dirty="0">
                <a:solidFill>
                  <a:srgbClr val="000099"/>
                </a:solidFill>
                <a:latin typeface="Arial" charset="0"/>
              </a:rPr>
              <a:t>’</a:t>
            </a:r>
            <a:r>
              <a:rPr lang="en-US" sz="1600" b="1" dirty="0">
                <a:solidFill>
                  <a:srgbClr val="000099"/>
                </a:solidFill>
                <a:latin typeface="Arial" charset="0"/>
              </a:rPr>
              <a:t>t discuss specific license rates, terms, or conditions.</a:t>
            </a:r>
          </a:p>
          <a:p>
            <a:pPr marL="630238" lvl="1">
              <a:lnSpc>
                <a:spcPct val="80000"/>
              </a:lnSpc>
              <a:spcAft>
                <a:spcPct val="40000"/>
              </a:spcAft>
              <a:buClr>
                <a:srgbClr val="CC3300"/>
              </a:buClr>
              <a:buSzPct val="50000"/>
              <a:buFont typeface="Wingdings" pitchFamily="2" charset="2"/>
              <a:buChar char="q"/>
            </a:pPr>
            <a:r>
              <a:rPr lang="en-US" sz="1300" dirty="0">
                <a:solidFill>
                  <a:srgbClr val="000099"/>
                </a:solidFill>
                <a:latin typeface="Arial" charset="0"/>
              </a:rPr>
              <a:t>Relative costs, including licensing costs of essential patent claims, of different technical approaches may be discussed in standards development meetings. </a:t>
            </a:r>
          </a:p>
          <a:p>
            <a:pPr marL="1143000" lvl="2">
              <a:lnSpc>
                <a:spcPct val="80000"/>
              </a:lnSpc>
              <a:spcAft>
                <a:spcPct val="40000"/>
              </a:spcAft>
              <a:buClr>
                <a:srgbClr val="CC3300"/>
              </a:buClr>
              <a:buSzPct val="50000"/>
              <a:buFont typeface="Wingdings" pitchFamily="2" charset="2"/>
              <a:buChar char="q"/>
            </a:pPr>
            <a:r>
              <a:rPr lang="en-GB" sz="1300" dirty="0">
                <a:solidFill>
                  <a:srgbClr val="000099"/>
                </a:solidFill>
                <a:latin typeface="Arial" charset="0"/>
              </a:rPr>
              <a:t>Technical considerations remain primary focus</a:t>
            </a:r>
            <a:endParaRPr lang="en-US" sz="1300" dirty="0">
              <a:solidFill>
                <a:srgbClr val="000099"/>
              </a:solidFill>
              <a:latin typeface="Arial" charset="0"/>
            </a:endParaRPr>
          </a:p>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Don</a:t>
            </a:r>
            <a:r>
              <a:rPr lang="ja-JP" altLang="en-US" sz="1600" b="1" dirty="0">
                <a:solidFill>
                  <a:srgbClr val="000099"/>
                </a:solidFill>
                <a:latin typeface="Arial" charset="0"/>
              </a:rPr>
              <a:t>’</a:t>
            </a:r>
            <a:r>
              <a:rPr lang="en-US" sz="1600" b="1" dirty="0">
                <a:solidFill>
                  <a:srgbClr val="000099"/>
                </a:solidFill>
                <a:latin typeface="Arial" charset="0"/>
              </a:rPr>
              <a:t>t discuss or engage in the fixing of product prices, allocation of customers, or division of sales markets.</a:t>
            </a:r>
          </a:p>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Don</a:t>
            </a:r>
            <a:r>
              <a:rPr lang="ja-JP" altLang="en-US" sz="1600" b="1" dirty="0">
                <a:solidFill>
                  <a:srgbClr val="000099"/>
                </a:solidFill>
                <a:latin typeface="Arial" charset="0"/>
              </a:rPr>
              <a:t>’</a:t>
            </a:r>
            <a:r>
              <a:rPr lang="en-US" sz="1600" b="1" dirty="0">
                <a:solidFill>
                  <a:srgbClr val="000099"/>
                </a:solidFill>
                <a:latin typeface="Arial" charset="0"/>
              </a:rPr>
              <a:t>t discuss the status or substance of ongoing or threatened litigation.</a:t>
            </a:r>
          </a:p>
          <a:p>
            <a:pPr marL="230188" indent="-230188">
              <a:lnSpc>
                <a:spcPct val="80000"/>
              </a:lnSpc>
              <a:spcAft>
                <a:spcPct val="40000"/>
              </a:spcAft>
              <a:buClr>
                <a:srgbClr val="CC3300"/>
              </a:buClr>
              <a:buSzPct val="50000"/>
              <a:buFont typeface="Wingdings" pitchFamily="2" charset="2"/>
              <a:buChar char="q"/>
            </a:pPr>
            <a:r>
              <a:rPr lang="en-US" sz="1600" b="1" dirty="0">
                <a:solidFill>
                  <a:srgbClr val="000099"/>
                </a:solidFill>
                <a:latin typeface="Arial" charset="0"/>
              </a:rPr>
              <a:t>Don</a:t>
            </a:r>
            <a:r>
              <a:rPr lang="ja-JP" altLang="en-US" sz="1600" b="1" dirty="0">
                <a:solidFill>
                  <a:srgbClr val="000099"/>
                </a:solidFill>
                <a:latin typeface="Arial" charset="0"/>
              </a:rPr>
              <a:t>’</a:t>
            </a:r>
            <a:r>
              <a:rPr lang="en-US" sz="1600" b="1" dirty="0">
                <a:solidFill>
                  <a:srgbClr val="000099"/>
                </a:solidFill>
                <a:latin typeface="Arial" charset="0"/>
              </a:rPr>
              <a:t>t be silent if inappropriate topics are discussed… do formally object.</a:t>
            </a:r>
          </a:p>
          <a:p>
            <a:pPr marL="230188" indent="-230188" algn="ctr">
              <a:lnSpc>
                <a:spcPct val="80000"/>
              </a:lnSpc>
              <a:buClr>
                <a:srgbClr val="CC3300"/>
              </a:buClr>
              <a:buSzPct val="50000"/>
              <a:buNone/>
            </a:pPr>
            <a:r>
              <a:rPr lang="en-US" sz="1000" b="1" dirty="0">
                <a:solidFill>
                  <a:srgbClr val="000099"/>
                </a:solidFill>
                <a:latin typeface="Arial" charset="0"/>
              </a:rPr>
              <a:t>---------------------------------------------------------------   </a:t>
            </a:r>
          </a:p>
          <a:p>
            <a:pPr marL="230188" indent="-230188" algn="ctr">
              <a:lnSpc>
                <a:spcPct val="80000"/>
              </a:lnSpc>
              <a:buClr>
                <a:srgbClr val="CC3300"/>
              </a:buClr>
              <a:buSzPct val="50000"/>
              <a:buNone/>
            </a:pPr>
            <a:r>
              <a:rPr lang="en-US" sz="1200" b="1" dirty="0">
                <a:solidFill>
                  <a:srgbClr val="000099"/>
                </a:solidFill>
                <a:latin typeface="Arial" charset="0"/>
              </a:rPr>
              <a:t>If you have questions, contact the IEEE-SA Standards Board Patent Committee Administrator at patcom@ieee.org or visit http://standards.ieee.org/about/sasb/patcom/index.html </a:t>
            </a:r>
            <a:br>
              <a:rPr lang="en-US" sz="1200" b="1" dirty="0">
                <a:solidFill>
                  <a:srgbClr val="000099"/>
                </a:solidFill>
                <a:latin typeface="Arial" charset="0"/>
              </a:rPr>
            </a:br>
            <a:endParaRPr lang="en-US" sz="1200" b="1" dirty="0">
              <a:solidFill>
                <a:srgbClr val="000099"/>
              </a:solidFill>
              <a:latin typeface="Arial" charset="0"/>
            </a:endParaRPr>
          </a:p>
          <a:p>
            <a:pPr marL="230188" indent="-230188" algn="ctr">
              <a:lnSpc>
                <a:spcPct val="80000"/>
              </a:lnSpc>
              <a:buClr>
                <a:srgbClr val="CC3300"/>
              </a:buClr>
              <a:buSzPct val="50000"/>
              <a:buNone/>
            </a:pPr>
            <a:r>
              <a:rPr lang="en-US" sz="1200" b="1" dirty="0">
                <a:solidFill>
                  <a:srgbClr val="000099"/>
                </a:solidFill>
                <a:latin typeface="Arial" charset="0"/>
              </a:rPr>
              <a:t>See </a:t>
            </a:r>
            <a:r>
              <a:rPr lang="en-US" sz="1200" b="1" i="1" dirty="0">
                <a:solidFill>
                  <a:srgbClr val="000099"/>
                </a:solidFill>
                <a:latin typeface="Arial" charset="0"/>
              </a:rPr>
              <a:t>IEEE-SA Standards Board Operations Manual</a:t>
            </a:r>
            <a:r>
              <a:rPr lang="en-US" sz="1200" b="1" dirty="0">
                <a:solidFill>
                  <a:srgbClr val="000099"/>
                </a:solidFill>
                <a:latin typeface="Arial" charset="0"/>
              </a:rPr>
              <a:t>, clause 5.3.10 and </a:t>
            </a:r>
            <a:r>
              <a:rPr lang="en-GB" sz="1200" b="1" dirty="0">
                <a:solidFill>
                  <a:srgbClr val="000099"/>
                </a:solidFill>
                <a:latin typeface="Arial" charset="0"/>
              </a:rPr>
              <a:t>“Promoting Competition and Innovation: What You Need to Know about the IEEE Standards Association's Antitrust and Competition Policy”</a:t>
            </a:r>
            <a:r>
              <a:rPr lang="en-US" sz="1200" b="1" dirty="0">
                <a:solidFill>
                  <a:srgbClr val="000099"/>
                </a:solidFill>
                <a:latin typeface="Arial" charset="0"/>
              </a:rPr>
              <a:t> for more details.</a:t>
            </a:r>
          </a:p>
          <a:p>
            <a:pPr marL="230188" indent="-230188" algn="ctr">
              <a:lnSpc>
                <a:spcPct val="80000"/>
              </a:lnSpc>
              <a:buClr>
                <a:srgbClr val="CC3300"/>
              </a:buClr>
              <a:buSzPct val="50000"/>
              <a:buNone/>
            </a:pPr>
            <a:endParaRPr lang="en-US" sz="1200" b="1" dirty="0">
              <a:solidFill>
                <a:srgbClr val="000099"/>
              </a:solidFill>
              <a:latin typeface="Arial" charset="0"/>
            </a:endParaRPr>
          </a:p>
          <a:p>
            <a:pPr marL="230188" indent="-230188" algn="ctr">
              <a:lnSpc>
                <a:spcPct val="80000"/>
              </a:lnSpc>
              <a:buClr>
                <a:srgbClr val="CC3300"/>
              </a:buClr>
              <a:buSzPct val="50000"/>
              <a:buNone/>
            </a:pPr>
            <a:r>
              <a:rPr lang="en-US" sz="1200" b="1" dirty="0">
                <a:solidFill>
                  <a:srgbClr val="000099"/>
                </a:solidFill>
                <a:latin typeface="Arial" charset="0"/>
              </a:rPr>
              <a:t>This slide set is available </a:t>
            </a:r>
            <a:br>
              <a:rPr lang="en-US" sz="1200" b="1" dirty="0">
                <a:solidFill>
                  <a:srgbClr val="000099"/>
                </a:solidFill>
                <a:latin typeface="Arial" charset="0"/>
              </a:rPr>
            </a:br>
            <a:r>
              <a:rPr lang="en-US" sz="1200" b="1" dirty="0">
                <a:solidFill>
                  <a:srgbClr val="000099"/>
                </a:solidFill>
                <a:latin typeface="Arial" charset="0"/>
              </a:rPr>
              <a:t>at https://development.standards.ieee.org/myproject/Public/mytools/mob/slideset.ppt</a:t>
            </a:r>
          </a:p>
        </p:txBody>
      </p:sp>
      <p:sp>
        <p:nvSpPr>
          <p:cNvPr id="2051"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GB" b="1" u="sng">
              <a:solidFill>
                <a:srgbClr val="000099"/>
              </a:solidFill>
              <a:latin typeface="Helvetica"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r>
              <a:rPr lang="en-US"/>
              <a:t>Resources – URLs</a:t>
            </a:r>
          </a:p>
        </p:txBody>
      </p:sp>
      <p:sp>
        <p:nvSpPr>
          <p:cNvPr id="9222" name="Rectangle 3"/>
          <p:cNvSpPr>
            <a:spLocks noGrp="1" noChangeArrowheads="1"/>
          </p:cNvSpPr>
          <p:nvPr>
            <p:ph type="body" idx="1"/>
          </p:nvPr>
        </p:nvSpPr>
        <p:spPr/>
        <p:txBody>
          <a:bodyPr>
            <a:normAutofit fontScale="92500" lnSpcReduction="20000"/>
          </a:bodyPr>
          <a:lstStyle/>
          <a:p>
            <a:r>
              <a:rPr lang="en-US">
                <a:solidFill>
                  <a:srgbClr val="1F497D"/>
                </a:solidFill>
              </a:rPr>
              <a:t>Link to IEEE Disclosure of Affiliation </a:t>
            </a:r>
          </a:p>
          <a:p>
            <a:pPr lvl="1"/>
            <a:r>
              <a:rPr lang="en-US">
                <a:solidFill>
                  <a:srgbClr val="1F497D"/>
                </a:solidFill>
                <a:hlinkClick r:id="rId3"/>
              </a:rPr>
              <a:t>http://standards.ieee.org/faqs/affiliationFAQ.html</a:t>
            </a:r>
            <a:endParaRPr lang="en-US">
              <a:solidFill>
                <a:srgbClr val="1F497D"/>
              </a:solidFill>
            </a:endParaRPr>
          </a:p>
          <a:p>
            <a:r>
              <a:rPr lang="en-US">
                <a:solidFill>
                  <a:srgbClr val="1F497D"/>
                </a:solidFill>
              </a:rPr>
              <a:t>Links to IEEE Antitrust Guidelines</a:t>
            </a:r>
          </a:p>
          <a:p>
            <a:pPr lvl="1"/>
            <a:r>
              <a:rPr lang="en-US">
                <a:solidFill>
                  <a:srgbClr val="1F497D"/>
                </a:solidFill>
                <a:hlinkClick r:id="rId4"/>
              </a:rPr>
              <a:t>http://standards.ieee.org/resources/antitrust-guidelines.pdf</a:t>
            </a:r>
            <a:endParaRPr lang="en-US">
              <a:solidFill>
                <a:srgbClr val="1F497D"/>
              </a:solidFill>
            </a:endParaRPr>
          </a:p>
          <a:p>
            <a:r>
              <a:rPr lang="en-US">
                <a:solidFill>
                  <a:srgbClr val="1F497D"/>
                </a:solidFill>
              </a:rPr>
              <a:t>Link to IEEE Code of Ethics</a:t>
            </a:r>
          </a:p>
          <a:p>
            <a:pPr lvl="1"/>
            <a:r>
              <a:rPr lang="en-US">
                <a:solidFill>
                  <a:srgbClr val="1F497D"/>
                </a:solidFill>
                <a:hlinkClick r:id="rId5"/>
              </a:rPr>
              <a:t>http://www.ieee.org/web/membership/ethics/code_ethics.html</a:t>
            </a:r>
            <a:r>
              <a:rPr lang="en-US">
                <a:solidFill>
                  <a:srgbClr val="1F497D"/>
                </a:solidFill>
              </a:rPr>
              <a:t> </a:t>
            </a:r>
          </a:p>
          <a:p>
            <a:r>
              <a:rPr lang="en-US">
                <a:solidFill>
                  <a:srgbClr val="1F497D"/>
                </a:solidFill>
              </a:rPr>
              <a:t>Link to IEEE Patent Policy</a:t>
            </a:r>
          </a:p>
          <a:p>
            <a:pPr lvl="1"/>
            <a:r>
              <a:rPr lang="en-US">
                <a:solidFill>
                  <a:srgbClr val="1F497D"/>
                </a:solidFill>
                <a:hlinkClick r:id="rId6"/>
              </a:rPr>
              <a:t>http://standards.ieee.org/board/pat/pat-slideset.ppt</a:t>
            </a:r>
            <a:endParaRPr lang="en-US">
              <a:solidFill>
                <a:srgbClr val="1F497D"/>
              </a:solidFill>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noChangeArrowheads="1"/>
          </p:cNvSpPr>
          <p:nvPr>
            <p:ph type="title"/>
          </p:nvPr>
        </p:nvSpPr>
        <p:spPr/>
        <p:txBody>
          <a:bodyPr/>
          <a:lstStyle/>
          <a:p>
            <a:r>
              <a:rPr lang="en-US"/>
              <a:t>Meeting Etiquette</a:t>
            </a:r>
          </a:p>
        </p:txBody>
      </p:sp>
      <p:sp>
        <p:nvSpPr>
          <p:cNvPr id="10246" name="Rectangle 3"/>
          <p:cNvSpPr>
            <a:spLocks noGrp="1" noChangeArrowheads="1"/>
          </p:cNvSpPr>
          <p:nvPr>
            <p:ph type="body" idx="1"/>
          </p:nvPr>
        </p:nvSpPr>
        <p:spPr/>
        <p:txBody>
          <a:bodyPr>
            <a:normAutofit fontScale="92500" lnSpcReduction="10000"/>
          </a:bodyPr>
          <a:lstStyle/>
          <a:p>
            <a:r>
              <a:rPr lang="en-US">
                <a:solidFill>
                  <a:srgbClr val="1F497D"/>
                </a:solidFill>
              </a:rPr>
              <a:t>IEEE 802 is a world-wide professional technical organization </a:t>
            </a:r>
          </a:p>
          <a:p>
            <a:r>
              <a:rPr lang="en-US">
                <a:solidFill>
                  <a:srgbClr val="1F497D"/>
                </a:solidFill>
              </a:rPr>
              <a:t>Meetings are to be conducted in an </a:t>
            </a:r>
            <a:r>
              <a:rPr lang="en-US" i="1" u="sng">
                <a:solidFill>
                  <a:srgbClr val="1F497D"/>
                </a:solidFill>
              </a:rPr>
              <a:t>orderly</a:t>
            </a:r>
            <a:r>
              <a:rPr lang="en-US">
                <a:solidFill>
                  <a:srgbClr val="1F497D"/>
                </a:solidFill>
              </a:rPr>
              <a:t> and </a:t>
            </a:r>
            <a:r>
              <a:rPr lang="en-US" i="1" u="sng">
                <a:solidFill>
                  <a:srgbClr val="1F497D"/>
                </a:solidFill>
              </a:rPr>
              <a:t>professional</a:t>
            </a:r>
            <a:r>
              <a:rPr lang="en-US">
                <a:solidFill>
                  <a:srgbClr val="1F497D"/>
                </a:solidFill>
              </a:rPr>
              <a:t> manner in accordance with the policies and procedures governed by the organization.</a:t>
            </a:r>
          </a:p>
          <a:p>
            <a:r>
              <a:rPr lang="en-US">
                <a:solidFill>
                  <a:srgbClr val="1F497D"/>
                </a:solidFill>
              </a:rPr>
              <a:t>Individuals are to address the </a:t>
            </a:r>
            <a:r>
              <a:rPr lang="en-US" i="1" u="sng">
                <a:solidFill>
                  <a:srgbClr val="1F497D"/>
                </a:solidFill>
              </a:rPr>
              <a:t>“technical” </a:t>
            </a:r>
            <a:r>
              <a:rPr lang="en-US">
                <a:solidFill>
                  <a:srgbClr val="1F497D"/>
                </a:solidFill>
              </a:rPr>
              <a:t>content of the subject under consideration and refrain from making </a:t>
            </a:r>
            <a:r>
              <a:rPr lang="en-US" i="1" u="sng">
                <a:solidFill>
                  <a:srgbClr val="1F497D"/>
                </a:solidFill>
              </a:rPr>
              <a:t>“personal” </a:t>
            </a:r>
            <a:r>
              <a:rPr lang="en-US">
                <a:solidFill>
                  <a:srgbClr val="1F497D"/>
                </a:solidFill>
              </a:rPr>
              <a:t>comments to or about the presenter.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LMSC Operations Manual</a:t>
            </a:r>
          </a:p>
        </p:txBody>
      </p:sp>
      <p:sp>
        <p:nvSpPr>
          <p:cNvPr id="3" name="Content Placeholder 2"/>
          <p:cNvSpPr>
            <a:spLocks noGrp="1"/>
          </p:cNvSpPr>
          <p:nvPr>
            <p:ph idx="1"/>
          </p:nvPr>
        </p:nvSpPr>
        <p:spPr/>
        <p:txBody>
          <a:bodyPr>
            <a:normAutofit fontScale="77500" lnSpcReduction="20000"/>
          </a:bodyPr>
          <a:lstStyle/>
          <a:p>
            <a:pPr marL="0" indent="0">
              <a:buNone/>
            </a:pPr>
            <a:r>
              <a:rPr lang="en-US" b="1">
                <a:solidFill>
                  <a:srgbClr val="1F497D"/>
                </a:solidFill>
              </a:rPr>
              <a:t>4.3 Study groups</a:t>
            </a:r>
          </a:p>
          <a:p>
            <a:pPr marL="0" indent="0">
              <a:buNone/>
            </a:pPr>
            <a:r>
              <a:rPr lang="en-US">
                <a:solidFill>
                  <a:srgbClr val="1F497D"/>
                </a:solidFill>
              </a:rPr>
              <a:t>4.3.1 Study group operation</a:t>
            </a:r>
          </a:p>
          <a:p>
            <a:pPr marL="400050" lvl="1" indent="0">
              <a:buNone/>
            </a:pPr>
            <a:r>
              <a:rPr lang="en-US">
                <a:solidFill>
                  <a:srgbClr val="1F497D"/>
                </a:solidFill>
              </a:rPr>
              <a:t>Progress of each Study Group shall be presented at the closing Sponsor meeting of each IEEE 802 LMSC plenary session by the appropriate WG, TAG, or ECSG Chair. Study Groups may elect officers other than the Chair, if necessary, and will follow the general operating procedures for WGs specified in the IEEE 802 LMSC WG P&amp;P. Because of the limited time duration of a Study Group, no letter ballots are permitted.</a:t>
            </a:r>
          </a:p>
          <a:p>
            <a:pPr marL="0" indent="0">
              <a:buNone/>
            </a:pPr>
            <a:r>
              <a:rPr lang="en-US">
                <a:solidFill>
                  <a:srgbClr val="1F497D"/>
                </a:solidFill>
              </a:rPr>
              <a:t>4.3.2 Voting at study group meetings</a:t>
            </a:r>
          </a:p>
          <a:p>
            <a:pPr marL="400050" lvl="1" indent="0">
              <a:buNone/>
            </a:pPr>
            <a:r>
              <a:rPr lang="en-US">
                <a:solidFill>
                  <a:srgbClr val="1F497D"/>
                </a:solidFill>
              </a:rPr>
              <a:t>Any person attending a Study Group meeting may vote on all motions (including recommending approval of a PAR). A vote is carried by 75% of those present and voting “Approve” or “Disapprove.”</a:t>
            </a:r>
          </a:p>
        </p:txBody>
      </p:sp>
    </p:spTree>
    <p:extLst>
      <p:ext uri="{BB962C8B-B14F-4D97-AF65-F5344CB8AC3E}">
        <p14:creationId xmlns:p14="http://schemas.microsoft.com/office/powerpoint/2010/main" val="161734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OmniRAN ECSG</a:t>
            </a:r>
            <a:br>
              <a:rPr lang="en-US"/>
            </a:br>
            <a:r>
              <a:rPr lang="en-US"/>
              <a:t>Resources</a:t>
            </a:r>
          </a:p>
        </p:txBody>
      </p:sp>
      <p:sp>
        <p:nvSpPr>
          <p:cNvPr id="3" name="Content Placeholder 2"/>
          <p:cNvSpPr>
            <a:spLocks noGrp="1"/>
          </p:cNvSpPr>
          <p:nvPr>
            <p:ph idx="1"/>
          </p:nvPr>
        </p:nvSpPr>
        <p:spPr/>
        <p:txBody>
          <a:bodyPr>
            <a:normAutofit fontScale="77500" lnSpcReduction="20000"/>
          </a:bodyPr>
          <a:lstStyle/>
          <a:p>
            <a:r>
              <a:rPr lang="en-US"/>
              <a:t>Website:</a:t>
            </a:r>
            <a:br>
              <a:rPr lang="en-US"/>
            </a:br>
            <a:r>
              <a:rPr lang="en-US">
                <a:hlinkClick r:id="rId2"/>
              </a:rPr>
              <a:t>http://www.ieee802.org/OmniRANsg/</a:t>
            </a:r>
            <a:endParaRPr lang="en-US"/>
          </a:p>
          <a:p>
            <a:r>
              <a:rPr lang="en-US"/>
              <a:t>Document Archive on mentor: </a:t>
            </a:r>
            <a:r>
              <a:rPr lang="en-US">
                <a:hlinkClick r:id="rId3"/>
              </a:rPr>
              <a:t>https://mentor.ieee.org/omniran/documents</a:t>
            </a:r>
            <a:endParaRPr lang="en-US"/>
          </a:p>
          <a:p>
            <a:r>
              <a:rPr lang="en-US"/>
              <a:t>Email reflector: </a:t>
            </a:r>
            <a:br>
              <a:rPr lang="en-US"/>
            </a:br>
            <a:r>
              <a:rPr lang="en-US">
                <a:hlinkClick r:id="rId4"/>
              </a:rPr>
              <a:t>ecsg-802-omniran@listserv.ieee.org</a:t>
            </a:r>
            <a:endParaRPr lang="en-US"/>
          </a:p>
          <a:p>
            <a:r>
              <a:rPr lang="en-US"/>
              <a:t>Email archive: </a:t>
            </a:r>
            <a:r>
              <a:rPr lang="en-US">
                <a:hlinkClick r:id="rId5"/>
              </a:rPr>
              <a:t>http://grouper.ieee.org/groups/802/OmniRANsg/email/</a:t>
            </a:r>
            <a:endParaRPr lang="en-US"/>
          </a:p>
          <a:p>
            <a:r>
              <a:rPr lang="en-US"/>
              <a:t>Attendance:</a:t>
            </a:r>
            <a:br>
              <a:rPr lang="en-US"/>
            </a:br>
            <a:r>
              <a:rPr lang="en-US"/>
              <a:t>Paper list (normative) + IMAT</a:t>
            </a:r>
          </a:p>
          <a:p>
            <a:pPr lvl="1"/>
            <a:r>
              <a:rPr lang="en-US"/>
              <a:t>IMAT mandatory for participants seeking attendence credits</a:t>
            </a:r>
          </a:p>
          <a:p>
            <a:pPr lvl="1"/>
            <a:r>
              <a:rPr lang="en-US"/>
              <a:t>Reciprocal rights for most WGs</a:t>
            </a:r>
          </a:p>
          <a:p>
            <a:pPr lvl="1"/>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March 2013 Objectives</a:t>
            </a:r>
          </a:p>
        </p:txBody>
      </p:sp>
      <p:sp>
        <p:nvSpPr>
          <p:cNvPr id="3" name="Content Placeholder 2"/>
          <p:cNvSpPr>
            <a:spLocks noGrp="1"/>
          </p:cNvSpPr>
          <p:nvPr>
            <p:ph idx="1"/>
          </p:nvPr>
        </p:nvSpPr>
        <p:spPr/>
        <p:txBody>
          <a:bodyPr>
            <a:normAutofit fontScale="92500" lnSpcReduction="20000"/>
          </a:bodyPr>
          <a:lstStyle/>
          <a:p>
            <a:r>
              <a:rPr lang="en-US"/>
              <a:t>Review contributions on OmniRAN usecases</a:t>
            </a:r>
          </a:p>
          <a:p>
            <a:r>
              <a:rPr lang="en-US"/>
              <a:t>Establish use cases document based on agreed contributions</a:t>
            </a:r>
          </a:p>
          <a:p>
            <a:r>
              <a:rPr lang="en-US"/>
              <a:t>Plan for internal and external communication to retrieve feedback on and amendments to use cases document</a:t>
            </a:r>
          </a:p>
          <a:p>
            <a:r>
              <a:rPr lang="en-US"/>
              <a:t>Create plan on how to derive initial scope of OmniRAN out of agreed use cases</a:t>
            </a:r>
          </a:p>
          <a:p>
            <a:r>
              <a:rPr lang="en-US"/>
              <a:t>Review and refine timeline and plan for creation of PAR proposal until Jul ‘13</a:t>
            </a:r>
          </a:p>
        </p:txBody>
      </p:sp>
    </p:spTree>
    <p:extLst>
      <p:ext uri="{BB962C8B-B14F-4D97-AF65-F5344CB8AC3E}">
        <p14:creationId xmlns:p14="http://schemas.microsoft.com/office/powerpoint/2010/main" val="349475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lstStyle/>
          <a:p>
            <a:r>
              <a:rPr lang="en-US" dirty="0" smtClean="0"/>
              <a:t>Agenda</a:t>
            </a:r>
            <a:endParaRPr lang="en-US" dirty="0"/>
          </a:p>
        </p:txBody>
      </p:sp>
      <p:sp>
        <p:nvSpPr>
          <p:cNvPr id="4104" name="Rectangle 5"/>
          <p:cNvSpPr>
            <a:spLocks noGrp="1" noChangeArrowheads="1"/>
          </p:cNvSpPr>
          <p:nvPr>
            <p:ph type="body" idx="1"/>
          </p:nvPr>
        </p:nvSpPr>
        <p:spPr>
          <a:xfrm>
            <a:off x="457200" y="990600"/>
            <a:ext cx="8229600" cy="5486400"/>
          </a:xfrm>
        </p:spPr>
        <p:txBody>
          <a:bodyPr>
            <a:normAutofit fontScale="55000" lnSpcReduction="20000"/>
          </a:bodyPr>
          <a:lstStyle/>
          <a:p>
            <a:r>
              <a:rPr lang="en-GB" dirty="0" smtClean="0"/>
              <a:t>Call Meeting to Order</a:t>
            </a:r>
          </a:p>
          <a:p>
            <a:r>
              <a:rPr lang="en-GB" dirty="0"/>
              <a:t>Attendance recording</a:t>
            </a:r>
            <a:endParaRPr lang="en-GB" dirty="0" smtClean="0"/>
          </a:p>
          <a:p>
            <a:r>
              <a:rPr lang="en-GB" dirty="0" smtClean="0"/>
              <a:t>Secretary position</a:t>
            </a:r>
          </a:p>
          <a:p>
            <a:r>
              <a:rPr lang="en-US" dirty="0" smtClean="0"/>
              <a:t>Approval of minutes of Feb 28th conference call</a:t>
            </a:r>
          </a:p>
          <a:p>
            <a:r>
              <a:rPr lang="en-US" dirty="0" smtClean="0"/>
              <a:t>Reports</a:t>
            </a:r>
          </a:p>
          <a:p>
            <a:pPr lvl="1"/>
            <a:r>
              <a:rPr lang="en-US" dirty="0" smtClean="0"/>
              <a:t>OmniRAN presentation in IEEE802/IETF meeting</a:t>
            </a:r>
          </a:p>
          <a:p>
            <a:pPr lvl="1"/>
            <a:r>
              <a:rPr lang="en-US" dirty="0"/>
              <a:t>OmniRAN contribution to EC opening plenary</a:t>
            </a:r>
          </a:p>
          <a:p>
            <a:pPr lvl="1"/>
            <a:r>
              <a:rPr lang="en-US" dirty="0" smtClean="0"/>
              <a:t>OmniRAN presentation in IEEE802.1 opening plenary</a:t>
            </a:r>
          </a:p>
          <a:p>
            <a:r>
              <a:rPr lang="en-US" dirty="0" smtClean="0"/>
              <a:t>Contributions on OmniRAN use cases</a:t>
            </a:r>
          </a:p>
          <a:p>
            <a:pPr lvl="1"/>
            <a:r>
              <a:rPr lang="en-US" dirty="0" smtClean="0"/>
              <a:t>Review of presentations</a:t>
            </a:r>
          </a:p>
          <a:p>
            <a:r>
              <a:rPr lang="en-US" dirty="0" smtClean="0"/>
              <a:t>Establishment of Draft Use cases document</a:t>
            </a:r>
          </a:p>
          <a:p>
            <a:r>
              <a:rPr lang="en-US" dirty="0" smtClean="0"/>
              <a:t>Call for comments on use cases document</a:t>
            </a:r>
          </a:p>
          <a:p>
            <a:r>
              <a:rPr lang="en-US" dirty="0" smtClean="0"/>
              <a:t>Plan and timeline for OmniRAN SG conclusion</a:t>
            </a:r>
          </a:p>
          <a:p>
            <a:r>
              <a:rPr lang="en-US" dirty="0" smtClean="0"/>
              <a:t>Next sessions:</a:t>
            </a:r>
          </a:p>
          <a:p>
            <a:pPr lvl="1"/>
            <a:r>
              <a:rPr lang="en-US" dirty="0" smtClean="0"/>
              <a:t>F2F session during May ‘13 wireless interim</a:t>
            </a:r>
          </a:p>
          <a:p>
            <a:pPr lvl="1"/>
            <a:r>
              <a:rPr lang="en-US" dirty="0" smtClean="0"/>
              <a:t>Conference calls between March and May session</a:t>
            </a:r>
          </a:p>
          <a:p>
            <a:r>
              <a:rPr lang="en-US" dirty="0" smtClean="0"/>
              <a:t>Report to closing EC meeting with extension of SG until July ‘13 plenary</a:t>
            </a:r>
          </a:p>
          <a:p>
            <a:r>
              <a:rPr lang="en-US" dirty="0" smtClean="0"/>
              <a:t>Summary report for communication inside IEEE 802</a:t>
            </a:r>
          </a:p>
          <a:p>
            <a:r>
              <a:rPr lang="en-US" dirty="0" smtClean="0"/>
              <a:t>AOB</a:t>
            </a:r>
            <a:endParaRPr lang="en-US" dirty="0"/>
          </a:p>
          <a:p>
            <a:r>
              <a:rPr lang="en-US" dirty="0" smtClean="0"/>
              <a:t>Adjourn</a:t>
            </a:r>
          </a:p>
        </p:txBody>
      </p:sp>
      <p:sp>
        <p:nvSpPr>
          <p:cNvPr id="4101" name="Rectangle 2"/>
          <p:cNvSpPr>
            <a:spLocks noChangeArrowheads="1"/>
          </p:cNvSpPr>
          <p:nvPr/>
        </p:nvSpPr>
        <p:spPr bwMode="auto">
          <a:xfrm>
            <a:off x="685800" y="-228600"/>
            <a:ext cx="77724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sz="2800" b="1" u="sng">
              <a:solidFill>
                <a:schemeClr val="tx2"/>
              </a:solidFill>
            </a:endParaRPr>
          </a:p>
        </p:txBody>
      </p:sp>
      <p:sp>
        <p:nvSpPr>
          <p:cNvPr id="4102" name="Rectangle 3"/>
          <p:cNvSpPr>
            <a:spLocks noChangeArrowheads="1"/>
          </p:cNvSpPr>
          <p:nvPr/>
        </p:nvSpPr>
        <p:spPr bwMode="auto">
          <a:xfrm>
            <a:off x="381000" y="838200"/>
            <a:ext cx="84582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3363" indent="-180975">
              <a:spcBef>
                <a:spcPct val="20000"/>
              </a:spcBef>
              <a:buFontTx/>
              <a:buChar char="•"/>
            </a:pPr>
            <a:endParaRPr lang="en-US" sz="1400" b="1"/>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objectDefaults>
  <a:extraClrSchemeLst>
    <a:extraClrScheme>
      <a:clrScheme name="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Roger's PowerBook HD:802:802.16:meetings:#3 9909 Boulder:Template.pot</Template>
  <TotalTime>50</TotalTime>
  <Words>1506</Words>
  <Application>Microsoft Macintosh PowerPoint</Application>
  <PresentationFormat>On-screen Show (4:3)</PresentationFormat>
  <Paragraphs>173</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Template</vt:lpstr>
      <vt:lpstr>OmniRAN EC SG Agenda March 2013, Orlando, FL</vt:lpstr>
      <vt:lpstr>Meetings</vt:lpstr>
      <vt:lpstr>Guidelines for IEEE-SA Meetings</vt:lpstr>
      <vt:lpstr>Resources – URLs</vt:lpstr>
      <vt:lpstr>Meeting Etiquette</vt:lpstr>
      <vt:lpstr>LMSC Operations Manual</vt:lpstr>
      <vt:lpstr>OmniRAN ECSG Resources</vt:lpstr>
      <vt:lpstr>March 2013 Objectives</vt:lpstr>
      <vt:lpstr>Agenda</vt:lpstr>
      <vt:lpstr>March 2013 Session - p1</vt:lpstr>
      <vt:lpstr>March 2013 Session – p2</vt:lpstr>
      <vt:lpstr>March 2013 session – p3</vt:lpstr>
      <vt:lpstr>Steps towards the initial OmniRAN PAR</vt:lpstr>
      <vt:lpstr>Plan and Timeline</vt:lpstr>
      <vt:lpstr>March 2013 session – p4</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Roger Marks</dc:creator>
  <cp:lastModifiedBy>Max Riegel</cp:lastModifiedBy>
  <cp:revision>184</cp:revision>
  <cp:lastPrinted>1998-02-10T13:28:06Z</cp:lastPrinted>
  <dcterms:created xsi:type="dcterms:W3CDTF">2011-12-30T17:06:23Z</dcterms:created>
  <dcterms:modified xsi:type="dcterms:W3CDTF">2013-03-19T12:35:12Z</dcterms:modified>
</cp:coreProperties>
</file>