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2" r:id="rId2"/>
    <p:sldId id="299" r:id="rId3"/>
    <p:sldId id="301" r:id="rId4"/>
    <p:sldId id="302" r:id="rId5"/>
    <p:sldId id="303" r:id="rId6"/>
    <p:sldId id="305" r:id="rId7"/>
    <p:sldId id="297" r:id="rId8"/>
    <p:sldId id="294" r:id="rId9"/>
    <p:sldId id="296" r:id="rId10"/>
    <p:sldId id="307" r:id="rId11"/>
    <p:sldId id="306" r:id="rId12"/>
    <p:sldId id="298" r:id="rId13"/>
    <p:sldId id="290" r:id="rId1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81" autoAdjust="0"/>
    <p:restoredTop sz="99233" autoAdjust="0"/>
  </p:normalViewPr>
  <p:slideViewPr>
    <p:cSldViewPr>
      <p:cViewPr varScale="1">
        <p:scale>
          <a:sx n="135" d="100"/>
          <a:sy n="135" d="100"/>
        </p:scale>
        <p:origin x="-1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xmlns="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xmlns="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6934200" y="152400"/>
            <a:ext cx="184377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omniran-12-0002-00-ecsg</a:t>
            </a:r>
            <a:endParaRPr lang="en-US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8534400" y="6400800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A4FC69D-D438-4AD9-846B-37793AD4330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4.png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1470025"/>
          </a:xfrm>
        </p:spPr>
        <p:txBody>
          <a:bodyPr/>
          <a:lstStyle/>
          <a:p>
            <a:r>
              <a:rPr lang="en-US" sz="4000" dirty="0" smtClean="0"/>
              <a:t>OmniRAN</a:t>
            </a:r>
            <a:br>
              <a:rPr lang="en-US" sz="4000" dirty="0" smtClean="0"/>
            </a:br>
            <a:r>
              <a:rPr lang="en-US" sz="4000" dirty="0"/>
              <a:t>Overview and status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2012-11-13</a:t>
            </a:r>
          </a:p>
          <a:p>
            <a:r>
              <a:rPr lang="en-US" dirty="0" smtClean="0"/>
              <a:t>Max Riegel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OmniRAN</a:t>
            </a:r>
            <a:r>
              <a:rPr lang="en-US" dirty="0" smtClean="0"/>
              <a:t> SG Chair)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lvl="0" defTabSz="4572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i="1" dirty="0"/>
              <a:t>OMNIRAN-3GPP </a:t>
            </a:r>
            <a:r>
              <a:rPr lang="en-US" i="1" dirty="0" err="1"/>
              <a:t>SaMOG</a:t>
            </a:r>
            <a:r>
              <a:rPr lang="en-US" i="1" dirty="0"/>
              <a:t/>
            </a:r>
            <a:br>
              <a:rPr lang="en-US" i="1" dirty="0"/>
            </a:br>
            <a:r>
              <a:rPr lang="en-US" sz="1600" i="1" kern="1200" dirty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t>Antonio de la </a:t>
            </a:r>
            <a:r>
              <a:rPr lang="en-US" sz="1600" i="1" kern="1200" dirty="0" err="1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t>Oliva</a:t>
            </a:r>
            <a:r>
              <a:rPr lang="en-US" sz="1600" i="1" kern="1200" dirty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t> (UC3M),</a:t>
            </a:r>
            <a:r>
              <a:rPr lang="en-US" sz="1600" i="1" kern="1200" dirty="0" err="1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t>Ivano</a:t>
            </a:r>
            <a:r>
              <a:rPr lang="en-US" sz="1600" i="1" kern="1200" dirty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1600" i="1" kern="1200" dirty="0" err="1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t>Guardini</a:t>
            </a:r>
            <a:r>
              <a:rPr lang="en-US" sz="1600" i="1" kern="1200" dirty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t> (Telecom Italia),</a:t>
            </a:r>
            <a:br>
              <a:rPr lang="en-US" sz="1600" i="1" kern="1200" dirty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</a:br>
            <a:r>
              <a:rPr lang="en-US" sz="1600" i="1" kern="1200" dirty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t>Carlos J. </a:t>
            </a:r>
            <a:r>
              <a:rPr lang="en-US" sz="1600" i="1" kern="1200" dirty="0" err="1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t>Bernardos</a:t>
            </a:r>
            <a:r>
              <a:rPr lang="en-US" sz="1600" i="1" kern="1200" dirty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t> (UC3M),Loris </a:t>
            </a:r>
            <a:r>
              <a:rPr lang="en-US" sz="1600" i="1" kern="1200" dirty="0" err="1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t>Marchetti</a:t>
            </a:r>
            <a:r>
              <a:rPr lang="en-US" sz="1600" i="1" kern="1200" dirty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t> (Telecom Italia)</a:t>
            </a:r>
            <a:br>
              <a:rPr lang="en-US" sz="1600" i="1" kern="1200" dirty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</a:br>
            <a:endParaRPr lang="en-US" sz="1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 smtClean="0"/>
              <a:t>Work at the 3GPP </a:t>
            </a:r>
            <a:r>
              <a:rPr lang="en-US" i="1" dirty="0" err="1" smtClean="0"/>
              <a:t>SaMOG</a:t>
            </a:r>
            <a:r>
              <a:rPr lang="en-US" i="1" dirty="0" smtClean="0"/>
              <a:t> groups and OMNIRAN can be complementary</a:t>
            </a:r>
          </a:p>
          <a:p>
            <a:pPr lvl="1"/>
            <a:r>
              <a:rPr lang="en-US" i="1" dirty="0" smtClean="0"/>
              <a:t>OMNIRAN would need to define how the Trusted Non-3GPP network behaves according to requirements from 3GPP</a:t>
            </a:r>
          </a:p>
          <a:p>
            <a:pPr lvl="1"/>
            <a:r>
              <a:rPr lang="en-US" i="1" dirty="0" smtClean="0"/>
              <a:t>Work can be done for both network and terminal sides</a:t>
            </a:r>
          </a:p>
          <a:p>
            <a:pPr lvl="1"/>
            <a:r>
              <a:rPr lang="en-US" i="1" dirty="0" smtClean="0"/>
              <a:t>The use of OMNIRAN can open the door to the use of more IEEE 802 technologies as part of the operator´s RAN in a managed way</a:t>
            </a:r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240268"/>
            <a:ext cx="5894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kern="0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Summary slide of Contribution IEEE 802.16-12-0660-00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405936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OmniRAN would provide to 3GPP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SaMOG</a:t>
            </a:r>
            <a:r>
              <a:rPr lang="en-US" sz="2800" dirty="0" smtClean="0"/>
              <a:t> is defining a gateway controlling the Trusted Non-3GPP network by the EPC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/>
              <a:t>OmniRAN would provide an interface (R3) to which 3GPP would be able to reference.</a:t>
            </a:r>
          </a:p>
          <a:p>
            <a:pPr lvl="1"/>
            <a:r>
              <a:rPr lang="en-US" sz="2400" dirty="0"/>
              <a:t>Expanded beyond IEEE 802.11/802.16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10781" y="2667000"/>
            <a:ext cx="6608949" cy="2038839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 bwMode="auto">
          <a:xfrm>
            <a:off x="3810000" y="2810256"/>
            <a:ext cx="0" cy="9144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3616527" y="2514600"/>
            <a:ext cx="4469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latin typeface="Arial"/>
                <a:cs typeface="Arial"/>
              </a:rPr>
              <a:t>R3</a:t>
            </a:r>
          </a:p>
        </p:txBody>
      </p:sp>
    </p:spTree>
    <p:extLst>
      <p:ext uri="{BB962C8B-B14F-4D97-AF65-F5344CB8AC3E}">
        <p14:creationId xmlns:p14="http://schemas.microsoft.com/office/powerpoint/2010/main" xmlns="" val="325158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 to other standardization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There are plenty of related standardization activities</a:t>
            </a:r>
          </a:p>
          <a:p>
            <a:pPr lvl="1"/>
            <a:r>
              <a:rPr lang="en-US" dirty="0" smtClean="0"/>
              <a:t>WFA Hotspot 2.0</a:t>
            </a:r>
          </a:p>
          <a:p>
            <a:pPr lvl="2"/>
            <a:r>
              <a:rPr lang="en-US" dirty="0" smtClean="0"/>
              <a:t>solving the networking issues for IEEE802.11</a:t>
            </a:r>
          </a:p>
          <a:p>
            <a:pPr lvl="1"/>
            <a:r>
              <a:rPr lang="en-US" dirty="0" err="1" smtClean="0"/>
              <a:t>WiMAX</a:t>
            </a:r>
            <a:r>
              <a:rPr lang="en-US" dirty="0" smtClean="0"/>
              <a:t> Forum</a:t>
            </a:r>
          </a:p>
          <a:p>
            <a:pPr lvl="2"/>
            <a:r>
              <a:rPr lang="en-US" dirty="0" smtClean="0"/>
              <a:t>Mobile </a:t>
            </a:r>
            <a:r>
              <a:rPr lang="en-US" dirty="0" err="1" smtClean="0"/>
              <a:t>WiMAX</a:t>
            </a:r>
            <a:r>
              <a:rPr lang="en-US" dirty="0" smtClean="0"/>
              <a:t> network specifications</a:t>
            </a:r>
          </a:p>
          <a:p>
            <a:pPr lvl="1"/>
            <a:r>
              <a:rPr lang="en-US" dirty="0" smtClean="0"/>
              <a:t>3GPP</a:t>
            </a:r>
          </a:p>
          <a:p>
            <a:pPr lvl="2"/>
            <a:r>
              <a:rPr lang="en-US" dirty="0" smtClean="0"/>
              <a:t>interworking with non-3GPP technologies</a:t>
            </a:r>
          </a:p>
          <a:p>
            <a:pPr lvl="2"/>
            <a:r>
              <a:rPr lang="en-US" dirty="0"/>
              <a:t>OmniRAN group could provide the interface for network oriented liaisons to IEEE 802.</a:t>
            </a:r>
            <a:endParaRPr lang="en-US" dirty="0" smtClean="0"/>
          </a:p>
          <a:p>
            <a:pPr lvl="1"/>
            <a:r>
              <a:rPr lang="en-US" dirty="0" smtClean="0"/>
              <a:t>IEEE1905.1</a:t>
            </a:r>
          </a:p>
          <a:p>
            <a:pPr lvl="2"/>
            <a:r>
              <a:rPr lang="en-US" dirty="0" smtClean="0"/>
              <a:t>integration of multiple access technologies in home networks</a:t>
            </a:r>
          </a:p>
          <a:p>
            <a:pPr lvl="1"/>
            <a:r>
              <a:rPr lang="en-US" dirty="0" err="1" smtClean="0"/>
              <a:t>SmartGrid, IoT</a:t>
            </a:r>
            <a:r>
              <a:rPr lang="en-US" dirty="0" smtClean="0"/>
              <a:t> and M2M</a:t>
            </a:r>
          </a:p>
          <a:p>
            <a:pPr lvl="2"/>
            <a:r>
              <a:rPr lang="en-US" dirty="0" smtClean="0"/>
              <a:t>many activities somehow touching the topic</a:t>
            </a:r>
          </a:p>
          <a:p>
            <a:pPr lvl="1"/>
            <a:r>
              <a:rPr lang="en-US" dirty="0" smtClean="0"/>
              <a:t>…</a:t>
            </a:r>
          </a:p>
          <a:p>
            <a:pPr lvl="2"/>
            <a:r>
              <a:rPr lang="en-US" dirty="0" smtClean="0"/>
              <a:t>there may be even many more related activities</a:t>
            </a:r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proceed?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There are benefits to work on </a:t>
            </a:r>
            <a:r>
              <a:rPr lang="en-US" dirty="0" err="1" smtClean="0"/>
              <a:t>OmniRAN</a:t>
            </a:r>
            <a:r>
              <a:rPr lang="en-US" dirty="0" smtClean="0"/>
              <a:t> in IEEE 802.</a:t>
            </a:r>
          </a:p>
          <a:p>
            <a:r>
              <a:rPr lang="en-US" dirty="0" smtClean="0"/>
              <a:t>Further analysis necessary to define the missing pieces to enable broader ecosystem for IEEE 802 networks</a:t>
            </a:r>
          </a:p>
          <a:p>
            <a:r>
              <a:rPr lang="en-US" dirty="0" smtClean="0"/>
              <a:t>Discussions need involvement across all IEEE 802 WGs.</a:t>
            </a:r>
          </a:p>
          <a:p>
            <a:r>
              <a:rPr lang="en-US" dirty="0" smtClean="0"/>
              <a:t>Proposal: Establish IEEE 802 EC Study Group on </a:t>
            </a:r>
            <a:r>
              <a:rPr lang="en-US" dirty="0" err="1" smtClean="0"/>
              <a:t>OmniRAN</a:t>
            </a:r>
            <a:r>
              <a:rPr lang="en-US" dirty="0" smtClean="0"/>
              <a:t> this week.</a:t>
            </a:r>
            <a:endParaRPr lang="en-US" dirty="0" err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OmniRAN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mtClean="0"/>
              <a:t>OmniRAN discussed in 802.16 HetNet study group since March 2012</a:t>
            </a:r>
          </a:p>
          <a:p>
            <a:pPr lvl="1"/>
            <a:r>
              <a:rPr lang="en-US"/>
              <a:t>IEEE 802 tutorial in July 2012</a:t>
            </a:r>
            <a:endParaRPr lang="en-US" smtClean="0"/>
          </a:p>
          <a:p>
            <a:r>
              <a:rPr lang="en-US" smtClean="0"/>
              <a:t>OmniRAN defines generic network side interfaces for access networks based on IEEE 802 technologies</a:t>
            </a:r>
          </a:p>
          <a:p>
            <a:r>
              <a:rPr lang="en-US" smtClean="0"/>
              <a:t>What does OmniRAN stand for?</a:t>
            </a:r>
          </a:p>
          <a:p>
            <a:pPr lvl="1"/>
            <a:r>
              <a:rPr lang="en-US" smtClean="0"/>
              <a:t> </a:t>
            </a:r>
            <a:r>
              <a:rPr lang="en-US" smtClean="0">
                <a:solidFill>
                  <a:srgbClr val="C00000"/>
                </a:solidFill>
              </a:rPr>
              <a:t>O</a:t>
            </a:r>
            <a:r>
              <a:rPr lang="en-US" smtClean="0"/>
              <a:t>pen </a:t>
            </a:r>
            <a:r>
              <a:rPr lang="en-US" smtClean="0">
                <a:solidFill>
                  <a:srgbClr val="C00000"/>
                </a:solidFill>
              </a:rPr>
              <a:t>m</a:t>
            </a:r>
            <a:r>
              <a:rPr lang="en-US" smtClean="0"/>
              <a:t>obile </a:t>
            </a:r>
            <a:r>
              <a:rPr lang="en-US" smtClean="0">
                <a:solidFill>
                  <a:srgbClr val="C00000"/>
                </a:solidFill>
              </a:rPr>
              <a:t>n</a:t>
            </a:r>
            <a:r>
              <a:rPr lang="en-US" smtClean="0"/>
              <a:t>etwork </a:t>
            </a:r>
            <a:r>
              <a:rPr lang="en-US" smtClean="0">
                <a:solidFill>
                  <a:srgbClr val="C00000"/>
                </a:solidFill>
              </a:rPr>
              <a:t>i</a:t>
            </a:r>
            <a:r>
              <a:rPr lang="en-US" smtClean="0"/>
              <a:t>nterface for omni-</a:t>
            </a:r>
            <a:r>
              <a:rPr lang="en-US" smtClean="0">
                <a:solidFill>
                  <a:srgbClr val="C00000"/>
                </a:solidFill>
              </a:rPr>
              <a:t>R</a:t>
            </a:r>
            <a:r>
              <a:rPr lang="en-US" smtClean="0"/>
              <a:t>ange </a:t>
            </a:r>
            <a:r>
              <a:rPr lang="en-US" smtClean="0">
                <a:solidFill>
                  <a:srgbClr val="C00000"/>
                </a:solidFill>
              </a:rPr>
              <a:t>A</a:t>
            </a:r>
            <a:r>
              <a:rPr lang="en-US" smtClean="0"/>
              <a:t>rea </a:t>
            </a:r>
            <a:r>
              <a:rPr lang="en-US" smtClean="0">
                <a:solidFill>
                  <a:srgbClr val="C00000"/>
                </a:solidFill>
              </a:rPr>
              <a:t>N</a:t>
            </a:r>
            <a:r>
              <a:rPr lang="en-US" smtClean="0"/>
              <a:t>etworks</a:t>
            </a:r>
          </a:p>
          <a:p>
            <a:r>
              <a:rPr lang="en-US" smtClean="0"/>
              <a:t>It addresses all IEEE 802 access technologies including IEEE 802.3!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 155"/>
          <p:cNvSpPr>
            <a:spLocks noChangeShapeType="1"/>
          </p:cNvSpPr>
          <p:nvPr/>
        </p:nvSpPr>
        <p:spPr bwMode="auto">
          <a:xfrm flipV="1">
            <a:off x="7805737" y="2133598"/>
            <a:ext cx="0" cy="2971801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Legacy Communication Networking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400800" cy="4724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Close relationship between user terminal, access network and service provider</a:t>
            </a:r>
          </a:p>
          <a:p>
            <a:pPr lvl="1"/>
            <a:r>
              <a:rPr lang="en-US" dirty="0" smtClean="0"/>
              <a:t>Single interface in terminal</a:t>
            </a:r>
          </a:p>
          <a:p>
            <a:pPr lvl="1"/>
            <a:r>
              <a:rPr lang="en-US" dirty="0" smtClean="0"/>
              <a:t>Single access network topology</a:t>
            </a:r>
          </a:p>
          <a:p>
            <a:pPr lvl="1"/>
            <a:r>
              <a:rPr lang="en-US" dirty="0" smtClean="0"/>
              <a:t>Single operator</a:t>
            </a:r>
          </a:p>
          <a:p>
            <a:pPr lvl="2"/>
            <a:r>
              <a:rPr lang="en-US" dirty="0" smtClean="0"/>
              <a:t>single entity (operator, IT department) controls complete service chain</a:t>
            </a:r>
          </a:p>
          <a:p>
            <a:r>
              <a:rPr lang="en-US" dirty="0" smtClean="0"/>
              <a:t>Operators with long-term experience in networking</a:t>
            </a:r>
          </a:p>
        </p:txBody>
      </p:sp>
      <p:sp>
        <p:nvSpPr>
          <p:cNvPr id="4" name="AutoShape 153"/>
          <p:cNvSpPr>
            <a:spLocks noChangeArrowheads="1"/>
          </p:cNvSpPr>
          <p:nvPr/>
        </p:nvSpPr>
        <p:spPr bwMode="auto">
          <a:xfrm>
            <a:off x="7229475" y="4911725"/>
            <a:ext cx="1152525" cy="879475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anchor="ctr"/>
          <a:lstStyle/>
          <a:p>
            <a:endParaRPr lang="en-US"/>
          </a:p>
        </p:txBody>
      </p:sp>
      <p:sp>
        <p:nvSpPr>
          <p:cNvPr id="5" name="AutoShape 154"/>
          <p:cNvSpPr>
            <a:spLocks noChangeArrowheads="1"/>
          </p:cNvSpPr>
          <p:nvPr/>
        </p:nvSpPr>
        <p:spPr bwMode="auto">
          <a:xfrm>
            <a:off x="7229475" y="2514600"/>
            <a:ext cx="1152525" cy="2133600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anchor="ctr"/>
          <a:lstStyle/>
          <a:p>
            <a:endParaRPr lang="en-US" sz="1600" b="1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156" descr="pcs_TECHNOL_4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34300" y="2859087"/>
            <a:ext cx="439737" cy="457200"/>
          </a:xfrm>
          <a:prstGeom prst="rect">
            <a:avLst/>
          </a:prstGeom>
          <a:noFill/>
        </p:spPr>
      </p:pic>
      <p:pic>
        <p:nvPicPr>
          <p:cNvPr id="8" name="Picture 157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45375" y="3286124"/>
            <a:ext cx="352425" cy="2238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grpSp>
        <p:nvGrpSpPr>
          <p:cNvPr id="9" name="Group 158"/>
          <p:cNvGrpSpPr>
            <a:grpSpLocks noChangeAspect="1"/>
          </p:cNvGrpSpPr>
          <p:nvPr/>
        </p:nvGrpSpPr>
        <p:grpSpPr bwMode="auto">
          <a:xfrm flipH="1">
            <a:off x="7535046" y="3784523"/>
            <a:ext cx="572315" cy="688975"/>
            <a:chOff x="5" y="2480"/>
            <a:chExt cx="237" cy="430"/>
          </a:xfrm>
        </p:grpSpPr>
        <p:grpSp>
          <p:nvGrpSpPr>
            <p:cNvPr id="10" name="Group 159"/>
            <p:cNvGrpSpPr>
              <a:grpSpLocks noChangeAspect="1"/>
            </p:cNvGrpSpPr>
            <p:nvPr/>
          </p:nvGrpSpPr>
          <p:grpSpPr bwMode="auto">
            <a:xfrm>
              <a:off x="5" y="2521"/>
              <a:ext cx="145" cy="389"/>
              <a:chOff x="5" y="2521"/>
              <a:chExt cx="145" cy="389"/>
            </a:xfrm>
          </p:grpSpPr>
          <p:grpSp>
            <p:nvGrpSpPr>
              <p:cNvPr id="14" name="Group 160"/>
              <p:cNvGrpSpPr>
                <a:grpSpLocks noChangeAspect="1"/>
              </p:cNvGrpSpPr>
              <p:nvPr/>
            </p:nvGrpSpPr>
            <p:grpSpPr bwMode="auto">
              <a:xfrm>
                <a:off x="7" y="2654"/>
                <a:ext cx="143" cy="256"/>
                <a:chOff x="7" y="2654"/>
                <a:chExt cx="143" cy="256"/>
              </a:xfrm>
            </p:grpSpPr>
            <p:grpSp>
              <p:nvGrpSpPr>
                <p:cNvPr id="22" name="Group 161"/>
                <p:cNvGrpSpPr>
                  <a:grpSpLocks noChangeAspect="1"/>
                </p:cNvGrpSpPr>
                <p:nvPr/>
              </p:nvGrpSpPr>
              <p:grpSpPr bwMode="auto">
                <a:xfrm>
                  <a:off x="7" y="2661"/>
                  <a:ext cx="93" cy="247"/>
                  <a:chOff x="7" y="2661"/>
                  <a:chExt cx="93" cy="247"/>
                </a:xfrm>
              </p:grpSpPr>
              <p:sp>
                <p:nvSpPr>
                  <p:cNvPr id="30" name="Line 162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3" cy="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1" name="Line 163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34" y="2664"/>
                    <a:ext cx="42" cy="5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2" name="Line 16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33" y="2716"/>
                    <a:ext cx="57" cy="110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3" name="Line 165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" y="2824"/>
                    <a:ext cx="83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4" name="Line 16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9" y="2824"/>
                    <a:ext cx="81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5" name="Line 167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17" y="2716"/>
                    <a:ext cx="64" cy="10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6" name="Line 16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9" cy="5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23" name="Line 169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7" y="2808"/>
                  <a:ext cx="34" cy="102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4" name="Line 170"/>
                <p:cNvSpPr>
                  <a:spLocks noChangeAspect="1" noChangeShapeType="1"/>
                </p:cNvSpPr>
                <p:nvPr/>
              </p:nvSpPr>
              <p:spPr bwMode="auto">
                <a:xfrm>
                  <a:off x="84" y="2718"/>
                  <a:ext cx="48" cy="91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5" name="Line 171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84" y="2655"/>
                  <a:ext cx="12" cy="6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6" name="Line 172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78" y="2654"/>
                  <a:ext cx="20" cy="9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7" name="Line 173"/>
                <p:cNvSpPr>
                  <a:spLocks noChangeAspect="1" noChangeShapeType="1"/>
                </p:cNvSpPr>
                <p:nvPr/>
              </p:nvSpPr>
              <p:spPr bwMode="auto">
                <a:xfrm>
                  <a:off x="79" y="2663"/>
                  <a:ext cx="30" cy="45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8" name="Line 174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3" y="2708"/>
                  <a:ext cx="13" cy="117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9" name="Line 175"/>
                <p:cNvSpPr>
                  <a:spLocks noChangeAspect="1" noChangeShapeType="1"/>
                </p:cNvSpPr>
                <p:nvPr/>
              </p:nvSpPr>
              <p:spPr bwMode="auto">
                <a:xfrm>
                  <a:off x="93" y="2824"/>
                  <a:ext cx="57" cy="54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15" name="Group 176"/>
              <p:cNvGrpSpPr>
                <a:grpSpLocks noChangeAspect="1"/>
              </p:cNvGrpSpPr>
              <p:nvPr/>
            </p:nvGrpSpPr>
            <p:grpSpPr bwMode="auto">
              <a:xfrm>
                <a:off x="5" y="2533"/>
                <a:ext cx="141" cy="374"/>
                <a:chOff x="5" y="2533"/>
                <a:chExt cx="141" cy="374"/>
              </a:xfrm>
            </p:grpSpPr>
            <p:sp>
              <p:nvSpPr>
                <p:cNvPr id="17" name="Line 177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5" y="2533"/>
                  <a:ext cx="55" cy="37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" name="Line 178"/>
                <p:cNvSpPr>
                  <a:spLocks noChangeAspect="1" noChangeShapeType="1"/>
                </p:cNvSpPr>
                <p:nvPr/>
              </p:nvSpPr>
              <p:spPr bwMode="auto">
                <a:xfrm>
                  <a:off x="62" y="2544"/>
                  <a:ext cx="35" cy="363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9" name="Line 179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8" y="2876"/>
                  <a:ext cx="48" cy="3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0" name="Line 180"/>
                <p:cNvSpPr>
                  <a:spLocks noChangeAspect="1" noChangeShapeType="1"/>
                </p:cNvSpPr>
                <p:nvPr/>
              </p:nvSpPr>
              <p:spPr bwMode="auto">
                <a:xfrm>
                  <a:off x="69" y="2541"/>
                  <a:ext cx="77" cy="337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" name="Line 181"/>
                <p:cNvSpPr>
                  <a:spLocks noChangeAspect="1" noChangeShapeType="1"/>
                </p:cNvSpPr>
                <p:nvPr/>
              </p:nvSpPr>
              <p:spPr bwMode="auto">
                <a:xfrm>
                  <a:off x="7" y="2904"/>
                  <a:ext cx="93" cy="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6" name="Oval 182"/>
              <p:cNvSpPr>
                <a:spLocks noChangeAspect="1" noChangeArrowheads="1"/>
              </p:cNvSpPr>
              <p:nvPr/>
            </p:nvSpPr>
            <p:spPr bwMode="auto">
              <a:xfrm>
                <a:off x="48" y="2521"/>
                <a:ext cx="39" cy="45"/>
              </a:xfrm>
              <a:prstGeom prst="ellipse">
                <a:avLst/>
              </a:prstGeom>
              <a:solidFill>
                <a:srgbClr val="FFFF00">
                  <a:alpha val="50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1" name="Arc 183"/>
            <p:cNvSpPr>
              <a:spLocks noChangeAspect="1"/>
            </p:cNvSpPr>
            <p:nvPr/>
          </p:nvSpPr>
          <p:spPr bwMode="auto">
            <a:xfrm>
              <a:off x="152" y="2480"/>
              <a:ext cx="90" cy="198"/>
            </a:xfrm>
            <a:custGeom>
              <a:avLst/>
              <a:gdLst>
                <a:gd name="G0" fmla="+- 0 0 0"/>
                <a:gd name="G1" fmla="+- 21172 0 0"/>
                <a:gd name="G2" fmla="+- 21600 0 0"/>
                <a:gd name="T0" fmla="*/ 4276 w 21600"/>
                <a:gd name="T1" fmla="*/ 0 h 42015"/>
                <a:gd name="T2" fmla="*/ 5669 w 21600"/>
                <a:gd name="T3" fmla="*/ 42015 h 42015"/>
                <a:gd name="T4" fmla="*/ 0 w 21600"/>
                <a:gd name="T5" fmla="*/ 21172 h 420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15" fill="none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</a:path>
                <a:path w="21600" h="42015" stroke="0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  <a:lnTo>
                    <a:pt x="0" y="21172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Arc 184"/>
            <p:cNvSpPr>
              <a:spLocks noChangeAspect="1"/>
            </p:cNvSpPr>
            <p:nvPr/>
          </p:nvSpPr>
          <p:spPr bwMode="auto">
            <a:xfrm>
              <a:off x="116" y="2508"/>
              <a:ext cx="78" cy="154"/>
            </a:xfrm>
            <a:custGeom>
              <a:avLst/>
              <a:gdLst>
                <a:gd name="G0" fmla="+- 0 0 0"/>
                <a:gd name="G1" fmla="+- 21159 0 0"/>
                <a:gd name="G2" fmla="+- 21600 0 0"/>
                <a:gd name="T0" fmla="*/ 4340 w 21600"/>
                <a:gd name="T1" fmla="*/ 0 h 41998"/>
                <a:gd name="T2" fmla="*/ 5682 w 21600"/>
                <a:gd name="T3" fmla="*/ 41998 h 41998"/>
                <a:gd name="T4" fmla="*/ 0 w 21600"/>
                <a:gd name="T5" fmla="*/ 21159 h 419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1998" fill="none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</a:path>
                <a:path w="21600" h="41998" stroke="0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  <a:lnTo>
                    <a:pt x="0" y="21159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Arc 185"/>
            <p:cNvSpPr>
              <a:spLocks noChangeAspect="1"/>
            </p:cNvSpPr>
            <p:nvPr/>
          </p:nvSpPr>
          <p:spPr bwMode="auto">
            <a:xfrm>
              <a:off x="102" y="2530"/>
              <a:ext cx="47" cy="117"/>
            </a:xfrm>
            <a:custGeom>
              <a:avLst/>
              <a:gdLst>
                <a:gd name="G0" fmla="+- 0 0 0"/>
                <a:gd name="G1" fmla="+- 21206 0 0"/>
                <a:gd name="G2" fmla="+- 21600 0 0"/>
                <a:gd name="T0" fmla="*/ 4104 w 21600"/>
                <a:gd name="T1" fmla="*/ 0 h 42099"/>
                <a:gd name="T2" fmla="*/ 5483 w 21600"/>
                <a:gd name="T3" fmla="*/ 42099 h 42099"/>
                <a:gd name="T4" fmla="*/ 0 w 21600"/>
                <a:gd name="T5" fmla="*/ 21206 h 420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99" fill="none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</a:path>
                <a:path w="21600" h="42099" stroke="0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  <a:lnTo>
                    <a:pt x="0" y="21206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8" name="Rectangle 187"/>
          <p:cNvSpPr>
            <a:spLocks noChangeArrowheads="1"/>
          </p:cNvSpPr>
          <p:nvPr/>
        </p:nvSpPr>
        <p:spPr bwMode="auto">
          <a:xfrm>
            <a:off x="7373937" y="3586162"/>
            <a:ext cx="863600" cy="909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Ctr="1"/>
          <a:lstStyle/>
          <a:p>
            <a:pPr algn="ctr" eaLnBrk="0" hangingPunct="0">
              <a:lnSpc>
                <a:spcPct val="90000"/>
              </a:lnSpc>
              <a:spcBef>
                <a:spcPct val="0"/>
              </a:spcBef>
            </a:pPr>
            <a:r>
              <a:rPr lang="de-DE" sz="1600" b="1" dirty="0" smtClean="0">
                <a:latin typeface="Arial" pitchFamily="34" charset="0"/>
                <a:cs typeface="Arial" pitchFamily="34" charset="0"/>
              </a:rPr>
              <a:t>Access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Rectangle 188"/>
          <p:cNvSpPr>
            <a:spLocks noChangeArrowheads="1"/>
          </p:cNvSpPr>
          <p:nvPr/>
        </p:nvSpPr>
        <p:spPr bwMode="auto">
          <a:xfrm>
            <a:off x="7373937" y="2643187"/>
            <a:ext cx="855663" cy="866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Ctr="1"/>
          <a:lstStyle/>
          <a:p>
            <a:pPr algn="ctr" eaLnBrk="0" hangingPunct="0">
              <a:lnSpc>
                <a:spcPct val="90000"/>
              </a:lnSpc>
              <a:spcBef>
                <a:spcPct val="0"/>
              </a:spcBef>
            </a:pPr>
            <a:r>
              <a:rPr lang="de-DE" sz="1600" b="1" dirty="0" err="1" smtClean="0">
                <a:latin typeface="Arial" pitchFamily="34" charset="0"/>
                <a:cs typeface="Arial" pitchFamily="34" charset="0"/>
              </a:rPr>
              <a:t>Control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7" name="Picture 560" descr="sl45_transparent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39025" y="5133975"/>
            <a:ext cx="21907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8" name="Picture 56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34300" y="5105400"/>
            <a:ext cx="37782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9" name="Picture 25"/>
          <p:cNvPicPr>
            <a:picLocks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162800" y="1676400"/>
            <a:ext cx="1270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0" name="TextBox 79"/>
          <p:cNvSpPr txBox="1"/>
          <p:nvPr/>
        </p:nvSpPr>
        <p:spPr>
          <a:xfrm>
            <a:off x="7315200" y="1905000"/>
            <a:ext cx="9380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Internet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OmniRAN for Hetereogeneous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User-Terminals have to support</a:t>
            </a:r>
          </a:p>
          <a:p>
            <a:pPr lvl="1"/>
            <a:r>
              <a:rPr lang="en-US" b="1" dirty="0" smtClean="0"/>
              <a:t>multiple network interfaces</a:t>
            </a:r>
          </a:p>
          <a:p>
            <a:pPr lvl="2"/>
            <a:r>
              <a:rPr lang="en-US" dirty="0" smtClean="0"/>
              <a:t>e.g. Cellular, IEEE 802.3, IEEE 802.11, … </a:t>
            </a:r>
          </a:p>
          <a:p>
            <a:pPr lvl="1"/>
            <a:r>
              <a:rPr lang="en-US" b="1" dirty="0" smtClean="0"/>
              <a:t>multiple access network topologies</a:t>
            </a:r>
          </a:p>
          <a:p>
            <a:pPr lvl="2"/>
            <a:r>
              <a:rPr lang="en-US" dirty="0" smtClean="0"/>
              <a:t>e.g. IEEE802.11 in residential, corporate and public</a:t>
            </a:r>
          </a:p>
          <a:p>
            <a:pPr lvl="4"/>
            <a:endParaRPr lang="en-US" dirty="0" smtClean="0"/>
          </a:p>
          <a:p>
            <a:pPr lvl="4"/>
            <a:endParaRPr lang="en-US" dirty="0" smtClean="0"/>
          </a:p>
          <a:p>
            <a:pPr lvl="1"/>
            <a:r>
              <a:rPr lang="en-US" b="1" dirty="0" smtClean="0"/>
              <a:t>multiple network subscriptions</a:t>
            </a:r>
          </a:p>
          <a:p>
            <a:pPr lvl="2"/>
            <a:r>
              <a:rPr lang="en-US" dirty="0" smtClean="0"/>
              <a:t>e.g. multiple subscriptions for same interface</a:t>
            </a:r>
          </a:p>
          <a:p>
            <a:r>
              <a:rPr lang="en-US" dirty="0" smtClean="0"/>
              <a:t>Generic solution to cope with complexity</a:t>
            </a:r>
          </a:p>
          <a:p>
            <a:pPr lvl="2"/>
            <a:endParaRPr lang="en-US" dirty="0" smtClean="0"/>
          </a:p>
          <a:p>
            <a:endParaRPr lang="en-US" dirty="0"/>
          </a:p>
        </p:txBody>
      </p:sp>
      <p:pic>
        <p:nvPicPr>
          <p:cNvPr id="5" name="Picture 4" descr="olwi2-publicWiFi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0" y="4191000"/>
            <a:ext cx="3143252" cy="762000"/>
          </a:xfrm>
          <a:prstGeom prst="rect">
            <a:avLst/>
          </a:prstGeom>
        </p:spPr>
      </p:pic>
      <p:pic>
        <p:nvPicPr>
          <p:cNvPr id="6" name="Picture 5" descr="olwi2-residentialWiFi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93306" y="4038600"/>
            <a:ext cx="3002694" cy="685800"/>
          </a:xfrm>
          <a:prstGeom prst="rect">
            <a:avLst/>
          </a:prstGeom>
        </p:spPr>
      </p:pic>
      <p:sp>
        <p:nvSpPr>
          <p:cNvPr id="10" name="Rounded Rectangle 9"/>
          <p:cNvSpPr/>
          <p:nvPr/>
        </p:nvSpPr>
        <p:spPr bwMode="auto">
          <a:xfrm>
            <a:off x="7089492" y="1295400"/>
            <a:ext cx="968967" cy="59214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5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pSp>
        <p:nvGrpSpPr>
          <p:cNvPr id="11" name="Group 61"/>
          <p:cNvGrpSpPr/>
          <p:nvPr/>
        </p:nvGrpSpPr>
        <p:grpSpPr>
          <a:xfrm>
            <a:off x="7245475" y="1340950"/>
            <a:ext cx="678233" cy="501047"/>
            <a:chOff x="6324600" y="1828800"/>
            <a:chExt cx="917575" cy="677862"/>
          </a:xfrm>
        </p:grpSpPr>
        <p:grpSp>
          <p:nvGrpSpPr>
            <p:cNvPr id="23" name="Group 10"/>
            <p:cNvGrpSpPr>
              <a:grpSpLocks/>
            </p:cNvGrpSpPr>
            <p:nvPr/>
          </p:nvGrpSpPr>
          <p:grpSpPr bwMode="auto">
            <a:xfrm>
              <a:off x="6972300" y="1828800"/>
              <a:ext cx="269875" cy="460375"/>
              <a:chOff x="4120" y="2308"/>
              <a:chExt cx="305" cy="415"/>
            </a:xfrm>
          </p:grpSpPr>
          <p:sp>
            <p:nvSpPr>
              <p:cNvPr id="60" name="Freeform 11"/>
              <p:cNvSpPr>
                <a:spLocks/>
              </p:cNvSpPr>
              <p:nvPr/>
            </p:nvSpPr>
            <p:spPr bwMode="auto">
              <a:xfrm flipH="1">
                <a:off x="4378" y="2308"/>
                <a:ext cx="47" cy="415"/>
              </a:xfrm>
              <a:custGeom>
                <a:avLst/>
                <a:gdLst/>
                <a:ahLst/>
                <a:cxnLst>
                  <a:cxn ang="0">
                    <a:pos x="90" y="546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84" y="42"/>
                  </a:cxn>
                  <a:cxn ang="0">
                    <a:pos x="90" y="546"/>
                  </a:cxn>
                </a:cxnLst>
                <a:rect l="0" t="0" r="r" b="b"/>
                <a:pathLst>
                  <a:path w="90" h="546">
                    <a:moveTo>
                      <a:pt x="90" y="546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84" y="42"/>
                    </a:lnTo>
                    <a:lnTo>
                      <a:pt x="90" y="546"/>
                    </a:lnTo>
                    <a:close/>
                  </a:path>
                </a:pathLst>
              </a:custGeom>
              <a:solidFill>
                <a:srgbClr val="006699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050"/>
              </a:p>
            </p:txBody>
          </p:sp>
          <p:sp>
            <p:nvSpPr>
              <p:cNvPr id="61" name="Rectangle 12"/>
              <p:cNvSpPr>
                <a:spLocks noChangeArrowheads="1"/>
              </p:cNvSpPr>
              <p:nvPr/>
            </p:nvSpPr>
            <p:spPr bwMode="auto">
              <a:xfrm flipH="1">
                <a:off x="4127" y="2340"/>
                <a:ext cx="255" cy="383"/>
              </a:xfrm>
              <a:prstGeom prst="rect">
                <a:avLst/>
              </a:prstGeom>
              <a:solidFill>
                <a:srgbClr val="0078AA"/>
              </a:solidFill>
              <a:ln w="1588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sz="1050"/>
              </a:p>
            </p:txBody>
          </p:sp>
          <p:sp>
            <p:nvSpPr>
              <p:cNvPr id="62" name="Oval 13"/>
              <p:cNvSpPr>
                <a:spLocks noChangeArrowheads="1"/>
              </p:cNvSpPr>
              <p:nvPr/>
            </p:nvSpPr>
            <p:spPr bwMode="auto">
              <a:xfrm flipH="1">
                <a:off x="4278" y="2390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  <p:grpSp>
            <p:nvGrpSpPr>
              <p:cNvPr id="63" name="Group 14"/>
              <p:cNvGrpSpPr>
                <a:grpSpLocks/>
              </p:cNvGrpSpPr>
              <p:nvPr/>
            </p:nvGrpSpPr>
            <p:grpSpPr bwMode="auto">
              <a:xfrm flipH="1">
                <a:off x="4164" y="2500"/>
                <a:ext cx="152" cy="109"/>
                <a:chOff x="3216" y="2784"/>
                <a:chExt cx="192" cy="144"/>
              </a:xfrm>
            </p:grpSpPr>
            <p:sp>
              <p:nvSpPr>
                <p:cNvPr id="67" name="Line 15"/>
                <p:cNvSpPr>
                  <a:spLocks noChangeShapeType="1"/>
                </p:cNvSpPr>
                <p:nvPr/>
              </p:nvSpPr>
              <p:spPr bwMode="auto">
                <a:xfrm>
                  <a:off x="3216" y="2784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68" name="Line 16"/>
                <p:cNvSpPr>
                  <a:spLocks noChangeShapeType="1"/>
                </p:cNvSpPr>
                <p:nvPr/>
              </p:nvSpPr>
              <p:spPr bwMode="auto">
                <a:xfrm>
                  <a:off x="3216" y="2832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69" name="Line 17"/>
                <p:cNvSpPr>
                  <a:spLocks noChangeShapeType="1"/>
                </p:cNvSpPr>
                <p:nvPr/>
              </p:nvSpPr>
              <p:spPr bwMode="auto">
                <a:xfrm>
                  <a:off x="3216" y="2880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70" name="Line 18"/>
                <p:cNvSpPr>
                  <a:spLocks noChangeShapeType="1"/>
                </p:cNvSpPr>
                <p:nvPr/>
              </p:nvSpPr>
              <p:spPr bwMode="auto">
                <a:xfrm>
                  <a:off x="3216" y="2928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</p:grpSp>
          <p:sp>
            <p:nvSpPr>
              <p:cNvPr id="64" name="Freeform 19"/>
              <p:cNvSpPr>
                <a:spLocks/>
              </p:cNvSpPr>
              <p:nvPr/>
            </p:nvSpPr>
            <p:spPr bwMode="auto">
              <a:xfrm>
                <a:off x="4120" y="2311"/>
                <a:ext cx="301" cy="35"/>
              </a:xfrm>
              <a:custGeom>
                <a:avLst/>
                <a:gdLst/>
                <a:ahLst/>
                <a:cxnLst>
                  <a:cxn ang="0">
                    <a:pos x="259" y="35"/>
                  </a:cxn>
                  <a:cxn ang="0">
                    <a:pos x="0" y="35"/>
                  </a:cxn>
                  <a:cxn ang="0">
                    <a:pos x="81" y="0"/>
                  </a:cxn>
                  <a:cxn ang="0">
                    <a:pos x="301" y="0"/>
                  </a:cxn>
                  <a:cxn ang="0">
                    <a:pos x="259" y="35"/>
                  </a:cxn>
                </a:cxnLst>
                <a:rect l="0" t="0" r="r" b="b"/>
                <a:pathLst>
                  <a:path w="301" h="35">
                    <a:moveTo>
                      <a:pt x="259" y="35"/>
                    </a:moveTo>
                    <a:lnTo>
                      <a:pt x="0" y="35"/>
                    </a:lnTo>
                    <a:lnTo>
                      <a:pt x="81" y="0"/>
                    </a:lnTo>
                    <a:lnTo>
                      <a:pt x="301" y="0"/>
                    </a:lnTo>
                    <a:lnTo>
                      <a:pt x="259" y="35"/>
                    </a:lnTo>
                    <a:close/>
                  </a:path>
                </a:pathLst>
              </a:custGeom>
              <a:solidFill>
                <a:srgbClr val="00B4FF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050"/>
              </a:p>
            </p:txBody>
          </p:sp>
          <p:sp>
            <p:nvSpPr>
              <p:cNvPr id="65" name="Oval 20"/>
              <p:cNvSpPr>
                <a:spLocks noChangeArrowheads="1"/>
              </p:cNvSpPr>
              <p:nvPr/>
            </p:nvSpPr>
            <p:spPr bwMode="auto">
              <a:xfrm flipH="1">
                <a:off x="4170" y="2386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  <p:sp>
            <p:nvSpPr>
              <p:cNvPr id="66" name="Oval 21"/>
              <p:cNvSpPr>
                <a:spLocks noChangeArrowheads="1"/>
              </p:cNvSpPr>
              <p:nvPr/>
            </p:nvSpPr>
            <p:spPr bwMode="auto">
              <a:xfrm flipH="1">
                <a:off x="4224" y="2386"/>
                <a:ext cx="37" cy="36"/>
              </a:xfrm>
              <a:prstGeom prst="ellipse">
                <a:avLst/>
              </a:prstGeom>
              <a:solidFill>
                <a:srgbClr val="CCFF33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</p:grpSp>
        <p:grpSp>
          <p:nvGrpSpPr>
            <p:cNvPr id="24" name="Group 22"/>
            <p:cNvGrpSpPr>
              <a:grpSpLocks/>
            </p:cNvGrpSpPr>
            <p:nvPr/>
          </p:nvGrpSpPr>
          <p:grpSpPr bwMode="auto">
            <a:xfrm>
              <a:off x="6756400" y="1901825"/>
              <a:ext cx="269875" cy="460375"/>
              <a:chOff x="4120" y="2308"/>
              <a:chExt cx="305" cy="415"/>
            </a:xfrm>
          </p:grpSpPr>
          <p:sp>
            <p:nvSpPr>
              <p:cNvPr id="49" name="Freeform 23"/>
              <p:cNvSpPr>
                <a:spLocks/>
              </p:cNvSpPr>
              <p:nvPr/>
            </p:nvSpPr>
            <p:spPr bwMode="auto">
              <a:xfrm flipH="1">
                <a:off x="4378" y="2308"/>
                <a:ext cx="47" cy="415"/>
              </a:xfrm>
              <a:custGeom>
                <a:avLst/>
                <a:gdLst/>
                <a:ahLst/>
                <a:cxnLst>
                  <a:cxn ang="0">
                    <a:pos x="90" y="546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84" y="42"/>
                  </a:cxn>
                  <a:cxn ang="0">
                    <a:pos x="90" y="546"/>
                  </a:cxn>
                </a:cxnLst>
                <a:rect l="0" t="0" r="r" b="b"/>
                <a:pathLst>
                  <a:path w="90" h="546">
                    <a:moveTo>
                      <a:pt x="90" y="546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84" y="42"/>
                    </a:lnTo>
                    <a:lnTo>
                      <a:pt x="90" y="546"/>
                    </a:lnTo>
                    <a:close/>
                  </a:path>
                </a:pathLst>
              </a:custGeom>
              <a:solidFill>
                <a:srgbClr val="006699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050"/>
              </a:p>
            </p:txBody>
          </p:sp>
          <p:sp>
            <p:nvSpPr>
              <p:cNvPr id="50" name="Rectangle 24"/>
              <p:cNvSpPr>
                <a:spLocks noChangeArrowheads="1"/>
              </p:cNvSpPr>
              <p:nvPr/>
            </p:nvSpPr>
            <p:spPr bwMode="auto">
              <a:xfrm flipH="1">
                <a:off x="4127" y="2340"/>
                <a:ext cx="255" cy="383"/>
              </a:xfrm>
              <a:prstGeom prst="rect">
                <a:avLst/>
              </a:prstGeom>
              <a:solidFill>
                <a:srgbClr val="0078AA"/>
              </a:solidFill>
              <a:ln w="1588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sz="1050"/>
              </a:p>
            </p:txBody>
          </p:sp>
          <p:sp>
            <p:nvSpPr>
              <p:cNvPr id="51" name="Oval 25"/>
              <p:cNvSpPr>
                <a:spLocks noChangeArrowheads="1"/>
              </p:cNvSpPr>
              <p:nvPr/>
            </p:nvSpPr>
            <p:spPr bwMode="auto">
              <a:xfrm flipH="1">
                <a:off x="4278" y="2390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  <p:grpSp>
            <p:nvGrpSpPr>
              <p:cNvPr id="52" name="Group 26"/>
              <p:cNvGrpSpPr>
                <a:grpSpLocks/>
              </p:cNvGrpSpPr>
              <p:nvPr/>
            </p:nvGrpSpPr>
            <p:grpSpPr bwMode="auto">
              <a:xfrm flipH="1">
                <a:off x="4164" y="2500"/>
                <a:ext cx="152" cy="109"/>
                <a:chOff x="3216" y="2784"/>
                <a:chExt cx="192" cy="144"/>
              </a:xfrm>
            </p:grpSpPr>
            <p:sp>
              <p:nvSpPr>
                <p:cNvPr id="56" name="Line 27"/>
                <p:cNvSpPr>
                  <a:spLocks noChangeShapeType="1"/>
                </p:cNvSpPr>
                <p:nvPr/>
              </p:nvSpPr>
              <p:spPr bwMode="auto">
                <a:xfrm>
                  <a:off x="3216" y="2784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57" name="Line 28"/>
                <p:cNvSpPr>
                  <a:spLocks noChangeShapeType="1"/>
                </p:cNvSpPr>
                <p:nvPr/>
              </p:nvSpPr>
              <p:spPr bwMode="auto">
                <a:xfrm>
                  <a:off x="3216" y="2832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58" name="Line 29"/>
                <p:cNvSpPr>
                  <a:spLocks noChangeShapeType="1"/>
                </p:cNvSpPr>
                <p:nvPr/>
              </p:nvSpPr>
              <p:spPr bwMode="auto">
                <a:xfrm>
                  <a:off x="3216" y="2880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59" name="Line 30"/>
                <p:cNvSpPr>
                  <a:spLocks noChangeShapeType="1"/>
                </p:cNvSpPr>
                <p:nvPr/>
              </p:nvSpPr>
              <p:spPr bwMode="auto">
                <a:xfrm>
                  <a:off x="3216" y="2928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</p:grpSp>
          <p:sp>
            <p:nvSpPr>
              <p:cNvPr id="53" name="Freeform 31"/>
              <p:cNvSpPr>
                <a:spLocks/>
              </p:cNvSpPr>
              <p:nvPr/>
            </p:nvSpPr>
            <p:spPr bwMode="auto">
              <a:xfrm>
                <a:off x="4120" y="2311"/>
                <a:ext cx="301" cy="35"/>
              </a:xfrm>
              <a:custGeom>
                <a:avLst/>
                <a:gdLst/>
                <a:ahLst/>
                <a:cxnLst>
                  <a:cxn ang="0">
                    <a:pos x="259" y="35"/>
                  </a:cxn>
                  <a:cxn ang="0">
                    <a:pos x="0" y="35"/>
                  </a:cxn>
                  <a:cxn ang="0">
                    <a:pos x="81" y="0"/>
                  </a:cxn>
                  <a:cxn ang="0">
                    <a:pos x="301" y="0"/>
                  </a:cxn>
                  <a:cxn ang="0">
                    <a:pos x="259" y="35"/>
                  </a:cxn>
                </a:cxnLst>
                <a:rect l="0" t="0" r="r" b="b"/>
                <a:pathLst>
                  <a:path w="301" h="35">
                    <a:moveTo>
                      <a:pt x="259" y="35"/>
                    </a:moveTo>
                    <a:lnTo>
                      <a:pt x="0" y="35"/>
                    </a:lnTo>
                    <a:lnTo>
                      <a:pt x="81" y="0"/>
                    </a:lnTo>
                    <a:lnTo>
                      <a:pt x="301" y="0"/>
                    </a:lnTo>
                    <a:lnTo>
                      <a:pt x="259" y="35"/>
                    </a:lnTo>
                    <a:close/>
                  </a:path>
                </a:pathLst>
              </a:custGeom>
              <a:solidFill>
                <a:srgbClr val="00B4FF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050"/>
              </a:p>
            </p:txBody>
          </p:sp>
          <p:sp>
            <p:nvSpPr>
              <p:cNvPr id="54" name="Oval 32"/>
              <p:cNvSpPr>
                <a:spLocks noChangeArrowheads="1"/>
              </p:cNvSpPr>
              <p:nvPr/>
            </p:nvSpPr>
            <p:spPr bwMode="auto">
              <a:xfrm flipH="1">
                <a:off x="4170" y="2386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  <p:sp>
            <p:nvSpPr>
              <p:cNvPr id="55" name="Oval 33"/>
              <p:cNvSpPr>
                <a:spLocks noChangeArrowheads="1"/>
              </p:cNvSpPr>
              <p:nvPr/>
            </p:nvSpPr>
            <p:spPr bwMode="auto">
              <a:xfrm flipH="1">
                <a:off x="4224" y="2386"/>
                <a:ext cx="37" cy="36"/>
              </a:xfrm>
              <a:prstGeom prst="ellipse">
                <a:avLst/>
              </a:prstGeom>
              <a:solidFill>
                <a:srgbClr val="CCFF33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</p:grpSp>
        <p:grpSp>
          <p:nvGrpSpPr>
            <p:cNvPr id="25" name="Group 34"/>
            <p:cNvGrpSpPr>
              <a:grpSpLocks/>
            </p:cNvGrpSpPr>
            <p:nvPr/>
          </p:nvGrpSpPr>
          <p:grpSpPr bwMode="auto">
            <a:xfrm>
              <a:off x="6540500" y="1973262"/>
              <a:ext cx="269875" cy="460375"/>
              <a:chOff x="4120" y="2308"/>
              <a:chExt cx="305" cy="415"/>
            </a:xfrm>
          </p:grpSpPr>
          <p:sp>
            <p:nvSpPr>
              <p:cNvPr id="38" name="Freeform 35"/>
              <p:cNvSpPr>
                <a:spLocks/>
              </p:cNvSpPr>
              <p:nvPr/>
            </p:nvSpPr>
            <p:spPr bwMode="auto">
              <a:xfrm flipH="1">
                <a:off x="4378" y="2308"/>
                <a:ext cx="47" cy="415"/>
              </a:xfrm>
              <a:custGeom>
                <a:avLst/>
                <a:gdLst/>
                <a:ahLst/>
                <a:cxnLst>
                  <a:cxn ang="0">
                    <a:pos x="90" y="546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84" y="42"/>
                  </a:cxn>
                  <a:cxn ang="0">
                    <a:pos x="90" y="546"/>
                  </a:cxn>
                </a:cxnLst>
                <a:rect l="0" t="0" r="r" b="b"/>
                <a:pathLst>
                  <a:path w="90" h="546">
                    <a:moveTo>
                      <a:pt x="90" y="546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84" y="42"/>
                    </a:lnTo>
                    <a:lnTo>
                      <a:pt x="90" y="546"/>
                    </a:lnTo>
                    <a:close/>
                  </a:path>
                </a:pathLst>
              </a:custGeom>
              <a:solidFill>
                <a:srgbClr val="006699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050"/>
              </a:p>
            </p:txBody>
          </p:sp>
          <p:sp>
            <p:nvSpPr>
              <p:cNvPr id="39" name="Rectangle 36"/>
              <p:cNvSpPr>
                <a:spLocks noChangeArrowheads="1"/>
              </p:cNvSpPr>
              <p:nvPr/>
            </p:nvSpPr>
            <p:spPr bwMode="auto">
              <a:xfrm flipH="1">
                <a:off x="4127" y="2340"/>
                <a:ext cx="255" cy="383"/>
              </a:xfrm>
              <a:prstGeom prst="rect">
                <a:avLst/>
              </a:prstGeom>
              <a:solidFill>
                <a:srgbClr val="0078AA"/>
              </a:solidFill>
              <a:ln w="1588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sz="1050"/>
              </a:p>
            </p:txBody>
          </p:sp>
          <p:sp>
            <p:nvSpPr>
              <p:cNvPr id="40" name="Oval 37"/>
              <p:cNvSpPr>
                <a:spLocks noChangeArrowheads="1"/>
              </p:cNvSpPr>
              <p:nvPr/>
            </p:nvSpPr>
            <p:spPr bwMode="auto">
              <a:xfrm flipH="1">
                <a:off x="4278" y="2390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  <p:grpSp>
            <p:nvGrpSpPr>
              <p:cNvPr id="41" name="Group 38"/>
              <p:cNvGrpSpPr>
                <a:grpSpLocks/>
              </p:cNvGrpSpPr>
              <p:nvPr/>
            </p:nvGrpSpPr>
            <p:grpSpPr bwMode="auto">
              <a:xfrm flipH="1">
                <a:off x="4164" y="2500"/>
                <a:ext cx="152" cy="109"/>
                <a:chOff x="3216" y="2784"/>
                <a:chExt cx="192" cy="144"/>
              </a:xfrm>
            </p:grpSpPr>
            <p:sp>
              <p:nvSpPr>
                <p:cNvPr id="45" name="Line 39"/>
                <p:cNvSpPr>
                  <a:spLocks noChangeShapeType="1"/>
                </p:cNvSpPr>
                <p:nvPr/>
              </p:nvSpPr>
              <p:spPr bwMode="auto">
                <a:xfrm>
                  <a:off x="3216" y="2784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46" name="Line 40"/>
                <p:cNvSpPr>
                  <a:spLocks noChangeShapeType="1"/>
                </p:cNvSpPr>
                <p:nvPr/>
              </p:nvSpPr>
              <p:spPr bwMode="auto">
                <a:xfrm>
                  <a:off x="3216" y="2832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47" name="Line 41"/>
                <p:cNvSpPr>
                  <a:spLocks noChangeShapeType="1"/>
                </p:cNvSpPr>
                <p:nvPr/>
              </p:nvSpPr>
              <p:spPr bwMode="auto">
                <a:xfrm>
                  <a:off x="3216" y="2880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48" name="Line 42"/>
                <p:cNvSpPr>
                  <a:spLocks noChangeShapeType="1"/>
                </p:cNvSpPr>
                <p:nvPr/>
              </p:nvSpPr>
              <p:spPr bwMode="auto">
                <a:xfrm>
                  <a:off x="3216" y="2928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</p:grpSp>
          <p:sp>
            <p:nvSpPr>
              <p:cNvPr id="42" name="Freeform 43"/>
              <p:cNvSpPr>
                <a:spLocks/>
              </p:cNvSpPr>
              <p:nvPr/>
            </p:nvSpPr>
            <p:spPr bwMode="auto">
              <a:xfrm>
                <a:off x="4120" y="2311"/>
                <a:ext cx="301" cy="35"/>
              </a:xfrm>
              <a:custGeom>
                <a:avLst/>
                <a:gdLst/>
                <a:ahLst/>
                <a:cxnLst>
                  <a:cxn ang="0">
                    <a:pos x="259" y="35"/>
                  </a:cxn>
                  <a:cxn ang="0">
                    <a:pos x="0" y="35"/>
                  </a:cxn>
                  <a:cxn ang="0">
                    <a:pos x="81" y="0"/>
                  </a:cxn>
                  <a:cxn ang="0">
                    <a:pos x="301" y="0"/>
                  </a:cxn>
                  <a:cxn ang="0">
                    <a:pos x="259" y="35"/>
                  </a:cxn>
                </a:cxnLst>
                <a:rect l="0" t="0" r="r" b="b"/>
                <a:pathLst>
                  <a:path w="301" h="35">
                    <a:moveTo>
                      <a:pt x="259" y="35"/>
                    </a:moveTo>
                    <a:lnTo>
                      <a:pt x="0" y="35"/>
                    </a:lnTo>
                    <a:lnTo>
                      <a:pt x="81" y="0"/>
                    </a:lnTo>
                    <a:lnTo>
                      <a:pt x="301" y="0"/>
                    </a:lnTo>
                    <a:lnTo>
                      <a:pt x="259" y="35"/>
                    </a:lnTo>
                    <a:close/>
                  </a:path>
                </a:pathLst>
              </a:custGeom>
              <a:solidFill>
                <a:srgbClr val="00B4FF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050"/>
              </a:p>
            </p:txBody>
          </p:sp>
          <p:sp>
            <p:nvSpPr>
              <p:cNvPr id="43" name="Oval 44"/>
              <p:cNvSpPr>
                <a:spLocks noChangeArrowheads="1"/>
              </p:cNvSpPr>
              <p:nvPr/>
            </p:nvSpPr>
            <p:spPr bwMode="auto">
              <a:xfrm flipH="1">
                <a:off x="4170" y="2386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  <p:sp>
            <p:nvSpPr>
              <p:cNvPr id="44" name="Oval 45"/>
              <p:cNvSpPr>
                <a:spLocks noChangeArrowheads="1"/>
              </p:cNvSpPr>
              <p:nvPr/>
            </p:nvSpPr>
            <p:spPr bwMode="auto">
              <a:xfrm flipH="1">
                <a:off x="4224" y="2386"/>
                <a:ext cx="37" cy="36"/>
              </a:xfrm>
              <a:prstGeom prst="ellipse">
                <a:avLst/>
              </a:prstGeom>
              <a:solidFill>
                <a:srgbClr val="CCFF33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</p:grpSp>
        <p:grpSp>
          <p:nvGrpSpPr>
            <p:cNvPr id="26" name="Group 618"/>
            <p:cNvGrpSpPr>
              <a:grpSpLocks/>
            </p:cNvGrpSpPr>
            <p:nvPr/>
          </p:nvGrpSpPr>
          <p:grpSpPr bwMode="auto">
            <a:xfrm>
              <a:off x="6324600" y="2046287"/>
              <a:ext cx="269875" cy="460375"/>
              <a:chOff x="4120" y="2308"/>
              <a:chExt cx="305" cy="415"/>
            </a:xfrm>
          </p:grpSpPr>
          <p:sp>
            <p:nvSpPr>
              <p:cNvPr id="27" name="Freeform 619"/>
              <p:cNvSpPr>
                <a:spLocks/>
              </p:cNvSpPr>
              <p:nvPr/>
            </p:nvSpPr>
            <p:spPr bwMode="auto">
              <a:xfrm flipH="1">
                <a:off x="4378" y="2308"/>
                <a:ext cx="47" cy="415"/>
              </a:xfrm>
              <a:custGeom>
                <a:avLst/>
                <a:gdLst/>
                <a:ahLst/>
                <a:cxnLst>
                  <a:cxn ang="0">
                    <a:pos x="90" y="546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84" y="42"/>
                  </a:cxn>
                  <a:cxn ang="0">
                    <a:pos x="90" y="546"/>
                  </a:cxn>
                </a:cxnLst>
                <a:rect l="0" t="0" r="r" b="b"/>
                <a:pathLst>
                  <a:path w="90" h="546">
                    <a:moveTo>
                      <a:pt x="90" y="546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84" y="42"/>
                    </a:lnTo>
                    <a:lnTo>
                      <a:pt x="90" y="546"/>
                    </a:lnTo>
                    <a:close/>
                  </a:path>
                </a:pathLst>
              </a:custGeom>
              <a:solidFill>
                <a:srgbClr val="006699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050"/>
              </a:p>
            </p:txBody>
          </p:sp>
          <p:sp>
            <p:nvSpPr>
              <p:cNvPr id="28" name="Rectangle 620"/>
              <p:cNvSpPr>
                <a:spLocks noChangeArrowheads="1"/>
              </p:cNvSpPr>
              <p:nvPr/>
            </p:nvSpPr>
            <p:spPr bwMode="auto">
              <a:xfrm flipH="1">
                <a:off x="4127" y="2340"/>
                <a:ext cx="255" cy="383"/>
              </a:xfrm>
              <a:prstGeom prst="rect">
                <a:avLst/>
              </a:prstGeom>
              <a:solidFill>
                <a:srgbClr val="0078AA"/>
              </a:solidFill>
              <a:ln w="1588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sz="1050"/>
              </a:p>
            </p:txBody>
          </p:sp>
          <p:sp>
            <p:nvSpPr>
              <p:cNvPr id="29" name="Oval 621"/>
              <p:cNvSpPr>
                <a:spLocks noChangeArrowheads="1"/>
              </p:cNvSpPr>
              <p:nvPr/>
            </p:nvSpPr>
            <p:spPr bwMode="auto">
              <a:xfrm flipH="1">
                <a:off x="4278" y="2390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  <p:grpSp>
            <p:nvGrpSpPr>
              <p:cNvPr id="30" name="Group 622"/>
              <p:cNvGrpSpPr>
                <a:grpSpLocks/>
              </p:cNvGrpSpPr>
              <p:nvPr/>
            </p:nvGrpSpPr>
            <p:grpSpPr bwMode="auto">
              <a:xfrm flipH="1">
                <a:off x="4164" y="2500"/>
                <a:ext cx="152" cy="109"/>
                <a:chOff x="3216" y="2784"/>
                <a:chExt cx="192" cy="144"/>
              </a:xfrm>
            </p:grpSpPr>
            <p:sp>
              <p:nvSpPr>
                <p:cNvPr id="34" name="Line 623"/>
                <p:cNvSpPr>
                  <a:spLocks noChangeShapeType="1"/>
                </p:cNvSpPr>
                <p:nvPr/>
              </p:nvSpPr>
              <p:spPr bwMode="auto">
                <a:xfrm>
                  <a:off x="3216" y="2784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35" name="Line 624"/>
                <p:cNvSpPr>
                  <a:spLocks noChangeShapeType="1"/>
                </p:cNvSpPr>
                <p:nvPr/>
              </p:nvSpPr>
              <p:spPr bwMode="auto">
                <a:xfrm>
                  <a:off x="3216" y="2832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36" name="Line 625"/>
                <p:cNvSpPr>
                  <a:spLocks noChangeShapeType="1"/>
                </p:cNvSpPr>
                <p:nvPr/>
              </p:nvSpPr>
              <p:spPr bwMode="auto">
                <a:xfrm>
                  <a:off x="3216" y="2880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37" name="Line 626"/>
                <p:cNvSpPr>
                  <a:spLocks noChangeShapeType="1"/>
                </p:cNvSpPr>
                <p:nvPr/>
              </p:nvSpPr>
              <p:spPr bwMode="auto">
                <a:xfrm>
                  <a:off x="3216" y="2928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</p:grpSp>
          <p:sp>
            <p:nvSpPr>
              <p:cNvPr id="31" name="Freeform 627"/>
              <p:cNvSpPr>
                <a:spLocks/>
              </p:cNvSpPr>
              <p:nvPr/>
            </p:nvSpPr>
            <p:spPr bwMode="auto">
              <a:xfrm>
                <a:off x="4120" y="2311"/>
                <a:ext cx="301" cy="35"/>
              </a:xfrm>
              <a:custGeom>
                <a:avLst/>
                <a:gdLst/>
                <a:ahLst/>
                <a:cxnLst>
                  <a:cxn ang="0">
                    <a:pos x="259" y="35"/>
                  </a:cxn>
                  <a:cxn ang="0">
                    <a:pos x="0" y="35"/>
                  </a:cxn>
                  <a:cxn ang="0">
                    <a:pos x="81" y="0"/>
                  </a:cxn>
                  <a:cxn ang="0">
                    <a:pos x="301" y="0"/>
                  </a:cxn>
                  <a:cxn ang="0">
                    <a:pos x="259" y="35"/>
                  </a:cxn>
                </a:cxnLst>
                <a:rect l="0" t="0" r="r" b="b"/>
                <a:pathLst>
                  <a:path w="301" h="35">
                    <a:moveTo>
                      <a:pt x="259" y="35"/>
                    </a:moveTo>
                    <a:lnTo>
                      <a:pt x="0" y="35"/>
                    </a:lnTo>
                    <a:lnTo>
                      <a:pt x="81" y="0"/>
                    </a:lnTo>
                    <a:lnTo>
                      <a:pt x="301" y="0"/>
                    </a:lnTo>
                    <a:lnTo>
                      <a:pt x="259" y="35"/>
                    </a:lnTo>
                    <a:close/>
                  </a:path>
                </a:pathLst>
              </a:custGeom>
              <a:solidFill>
                <a:srgbClr val="00B4FF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050"/>
              </a:p>
            </p:txBody>
          </p:sp>
          <p:sp>
            <p:nvSpPr>
              <p:cNvPr id="32" name="Oval 628"/>
              <p:cNvSpPr>
                <a:spLocks noChangeArrowheads="1"/>
              </p:cNvSpPr>
              <p:nvPr/>
            </p:nvSpPr>
            <p:spPr bwMode="auto">
              <a:xfrm flipH="1">
                <a:off x="4170" y="2386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  <p:sp>
            <p:nvSpPr>
              <p:cNvPr id="33" name="Oval 629"/>
              <p:cNvSpPr>
                <a:spLocks noChangeArrowheads="1"/>
              </p:cNvSpPr>
              <p:nvPr/>
            </p:nvSpPr>
            <p:spPr bwMode="auto">
              <a:xfrm flipH="1">
                <a:off x="4224" y="2386"/>
                <a:ext cx="37" cy="36"/>
              </a:xfrm>
              <a:prstGeom prst="ellipse">
                <a:avLst/>
              </a:prstGeom>
              <a:solidFill>
                <a:srgbClr val="CCFF33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</p:grpSp>
      </p:grpSp>
      <p:sp>
        <p:nvSpPr>
          <p:cNvPr id="12" name="Freeform 11"/>
          <p:cNvSpPr/>
          <p:nvPr/>
        </p:nvSpPr>
        <p:spPr bwMode="auto">
          <a:xfrm>
            <a:off x="7690417" y="1832887"/>
            <a:ext cx="954722" cy="1011204"/>
          </a:xfrm>
          <a:custGeom>
            <a:avLst/>
            <a:gdLst>
              <a:gd name="connsiteX0" fmla="*/ 0 w 1597152"/>
              <a:gd name="connsiteY0" fmla="*/ 0 h 2292096"/>
              <a:gd name="connsiteX1" fmla="*/ 1548384 w 1597152"/>
              <a:gd name="connsiteY1" fmla="*/ 963168 h 2292096"/>
              <a:gd name="connsiteX2" fmla="*/ 292608 w 1597152"/>
              <a:gd name="connsiteY2" fmla="*/ 2292096 h 2292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7152" h="2292096">
                <a:moveTo>
                  <a:pt x="0" y="0"/>
                </a:moveTo>
                <a:cubicBezTo>
                  <a:pt x="749808" y="290576"/>
                  <a:pt x="1499616" y="581152"/>
                  <a:pt x="1548384" y="963168"/>
                </a:cubicBezTo>
                <a:cubicBezTo>
                  <a:pt x="1597152" y="1345184"/>
                  <a:pt x="944880" y="1818640"/>
                  <a:pt x="292608" y="2292096"/>
                </a:cubicBez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lgDashDot"/>
            <a:round/>
            <a:headEnd type="none" w="lg" len="lg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5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3" name="Freeform 12"/>
          <p:cNvSpPr/>
          <p:nvPr/>
        </p:nvSpPr>
        <p:spPr bwMode="auto">
          <a:xfrm flipH="1">
            <a:off x="6956762" y="1831065"/>
            <a:ext cx="646199" cy="967476"/>
          </a:xfrm>
          <a:custGeom>
            <a:avLst/>
            <a:gdLst>
              <a:gd name="connsiteX0" fmla="*/ 0 w 1597152"/>
              <a:gd name="connsiteY0" fmla="*/ 0 h 2292096"/>
              <a:gd name="connsiteX1" fmla="*/ 1548384 w 1597152"/>
              <a:gd name="connsiteY1" fmla="*/ 963168 h 2292096"/>
              <a:gd name="connsiteX2" fmla="*/ 292608 w 1597152"/>
              <a:gd name="connsiteY2" fmla="*/ 2292096 h 2292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7152" h="2292096">
                <a:moveTo>
                  <a:pt x="0" y="0"/>
                </a:moveTo>
                <a:cubicBezTo>
                  <a:pt x="749808" y="290576"/>
                  <a:pt x="1499616" y="581152"/>
                  <a:pt x="1548384" y="963168"/>
                </a:cubicBezTo>
                <a:cubicBezTo>
                  <a:pt x="1597152" y="1345184"/>
                  <a:pt x="944880" y="1818640"/>
                  <a:pt x="292608" y="2292096"/>
                </a:cubicBez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lgDashDot"/>
            <a:round/>
            <a:headEnd type="none" w="lg" len="lg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5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4" name="Freeform 13"/>
          <p:cNvSpPr/>
          <p:nvPr/>
        </p:nvSpPr>
        <p:spPr bwMode="auto">
          <a:xfrm>
            <a:off x="7648511" y="1827421"/>
            <a:ext cx="180377" cy="971120"/>
          </a:xfrm>
          <a:custGeom>
            <a:avLst/>
            <a:gdLst>
              <a:gd name="connsiteX0" fmla="*/ 0 w 1597152"/>
              <a:gd name="connsiteY0" fmla="*/ 0 h 2292096"/>
              <a:gd name="connsiteX1" fmla="*/ 1548384 w 1597152"/>
              <a:gd name="connsiteY1" fmla="*/ 963168 h 2292096"/>
              <a:gd name="connsiteX2" fmla="*/ 292608 w 1597152"/>
              <a:gd name="connsiteY2" fmla="*/ 2292096 h 2292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7152" h="2292096">
                <a:moveTo>
                  <a:pt x="0" y="0"/>
                </a:moveTo>
                <a:cubicBezTo>
                  <a:pt x="749808" y="290576"/>
                  <a:pt x="1499616" y="581152"/>
                  <a:pt x="1548384" y="963168"/>
                </a:cubicBezTo>
                <a:cubicBezTo>
                  <a:pt x="1597152" y="1345184"/>
                  <a:pt x="944880" y="1818640"/>
                  <a:pt x="292608" y="2292096"/>
                </a:cubicBez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lgDashDot"/>
            <a:round/>
            <a:headEnd type="none" w="lg" len="lg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5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pic>
        <p:nvPicPr>
          <p:cNvPr id="15" name="Picture 25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20909" y="2115295"/>
            <a:ext cx="745801" cy="455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>
            <a:off x="6620774" y="2209800"/>
            <a:ext cx="7489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Cellular</a:t>
            </a:r>
          </a:p>
        </p:txBody>
      </p:sp>
      <p:pic>
        <p:nvPicPr>
          <p:cNvPr id="17" name="Picture 25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89529" y="2115295"/>
            <a:ext cx="737298" cy="455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Box 17"/>
          <p:cNvSpPr txBox="1"/>
          <p:nvPr/>
        </p:nvSpPr>
        <p:spPr>
          <a:xfrm>
            <a:off x="7444987" y="2209800"/>
            <a:ext cx="6442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802.11</a:t>
            </a:r>
          </a:p>
        </p:txBody>
      </p:sp>
      <p:pic>
        <p:nvPicPr>
          <p:cNvPr id="19" name="Picture 25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41056" y="2160845"/>
            <a:ext cx="774345" cy="409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Box 19"/>
          <p:cNvSpPr txBox="1"/>
          <p:nvPr/>
        </p:nvSpPr>
        <p:spPr>
          <a:xfrm>
            <a:off x="8196629" y="2209800"/>
            <a:ext cx="6527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802.15</a:t>
            </a:r>
          </a:p>
        </p:txBody>
      </p:sp>
      <p:pic>
        <p:nvPicPr>
          <p:cNvPr id="21" name="Picture 65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12260" y="2752991"/>
            <a:ext cx="400173" cy="592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3" descr="olwi2-corporateWiFi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7200" y="4114800"/>
            <a:ext cx="3124200" cy="7243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OmniRAN for Emerging Networking Markets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Many more (huge) networks are coming up by everything gets connected</a:t>
            </a:r>
          </a:p>
          <a:p>
            <a:pPr lvl="1"/>
            <a:r>
              <a:rPr lang="en-US" dirty="0" smtClean="0"/>
              <a:t>e.g. </a:t>
            </a:r>
            <a:r>
              <a:rPr lang="en-US" dirty="0" err="1" smtClean="0"/>
              <a:t>SmartGrid</a:t>
            </a:r>
            <a:r>
              <a:rPr lang="en-US" dirty="0" smtClean="0"/>
              <a:t>, </a:t>
            </a:r>
            <a:r>
              <a:rPr lang="en-US" dirty="0" err="1" smtClean="0"/>
              <a:t>HomeAutomation</a:t>
            </a:r>
            <a:r>
              <a:rPr lang="en-US" dirty="0" smtClean="0"/>
              <a:t>, Car, …</a:t>
            </a:r>
          </a:p>
          <a:p>
            <a:r>
              <a:rPr lang="en-US" dirty="0" smtClean="0"/>
              <a:t>Many new markets for IEEE 802 access technologies</a:t>
            </a:r>
          </a:p>
          <a:p>
            <a:pPr lvl="1"/>
            <a:r>
              <a:rPr lang="en-US" dirty="0" smtClean="0"/>
              <a:t>e.g. factory automation, in-car communication</a:t>
            </a:r>
          </a:p>
          <a:p>
            <a:r>
              <a:rPr lang="en-US" dirty="0" smtClean="0"/>
              <a:t>New deployments often suffering by the same old networking issues</a:t>
            </a:r>
          </a:p>
          <a:p>
            <a:pPr lvl="1"/>
            <a:r>
              <a:rPr lang="en-US" dirty="0" smtClean="0"/>
              <a:t>e.g. service control, security, provisioning</a:t>
            </a:r>
          </a:p>
          <a:p>
            <a:pPr lvl="1"/>
            <a:r>
              <a:rPr lang="en-US" dirty="0" smtClean="0"/>
              <a:t>new operators lacking long-term experience</a:t>
            </a:r>
          </a:p>
          <a:p>
            <a:r>
              <a:rPr lang="en-US" dirty="0" smtClean="0"/>
              <a:t>Generic solution to foster market growth 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 of </a:t>
            </a:r>
            <a:r>
              <a:rPr lang="en-US" dirty="0" err="1" smtClean="0"/>
              <a:t>OmniRAN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Network detection and selection</a:t>
            </a:r>
          </a:p>
          <a:p>
            <a:pPr lvl="1"/>
            <a:r>
              <a:rPr lang="en-US" dirty="0" smtClean="0"/>
              <a:t>Finding the most appropriate network when multiple networks are available</a:t>
            </a:r>
          </a:p>
          <a:p>
            <a:r>
              <a:rPr lang="en-US" i="1" dirty="0" smtClean="0">
                <a:solidFill>
                  <a:schemeClr val="bg2"/>
                </a:solidFill>
              </a:rPr>
              <a:t>Setting up the access link</a:t>
            </a:r>
          </a:p>
          <a:p>
            <a:pPr lvl="1"/>
            <a:r>
              <a:rPr lang="en-US" i="1" dirty="0" smtClean="0">
                <a:solidFill>
                  <a:schemeClr val="bg2"/>
                </a:solidFill>
              </a:rPr>
              <a:t>Scope of individual IEEE 802.xx specifications</a:t>
            </a:r>
          </a:p>
          <a:p>
            <a:r>
              <a:rPr lang="en-US" dirty="0" smtClean="0"/>
              <a:t>Authentication</a:t>
            </a:r>
          </a:p>
          <a:p>
            <a:pPr lvl="1"/>
            <a:r>
              <a:rPr lang="en-US" dirty="0" smtClean="0"/>
              <a:t>Framework, </a:t>
            </a:r>
            <a:r>
              <a:rPr lang="en-US" i="1" dirty="0" smtClean="0">
                <a:solidFill>
                  <a:schemeClr val="bg2"/>
                </a:solidFill>
              </a:rPr>
              <a:t>based on IEEE 802.1X</a:t>
            </a:r>
          </a:p>
          <a:p>
            <a:r>
              <a:rPr lang="en-US" dirty="0" smtClean="0"/>
              <a:t>Setting up the e2e communication link</a:t>
            </a:r>
          </a:p>
          <a:p>
            <a:pPr lvl="1"/>
            <a:r>
              <a:rPr lang="en-US" dirty="0" smtClean="0"/>
              <a:t>Authorization, Service management</a:t>
            </a:r>
          </a:p>
          <a:p>
            <a:r>
              <a:rPr lang="en-US" dirty="0" smtClean="0"/>
              <a:t>Management of user data connection</a:t>
            </a:r>
          </a:p>
          <a:p>
            <a:pPr lvl="1"/>
            <a:r>
              <a:rPr lang="en-US" dirty="0" smtClean="0"/>
              <a:t>mobility support to maintain connectivity</a:t>
            </a:r>
          </a:p>
          <a:p>
            <a:r>
              <a:rPr lang="en-US" dirty="0" smtClean="0"/>
              <a:t>Usage and inventory reporting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ccounting, monitoring, location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functions for large scale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Subscription management</a:t>
            </a:r>
          </a:p>
          <a:p>
            <a:pPr lvl="1"/>
            <a:r>
              <a:rPr lang="en-US" dirty="0" smtClean="0"/>
              <a:t>Adding new users to a network</a:t>
            </a:r>
          </a:p>
          <a:p>
            <a:pPr lvl="1"/>
            <a:r>
              <a:rPr lang="en-US" dirty="0" smtClean="0"/>
              <a:t>Maintaining subscriptions</a:t>
            </a:r>
          </a:p>
          <a:p>
            <a:pPr lvl="2"/>
            <a:r>
              <a:rPr lang="en-US" dirty="0" smtClean="0"/>
              <a:t>e.g. renewal, change, termination</a:t>
            </a:r>
          </a:p>
          <a:p>
            <a:r>
              <a:rPr lang="en-US" dirty="0" smtClean="0"/>
              <a:t>Management of terminals</a:t>
            </a:r>
          </a:p>
          <a:p>
            <a:pPr lvl="1"/>
            <a:r>
              <a:rPr lang="en-US" dirty="0" smtClean="0"/>
              <a:t>Initial configuration of new terminals</a:t>
            </a:r>
          </a:p>
          <a:p>
            <a:pPr lvl="1"/>
            <a:r>
              <a:rPr lang="en-US" dirty="0" smtClean="0"/>
              <a:t>Provisioning and update of policies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OmniRAN</a:t>
            </a:r>
            <a:r>
              <a:rPr lang="en-US" dirty="0" smtClean="0"/>
              <a:t> Architecture Overview</a:t>
            </a:r>
          </a:p>
        </p:txBody>
      </p:sp>
      <p:pic>
        <p:nvPicPr>
          <p:cNvPr id="2" name="Picture 1" descr="CSN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01700" y="1282700"/>
            <a:ext cx="7327900" cy="52705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OmniRAN</a:t>
            </a:r>
            <a:r>
              <a:rPr lang="en-US" dirty="0" smtClean="0"/>
              <a:t> 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R1: Access link, </a:t>
            </a:r>
            <a:r>
              <a:rPr lang="en-US" i="1" dirty="0" smtClean="0"/>
              <a:t>technology specific</a:t>
            </a:r>
          </a:p>
          <a:p>
            <a:r>
              <a:rPr lang="en-US" dirty="0" smtClean="0"/>
              <a:t>R2: User &amp; terminal authentication, subscription &amp; terminal management</a:t>
            </a:r>
          </a:p>
          <a:p>
            <a:r>
              <a:rPr lang="en-US" dirty="0" smtClean="0"/>
              <a:t>R3: Authorization, service management, user data connection, accounting, monitoring</a:t>
            </a:r>
          </a:p>
          <a:p>
            <a:r>
              <a:rPr lang="en-US" dirty="0" smtClean="0"/>
              <a:t>R4: Inter-access network coordination and cooperation, fast inter-technology handover</a:t>
            </a:r>
          </a:p>
          <a:p>
            <a:r>
              <a:rPr lang="en-US" dirty="0" smtClean="0"/>
              <a:t>R5: Inter-operator roaming control interface</a:t>
            </a:r>
          </a:p>
          <a:p>
            <a:pPr lvl="3"/>
            <a:endParaRPr lang="en-US" sz="1500" dirty="0" smtClean="0"/>
          </a:p>
          <a:p>
            <a:pPr marL="0" indent="0">
              <a:buNone/>
            </a:pPr>
            <a:r>
              <a:rPr lang="en-US" i="1" dirty="0"/>
              <a:t>Specification work can be done in sequence!</a:t>
            </a:r>
            <a:endParaRPr 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Templat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0</TotalTime>
  <Words>638</Words>
  <Application>Microsoft Office PowerPoint</Application>
  <PresentationFormat>On-screen Show (4:3)</PresentationFormat>
  <Paragraphs>109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Template</vt:lpstr>
      <vt:lpstr>OmniRAN Overview and status</vt:lpstr>
      <vt:lpstr>OmniRAN</vt:lpstr>
      <vt:lpstr>Legacy Communication Networking </vt:lpstr>
      <vt:lpstr>OmniRAN for Hetereogeneous Networks</vt:lpstr>
      <vt:lpstr>OmniRAN for Emerging Networking Markets</vt:lpstr>
      <vt:lpstr>Scope of OmniRAN</vt:lpstr>
      <vt:lpstr>Additional functions for large scale networks</vt:lpstr>
      <vt:lpstr>OmniRAN Architecture Overview</vt:lpstr>
      <vt:lpstr>OmniRAN Interfaces</vt:lpstr>
      <vt:lpstr>OMNIRAN-3GPP SaMOG Antonio de la Oliva (UC3M),Ivano Guardini (Telecom Italia), Carlos J. Bernardos (UC3M),Loris Marchetti (Telecom Italia) </vt:lpstr>
      <vt:lpstr>What OmniRAN would provide to 3GPP</vt:lpstr>
      <vt:lpstr>Relation to other standardization activities</vt:lpstr>
      <vt:lpstr>How to proceed?</vt:lpstr>
    </vt:vector>
  </TitlesOfParts>
  <Company>NIST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Marks</dc:creator>
  <cp:lastModifiedBy>Max Riegel</cp:lastModifiedBy>
  <cp:revision>122</cp:revision>
  <cp:lastPrinted>1998-02-10T13:28:06Z</cp:lastPrinted>
  <dcterms:created xsi:type="dcterms:W3CDTF">2011-12-30T17:06:23Z</dcterms:created>
  <dcterms:modified xsi:type="dcterms:W3CDTF">2012-12-07T13:53:34Z</dcterms:modified>
</cp:coreProperties>
</file>