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9" r:id="rId1"/>
  </p:sldMasterIdLst>
  <p:notesMasterIdLst>
    <p:notesMasterId r:id="rId11"/>
  </p:notesMasterIdLst>
  <p:handoutMasterIdLst>
    <p:handoutMasterId r:id="rId12"/>
  </p:handoutMasterIdLst>
  <p:sldIdLst>
    <p:sldId id="258" r:id="rId2"/>
    <p:sldId id="500" r:id="rId3"/>
    <p:sldId id="285" r:id="rId4"/>
    <p:sldId id="495" r:id="rId5"/>
    <p:sldId id="1914" r:id="rId6"/>
    <p:sldId id="1911" r:id="rId7"/>
    <p:sldId id="1909" r:id="rId8"/>
    <p:sldId id="1906" r:id="rId9"/>
    <p:sldId id="1910" r:id="rId10"/>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521415D9-36F7-43E2-AB2F-B90AF26B5E84}">
      <p14:sectionLst xmlns:p14="http://schemas.microsoft.com/office/powerpoint/2010/main">
        <p14:section name="Default Section" id="{FDC62493-49E5-4F60-86E9-F555B970C0E0}">
          <p14:sldIdLst>
            <p14:sldId id="258"/>
            <p14:sldId id="500"/>
            <p14:sldId id="285"/>
            <p14:sldId id="495"/>
            <p14:sldId id="1914"/>
            <p14:sldId id="1911"/>
            <p14:sldId id="1909"/>
            <p14:sldId id="1906"/>
            <p14:sldId id="191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90" autoAdjust="0"/>
    <p:restoredTop sz="94099" autoAdjust="0"/>
  </p:normalViewPr>
  <p:slideViewPr>
    <p:cSldViewPr>
      <p:cViewPr varScale="1">
        <p:scale>
          <a:sx n="94" d="100"/>
          <a:sy n="94" d="100"/>
        </p:scale>
        <p:origin x="90" y="852"/>
      </p:cViewPr>
      <p:guideLst>
        <p:guide orient="horz" pos="2160"/>
        <p:guide pos="3840"/>
      </p:guideLst>
    </p:cSldViewPr>
  </p:slideViewPr>
  <p:outlineViewPr>
    <p:cViewPr>
      <p:scale>
        <a:sx n="33" d="100"/>
        <a:sy n="33" d="100"/>
      </p:scale>
      <p:origin x="0" y="-3869"/>
    </p:cViewPr>
  </p:outlineViewPr>
  <p:notesTextViewPr>
    <p:cViewPr>
      <p:scale>
        <a:sx n="1" d="1"/>
        <a:sy n="1" d="1"/>
      </p:scale>
      <p:origin x="0" y="0"/>
    </p:cViewPr>
  </p:notesTextViewPr>
  <p:sorterViewPr>
    <p:cViewPr>
      <p:scale>
        <a:sx n="100" d="100"/>
        <a:sy n="100" d="100"/>
      </p:scale>
      <p:origin x="0" y="-156"/>
    </p:cViewPr>
  </p:sorterViewPr>
  <p:notesViewPr>
    <p:cSldViewPr>
      <p:cViewPr varScale="1">
        <p:scale>
          <a:sx n="140" d="100"/>
          <a:sy n="140" d="100"/>
        </p:scale>
        <p:origin x="3024" y="1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802.24</a:t>
            </a:r>
          </a:p>
        </p:txBody>
      </p:sp>
      <p:sp>
        <p:nvSpPr>
          <p:cNvPr id="3075" name="Rectangle 3"/>
          <p:cNvSpPr>
            <a:spLocks noGrp="1" noChangeArrowheads="1"/>
          </p:cNvSpPr>
          <p:nvPr>
            <p:ph type="dt" sz="quarter" idx="1"/>
          </p:nvPr>
        </p:nvSpPr>
        <p:spPr bwMode="auto">
          <a:xfrm>
            <a:off x="695325" y="175081"/>
            <a:ext cx="230981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dirty="0"/>
              <a:t>July 2020</a:t>
            </a:r>
          </a:p>
        </p:txBody>
      </p:sp>
      <p:sp>
        <p:nvSpPr>
          <p:cNvPr id="3076" name="Rectangle 4"/>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lvl1pPr>
          </a:lstStyle>
          <a:p>
            <a:r>
              <a:rPr lang="en-US" altLang="en-US"/>
              <a:t>Tim Godfrey (EPRI)</a:t>
            </a:r>
          </a:p>
        </p:txBody>
      </p:sp>
      <p:sp>
        <p:nvSpPr>
          <p:cNvPr id="3077" name="Rectangle 5"/>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lvl1pPr>
          </a:lstStyle>
          <a:p>
            <a:r>
              <a:rPr lang="en-US" altLang="en-US"/>
              <a:t>Page </a:t>
            </a:r>
            <a:fld id="{F05CCD38-E3BA-4351-86DA-0A746BC4558B}" type="slidenum">
              <a:rPr lang="en-US" altLang="en-US"/>
              <a:pPr/>
              <a:t>‹#›</a:t>
            </a:fld>
            <a:endParaRPr lang="en-US" alt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3933912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802.24</a:t>
            </a:r>
          </a:p>
        </p:txBody>
      </p:sp>
      <p:sp>
        <p:nvSpPr>
          <p:cNvPr id="2051" name="Rectangle 3"/>
          <p:cNvSpPr>
            <a:spLocks noGrp="1" noChangeArrowheads="1"/>
          </p:cNvSpPr>
          <p:nvPr>
            <p:ph type="dt" idx="1"/>
          </p:nvPr>
        </p:nvSpPr>
        <p:spPr bwMode="auto">
          <a:xfrm>
            <a:off x="654050" y="95706"/>
            <a:ext cx="273685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dirty="0"/>
              <a:t>July 2020</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4" name="Rectangle 6"/>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lvl5pPr>
          </a:lstStyle>
          <a:p>
            <a:pPr lvl="4"/>
            <a:r>
              <a:rPr lang="en-US" altLang="en-US"/>
              <a:t>Tim Godfrey (EPRI)</a:t>
            </a:r>
          </a:p>
        </p:txBody>
      </p:sp>
      <p:sp>
        <p:nvSpPr>
          <p:cNvPr id="2055" name="Rectangle 7"/>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lvl1pPr>
          </a:lstStyle>
          <a:p>
            <a:r>
              <a:rPr lang="en-US" altLang="en-US"/>
              <a:t>Page </a:t>
            </a:r>
            <a:fld id="{F9031878-2613-4CF8-8C8B-1C8D0CA1FB2E}" type="slidenum">
              <a:rPr lang="en-US" altLang="en-US"/>
              <a:pPr/>
              <a:t>‹#›</a:t>
            </a:fld>
            <a:endParaRPr lang="en-US" alt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116220718"/>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en-US"/>
              <a:t>doc.: IEEE 802.24</a:t>
            </a:r>
          </a:p>
        </p:txBody>
      </p:sp>
      <p:sp>
        <p:nvSpPr>
          <p:cNvPr id="5" name="Rectangle 3"/>
          <p:cNvSpPr>
            <a:spLocks noGrp="1" noChangeArrowheads="1"/>
          </p:cNvSpPr>
          <p:nvPr>
            <p:ph type="dt" idx="1"/>
          </p:nvPr>
        </p:nvSpPr>
        <p:spPr>
          <a:xfrm>
            <a:off x="654050" y="95706"/>
            <a:ext cx="2736850" cy="215444"/>
          </a:xfrm>
          <a:ln/>
        </p:spPr>
        <p:txBody>
          <a:bodyPr/>
          <a:lstStyle/>
          <a:p>
            <a:r>
              <a:rPr lang="en-US" altLang="en-US" dirty="0"/>
              <a:t>July 2020</a:t>
            </a:r>
          </a:p>
        </p:txBody>
      </p:sp>
      <p:sp>
        <p:nvSpPr>
          <p:cNvPr id="6" name="Rectangle 6"/>
          <p:cNvSpPr>
            <a:spLocks noGrp="1" noChangeArrowheads="1"/>
          </p:cNvSpPr>
          <p:nvPr>
            <p:ph type="ftr" sz="quarter" idx="4"/>
          </p:nvPr>
        </p:nvSpPr>
        <p:spPr>
          <a:ln/>
        </p:spPr>
        <p:txBody>
          <a:bodyPr/>
          <a:lstStyle/>
          <a:p>
            <a:pPr lvl="4"/>
            <a:r>
              <a:rPr lang="en-US" altLang="en-US"/>
              <a:t>Tim Godfrey (EPRI)</a:t>
            </a:r>
          </a:p>
        </p:txBody>
      </p:sp>
      <p:sp>
        <p:nvSpPr>
          <p:cNvPr id="7" name="Rectangle 7"/>
          <p:cNvSpPr>
            <a:spLocks noGrp="1" noChangeArrowheads="1"/>
          </p:cNvSpPr>
          <p:nvPr>
            <p:ph type="sldNum" sz="quarter" idx="5"/>
          </p:nvPr>
        </p:nvSpPr>
        <p:spPr>
          <a:ln/>
        </p:spPr>
        <p:txBody>
          <a:bodyPr/>
          <a:lstStyle/>
          <a:p>
            <a:r>
              <a:rPr lang="en-US" altLang="en-US"/>
              <a:t>Page </a:t>
            </a:r>
            <a:fld id="{CEDB8187-817F-4946-82F7-CCFC76068F71}" type="slidenum">
              <a:rPr lang="en-US" altLang="en-US"/>
              <a:pPr/>
              <a:t>2</a:t>
            </a:fld>
            <a:endParaRPr lang="en-US" altLang="en-US"/>
          </a:p>
        </p:txBody>
      </p:sp>
      <p:sp>
        <p:nvSpPr>
          <p:cNvPr id="24578" name="Rectangle 2"/>
          <p:cNvSpPr>
            <a:spLocks noGrp="1" noRot="1" noChangeAspect="1" noChangeArrowheads="1" noTextEdit="1"/>
          </p:cNvSpPr>
          <p:nvPr>
            <p:ph type="sldImg"/>
          </p:nvPr>
        </p:nvSpPr>
        <p:spPr>
          <a:xfrm>
            <a:off x="384175" y="701675"/>
            <a:ext cx="6165850" cy="3468688"/>
          </a:xfrm>
          <a:ln/>
        </p:spPr>
      </p:sp>
      <p:sp>
        <p:nvSpPr>
          <p:cNvPr id="245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36858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6" name="Slide Number Placeholder 5"/>
          <p:cNvSpPr>
            <a:spLocks noGrp="1"/>
          </p:cNvSpPr>
          <p:nvPr>
            <p:ph type="sldNum" sz="quarter" idx="12"/>
          </p:nvPr>
        </p:nvSpPr>
        <p:spPr/>
        <p:txBody>
          <a:bodyPr/>
          <a:lstStyle>
            <a:lvl1pPr>
              <a:defRPr/>
            </a:lvl1pPr>
          </a:lstStyle>
          <a:p>
            <a:r>
              <a:rPr lang="en-US" altLang="en-US"/>
              <a:t>Slide </a:t>
            </a:r>
            <a:fld id="{869219CD-136A-40C3-85E0-D9FA436669C2}" type="slidenum">
              <a:rPr lang="en-US" altLang="en-US" smtClean="0"/>
              <a:pPr/>
              <a:t>‹#›</a:t>
            </a:fld>
            <a:endParaRPr lang="en-US" altLang="en-US"/>
          </a:p>
        </p:txBody>
      </p:sp>
    </p:spTree>
    <p:extLst>
      <p:ext uri="{BB962C8B-B14F-4D97-AF65-F5344CB8AC3E}">
        <p14:creationId xmlns:p14="http://schemas.microsoft.com/office/powerpoint/2010/main" val="2480693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6" name="Slide Number Placeholder 5"/>
          <p:cNvSpPr>
            <a:spLocks noGrp="1"/>
          </p:cNvSpPr>
          <p:nvPr>
            <p:ph type="sldNum" sz="quarter" idx="12"/>
          </p:nvPr>
        </p:nvSpPr>
        <p:spPr/>
        <p:txBody>
          <a:bodyPr/>
          <a:lstStyle>
            <a:lvl1pPr>
              <a:defRPr/>
            </a:lvl1pPr>
          </a:lstStyle>
          <a:p>
            <a:r>
              <a:rPr lang="en-US" altLang="en-US"/>
              <a:t>Slide </a:t>
            </a:r>
            <a:fld id="{D2793805-6678-4F90-9549-7863581D2258}" type="slidenum">
              <a:rPr lang="en-US" altLang="en-US" smtClean="0"/>
              <a:pPr/>
              <a:t>‹#›</a:t>
            </a:fld>
            <a:endParaRPr lang="en-US" altLang="en-US"/>
          </a:p>
        </p:txBody>
      </p:sp>
    </p:spTree>
    <p:extLst>
      <p:ext uri="{BB962C8B-B14F-4D97-AF65-F5344CB8AC3E}">
        <p14:creationId xmlns:p14="http://schemas.microsoft.com/office/powerpoint/2010/main" val="1360553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1"/>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6"/>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5" name="Footer Placeholder 4"/>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6" name="Slide Number Placeholder 5"/>
          <p:cNvSpPr>
            <a:spLocks noGrp="1"/>
          </p:cNvSpPr>
          <p:nvPr>
            <p:ph type="sldNum" sz="quarter" idx="12"/>
          </p:nvPr>
        </p:nvSpPr>
        <p:spPr/>
        <p:txBody>
          <a:bodyPr/>
          <a:lstStyle>
            <a:lvl1pPr>
              <a:defRPr/>
            </a:lvl1pPr>
          </a:lstStyle>
          <a:p>
            <a:r>
              <a:rPr lang="en-US" altLang="en-US"/>
              <a:t>Slide </a:t>
            </a:r>
            <a:fld id="{A42A6F1F-89D0-4C7C-88C0-E46BC40C428C}" type="slidenum">
              <a:rPr lang="en-US" altLang="en-US" smtClean="0"/>
              <a:pPr/>
              <a:t>‹#›</a:t>
            </a:fld>
            <a:endParaRPr lang="en-US" altLang="en-US"/>
          </a:p>
        </p:txBody>
      </p:sp>
    </p:spTree>
    <p:extLst>
      <p:ext uri="{BB962C8B-B14F-4D97-AF65-F5344CB8AC3E}">
        <p14:creationId xmlns:p14="http://schemas.microsoft.com/office/powerpoint/2010/main" val="2268992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7" name="Slide Number Placeholder 6"/>
          <p:cNvSpPr>
            <a:spLocks noGrp="1"/>
          </p:cNvSpPr>
          <p:nvPr>
            <p:ph type="sldNum" sz="quarter" idx="12"/>
          </p:nvPr>
        </p:nvSpPr>
        <p:spPr/>
        <p:txBody>
          <a:bodyPr/>
          <a:lstStyle>
            <a:lvl1pPr>
              <a:defRPr/>
            </a:lvl1pPr>
          </a:lstStyle>
          <a:p>
            <a:r>
              <a:rPr lang="en-US" altLang="en-US"/>
              <a:t>Slide </a:t>
            </a:r>
            <a:fld id="{43D6F4AB-797C-4E10-8BE8-7E7A0FDF1173}" type="slidenum">
              <a:rPr lang="en-US" altLang="en-US" smtClean="0"/>
              <a:pPr/>
              <a:t>‹#›</a:t>
            </a:fld>
            <a:endParaRPr lang="en-US" altLang="en-US"/>
          </a:p>
        </p:txBody>
      </p:sp>
    </p:spTree>
    <p:extLst>
      <p:ext uri="{BB962C8B-B14F-4D97-AF65-F5344CB8AC3E}">
        <p14:creationId xmlns:p14="http://schemas.microsoft.com/office/powerpoint/2010/main" val="153159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8"/>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9"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40319"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9" name="Slide Number Placeholder 8"/>
          <p:cNvSpPr>
            <a:spLocks noGrp="1"/>
          </p:cNvSpPr>
          <p:nvPr>
            <p:ph type="sldNum" sz="quarter" idx="12"/>
          </p:nvPr>
        </p:nvSpPr>
        <p:spPr/>
        <p:txBody>
          <a:bodyPr/>
          <a:lstStyle>
            <a:lvl1pPr>
              <a:defRPr/>
            </a:lvl1pPr>
          </a:lstStyle>
          <a:p>
            <a:r>
              <a:rPr lang="en-US" altLang="en-US"/>
              <a:t>Slide </a:t>
            </a:r>
            <a:fld id="{EFA497F3-03E4-43CE-BA28-C5FC5BC2AE2C}" type="slidenum">
              <a:rPr lang="en-US" altLang="en-US" smtClean="0"/>
              <a:pPr/>
              <a:t>‹#›</a:t>
            </a:fld>
            <a:endParaRPr lang="en-US" altLang="en-US"/>
          </a:p>
        </p:txBody>
      </p:sp>
    </p:spTree>
    <p:extLst>
      <p:ext uri="{BB962C8B-B14F-4D97-AF65-F5344CB8AC3E}">
        <p14:creationId xmlns:p14="http://schemas.microsoft.com/office/powerpoint/2010/main" val="27084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5" name="Slide Number Placeholder 4"/>
          <p:cNvSpPr>
            <a:spLocks noGrp="1"/>
          </p:cNvSpPr>
          <p:nvPr>
            <p:ph type="sldNum" sz="quarter" idx="12"/>
          </p:nvPr>
        </p:nvSpPr>
        <p:spPr/>
        <p:txBody>
          <a:bodyPr/>
          <a:lstStyle>
            <a:lvl1pPr>
              <a:defRPr/>
            </a:lvl1pPr>
          </a:lstStyle>
          <a:p>
            <a:r>
              <a:rPr lang="en-US" altLang="en-US"/>
              <a:t>Slide </a:t>
            </a:r>
            <a:fld id="{71B338A4-ED28-4298-8247-49C20A64E3B7}" type="slidenum">
              <a:rPr lang="en-US" altLang="en-US" smtClean="0"/>
              <a:pPr/>
              <a:t>‹#›</a:t>
            </a:fld>
            <a:endParaRPr lang="en-US" altLang="en-US"/>
          </a:p>
        </p:txBody>
      </p:sp>
    </p:spTree>
    <p:extLst>
      <p:ext uri="{BB962C8B-B14F-4D97-AF65-F5344CB8AC3E}">
        <p14:creationId xmlns:p14="http://schemas.microsoft.com/office/powerpoint/2010/main" val="3235040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4" name="Slide Number Placeholder 3"/>
          <p:cNvSpPr>
            <a:spLocks noGrp="1"/>
          </p:cNvSpPr>
          <p:nvPr>
            <p:ph type="sldNum" sz="quarter" idx="12"/>
          </p:nvPr>
        </p:nvSpPr>
        <p:spPr/>
        <p:txBody>
          <a:bodyPr/>
          <a:lstStyle>
            <a:lvl1pPr>
              <a:defRPr/>
            </a:lvl1pPr>
          </a:lstStyle>
          <a:p>
            <a:r>
              <a:rPr lang="en-US" altLang="en-US"/>
              <a:t>Slide </a:t>
            </a:r>
            <a:fld id="{10F6A3D7-DD84-42AF-989C-56ECD19EC4B5}" type="slidenum">
              <a:rPr lang="en-US" altLang="en-US" smtClean="0"/>
              <a:pPr/>
              <a:t>‹#›</a:t>
            </a:fld>
            <a:endParaRPr lang="en-US" altLang="en-US"/>
          </a:p>
        </p:txBody>
      </p:sp>
    </p:spTree>
    <p:extLst>
      <p:ext uri="{BB962C8B-B14F-4D97-AF65-F5344CB8AC3E}">
        <p14:creationId xmlns:p14="http://schemas.microsoft.com/office/powerpoint/2010/main" val="2626716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9"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9"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914400" y="378281"/>
            <a:ext cx="2133600" cy="215444"/>
          </a:xfrm>
          <a:prstGeom prst="rect">
            <a:avLst/>
          </a:prstGeom>
        </p:spPr>
        <p:txBody>
          <a:bodyPr/>
          <a:lstStyle>
            <a:lvl1pPr>
              <a:defRPr/>
            </a:lvl1pPr>
          </a:lstStyle>
          <a:p>
            <a:r>
              <a:rPr lang="en-US" altLang="en-US"/>
              <a:t>&lt;month year&gt;</a:t>
            </a:r>
          </a:p>
        </p:txBody>
      </p:sp>
      <p:sp>
        <p:nvSpPr>
          <p:cNvPr id="6" name="Footer Placeholder 5"/>
          <p:cNvSpPr>
            <a:spLocks noGrp="1"/>
          </p:cNvSpPr>
          <p:nvPr>
            <p:ph type="ftr" sz="quarter" idx="11"/>
          </p:nvPr>
        </p:nvSpPr>
        <p:spPr/>
        <p:txBody>
          <a:bodyPr/>
          <a:lstStyle>
            <a:lvl1pPr>
              <a:defRPr/>
            </a:lvl1pPr>
          </a:lstStyle>
          <a:p>
            <a:r>
              <a:rPr lang="en-US" altLang="en-US"/>
              <a:t>Tim Godfrey, EPRI</a:t>
            </a:r>
            <a:endParaRPr lang="en-US" altLang="en-US" dirty="0"/>
          </a:p>
        </p:txBody>
      </p:sp>
      <p:sp>
        <p:nvSpPr>
          <p:cNvPr id="7" name="Slide Number Placeholder 6"/>
          <p:cNvSpPr>
            <a:spLocks noGrp="1"/>
          </p:cNvSpPr>
          <p:nvPr>
            <p:ph type="sldNum" sz="quarter" idx="12"/>
          </p:nvPr>
        </p:nvSpPr>
        <p:spPr/>
        <p:txBody>
          <a:bodyPr/>
          <a:lstStyle>
            <a:lvl1pPr>
              <a:defRPr/>
            </a:lvl1pPr>
          </a:lstStyle>
          <a:p>
            <a:r>
              <a:rPr lang="en-US" altLang="en-US"/>
              <a:t>Slide </a:t>
            </a:r>
            <a:fld id="{68D59594-AA2E-416C-8D6D-4EAE56C9B638}" type="slidenum">
              <a:rPr lang="en-US" altLang="en-US" smtClean="0"/>
              <a:pPr/>
              <a:t>‹#›</a:t>
            </a:fld>
            <a:endParaRPr lang="en-US" altLang="en-US"/>
          </a:p>
        </p:txBody>
      </p:sp>
    </p:spTree>
    <p:extLst>
      <p:ext uri="{BB962C8B-B14F-4D97-AF65-F5344CB8AC3E}">
        <p14:creationId xmlns:p14="http://schemas.microsoft.com/office/powerpoint/2010/main" val="121183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7315200" y="6475413"/>
            <a:ext cx="41656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lvl1pPr>
          </a:lstStyle>
          <a:p>
            <a:r>
              <a:rPr lang="en-US" altLang="en-US"/>
              <a:t>Tim Godfrey, EPRI</a:t>
            </a:r>
            <a:endParaRPr lang="en-US" altLang="en-US" dirty="0"/>
          </a:p>
        </p:txBody>
      </p:sp>
      <p:sp>
        <p:nvSpPr>
          <p:cNvPr id="1030" name="Rectangle 6"/>
          <p:cNvSpPr>
            <a:spLocks noGrp="1" noChangeArrowheads="1"/>
          </p:cNvSpPr>
          <p:nvPr>
            <p:ph type="sldNum" sz="quarter" idx="4"/>
          </p:nvPr>
        </p:nvSpPr>
        <p:spPr bwMode="auto">
          <a:xfrm>
            <a:off x="5717198" y="6475413"/>
            <a:ext cx="85921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lvl1pPr>
          </a:lstStyle>
          <a:p>
            <a:r>
              <a:rPr lang="en-US" altLang="en-US"/>
              <a:t>Slide </a:t>
            </a:r>
            <a:fld id="{4CFCE8D9-1B5D-49FC-8389-90980ECCA564}" type="slidenum">
              <a:rPr lang="en-US" altLang="en-US" smtClean="0"/>
              <a:pPr/>
              <a:t>‹#›</a:t>
            </a:fld>
            <a:endParaRPr lang="en-US" altLang="en-US"/>
          </a:p>
        </p:txBody>
      </p:sp>
      <p:sp>
        <p:nvSpPr>
          <p:cNvPr id="1031" name="Rectangle 7"/>
          <p:cNvSpPr>
            <a:spLocks noChangeArrowheads="1"/>
          </p:cNvSpPr>
          <p:nvPr/>
        </p:nvSpPr>
        <p:spPr bwMode="auto">
          <a:xfrm>
            <a:off x="5689600" y="394156"/>
            <a:ext cx="55880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lvl="4" algn="r"/>
            <a:r>
              <a:rPr lang="en-US" altLang="en-US" sz="1400" b="1" dirty="0"/>
              <a:t>doc.: IEEE 802.24-25-0025r0</a:t>
            </a:r>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dirty="0"/>
          </a:p>
        </p:txBody>
      </p:sp>
      <p:sp>
        <p:nvSpPr>
          <p:cNvPr id="1033" name="Rectangle 9"/>
          <p:cNvSpPr>
            <a:spLocks noChangeArrowheads="1"/>
          </p:cNvSpPr>
          <p:nvPr/>
        </p:nvSpPr>
        <p:spPr bwMode="auto">
          <a:xfrm>
            <a:off x="914400" y="6475413"/>
            <a:ext cx="948267"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sz="1200"/>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p>
        </p:txBody>
      </p:sp>
      <p:sp>
        <p:nvSpPr>
          <p:cNvPr id="11" name="Rectangle 7"/>
          <p:cNvSpPr>
            <a:spLocks noChangeArrowheads="1"/>
          </p:cNvSpPr>
          <p:nvPr/>
        </p:nvSpPr>
        <p:spPr bwMode="auto">
          <a:xfrm>
            <a:off x="914400" y="381000"/>
            <a:ext cx="5791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0" lvl="4" algn="l"/>
            <a:r>
              <a:rPr lang="en-US" altLang="en-US" sz="1400" b="1" dirty="0"/>
              <a:t>Sept 2025</a:t>
            </a:r>
          </a:p>
        </p:txBody>
      </p:sp>
    </p:spTree>
    <p:extLst>
      <p:ext uri="{BB962C8B-B14F-4D97-AF65-F5344CB8AC3E}">
        <p14:creationId xmlns:p14="http://schemas.microsoft.com/office/powerpoint/2010/main" val="226047078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hf hdr="0"/>
  <p:txStyles>
    <p:titleStyle>
      <a:lvl1pPr algn="ctr" rtl="0" eaLnBrk="1" fontAlgn="base" hangingPunct="1">
        <a:spcBef>
          <a:spcPct val="0"/>
        </a:spcBef>
        <a:spcAft>
          <a:spcPct val="0"/>
        </a:spcAft>
        <a:defRPr sz="36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entor.ieee.org/802.24/dcn/25/24-25-0014-05-IoTg-internet-of-things-white-paper-2025.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mentor.ieee.org/802.24/dcn/25/24-25-0013-03-sgtg-802-2-smart-grid-white-paper-2024-update.doc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nchor="ctr"/>
          <a:lstStyle/>
          <a:p>
            <a:r>
              <a:rPr lang="en-US" altLang="en-US" sz="3600" dirty="0"/>
              <a:t>802.24 Vertical Applications TAG</a:t>
            </a:r>
          </a:p>
        </p:txBody>
      </p:sp>
      <p:sp>
        <p:nvSpPr>
          <p:cNvPr id="2" name="Subtitle 1"/>
          <p:cNvSpPr>
            <a:spLocks noGrp="1"/>
          </p:cNvSpPr>
          <p:nvPr>
            <p:ph type="subTitle" idx="1"/>
          </p:nvPr>
        </p:nvSpPr>
        <p:spPr/>
        <p:txBody>
          <a:bodyPr/>
          <a:lstStyle/>
          <a:p>
            <a:r>
              <a:rPr lang="en-US" dirty="0"/>
              <a:t>Closing Report</a:t>
            </a:r>
          </a:p>
          <a:p>
            <a:endParaRPr lang="en-US" dirty="0"/>
          </a:p>
          <a:p>
            <a:r>
              <a:rPr lang="en-US" dirty="0"/>
              <a:t>Sept 2025 Wireless Interim Session</a:t>
            </a:r>
          </a:p>
          <a:p>
            <a:r>
              <a:rPr lang="en-US" dirty="0"/>
              <a:t>Waikoloa, Hawaii, USA</a:t>
            </a:r>
          </a:p>
          <a:p>
            <a:endParaRPr lang="en-US" dirty="0"/>
          </a:p>
        </p:txBody>
      </p:sp>
      <p:sp>
        <p:nvSpPr>
          <p:cNvPr id="5" name="Footer Placeholder 4"/>
          <p:cNvSpPr>
            <a:spLocks noGrp="1"/>
          </p:cNvSpPr>
          <p:nvPr>
            <p:ph type="ftr" sz="quarter" idx="11"/>
          </p:nvPr>
        </p:nvSpPr>
        <p:spPr/>
        <p:txBody>
          <a:bodyPr/>
          <a:lstStyle/>
          <a:p>
            <a:r>
              <a:rPr lang="en-US" altLang="en-US" dirty="0"/>
              <a:t>Tim Godfrey, EPRI</a:t>
            </a:r>
          </a:p>
        </p:txBody>
      </p:sp>
      <p:sp>
        <p:nvSpPr>
          <p:cNvPr id="6" name="Slide Number Placeholder 5"/>
          <p:cNvSpPr>
            <a:spLocks noGrp="1"/>
          </p:cNvSpPr>
          <p:nvPr>
            <p:ph type="sldNum" sz="quarter" idx="12"/>
          </p:nvPr>
        </p:nvSpPr>
        <p:spPr>
          <a:xfrm>
            <a:off x="5930398" y="6475413"/>
            <a:ext cx="432811" cy="184666"/>
          </a:xfrm>
        </p:spPr>
        <p:txBody>
          <a:bodyPr/>
          <a:lstStyle/>
          <a:p>
            <a:r>
              <a:rPr lang="en-US" altLang="en-US"/>
              <a:t>Slide </a:t>
            </a:r>
            <a:fld id="{FB77950E-B72B-4A4A-976E-ED1B46E90826}" type="slidenum">
              <a:rPr lang="en-US" altLang="en-US"/>
              <a:pPr/>
              <a:t>1</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p:spPr>
        <p:txBody>
          <a:bodyPr/>
          <a:lstStyle/>
          <a:p>
            <a:r>
              <a:rPr lang="en-US" altLang="en-US" sz="3200" dirty="0"/>
              <a:t>802.24 Overview</a:t>
            </a:r>
          </a:p>
        </p:txBody>
      </p:sp>
      <p:sp>
        <p:nvSpPr>
          <p:cNvPr id="4099" name="Rectangle 3"/>
          <p:cNvSpPr>
            <a:spLocks noGrp="1" noChangeArrowheads="1"/>
          </p:cNvSpPr>
          <p:nvPr>
            <p:ph idx="1"/>
          </p:nvPr>
        </p:nvSpPr>
        <p:spPr>
          <a:xfrm>
            <a:off x="914400" y="3048000"/>
            <a:ext cx="10439400" cy="3124200"/>
          </a:xfrm>
          <a:ln/>
        </p:spPr>
        <p:txBody>
          <a:bodyPr>
            <a:normAutofit fontScale="92500" lnSpcReduction="20000"/>
          </a:bodyPr>
          <a:lstStyle/>
          <a:p>
            <a:r>
              <a:rPr lang="en-US" altLang="en-US" dirty="0"/>
              <a:t>Officers</a:t>
            </a:r>
          </a:p>
          <a:p>
            <a:pPr lvl="1"/>
            <a:r>
              <a:rPr lang="en-US" altLang="en-US" sz="2900" dirty="0"/>
              <a:t>TAG Chair:					Tim Godfrey</a:t>
            </a:r>
          </a:p>
          <a:p>
            <a:pPr lvl="1"/>
            <a:r>
              <a:rPr lang="en-US" altLang="en-US" sz="2900" dirty="0"/>
              <a:t>Secretary &amp; TAG Vice Chair:		Ben Rolfe</a:t>
            </a:r>
          </a:p>
          <a:p>
            <a:r>
              <a:rPr lang="en-US" altLang="en-US" dirty="0"/>
              <a:t>Task Groups</a:t>
            </a:r>
          </a:p>
          <a:p>
            <a:pPr lvl="1"/>
            <a:r>
              <a:rPr lang="en-US" altLang="en-US" dirty="0"/>
              <a:t>802.24.1	Smart Grid TG		Tim Godfrey</a:t>
            </a:r>
          </a:p>
          <a:p>
            <a:pPr lvl="1"/>
            <a:r>
              <a:rPr lang="en-US" altLang="en-US" dirty="0"/>
              <a:t>802.24.2	IoT TG			&lt;open&gt;</a:t>
            </a:r>
          </a:p>
          <a:p>
            <a:r>
              <a:rPr lang="en-US" altLang="en-US" dirty="0"/>
              <a:t>23 Voting Members</a:t>
            </a:r>
          </a:p>
        </p:txBody>
      </p:sp>
      <p:sp>
        <p:nvSpPr>
          <p:cNvPr id="6" name="Slide Number Placeholder 5"/>
          <p:cNvSpPr>
            <a:spLocks noGrp="1"/>
          </p:cNvSpPr>
          <p:nvPr>
            <p:ph type="sldNum" sz="quarter" idx="12"/>
          </p:nvPr>
        </p:nvSpPr>
        <p:spPr>
          <a:xfrm>
            <a:off x="5930398" y="6475413"/>
            <a:ext cx="432811" cy="184666"/>
          </a:xfrm>
          <a:prstGeom prst="rect">
            <a:avLst/>
          </a:prstGeom>
        </p:spPr>
        <p:txBody>
          <a:bodyPr/>
          <a:lstStyle/>
          <a:p>
            <a:r>
              <a:rPr lang="en-US" altLang="en-US"/>
              <a:t>Slide </a:t>
            </a:r>
            <a:fld id="{21094F23-5605-4FD6-98C1-874C85FFA791}" type="slidenum">
              <a:rPr lang="en-US" altLang="en-US" smtClean="0"/>
              <a:pPr/>
              <a:t>2</a:t>
            </a:fld>
            <a:endParaRPr lang="en-US" altLang="en-US"/>
          </a:p>
        </p:txBody>
      </p:sp>
      <p:grpSp>
        <p:nvGrpSpPr>
          <p:cNvPr id="5" name="Group 12">
            <a:extLst>
              <a:ext uri="{FF2B5EF4-FFF2-40B4-BE49-F238E27FC236}">
                <a16:creationId xmlns:a16="http://schemas.microsoft.com/office/drawing/2014/main" id="{FE3287ED-0E24-4B57-A95A-5B7F1E934678}"/>
              </a:ext>
            </a:extLst>
          </p:cNvPr>
          <p:cNvGrpSpPr>
            <a:grpSpLocks/>
          </p:cNvGrpSpPr>
          <p:nvPr/>
        </p:nvGrpSpPr>
        <p:grpSpPr bwMode="auto">
          <a:xfrm>
            <a:off x="3200400" y="1600200"/>
            <a:ext cx="5943600" cy="1391444"/>
            <a:chOff x="827584" y="1412776"/>
            <a:chExt cx="7704856" cy="1440160"/>
          </a:xfrm>
          <a:solidFill>
            <a:schemeClr val="accent6">
              <a:lumMod val="20000"/>
              <a:lumOff val="80000"/>
            </a:schemeClr>
          </a:solidFill>
        </p:grpSpPr>
        <p:sp>
          <p:nvSpPr>
            <p:cNvPr id="7" name="Rectangle 6">
              <a:extLst>
                <a:ext uri="{FF2B5EF4-FFF2-40B4-BE49-F238E27FC236}">
                  <a16:creationId xmlns:a16="http://schemas.microsoft.com/office/drawing/2014/main" id="{535C678F-AFE1-47E9-8110-D7B68D53D3DB}"/>
                </a:ext>
              </a:extLst>
            </p:cNvPr>
            <p:cNvSpPr/>
            <p:nvPr/>
          </p:nvSpPr>
          <p:spPr bwMode="auto">
            <a:xfrm>
              <a:off x="1855152" y="1412776"/>
              <a:ext cx="5549051" cy="503689"/>
            </a:xfrm>
            <a:prstGeom prst="rect">
              <a:avLst/>
            </a:prstGeom>
            <a:grpFill/>
            <a:ln w="12700" cap="flat" cmpd="sng" algn="ctr">
              <a:solidFill>
                <a:schemeClr val="tx1"/>
              </a:solidFill>
              <a:prstDash val="solid"/>
              <a:round/>
              <a:headEnd type="none" w="sm" len="sm"/>
              <a:tailEnd type="none" w="sm" len="sm"/>
            </a:ln>
            <a:effectLst/>
          </p:spPr>
          <p:txBody>
            <a:bodyPr/>
            <a:lstStyle/>
            <a:p>
              <a:pPr algn="ctr">
                <a:defRPr/>
              </a:pPr>
              <a:r>
                <a:rPr lang="en-US" sz="2000" b="1" dirty="0">
                  <a:latin typeface="Calibri" panose="020F0502020204030204" pitchFamily="34" charset="0"/>
                  <a:cs typeface="Calibri" panose="020F0502020204030204" pitchFamily="34" charset="0"/>
                </a:rPr>
                <a:t>802.24 Vertical Applications TAG</a:t>
              </a:r>
            </a:p>
          </p:txBody>
        </p:sp>
        <p:sp>
          <p:nvSpPr>
            <p:cNvPr id="8" name="Rectangle 7">
              <a:extLst>
                <a:ext uri="{FF2B5EF4-FFF2-40B4-BE49-F238E27FC236}">
                  <a16:creationId xmlns:a16="http://schemas.microsoft.com/office/drawing/2014/main" id="{79BA5A7E-7E6B-4781-BC0A-3BFD25FDE636}"/>
                </a:ext>
              </a:extLst>
            </p:cNvPr>
            <p:cNvSpPr/>
            <p:nvPr/>
          </p:nvSpPr>
          <p:spPr bwMode="auto">
            <a:xfrm>
              <a:off x="827584" y="2349247"/>
              <a:ext cx="3744818" cy="503689"/>
            </a:xfrm>
            <a:prstGeom prst="rect">
              <a:avLst/>
            </a:prstGeom>
            <a:grpFill/>
            <a:ln w="12700" cap="flat" cmpd="sng" algn="ctr">
              <a:solidFill>
                <a:schemeClr val="tx1"/>
              </a:solidFill>
              <a:prstDash val="solid"/>
              <a:round/>
              <a:headEnd type="none" w="sm" len="sm"/>
              <a:tailEnd type="none" w="sm" len="sm"/>
            </a:ln>
            <a:effectLst/>
          </p:spPr>
          <p:txBody>
            <a:bodyPr/>
            <a:lstStyle/>
            <a:p>
              <a:pPr algn="ctr">
                <a:defRPr/>
              </a:pPr>
              <a:r>
                <a:rPr lang="en-US" sz="1600" dirty="0">
                  <a:latin typeface="Calibri" panose="020F0502020204030204" pitchFamily="34" charset="0"/>
                  <a:cs typeface="Calibri" panose="020F0502020204030204" pitchFamily="34" charset="0"/>
                </a:rPr>
                <a:t>802.24.1 Smart Grid TG</a:t>
              </a:r>
            </a:p>
          </p:txBody>
        </p:sp>
        <p:sp>
          <p:nvSpPr>
            <p:cNvPr id="9" name="Rectangle 8">
              <a:extLst>
                <a:ext uri="{FF2B5EF4-FFF2-40B4-BE49-F238E27FC236}">
                  <a16:creationId xmlns:a16="http://schemas.microsoft.com/office/drawing/2014/main" id="{F9B4D763-FEF0-42EF-8BA2-5EEF1856AB96}"/>
                </a:ext>
              </a:extLst>
            </p:cNvPr>
            <p:cNvSpPr/>
            <p:nvPr/>
          </p:nvSpPr>
          <p:spPr bwMode="auto">
            <a:xfrm>
              <a:off x="4787622" y="2349247"/>
              <a:ext cx="3744818" cy="503689"/>
            </a:xfrm>
            <a:prstGeom prst="rect">
              <a:avLst/>
            </a:prstGeom>
            <a:grpFill/>
            <a:ln w="12700" cap="flat" cmpd="sng" algn="ctr">
              <a:solidFill>
                <a:schemeClr val="tx1"/>
              </a:solidFill>
              <a:prstDash val="solid"/>
              <a:round/>
              <a:headEnd type="none" w="sm" len="sm"/>
              <a:tailEnd type="none" w="sm" len="sm"/>
            </a:ln>
            <a:effectLst/>
          </p:spPr>
          <p:txBody>
            <a:bodyPr/>
            <a:lstStyle/>
            <a:p>
              <a:pPr algn="ctr">
                <a:defRPr/>
              </a:pPr>
              <a:r>
                <a:rPr lang="en-US" sz="1600" dirty="0">
                  <a:latin typeface="Calibri" panose="020F0502020204030204" pitchFamily="34" charset="0"/>
                  <a:cs typeface="Calibri" panose="020F0502020204030204" pitchFamily="34" charset="0"/>
                </a:rPr>
                <a:t>802.24.2 IoT TG</a:t>
              </a:r>
            </a:p>
          </p:txBody>
        </p:sp>
        <p:cxnSp>
          <p:nvCxnSpPr>
            <p:cNvPr id="10" name="Elbow Connector 9">
              <a:extLst>
                <a:ext uri="{FF2B5EF4-FFF2-40B4-BE49-F238E27FC236}">
                  <a16:creationId xmlns:a16="http://schemas.microsoft.com/office/drawing/2014/main" id="{9B22EF9D-286E-4B26-9C13-C251DE26C408}"/>
                </a:ext>
              </a:extLst>
            </p:cNvPr>
            <p:cNvCxnSpPr>
              <a:cxnSpLocks noChangeShapeType="1"/>
              <a:stCxn id="7" idx="2"/>
              <a:endCxn id="8" idx="0"/>
            </p:cNvCxnSpPr>
            <p:nvPr/>
          </p:nvCxnSpPr>
          <p:spPr bwMode="auto">
            <a:xfrm rot="5400000">
              <a:off x="3448445" y="1168015"/>
              <a:ext cx="432782" cy="1929684"/>
            </a:xfrm>
            <a:prstGeom prst="bentConnector3">
              <a:avLst>
                <a:gd name="adj1" fmla="val 50000"/>
              </a:avLst>
            </a:prstGeom>
            <a:grpFill/>
            <a:ln w="12700" algn="ctr">
              <a:solidFill>
                <a:schemeClr val="tx1"/>
              </a:solidFill>
              <a:round/>
              <a:headEnd type="none" w="sm" len="sm"/>
              <a:tailEnd type="triangle" w="med" len="med"/>
            </a:ln>
          </p:spPr>
        </p:cxnSp>
        <p:cxnSp>
          <p:nvCxnSpPr>
            <p:cNvPr id="11" name="Elbow Connector 11">
              <a:extLst>
                <a:ext uri="{FF2B5EF4-FFF2-40B4-BE49-F238E27FC236}">
                  <a16:creationId xmlns:a16="http://schemas.microsoft.com/office/drawing/2014/main" id="{A0E07E63-52F2-4AAB-9C72-78B29DB7E554}"/>
                </a:ext>
              </a:extLst>
            </p:cNvPr>
            <p:cNvCxnSpPr>
              <a:cxnSpLocks noChangeShapeType="1"/>
              <a:stCxn id="7" idx="2"/>
              <a:endCxn id="9" idx="0"/>
            </p:cNvCxnSpPr>
            <p:nvPr/>
          </p:nvCxnSpPr>
          <p:spPr bwMode="auto">
            <a:xfrm rot="16200000" flipH="1">
              <a:off x="5428463" y="1117678"/>
              <a:ext cx="432782" cy="2030355"/>
            </a:xfrm>
            <a:prstGeom prst="bentConnector3">
              <a:avLst>
                <a:gd name="adj1" fmla="val 50000"/>
              </a:avLst>
            </a:prstGeom>
            <a:grpFill/>
            <a:ln w="12700" algn="ctr">
              <a:solidFill>
                <a:schemeClr val="tx1"/>
              </a:solidFill>
              <a:round/>
              <a:headEnd type="none" w="sm" len="sm"/>
              <a:tailEnd type="triangle" w="med" len="med"/>
            </a:ln>
          </p:spPr>
        </p:cxnSp>
      </p:grpSp>
    </p:spTree>
    <p:extLst>
      <p:ext uri="{BB962C8B-B14F-4D97-AF65-F5344CB8AC3E}">
        <p14:creationId xmlns:p14="http://schemas.microsoft.com/office/powerpoint/2010/main" val="3953464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06ED11D-62EF-4426-BE34-ACD435831372}"/>
              </a:ext>
            </a:extLst>
          </p:cNvPr>
          <p:cNvSpPr>
            <a:spLocks noGrp="1"/>
          </p:cNvSpPr>
          <p:nvPr>
            <p:ph type="title"/>
          </p:nvPr>
        </p:nvSpPr>
        <p:spPr>
          <a:xfrm>
            <a:off x="914400" y="2057400"/>
            <a:ext cx="10363200" cy="1066800"/>
          </a:xfrm>
        </p:spPr>
        <p:txBody>
          <a:bodyPr/>
          <a:lstStyle/>
          <a:p>
            <a:r>
              <a:rPr lang="en-US" dirty="0"/>
              <a:t>Agenda</a:t>
            </a:r>
          </a:p>
        </p:txBody>
      </p:sp>
      <p:sp>
        <p:nvSpPr>
          <p:cNvPr id="2" name="Content Placeholder 1">
            <a:extLst>
              <a:ext uri="{FF2B5EF4-FFF2-40B4-BE49-F238E27FC236}">
                <a16:creationId xmlns:a16="http://schemas.microsoft.com/office/drawing/2014/main" id="{41023CD6-FC62-4A83-9EAE-A6F907B49C04}"/>
              </a:ext>
            </a:extLst>
          </p:cNvPr>
          <p:cNvSpPr>
            <a:spLocks noGrp="1"/>
          </p:cNvSpPr>
          <p:nvPr>
            <p:ph idx="1"/>
          </p:nvPr>
        </p:nvSpPr>
        <p:spPr>
          <a:xfrm>
            <a:off x="914400" y="3352800"/>
            <a:ext cx="11049000" cy="3048000"/>
          </a:xfrm>
        </p:spPr>
        <p:txBody>
          <a:bodyPr>
            <a:normAutofit fontScale="62500" lnSpcReduction="20000"/>
          </a:bodyPr>
          <a:lstStyle/>
          <a:p>
            <a:pPr fontAlgn="t">
              <a:lnSpc>
                <a:spcPct val="120000"/>
              </a:lnSpc>
            </a:pPr>
            <a:r>
              <a:rPr lang="en-US" dirty="0"/>
              <a:t>Call session to order / “Guidelines for IEEE SA meetings”</a:t>
            </a:r>
          </a:p>
          <a:p>
            <a:pPr fontAlgn="t">
              <a:lnSpc>
                <a:spcPct val="120000"/>
              </a:lnSpc>
            </a:pPr>
            <a:r>
              <a:rPr lang="en-US" dirty="0"/>
              <a:t>Review of Agenda / Approval of Agenda / Approve Minutes</a:t>
            </a:r>
          </a:p>
          <a:p>
            <a:pPr fontAlgn="t">
              <a:lnSpc>
                <a:spcPct val="120000"/>
              </a:lnSpc>
            </a:pPr>
            <a:r>
              <a:rPr lang="en-US" dirty="0"/>
              <a:t>Liaison Updates / Regulatory</a:t>
            </a:r>
          </a:p>
          <a:p>
            <a:pPr fontAlgn="t">
              <a:lnSpc>
                <a:spcPct val="120000"/>
              </a:lnSpc>
            </a:pPr>
            <a:r>
              <a:rPr lang="en-US" dirty="0"/>
              <a:t>IoT white paper Development and Contributions</a:t>
            </a:r>
          </a:p>
          <a:p>
            <a:pPr fontAlgn="b">
              <a:lnSpc>
                <a:spcPct val="120000"/>
              </a:lnSpc>
            </a:pPr>
            <a:r>
              <a:rPr lang="en-US" dirty="0"/>
              <a:t>Development of update to Smart Grid White paper.</a:t>
            </a:r>
          </a:p>
          <a:p>
            <a:pPr fontAlgn="b">
              <a:lnSpc>
                <a:spcPct val="120000"/>
              </a:lnSpc>
            </a:pPr>
            <a:r>
              <a:rPr lang="en-US" dirty="0"/>
              <a:t>AFV Infrastructure communications white paper: Review contributions and white paper draft</a:t>
            </a:r>
          </a:p>
          <a:p>
            <a:pPr fontAlgn="b">
              <a:lnSpc>
                <a:spcPct val="120000"/>
              </a:lnSpc>
            </a:pPr>
            <a:r>
              <a:rPr lang="en-US" dirty="0"/>
              <a:t>Discussion: new work?</a:t>
            </a:r>
          </a:p>
          <a:p>
            <a:pPr fontAlgn="b">
              <a:lnSpc>
                <a:spcPct val="120000"/>
              </a:lnSpc>
            </a:pPr>
            <a:r>
              <a:rPr lang="en-US" dirty="0" err="1"/>
              <a:t>AoB</a:t>
            </a:r>
            <a:endParaRPr lang="en-US" dirty="0"/>
          </a:p>
        </p:txBody>
      </p:sp>
      <p:sp>
        <p:nvSpPr>
          <p:cNvPr id="4" name="Footer Placeholder 3"/>
          <p:cNvSpPr>
            <a:spLocks noGrp="1"/>
          </p:cNvSpPr>
          <p:nvPr>
            <p:ph type="ftr" sz="quarter" idx="11"/>
          </p:nvPr>
        </p:nvSpPr>
        <p:spPr/>
        <p:txBody>
          <a:bodyPr wrap="square" anchor="t">
            <a:normAutofit/>
          </a:bodyPr>
          <a:lstStyle/>
          <a:p>
            <a:pPr>
              <a:spcAft>
                <a:spcPts val="600"/>
              </a:spcAft>
            </a:pPr>
            <a:r>
              <a:rPr lang="en-US" altLang="en-US"/>
              <a:t>Tim Godfrey, EPRI</a:t>
            </a:r>
          </a:p>
        </p:txBody>
      </p:sp>
      <p:sp>
        <p:nvSpPr>
          <p:cNvPr id="5" name="Slide Number Placeholder 4"/>
          <p:cNvSpPr>
            <a:spLocks noGrp="1"/>
          </p:cNvSpPr>
          <p:nvPr>
            <p:ph type="sldNum" sz="quarter" idx="12"/>
          </p:nvPr>
        </p:nvSpPr>
        <p:spPr/>
        <p:txBody>
          <a:bodyPr wrap="none" anchor="t">
            <a:normAutofit/>
          </a:bodyPr>
          <a:lstStyle/>
          <a:p>
            <a:pPr>
              <a:spcAft>
                <a:spcPts val="600"/>
              </a:spcAft>
            </a:pPr>
            <a:r>
              <a:rPr lang="en-US" altLang="en-US"/>
              <a:t>Slide </a:t>
            </a:r>
            <a:fld id="{D2793805-6678-4F90-9549-7863581D2258}" type="slidenum">
              <a:rPr lang="en-US" altLang="en-US" smtClean="0"/>
              <a:pPr>
                <a:spcAft>
                  <a:spcPts val="600"/>
                </a:spcAft>
              </a:pPr>
              <a:t>3</a:t>
            </a:fld>
            <a:endParaRPr lang="en-US" altLang="en-US"/>
          </a:p>
        </p:txBody>
      </p:sp>
      <p:sp>
        <p:nvSpPr>
          <p:cNvPr id="6" name="TextBox 5">
            <a:extLst>
              <a:ext uri="{FF2B5EF4-FFF2-40B4-BE49-F238E27FC236}">
                <a16:creationId xmlns:a16="http://schemas.microsoft.com/office/drawing/2014/main" id="{1592C9E8-C107-090F-438A-5F0D8EA09381}"/>
              </a:ext>
            </a:extLst>
          </p:cNvPr>
          <p:cNvSpPr txBox="1"/>
          <p:nvPr/>
        </p:nvSpPr>
        <p:spPr>
          <a:xfrm>
            <a:off x="914400" y="980182"/>
            <a:ext cx="6096000" cy="1077218"/>
          </a:xfrm>
          <a:prstGeom prst="rect">
            <a:avLst/>
          </a:prstGeom>
          <a:noFill/>
        </p:spPr>
        <p:txBody>
          <a:bodyPr wrap="square">
            <a:spAutoFit/>
          </a:bodyPr>
          <a:lstStyle/>
          <a:p>
            <a:r>
              <a:rPr lang="en-US" sz="2400" dirty="0">
                <a:effectLst/>
                <a:latin typeface="Arial" panose="020B0604020202020204" pitchFamily="34" charset="0"/>
                <a:ea typeface="Calibri" panose="020F0502020204030204" pitchFamily="34" charset="0"/>
              </a:rPr>
              <a:t>Meeting Plan: Two slots: </a:t>
            </a:r>
          </a:p>
          <a:p>
            <a:pPr lvl="1"/>
            <a:r>
              <a:rPr lang="en-US" sz="2000" dirty="0">
                <a:effectLst/>
                <a:latin typeface="Arial" panose="020B0604020202020204" pitchFamily="34" charset="0"/>
                <a:ea typeface="Calibri" panose="020F0502020204030204" pitchFamily="34" charset="0"/>
              </a:rPr>
              <a:t>Tuesday PM2  (16:00 Hawaii)</a:t>
            </a:r>
          </a:p>
          <a:p>
            <a:pPr lvl="1"/>
            <a:r>
              <a:rPr lang="en-US" sz="2000" dirty="0">
                <a:effectLst/>
                <a:latin typeface="Arial" panose="020B0604020202020204" pitchFamily="34" charset="0"/>
                <a:ea typeface="Calibri" panose="020F0502020204030204" pitchFamily="34" charset="0"/>
              </a:rPr>
              <a:t>Wednesday PM2 </a:t>
            </a:r>
            <a:r>
              <a:rPr lang="en-US" sz="2000" dirty="0">
                <a:latin typeface="Arial" panose="020B0604020202020204" pitchFamily="34" charset="0"/>
                <a:ea typeface="Calibri" panose="020F0502020204030204" pitchFamily="34" charset="0"/>
              </a:rPr>
              <a:t>(16:00 Hawaii)</a:t>
            </a:r>
            <a:r>
              <a:rPr lang="en-US" sz="2000" dirty="0">
                <a:effectLst/>
                <a:latin typeface="Arial" panose="020B0604020202020204" pitchFamily="34" charset="0"/>
                <a:ea typeface="Calibri" panose="020F0502020204030204" pitchFamily="34" charset="0"/>
              </a:rPr>
              <a:t> </a:t>
            </a:r>
          </a:p>
        </p:txBody>
      </p:sp>
    </p:spTree>
    <p:extLst>
      <p:ext uri="{BB962C8B-B14F-4D97-AF65-F5344CB8AC3E}">
        <p14:creationId xmlns:p14="http://schemas.microsoft.com/office/powerpoint/2010/main" val="115541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11DC3-D0B7-46F3-AA2D-4A0A21B8970D}"/>
              </a:ext>
            </a:extLst>
          </p:cNvPr>
          <p:cNvSpPr>
            <a:spLocks noGrp="1"/>
          </p:cNvSpPr>
          <p:nvPr>
            <p:ph type="title"/>
          </p:nvPr>
        </p:nvSpPr>
        <p:spPr/>
        <p:txBody>
          <a:bodyPr/>
          <a:lstStyle/>
          <a:p>
            <a:r>
              <a:rPr lang="en-US" dirty="0"/>
              <a:t>Liaison Updates</a:t>
            </a:r>
          </a:p>
        </p:txBody>
      </p:sp>
      <p:sp>
        <p:nvSpPr>
          <p:cNvPr id="3" name="Content Placeholder 2">
            <a:extLst>
              <a:ext uri="{FF2B5EF4-FFF2-40B4-BE49-F238E27FC236}">
                <a16:creationId xmlns:a16="http://schemas.microsoft.com/office/drawing/2014/main" id="{B6FBFB69-2387-49A0-A9B5-4BD601FC9935}"/>
              </a:ext>
            </a:extLst>
          </p:cNvPr>
          <p:cNvSpPr>
            <a:spLocks noGrp="1"/>
          </p:cNvSpPr>
          <p:nvPr>
            <p:ph idx="1"/>
          </p:nvPr>
        </p:nvSpPr>
        <p:spPr>
          <a:xfrm>
            <a:off x="914400" y="1600200"/>
            <a:ext cx="10896600" cy="4724400"/>
          </a:xfrm>
        </p:spPr>
        <p:txBody>
          <a:bodyPr>
            <a:normAutofit/>
          </a:bodyPr>
          <a:lstStyle/>
          <a:p>
            <a:r>
              <a:rPr lang="en-US" sz="2400" dirty="0"/>
              <a:t>Wi-Fi Alliance (Informal)			&lt;vacant&gt;</a:t>
            </a:r>
          </a:p>
          <a:p>
            <a:r>
              <a:rPr lang="en-US" sz="2400" dirty="0"/>
              <a:t>CSA / Matter / Aliro (Informal)		Clint Powell   Active</a:t>
            </a:r>
          </a:p>
          <a:p>
            <a:r>
              <a:rPr lang="en-US" sz="2400" dirty="0" err="1"/>
              <a:t>FiRa</a:t>
            </a:r>
            <a:r>
              <a:rPr lang="en-US" sz="2400" dirty="0"/>
              <a:t>  (UWB ranging based on 15.4)   	&lt;vacant&gt;</a:t>
            </a:r>
          </a:p>
          <a:p>
            <a:r>
              <a:rPr lang="en-US" sz="2400" dirty="0"/>
              <a:t>CCC (access control and automotive key based on NFC, next gen will be UWB)   (new – liaison needed) </a:t>
            </a:r>
          </a:p>
          <a:p>
            <a:r>
              <a:rPr lang="en-US" sz="2400" dirty="0"/>
              <a:t>TIA-TR42	IoT Entity			&lt;vacant&gt;</a:t>
            </a:r>
          </a:p>
          <a:p>
            <a:pPr lvl="1"/>
            <a:r>
              <a:rPr lang="en-US" sz="2000" dirty="0"/>
              <a:t>ISO IEC WG3</a:t>
            </a:r>
          </a:p>
          <a:p>
            <a:r>
              <a:rPr lang="en-US" sz="2400" dirty="0"/>
              <a:t>Wi-SUN Alliance (informal)		Phil Beecher</a:t>
            </a:r>
          </a:p>
          <a:p>
            <a:r>
              <a:rPr lang="en-US" sz="2400" dirty="0"/>
              <a:t>802.18					Edward Au</a:t>
            </a:r>
          </a:p>
          <a:p>
            <a:r>
              <a:rPr lang="en-US" sz="2400" dirty="0"/>
              <a:t>ATIS TOPS 				&lt;vacant&gt;</a:t>
            </a:r>
          </a:p>
          <a:p>
            <a:endParaRPr lang="en-US" sz="2400" dirty="0"/>
          </a:p>
          <a:p>
            <a:endParaRPr lang="en-US" sz="2400" dirty="0"/>
          </a:p>
        </p:txBody>
      </p:sp>
      <p:sp>
        <p:nvSpPr>
          <p:cNvPr id="4" name="Footer Placeholder 3">
            <a:extLst>
              <a:ext uri="{FF2B5EF4-FFF2-40B4-BE49-F238E27FC236}">
                <a16:creationId xmlns:a16="http://schemas.microsoft.com/office/drawing/2014/main" id="{611074C8-E6EE-4E6A-85A6-19469732984A}"/>
              </a:ext>
            </a:extLst>
          </p:cNvPr>
          <p:cNvSpPr>
            <a:spLocks noGrp="1"/>
          </p:cNvSpPr>
          <p:nvPr>
            <p:ph type="ftr" sz="quarter" idx="11"/>
          </p:nvPr>
        </p:nvSpPr>
        <p:spPr/>
        <p:txBody>
          <a:bodyPr/>
          <a:lstStyle/>
          <a:p>
            <a:r>
              <a:rPr lang="en-US" altLang="en-US"/>
              <a:t>Tim Godfrey, EPRI</a:t>
            </a:r>
            <a:endParaRPr lang="en-US" altLang="en-US" dirty="0"/>
          </a:p>
        </p:txBody>
      </p:sp>
      <p:sp>
        <p:nvSpPr>
          <p:cNvPr id="5" name="Slide Number Placeholder 4">
            <a:extLst>
              <a:ext uri="{FF2B5EF4-FFF2-40B4-BE49-F238E27FC236}">
                <a16:creationId xmlns:a16="http://schemas.microsoft.com/office/drawing/2014/main" id="{ED85F0CE-BE1D-4DB7-92D4-80CD70EB12B0}"/>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4</a:t>
            </a:fld>
            <a:endParaRPr lang="en-US" altLang="en-US"/>
          </a:p>
        </p:txBody>
      </p:sp>
    </p:spTree>
    <p:extLst>
      <p:ext uri="{BB962C8B-B14F-4D97-AF65-F5344CB8AC3E}">
        <p14:creationId xmlns:p14="http://schemas.microsoft.com/office/powerpoint/2010/main" val="1858319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DF771-D36D-9DF6-0A95-8CF250A13FF7}"/>
              </a:ext>
            </a:extLst>
          </p:cNvPr>
          <p:cNvSpPr>
            <a:spLocks noGrp="1"/>
          </p:cNvSpPr>
          <p:nvPr>
            <p:ph type="title"/>
          </p:nvPr>
        </p:nvSpPr>
        <p:spPr/>
        <p:txBody>
          <a:bodyPr/>
          <a:lstStyle/>
          <a:p>
            <a:r>
              <a:rPr lang="en-US" dirty="0"/>
              <a:t>CSA Matter / Aliro / WFA Liaison Update</a:t>
            </a:r>
          </a:p>
        </p:txBody>
      </p:sp>
      <p:sp>
        <p:nvSpPr>
          <p:cNvPr id="3" name="Content Placeholder 2">
            <a:extLst>
              <a:ext uri="{FF2B5EF4-FFF2-40B4-BE49-F238E27FC236}">
                <a16:creationId xmlns:a16="http://schemas.microsoft.com/office/drawing/2014/main" id="{3C53DB72-F32B-BF60-7D63-C8A6A10CB6D2}"/>
              </a:ext>
            </a:extLst>
          </p:cNvPr>
          <p:cNvSpPr>
            <a:spLocks noGrp="1"/>
          </p:cNvSpPr>
          <p:nvPr>
            <p:ph idx="1"/>
          </p:nvPr>
        </p:nvSpPr>
        <p:spPr/>
        <p:txBody>
          <a:bodyPr>
            <a:normAutofit fontScale="85000" lnSpcReduction="20000"/>
          </a:bodyPr>
          <a:lstStyle/>
          <a:p>
            <a:r>
              <a:rPr lang="en-US" dirty="0"/>
              <a:t>Matter / WFA certification is for AP’s only today – using WiFi 6 and power save modes .</a:t>
            </a:r>
          </a:p>
          <a:p>
            <a:r>
              <a:rPr lang="en-US" dirty="0"/>
              <a:t>Future Matter protocol base </a:t>
            </a:r>
            <a:r>
              <a:rPr lang="en-US" dirty="0" err="1"/>
              <a:t>Unsyncronized</a:t>
            </a:r>
            <a:r>
              <a:rPr lang="en-US" dirty="0"/>
              <a:t> Service Discovery USD could be incorporated in a future device certification related to Matter. This would enable Wi-Fi only onboarding. Today Bluetooth is required by Matter for onboarding. </a:t>
            </a:r>
          </a:p>
          <a:p>
            <a:r>
              <a:rPr lang="en-US" dirty="0"/>
              <a:t>Aliro is another profile that defines application layers. ZigBee, Matter, and Aliro are orthogonal.  Aliro is for secure entry (door locks, automobiles, hotels). New development underway to identify which door in multi-door environment.  Can be incorporated into APs for location mapping.  </a:t>
            </a:r>
          </a:p>
          <a:p>
            <a:endParaRPr lang="en-US" dirty="0"/>
          </a:p>
        </p:txBody>
      </p:sp>
      <p:sp>
        <p:nvSpPr>
          <p:cNvPr id="4" name="Footer Placeholder 3">
            <a:extLst>
              <a:ext uri="{FF2B5EF4-FFF2-40B4-BE49-F238E27FC236}">
                <a16:creationId xmlns:a16="http://schemas.microsoft.com/office/drawing/2014/main" id="{8B4D4FF0-8BCD-8FFB-8322-4D050AC3EB98}"/>
              </a:ext>
            </a:extLst>
          </p:cNvPr>
          <p:cNvSpPr>
            <a:spLocks noGrp="1"/>
          </p:cNvSpPr>
          <p:nvPr>
            <p:ph type="ftr" sz="quarter" idx="11"/>
          </p:nvPr>
        </p:nvSpPr>
        <p:spPr/>
        <p:txBody>
          <a:bodyPr/>
          <a:lstStyle/>
          <a:p>
            <a:r>
              <a:rPr lang="en-US" altLang="en-US"/>
              <a:t>Tim Godfrey, EPRI</a:t>
            </a:r>
            <a:endParaRPr lang="en-US" altLang="en-US" dirty="0"/>
          </a:p>
        </p:txBody>
      </p:sp>
      <p:sp>
        <p:nvSpPr>
          <p:cNvPr id="5" name="Slide Number Placeholder 4">
            <a:extLst>
              <a:ext uri="{FF2B5EF4-FFF2-40B4-BE49-F238E27FC236}">
                <a16:creationId xmlns:a16="http://schemas.microsoft.com/office/drawing/2014/main" id="{044D88FE-C0FD-8816-B554-2DE6143542D7}"/>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5</a:t>
            </a:fld>
            <a:endParaRPr lang="en-US" altLang="en-US"/>
          </a:p>
        </p:txBody>
      </p:sp>
    </p:spTree>
    <p:extLst>
      <p:ext uri="{BB962C8B-B14F-4D97-AF65-F5344CB8AC3E}">
        <p14:creationId xmlns:p14="http://schemas.microsoft.com/office/powerpoint/2010/main" val="2066740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A7A93-4EEA-29E2-EC5B-B1AE212EDE0C}"/>
              </a:ext>
            </a:extLst>
          </p:cNvPr>
          <p:cNvSpPr>
            <a:spLocks noGrp="1"/>
          </p:cNvSpPr>
          <p:nvPr>
            <p:ph type="title"/>
          </p:nvPr>
        </p:nvSpPr>
        <p:spPr/>
        <p:txBody>
          <a:bodyPr/>
          <a:lstStyle/>
          <a:p>
            <a:r>
              <a:rPr lang="en-US" dirty="0"/>
              <a:t>IoT White paper Action Item Tracker Sept 2025</a:t>
            </a:r>
          </a:p>
        </p:txBody>
      </p:sp>
      <p:sp>
        <p:nvSpPr>
          <p:cNvPr id="3" name="Content Placeholder 2">
            <a:extLst>
              <a:ext uri="{FF2B5EF4-FFF2-40B4-BE49-F238E27FC236}">
                <a16:creationId xmlns:a16="http://schemas.microsoft.com/office/drawing/2014/main" id="{98A5954C-D83B-6AC5-C385-192DFAA402CF}"/>
              </a:ext>
            </a:extLst>
          </p:cNvPr>
          <p:cNvSpPr>
            <a:spLocks noGrp="1"/>
          </p:cNvSpPr>
          <p:nvPr>
            <p:ph idx="1"/>
          </p:nvPr>
        </p:nvSpPr>
        <p:spPr>
          <a:xfrm>
            <a:off x="838200" y="1905000"/>
            <a:ext cx="10363200" cy="4114800"/>
          </a:xfrm>
        </p:spPr>
        <p:txBody>
          <a:bodyPr>
            <a:normAutofit fontScale="70000" lnSpcReduction="20000"/>
          </a:bodyPr>
          <a:lstStyle/>
          <a:p>
            <a:r>
              <a:rPr lang="en-US" dirty="0"/>
              <a:t>Section 5 – Section 5 replaced and reviewed by TAG </a:t>
            </a:r>
          </a:p>
          <a:p>
            <a:r>
              <a:rPr lang="en-US" dirty="0"/>
              <a:t>Section 7 - Diagram showing a neighborhood-area network. Tim inserted a diagram – Phil Beecher is providing others . </a:t>
            </a:r>
          </a:p>
          <a:p>
            <a:r>
              <a:rPr lang="en-US" dirty="0"/>
              <a:t>Section 8 – Ask Chris </a:t>
            </a:r>
            <a:r>
              <a:rPr lang="en-US" dirty="0" err="1"/>
              <a:t>DiMinico</a:t>
            </a:r>
            <a:r>
              <a:rPr lang="en-US" dirty="0"/>
              <a:t> to extract from SPE white paper. (open)</a:t>
            </a:r>
          </a:p>
          <a:p>
            <a:r>
              <a:rPr lang="en-US" dirty="0"/>
              <a:t>Section 10 – move frequency tables to appendix. Create a graphic showing range of all bands from DC to light, and where 802 wireless standards operate</a:t>
            </a:r>
          </a:p>
          <a:p>
            <a:pPr lvl="1"/>
            <a:r>
              <a:rPr lang="en-US" dirty="0"/>
              <a:t>Horizontal – frequency 50 MHz to 50 GHz logarithmic. Vertical IEEE 802 standards in groups.   (Open task need volunteer to create this graphic) </a:t>
            </a:r>
          </a:p>
          <a:p>
            <a:r>
              <a:rPr lang="en-US" dirty="0"/>
              <a:t>Section 11 – Closing paragraph.  (completed by Ann)</a:t>
            </a:r>
          </a:p>
          <a:p>
            <a:endParaRPr lang="en-US" dirty="0"/>
          </a:p>
          <a:p>
            <a:r>
              <a:rPr lang="en-US" dirty="0"/>
              <a:t>Output draft from September 2025 meeting </a:t>
            </a:r>
            <a:r>
              <a:rPr lang="en-US" dirty="0">
                <a:hlinkClick r:id="rId2"/>
              </a:rPr>
              <a:t>802.24-25-0014r5</a:t>
            </a:r>
            <a:endParaRPr lang="en-US" dirty="0"/>
          </a:p>
          <a:p>
            <a:endParaRPr lang="en-US" dirty="0"/>
          </a:p>
        </p:txBody>
      </p:sp>
      <p:sp>
        <p:nvSpPr>
          <p:cNvPr id="4" name="Footer Placeholder 3">
            <a:extLst>
              <a:ext uri="{FF2B5EF4-FFF2-40B4-BE49-F238E27FC236}">
                <a16:creationId xmlns:a16="http://schemas.microsoft.com/office/drawing/2014/main" id="{A980740C-EF04-A011-E52B-E0370FC07629}"/>
              </a:ext>
            </a:extLst>
          </p:cNvPr>
          <p:cNvSpPr>
            <a:spLocks noGrp="1"/>
          </p:cNvSpPr>
          <p:nvPr>
            <p:ph type="ftr" sz="quarter" idx="11"/>
          </p:nvPr>
        </p:nvSpPr>
        <p:spPr/>
        <p:txBody>
          <a:bodyPr/>
          <a:lstStyle/>
          <a:p>
            <a:r>
              <a:rPr lang="en-US" altLang="en-US" dirty="0"/>
              <a:t>Tim Godfrey, EPRI</a:t>
            </a:r>
          </a:p>
        </p:txBody>
      </p:sp>
      <p:sp>
        <p:nvSpPr>
          <p:cNvPr id="5" name="Slide Number Placeholder 4">
            <a:extLst>
              <a:ext uri="{FF2B5EF4-FFF2-40B4-BE49-F238E27FC236}">
                <a16:creationId xmlns:a16="http://schemas.microsoft.com/office/drawing/2014/main" id="{FCD1691E-1C65-0818-BAA9-4CD487BE792E}"/>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6</a:t>
            </a:fld>
            <a:endParaRPr lang="en-US" altLang="en-US"/>
          </a:p>
        </p:txBody>
      </p:sp>
    </p:spTree>
    <p:extLst>
      <p:ext uri="{BB962C8B-B14F-4D97-AF65-F5344CB8AC3E}">
        <p14:creationId xmlns:p14="http://schemas.microsoft.com/office/powerpoint/2010/main" val="1378794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2E778-EF74-E856-BF3B-C2331E257FCE}"/>
              </a:ext>
            </a:extLst>
          </p:cNvPr>
          <p:cNvSpPr>
            <a:spLocks noGrp="1"/>
          </p:cNvSpPr>
          <p:nvPr>
            <p:ph type="title"/>
          </p:nvPr>
        </p:nvSpPr>
        <p:spPr/>
        <p:txBody>
          <a:bodyPr/>
          <a:lstStyle/>
          <a:p>
            <a:r>
              <a:rPr lang="en-US" dirty="0"/>
              <a:t>Smart Grid White Paper Actions Tracker Sept 2025</a:t>
            </a:r>
          </a:p>
        </p:txBody>
      </p:sp>
      <p:sp>
        <p:nvSpPr>
          <p:cNvPr id="3" name="Content Placeholder 2">
            <a:extLst>
              <a:ext uri="{FF2B5EF4-FFF2-40B4-BE49-F238E27FC236}">
                <a16:creationId xmlns:a16="http://schemas.microsoft.com/office/drawing/2014/main" id="{D2AE5C86-7EAA-84A6-DB58-1A511AE5FCFE}"/>
              </a:ext>
            </a:extLst>
          </p:cNvPr>
          <p:cNvSpPr>
            <a:spLocks noGrp="1"/>
          </p:cNvSpPr>
          <p:nvPr>
            <p:ph idx="1"/>
          </p:nvPr>
        </p:nvSpPr>
        <p:spPr>
          <a:xfrm>
            <a:off x="914400" y="1981200"/>
            <a:ext cx="10363200" cy="4114800"/>
          </a:xfrm>
        </p:spPr>
        <p:txBody>
          <a:bodyPr>
            <a:normAutofit fontScale="62500" lnSpcReduction="20000"/>
          </a:bodyPr>
          <a:lstStyle/>
          <a:p>
            <a:r>
              <a:rPr lang="en-US" dirty="0"/>
              <a:t>Provide draft to Phil for update on energy constrained, low power devices  (in process)</a:t>
            </a:r>
          </a:p>
          <a:p>
            <a:r>
              <a:rPr lang="en-US" dirty="0"/>
              <a:t>Phil will provide text introduce concept of AMI 2.0, and heterogeneous networks combining mesh and Private Cellular. (in process)</a:t>
            </a:r>
          </a:p>
          <a:p>
            <a:r>
              <a:rPr lang="en-US" dirty="0"/>
              <a:t>Raquel to provide text on self-healing  (not present – maybe Sandia?)</a:t>
            </a:r>
          </a:p>
          <a:p>
            <a:r>
              <a:rPr lang="en-US" dirty="0"/>
              <a:t>Companion document “IEEE 802 recommendations on IEEE 802 related Smart Grid standards” needs update (open – need volunteer)</a:t>
            </a:r>
          </a:p>
          <a:p>
            <a:r>
              <a:rPr lang="en-US" dirty="0"/>
              <a:t>Text on Spectrum Sharing   (In process - Ben will provide )</a:t>
            </a:r>
          </a:p>
          <a:p>
            <a:r>
              <a:rPr lang="en-US" dirty="0"/>
              <a:t>Replace figure 1 with hourglass diagram showing IP as middle layer (Tim – Completed ) </a:t>
            </a:r>
          </a:p>
          <a:p>
            <a:endParaRPr lang="en-US" dirty="0"/>
          </a:p>
          <a:p>
            <a:endParaRPr lang="en-US" dirty="0"/>
          </a:p>
          <a:p>
            <a:r>
              <a:rPr lang="en-US" dirty="0"/>
              <a:t>Output Draft document from September – </a:t>
            </a:r>
            <a:r>
              <a:rPr lang="en-US" dirty="0">
                <a:hlinkClick r:id="rId2"/>
              </a:rPr>
              <a:t>802.24-25-0013r3</a:t>
            </a:r>
            <a:endParaRPr lang="en-US" dirty="0"/>
          </a:p>
          <a:p>
            <a:endParaRPr lang="en-US" dirty="0"/>
          </a:p>
          <a:p>
            <a:endParaRPr lang="en-US" dirty="0"/>
          </a:p>
        </p:txBody>
      </p:sp>
      <p:sp>
        <p:nvSpPr>
          <p:cNvPr id="4" name="Footer Placeholder 3">
            <a:extLst>
              <a:ext uri="{FF2B5EF4-FFF2-40B4-BE49-F238E27FC236}">
                <a16:creationId xmlns:a16="http://schemas.microsoft.com/office/drawing/2014/main" id="{83C6140F-08F8-3208-D42C-EF6797B90BBC}"/>
              </a:ext>
            </a:extLst>
          </p:cNvPr>
          <p:cNvSpPr>
            <a:spLocks noGrp="1"/>
          </p:cNvSpPr>
          <p:nvPr>
            <p:ph type="ftr" sz="quarter" idx="11"/>
          </p:nvPr>
        </p:nvSpPr>
        <p:spPr/>
        <p:txBody>
          <a:bodyPr/>
          <a:lstStyle/>
          <a:p>
            <a:r>
              <a:rPr lang="en-US" altLang="en-US"/>
              <a:t>Tim Godfrey, EPRI</a:t>
            </a:r>
            <a:endParaRPr lang="en-US" altLang="en-US" dirty="0"/>
          </a:p>
        </p:txBody>
      </p:sp>
      <p:sp>
        <p:nvSpPr>
          <p:cNvPr id="5" name="Slide Number Placeholder 4">
            <a:extLst>
              <a:ext uri="{FF2B5EF4-FFF2-40B4-BE49-F238E27FC236}">
                <a16:creationId xmlns:a16="http://schemas.microsoft.com/office/drawing/2014/main" id="{CF321952-9AA3-F9EF-197A-ECBDF2D8E69D}"/>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7</a:t>
            </a:fld>
            <a:endParaRPr lang="en-US" altLang="en-US"/>
          </a:p>
        </p:txBody>
      </p:sp>
    </p:spTree>
    <p:extLst>
      <p:ext uri="{BB962C8B-B14F-4D97-AF65-F5344CB8AC3E}">
        <p14:creationId xmlns:p14="http://schemas.microsoft.com/office/powerpoint/2010/main" val="413906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8EFCD-8A8D-957A-0CE8-38AF80D072F5}"/>
              </a:ext>
            </a:extLst>
          </p:cNvPr>
          <p:cNvSpPr>
            <a:spLocks noGrp="1"/>
          </p:cNvSpPr>
          <p:nvPr>
            <p:ph type="title"/>
          </p:nvPr>
        </p:nvSpPr>
        <p:spPr/>
        <p:txBody>
          <a:bodyPr/>
          <a:lstStyle/>
          <a:p>
            <a:r>
              <a:rPr lang="en-US" dirty="0"/>
              <a:t>AFV White Paper Draft Discussion</a:t>
            </a:r>
          </a:p>
        </p:txBody>
      </p:sp>
      <p:sp>
        <p:nvSpPr>
          <p:cNvPr id="3" name="Content Placeholder 2">
            <a:extLst>
              <a:ext uri="{FF2B5EF4-FFF2-40B4-BE49-F238E27FC236}">
                <a16:creationId xmlns:a16="http://schemas.microsoft.com/office/drawing/2014/main" id="{074FDD37-72B0-4FAE-7CBC-9468C93E1532}"/>
              </a:ext>
            </a:extLst>
          </p:cNvPr>
          <p:cNvSpPr>
            <a:spLocks noGrp="1"/>
          </p:cNvSpPr>
          <p:nvPr>
            <p:ph idx="1"/>
          </p:nvPr>
        </p:nvSpPr>
        <p:spPr>
          <a:xfrm>
            <a:off x="914400" y="1752600"/>
            <a:ext cx="10363200" cy="4572000"/>
          </a:xfrm>
        </p:spPr>
        <p:txBody>
          <a:bodyPr>
            <a:normAutofit/>
          </a:bodyPr>
          <a:lstStyle/>
          <a:p>
            <a:r>
              <a:rPr lang="en-US" dirty="0"/>
              <a:t>802.24-25-0017r2 was reviewed by the TAG in July</a:t>
            </a:r>
          </a:p>
          <a:p>
            <a:pPr lvl="1"/>
            <a:r>
              <a:rPr lang="en-US" dirty="0"/>
              <a:t>No Update at September meeting</a:t>
            </a:r>
          </a:p>
          <a:p>
            <a:pPr lvl="1"/>
            <a:r>
              <a:rPr lang="en-US" dirty="0"/>
              <a:t>Further additions and revisions to be incorporated in late October – to be reviewed at November meeting.</a:t>
            </a:r>
          </a:p>
          <a:p>
            <a:r>
              <a:rPr lang="en-US" dirty="0"/>
              <a:t>Discussion on a potential new topic to be included is the use of 802.15.4z UWB for positioning the inductive charging coils. </a:t>
            </a:r>
          </a:p>
          <a:p>
            <a:endParaRPr lang="en-US" dirty="0"/>
          </a:p>
        </p:txBody>
      </p:sp>
      <p:sp>
        <p:nvSpPr>
          <p:cNvPr id="4" name="Footer Placeholder 3">
            <a:extLst>
              <a:ext uri="{FF2B5EF4-FFF2-40B4-BE49-F238E27FC236}">
                <a16:creationId xmlns:a16="http://schemas.microsoft.com/office/drawing/2014/main" id="{918B9800-A99B-5731-BD15-D1305970826E}"/>
              </a:ext>
            </a:extLst>
          </p:cNvPr>
          <p:cNvSpPr>
            <a:spLocks noGrp="1"/>
          </p:cNvSpPr>
          <p:nvPr>
            <p:ph type="ftr" sz="quarter" idx="11"/>
          </p:nvPr>
        </p:nvSpPr>
        <p:spPr/>
        <p:txBody>
          <a:bodyPr/>
          <a:lstStyle/>
          <a:p>
            <a:r>
              <a:rPr lang="en-US" altLang="en-US"/>
              <a:t>Tim Godfrey, EPRI</a:t>
            </a:r>
            <a:endParaRPr lang="en-US" altLang="en-US" dirty="0"/>
          </a:p>
        </p:txBody>
      </p:sp>
      <p:sp>
        <p:nvSpPr>
          <p:cNvPr id="5" name="Slide Number Placeholder 4">
            <a:extLst>
              <a:ext uri="{FF2B5EF4-FFF2-40B4-BE49-F238E27FC236}">
                <a16:creationId xmlns:a16="http://schemas.microsoft.com/office/drawing/2014/main" id="{A0A4418C-DB5F-77BE-86C9-69D7F0FAFE01}"/>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8</a:t>
            </a:fld>
            <a:endParaRPr lang="en-US" altLang="en-US"/>
          </a:p>
        </p:txBody>
      </p:sp>
    </p:spTree>
    <p:extLst>
      <p:ext uri="{BB962C8B-B14F-4D97-AF65-F5344CB8AC3E}">
        <p14:creationId xmlns:p14="http://schemas.microsoft.com/office/powerpoint/2010/main" val="9521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DD4BC-FADA-1411-6C80-FA1E50525031}"/>
              </a:ext>
            </a:extLst>
          </p:cNvPr>
          <p:cNvSpPr>
            <a:spLocks noGrp="1"/>
          </p:cNvSpPr>
          <p:nvPr>
            <p:ph type="title"/>
          </p:nvPr>
        </p:nvSpPr>
        <p:spPr/>
        <p:txBody>
          <a:bodyPr/>
          <a:lstStyle/>
          <a:p>
            <a:r>
              <a:rPr lang="en-US" dirty="0"/>
              <a:t>Potential new activity - indoor agriculture</a:t>
            </a:r>
          </a:p>
        </p:txBody>
      </p:sp>
      <p:sp>
        <p:nvSpPr>
          <p:cNvPr id="3" name="Content Placeholder 2">
            <a:extLst>
              <a:ext uri="{FF2B5EF4-FFF2-40B4-BE49-F238E27FC236}">
                <a16:creationId xmlns:a16="http://schemas.microsoft.com/office/drawing/2014/main" id="{5D2D7756-2996-6F49-6D02-7ADC0C3FE6F5}"/>
              </a:ext>
            </a:extLst>
          </p:cNvPr>
          <p:cNvSpPr>
            <a:spLocks noGrp="1"/>
          </p:cNvSpPr>
          <p:nvPr>
            <p:ph idx="1"/>
          </p:nvPr>
        </p:nvSpPr>
        <p:spPr/>
        <p:txBody>
          <a:bodyPr>
            <a:normAutofit fontScale="77500" lnSpcReduction="20000"/>
          </a:bodyPr>
          <a:lstStyle/>
          <a:p>
            <a:r>
              <a:rPr lang="en-US" dirty="0"/>
              <a:t>Paul Nicolich joins the group to update us that Chris </a:t>
            </a:r>
            <a:r>
              <a:rPr lang="en-US" dirty="0" err="1"/>
              <a:t>DiMinico</a:t>
            </a:r>
            <a:r>
              <a:rPr lang="en-US" dirty="0"/>
              <a:t> has a new activity to propose, and intends to return to IEEE 802 in November</a:t>
            </a:r>
          </a:p>
          <a:p>
            <a:pPr lvl="1"/>
            <a:r>
              <a:rPr lang="en-US" dirty="0"/>
              <a:t>Indoor Agriculture use cases. </a:t>
            </a:r>
          </a:p>
          <a:p>
            <a:pPr lvl="1"/>
            <a:r>
              <a:rPr lang="en-US" dirty="0"/>
              <a:t>Sensors, power management, </a:t>
            </a:r>
            <a:r>
              <a:rPr lang="en-US" dirty="0" err="1"/>
              <a:t>etc</a:t>
            </a:r>
            <a:endParaRPr lang="en-US" dirty="0"/>
          </a:p>
          <a:p>
            <a:pPr lvl="1"/>
            <a:r>
              <a:rPr lang="en-US" dirty="0"/>
              <a:t>Need for integration or coordination of standards. </a:t>
            </a:r>
          </a:p>
          <a:p>
            <a:pPr lvl="1"/>
            <a:endParaRPr lang="en-US" dirty="0"/>
          </a:p>
          <a:p>
            <a:r>
              <a:rPr lang="en-US" dirty="0"/>
              <a:t>Potential to explore need for new standards that could be assigned to a WG</a:t>
            </a:r>
          </a:p>
          <a:p>
            <a:pPr lvl="1"/>
            <a:r>
              <a:rPr lang="en-US" dirty="0"/>
              <a:t>Need for a more efficient means of controlling DC power – ala POE. </a:t>
            </a:r>
          </a:p>
          <a:p>
            <a:pPr lvl="1"/>
            <a:endParaRPr lang="en-US" dirty="0"/>
          </a:p>
          <a:p>
            <a:r>
              <a:rPr lang="en-US" dirty="0">
                <a:highlight>
                  <a:srgbClr val="FFFF00"/>
                </a:highlight>
              </a:rPr>
              <a:t>Will be on November agenda. </a:t>
            </a:r>
          </a:p>
        </p:txBody>
      </p:sp>
      <p:sp>
        <p:nvSpPr>
          <p:cNvPr id="4" name="Footer Placeholder 3">
            <a:extLst>
              <a:ext uri="{FF2B5EF4-FFF2-40B4-BE49-F238E27FC236}">
                <a16:creationId xmlns:a16="http://schemas.microsoft.com/office/drawing/2014/main" id="{1016B36D-F83F-F60F-FE92-F3766DDAED09}"/>
              </a:ext>
            </a:extLst>
          </p:cNvPr>
          <p:cNvSpPr>
            <a:spLocks noGrp="1"/>
          </p:cNvSpPr>
          <p:nvPr>
            <p:ph type="ftr" sz="quarter" idx="11"/>
          </p:nvPr>
        </p:nvSpPr>
        <p:spPr/>
        <p:txBody>
          <a:bodyPr/>
          <a:lstStyle/>
          <a:p>
            <a:r>
              <a:rPr lang="en-US" altLang="en-US"/>
              <a:t>Tim Godfrey, EPRI</a:t>
            </a:r>
            <a:endParaRPr lang="en-US" altLang="en-US" dirty="0"/>
          </a:p>
        </p:txBody>
      </p:sp>
      <p:sp>
        <p:nvSpPr>
          <p:cNvPr id="5" name="Slide Number Placeholder 4">
            <a:extLst>
              <a:ext uri="{FF2B5EF4-FFF2-40B4-BE49-F238E27FC236}">
                <a16:creationId xmlns:a16="http://schemas.microsoft.com/office/drawing/2014/main" id="{A765F54D-153B-633F-5DAD-D92B90DC2636}"/>
              </a:ext>
            </a:extLst>
          </p:cNvPr>
          <p:cNvSpPr>
            <a:spLocks noGrp="1"/>
          </p:cNvSpPr>
          <p:nvPr>
            <p:ph type="sldNum" sz="quarter" idx="12"/>
          </p:nvPr>
        </p:nvSpPr>
        <p:spPr/>
        <p:txBody>
          <a:bodyPr/>
          <a:lstStyle/>
          <a:p>
            <a:r>
              <a:rPr lang="en-US" altLang="en-US"/>
              <a:t>Slide </a:t>
            </a:r>
            <a:fld id="{D2793805-6678-4F90-9549-7863581D2258}" type="slidenum">
              <a:rPr lang="en-US" altLang="en-US" smtClean="0"/>
              <a:pPr/>
              <a:t>9</a:t>
            </a:fld>
            <a:endParaRPr lang="en-US" altLang="en-US"/>
          </a:p>
        </p:txBody>
      </p:sp>
    </p:spTree>
    <p:extLst>
      <p:ext uri="{BB962C8B-B14F-4D97-AF65-F5344CB8AC3E}">
        <p14:creationId xmlns:p14="http://schemas.microsoft.com/office/powerpoint/2010/main" val="2770930715"/>
      </p:ext>
    </p:extLst>
  </p:cSld>
  <p:clrMapOvr>
    <a:masterClrMapping/>
  </p:clrMapOvr>
</p:sld>
</file>

<file path=ppt/theme/theme1.xml><?xml version="1.0" encoding="utf-8"?>
<a:theme xmlns:a="http://schemas.openxmlformats.org/drawingml/2006/main" name="802-24-Theme1">
  <a:themeElements>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Office Them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24-Theme1" id="{71AA4CE9-9702-411B-A30F-4CFFB88909A4}" vid="{122AA4A9-5C12-4562-9898-C2882640591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59262</TotalTime>
  <Words>817</Words>
  <Application>Microsoft Office PowerPoint</Application>
  <PresentationFormat>Widescreen</PresentationFormat>
  <Paragraphs>97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802-24-Theme1</vt:lpstr>
      <vt:lpstr>802.24 Vertical Applications TAG</vt:lpstr>
      <vt:lpstr>802.24 Overview</vt:lpstr>
      <vt:lpstr>Agenda</vt:lpstr>
      <vt:lpstr>Liaison Updates</vt:lpstr>
      <vt:lpstr>CSA Matter / Aliro / WFA Liaison Update</vt:lpstr>
      <vt:lpstr>IoT White paper Action Item Tracker Sept 2025</vt:lpstr>
      <vt:lpstr>Smart Grid White Paper Actions Tracker Sept 2025</vt:lpstr>
      <vt:lpstr>AFV White Paper Draft Discussion</vt:lpstr>
      <vt:lpstr>Potential new activity - indoor agriculture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802.24 Vertical Applications TAG</dc:title>
  <dc:creator>Godfrey, Tim</dc:creator>
  <cp:lastModifiedBy>Godfrey, Tim</cp:lastModifiedBy>
  <cp:revision>554</cp:revision>
  <dcterms:created xsi:type="dcterms:W3CDTF">2020-10-13T15:01:18Z</dcterms:created>
  <dcterms:modified xsi:type="dcterms:W3CDTF">2025-09-18T23:17:09Z</dcterms:modified>
</cp:coreProperties>
</file>