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9" r:id="rId1"/>
  </p:sldMasterIdLst>
  <p:notesMasterIdLst>
    <p:notesMasterId r:id="rId29"/>
  </p:notesMasterIdLst>
  <p:handoutMasterIdLst>
    <p:handoutMasterId r:id="rId30"/>
  </p:handoutMasterIdLst>
  <p:sldIdLst>
    <p:sldId id="258" r:id="rId2"/>
    <p:sldId id="500" r:id="rId3"/>
    <p:sldId id="523" r:id="rId4"/>
    <p:sldId id="285" r:id="rId5"/>
    <p:sldId id="414" r:id="rId6"/>
    <p:sldId id="283" r:id="rId7"/>
    <p:sldId id="284" r:id="rId8"/>
    <p:sldId id="287" r:id="rId9"/>
    <p:sldId id="288" r:id="rId10"/>
    <p:sldId id="289" r:id="rId11"/>
    <p:sldId id="259" r:id="rId12"/>
    <p:sldId id="270" r:id="rId13"/>
    <p:sldId id="495" r:id="rId14"/>
    <p:sldId id="1914" r:id="rId15"/>
    <p:sldId id="1911" r:id="rId16"/>
    <p:sldId id="1913" r:id="rId17"/>
    <p:sldId id="1902" r:id="rId18"/>
    <p:sldId id="1909" r:id="rId19"/>
    <p:sldId id="556" r:id="rId20"/>
    <p:sldId id="1912" r:id="rId21"/>
    <p:sldId id="1915" r:id="rId22"/>
    <p:sldId id="1885" r:id="rId23"/>
    <p:sldId id="1894" r:id="rId24"/>
    <p:sldId id="1906" r:id="rId25"/>
    <p:sldId id="1910" r:id="rId26"/>
    <p:sldId id="474" r:id="rId27"/>
    <p:sldId id="391" r:id="rId28"/>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521415D9-36F7-43E2-AB2F-B90AF26B5E84}">
      <p14:sectionLst xmlns:p14="http://schemas.microsoft.com/office/powerpoint/2010/main">
        <p14:section name="Default Section" id="{FDC62493-49E5-4F60-86E9-F555B970C0E0}">
          <p14:sldIdLst>
            <p14:sldId id="258"/>
            <p14:sldId id="500"/>
            <p14:sldId id="523"/>
            <p14:sldId id="285"/>
            <p14:sldId id="414"/>
            <p14:sldId id="283"/>
            <p14:sldId id="284"/>
            <p14:sldId id="287"/>
            <p14:sldId id="288"/>
            <p14:sldId id="289"/>
            <p14:sldId id="259"/>
            <p14:sldId id="270"/>
            <p14:sldId id="495"/>
            <p14:sldId id="1914"/>
            <p14:sldId id="1911"/>
            <p14:sldId id="1913"/>
            <p14:sldId id="1902"/>
            <p14:sldId id="1909"/>
            <p14:sldId id="556"/>
            <p14:sldId id="1912"/>
            <p14:sldId id="1915"/>
            <p14:sldId id="1885"/>
            <p14:sldId id="1894"/>
            <p14:sldId id="1906"/>
            <p14:sldId id="1910"/>
            <p14:sldId id="474"/>
            <p14:sldId id="39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90" autoAdjust="0"/>
    <p:restoredTop sz="94099" autoAdjust="0"/>
  </p:normalViewPr>
  <p:slideViewPr>
    <p:cSldViewPr>
      <p:cViewPr varScale="1">
        <p:scale>
          <a:sx n="119" d="100"/>
          <a:sy n="119" d="100"/>
        </p:scale>
        <p:origin x="216" y="366"/>
      </p:cViewPr>
      <p:guideLst>
        <p:guide orient="horz" pos="2160"/>
        <p:guide pos="384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156"/>
    </p:cViewPr>
  </p:sorterViewPr>
  <p:notesViewPr>
    <p:cSldViewPr>
      <p:cViewPr varScale="1">
        <p:scale>
          <a:sx n="140" d="100"/>
          <a:sy n="140" d="100"/>
        </p:scale>
        <p:origin x="3024" y="18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802.24</a:t>
            </a:r>
          </a:p>
        </p:txBody>
      </p:sp>
      <p:sp>
        <p:nvSpPr>
          <p:cNvPr id="3075" name="Rectangle 3"/>
          <p:cNvSpPr>
            <a:spLocks noGrp="1" noChangeArrowheads="1"/>
          </p:cNvSpPr>
          <p:nvPr>
            <p:ph type="dt" sz="quarter" idx="1"/>
          </p:nvPr>
        </p:nvSpPr>
        <p:spPr bwMode="auto">
          <a:xfrm>
            <a:off x="695325" y="175081"/>
            <a:ext cx="23098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dirty="0"/>
              <a:t>July 2020</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en-US"/>
              <a:t>Tim Godfrey (EPRI)</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F05CCD38-E3BA-4351-86DA-0A746BC4558B}" type="slidenum">
              <a:rPr lang="en-US" altLang="en-US"/>
              <a:pPr/>
              <a:t>‹#›</a:t>
            </a:fld>
            <a:endParaRPr lang="en-US" alt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3933912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802.24</a:t>
            </a:r>
          </a:p>
        </p:txBody>
      </p:sp>
      <p:sp>
        <p:nvSpPr>
          <p:cNvPr id="2051" name="Rectangle 3"/>
          <p:cNvSpPr>
            <a:spLocks noGrp="1" noChangeArrowheads="1"/>
          </p:cNvSpPr>
          <p:nvPr>
            <p:ph type="dt" idx="1"/>
          </p:nvPr>
        </p:nvSpPr>
        <p:spPr bwMode="auto">
          <a:xfrm>
            <a:off x="654050" y="95706"/>
            <a:ext cx="27368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dirty="0"/>
              <a:t>July 2020</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en-US"/>
              <a:t>Tim Godfrey (EPRI)</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F9031878-2613-4CF8-8C8B-1C8D0CA1FB2E}" type="slidenum">
              <a:rPr lang="en-US" altLang="en-US"/>
              <a:pPr/>
              <a:t>‹#›</a:t>
            </a:fld>
            <a:endParaRPr lang="en-US" alt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116220718"/>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doc.: IEEE 802.24</a:t>
            </a:r>
          </a:p>
        </p:txBody>
      </p:sp>
      <p:sp>
        <p:nvSpPr>
          <p:cNvPr id="5" name="Rectangle 3"/>
          <p:cNvSpPr>
            <a:spLocks noGrp="1" noChangeArrowheads="1"/>
          </p:cNvSpPr>
          <p:nvPr>
            <p:ph type="dt" idx="1"/>
          </p:nvPr>
        </p:nvSpPr>
        <p:spPr>
          <a:xfrm>
            <a:off x="654050" y="95706"/>
            <a:ext cx="2736850" cy="215444"/>
          </a:xfrm>
          <a:ln/>
        </p:spPr>
        <p:txBody>
          <a:bodyPr/>
          <a:lstStyle/>
          <a:p>
            <a:r>
              <a:rPr lang="en-US" altLang="en-US" dirty="0"/>
              <a:t>July 2020</a:t>
            </a:r>
          </a:p>
        </p:txBody>
      </p:sp>
      <p:sp>
        <p:nvSpPr>
          <p:cNvPr id="6" name="Rectangle 6"/>
          <p:cNvSpPr>
            <a:spLocks noGrp="1" noChangeArrowheads="1"/>
          </p:cNvSpPr>
          <p:nvPr>
            <p:ph type="ftr" sz="quarter" idx="4"/>
          </p:nvPr>
        </p:nvSpPr>
        <p:spPr>
          <a:ln/>
        </p:spPr>
        <p:txBody>
          <a:bodyPr/>
          <a:lstStyle/>
          <a:p>
            <a:pPr lvl="4"/>
            <a:r>
              <a:rPr lang="en-US" altLang="en-US"/>
              <a:t>Tim Godfrey (EPRI)</a:t>
            </a:r>
          </a:p>
        </p:txBody>
      </p:sp>
      <p:sp>
        <p:nvSpPr>
          <p:cNvPr id="7" name="Rectangle 7"/>
          <p:cNvSpPr>
            <a:spLocks noGrp="1" noChangeArrowheads="1"/>
          </p:cNvSpPr>
          <p:nvPr>
            <p:ph type="sldNum" sz="quarter" idx="5"/>
          </p:nvPr>
        </p:nvSpPr>
        <p:spPr>
          <a:ln/>
        </p:spPr>
        <p:txBody>
          <a:bodyPr/>
          <a:lstStyle/>
          <a:p>
            <a:r>
              <a:rPr lang="en-US" altLang="en-US"/>
              <a:t>Page </a:t>
            </a:r>
            <a:fld id="{CEDB8187-817F-4946-82F7-CCFC76068F71}" type="slidenum">
              <a:rPr lang="en-US" altLang="en-US"/>
              <a:pPr/>
              <a:t>2</a:t>
            </a:fld>
            <a:endParaRPr lang="en-US" altLang="en-US"/>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36858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152FD06B-10FB-4CC0-9DFF-E15C04D30A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DA942F09-CE82-418D-8E31-B9F050E9E440}" type="slidenum">
              <a:rPr lang="en-US" altLang="en-US" sz="1300"/>
              <a:pPr/>
              <a:t>5</a:t>
            </a:fld>
            <a:endParaRPr lang="en-US" altLang="en-US" sz="1300"/>
          </a:p>
        </p:txBody>
      </p:sp>
      <p:sp>
        <p:nvSpPr>
          <p:cNvPr id="17411" name="Rectangle 2">
            <a:extLst>
              <a:ext uri="{FF2B5EF4-FFF2-40B4-BE49-F238E27FC236}">
                <a16:creationId xmlns:a16="http://schemas.microsoft.com/office/drawing/2014/main" id="{AC693646-7038-437B-90C6-350ECB1F89EB}"/>
              </a:ext>
            </a:extLst>
          </p:cNvPr>
          <p:cNvSpPr>
            <a:spLocks noGrp="1" noRot="1" noChangeAspect="1" noChangeArrowheads="1" noTextEdit="1"/>
          </p:cNvSpPr>
          <p:nvPr>
            <p:ph type="sldImg"/>
          </p:nvPr>
        </p:nvSpPr>
        <p:spPr>
          <a:xfrm>
            <a:off x="384175" y="701675"/>
            <a:ext cx="6165850" cy="3468688"/>
          </a:xfrm>
          <a:ln/>
        </p:spPr>
      </p:sp>
      <p:sp>
        <p:nvSpPr>
          <p:cNvPr id="17412" name="Rectangle 3">
            <a:extLst>
              <a:ext uri="{FF2B5EF4-FFF2-40B4-BE49-F238E27FC236}">
                <a16:creationId xmlns:a16="http://schemas.microsoft.com/office/drawing/2014/main" id="{EE43C536-E771-4160-9DA4-3D762947B8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Times New Roman" panose="02020603050405020304" pitchFamily="18" charset="0"/>
            </a:endParaRPr>
          </a:p>
        </p:txBody>
      </p:sp>
    </p:spTree>
    <p:extLst>
      <p:ext uri="{BB962C8B-B14F-4D97-AF65-F5344CB8AC3E}">
        <p14:creationId xmlns:p14="http://schemas.microsoft.com/office/powerpoint/2010/main" val="719973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lvl1pPr>
              <a:defRPr/>
            </a:lvl1pPr>
          </a:lstStyle>
          <a:p>
            <a:r>
              <a:rPr lang="en-US" altLang="en-US"/>
              <a:t>Tim Godfrey, EPRI</a:t>
            </a:r>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a:t>Slide </a:t>
            </a:r>
            <a:fld id="{869219CD-136A-40C3-85E0-D9FA436669C2}" type="slidenum">
              <a:rPr lang="en-US" altLang="en-US" smtClean="0"/>
              <a:pPr/>
              <a:t>‹#›</a:t>
            </a:fld>
            <a:endParaRPr lang="en-US" altLang="en-US"/>
          </a:p>
        </p:txBody>
      </p:sp>
    </p:spTree>
    <p:extLst>
      <p:ext uri="{BB962C8B-B14F-4D97-AF65-F5344CB8AC3E}">
        <p14:creationId xmlns:p14="http://schemas.microsoft.com/office/powerpoint/2010/main" val="2480693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r>
              <a:rPr lang="en-US" altLang="en-US"/>
              <a:t>Tim Godfrey, EPRI</a:t>
            </a:r>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a:t>Slide </a:t>
            </a:r>
            <a:fld id="{D2793805-6678-4F90-9549-7863581D2258}" type="slidenum">
              <a:rPr lang="en-US" altLang="en-US" smtClean="0"/>
              <a:pPr/>
              <a:t>‹#›</a:t>
            </a:fld>
            <a:endParaRPr lang="en-US" altLang="en-US"/>
          </a:p>
        </p:txBody>
      </p:sp>
    </p:spTree>
    <p:extLst>
      <p:ext uri="{BB962C8B-B14F-4D97-AF65-F5344CB8AC3E}">
        <p14:creationId xmlns:p14="http://schemas.microsoft.com/office/powerpoint/2010/main" val="1360553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6"/>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5" name="Footer Placeholder 4"/>
          <p:cNvSpPr>
            <a:spLocks noGrp="1"/>
          </p:cNvSpPr>
          <p:nvPr>
            <p:ph type="ftr" sz="quarter" idx="11"/>
          </p:nvPr>
        </p:nvSpPr>
        <p:spPr/>
        <p:txBody>
          <a:bodyPr/>
          <a:lstStyle>
            <a:lvl1pPr>
              <a:defRPr/>
            </a:lvl1pPr>
          </a:lstStyle>
          <a:p>
            <a:r>
              <a:rPr lang="en-US" altLang="en-US"/>
              <a:t>Tim Godfrey, EPRI</a:t>
            </a:r>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a:t>Slide </a:t>
            </a:r>
            <a:fld id="{A42A6F1F-89D0-4C7C-88C0-E46BC40C428C}" type="slidenum">
              <a:rPr lang="en-US" altLang="en-US" smtClean="0"/>
              <a:pPr/>
              <a:t>‹#›</a:t>
            </a:fld>
            <a:endParaRPr lang="en-US" altLang="en-US"/>
          </a:p>
        </p:txBody>
      </p:sp>
    </p:spTree>
    <p:extLst>
      <p:ext uri="{BB962C8B-B14F-4D97-AF65-F5344CB8AC3E}">
        <p14:creationId xmlns:p14="http://schemas.microsoft.com/office/powerpoint/2010/main" val="2268992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lvl1pPr>
          </a:lstStyle>
          <a:p>
            <a:r>
              <a:rPr lang="en-US" altLang="en-US"/>
              <a:t>Tim Godfrey, EPRI</a:t>
            </a:r>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a:t>Slide </a:t>
            </a:r>
            <a:fld id="{43D6F4AB-797C-4E10-8BE8-7E7A0FDF1173}" type="slidenum">
              <a:rPr lang="en-US" altLang="en-US" smtClean="0"/>
              <a:pPr/>
              <a:t>‹#›</a:t>
            </a:fld>
            <a:endParaRPr lang="en-US" altLang="en-US"/>
          </a:p>
        </p:txBody>
      </p:sp>
    </p:spTree>
    <p:extLst>
      <p:ext uri="{BB962C8B-B14F-4D97-AF65-F5344CB8AC3E}">
        <p14:creationId xmlns:p14="http://schemas.microsoft.com/office/powerpoint/2010/main" val="153159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8"/>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a:lvl1pPr>
          </a:lstStyle>
          <a:p>
            <a:r>
              <a:rPr lang="en-US" altLang="en-US"/>
              <a:t>Tim Godfrey, EPRI</a:t>
            </a:r>
            <a:endParaRPr lang="en-US" altLang="en-US" dirty="0"/>
          </a:p>
        </p:txBody>
      </p:sp>
      <p:sp>
        <p:nvSpPr>
          <p:cNvPr id="9" name="Slide Number Placeholder 8"/>
          <p:cNvSpPr>
            <a:spLocks noGrp="1"/>
          </p:cNvSpPr>
          <p:nvPr>
            <p:ph type="sldNum" sz="quarter" idx="12"/>
          </p:nvPr>
        </p:nvSpPr>
        <p:spPr/>
        <p:txBody>
          <a:bodyPr/>
          <a:lstStyle>
            <a:lvl1pPr>
              <a:defRPr/>
            </a:lvl1pPr>
          </a:lstStyle>
          <a:p>
            <a:r>
              <a:rPr lang="en-US" altLang="en-US"/>
              <a:t>Slide </a:t>
            </a:r>
            <a:fld id="{EFA497F3-03E4-43CE-BA28-C5FC5BC2AE2C}" type="slidenum">
              <a:rPr lang="en-US" altLang="en-US" smtClean="0"/>
              <a:pPr/>
              <a:t>‹#›</a:t>
            </a:fld>
            <a:endParaRPr lang="en-US" altLang="en-US"/>
          </a:p>
        </p:txBody>
      </p:sp>
    </p:spTree>
    <p:extLst>
      <p:ext uri="{BB962C8B-B14F-4D97-AF65-F5344CB8AC3E}">
        <p14:creationId xmlns:p14="http://schemas.microsoft.com/office/powerpoint/2010/main" val="2708404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lvl1pPr>
          </a:lstStyle>
          <a:p>
            <a:r>
              <a:rPr lang="en-US" altLang="en-US"/>
              <a:t>Tim Godfrey, EPRI</a:t>
            </a:r>
            <a:endParaRPr lang="en-US" altLang="en-US" dirty="0"/>
          </a:p>
        </p:txBody>
      </p:sp>
      <p:sp>
        <p:nvSpPr>
          <p:cNvPr id="5" name="Slide Number Placeholder 4"/>
          <p:cNvSpPr>
            <a:spLocks noGrp="1"/>
          </p:cNvSpPr>
          <p:nvPr>
            <p:ph type="sldNum" sz="quarter" idx="12"/>
          </p:nvPr>
        </p:nvSpPr>
        <p:spPr/>
        <p:txBody>
          <a:bodyPr/>
          <a:lstStyle>
            <a:lvl1pPr>
              <a:defRPr/>
            </a:lvl1pPr>
          </a:lstStyle>
          <a:p>
            <a:r>
              <a:rPr lang="en-US" altLang="en-US"/>
              <a:t>Slide </a:t>
            </a:r>
            <a:fld id="{71B338A4-ED28-4298-8247-49C20A64E3B7}" type="slidenum">
              <a:rPr lang="en-US" altLang="en-US" smtClean="0"/>
              <a:pPr/>
              <a:t>‹#›</a:t>
            </a:fld>
            <a:endParaRPr lang="en-US" altLang="en-US"/>
          </a:p>
        </p:txBody>
      </p:sp>
    </p:spTree>
    <p:extLst>
      <p:ext uri="{BB962C8B-B14F-4D97-AF65-F5344CB8AC3E}">
        <p14:creationId xmlns:p14="http://schemas.microsoft.com/office/powerpoint/2010/main" val="323504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altLang="en-US"/>
              <a:t>Tim Godfrey, EPRI</a:t>
            </a:r>
            <a:endParaRPr lang="en-US" altLang="en-US" dirty="0"/>
          </a:p>
        </p:txBody>
      </p:sp>
      <p:sp>
        <p:nvSpPr>
          <p:cNvPr id="4" name="Slide Number Placeholder 3"/>
          <p:cNvSpPr>
            <a:spLocks noGrp="1"/>
          </p:cNvSpPr>
          <p:nvPr>
            <p:ph type="sldNum" sz="quarter" idx="12"/>
          </p:nvPr>
        </p:nvSpPr>
        <p:spPr/>
        <p:txBody>
          <a:bodyPr/>
          <a:lstStyle>
            <a:lvl1pPr>
              <a:defRPr/>
            </a:lvl1pPr>
          </a:lstStyle>
          <a:p>
            <a:r>
              <a:rPr lang="en-US" altLang="en-US"/>
              <a:t>Slide </a:t>
            </a:r>
            <a:fld id="{10F6A3D7-DD84-42AF-989C-56ECD19EC4B5}" type="slidenum">
              <a:rPr lang="en-US" altLang="en-US" smtClean="0"/>
              <a:pPr/>
              <a:t>‹#›</a:t>
            </a:fld>
            <a:endParaRPr lang="en-US" altLang="en-US"/>
          </a:p>
        </p:txBody>
      </p:sp>
    </p:spTree>
    <p:extLst>
      <p:ext uri="{BB962C8B-B14F-4D97-AF65-F5344CB8AC3E}">
        <p14:creationId xmlns:p14="http://schemas.microsoft.com/office/powerpoint/2010/main" val="2626716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914400" y="378281"/>
            <a:ext cx="2133600" cy="215444"/>
          </a:xfrm>
          <a:prstGeom prst="rect">
            <a:avLst/>
          </a:prstGeom>
        </p:spPr>
        <p:txBody>
          <a:bodyPr/>
          <a:lstStyle>
            <a:lvl1pPr>
              <a:defRPr/>
            </a:lvl1pPr>
          </a:lstStyle>
          <a:p>
            <a:r>
              <a:rPr lang="en-US" altLang="en-US"/>
              <a:t>&lt;month year&gt;</a:t>
            </a:r>
          </a:p>
        </p:txBody>
      </p:sp>
      <p:sp>
        <p:nvSpPr>
          <p:cNvPr id="6" name="Footer Placeholder 5"/>
          <p:cNvSpPr>
            <a:spLocks noGrp="1"/>
          </p:cNvSpPr>
          <p:nvPr>
            <p:ph type="ftr" sz="quarter" idx="11"/>
          </p:nvPr>
        </p:nvSpPr>
        <p:spPr/>
        <p:txBody>
          <a:bodyPr/>
          <a:lstStyle>
            <a:lvl1pPr>
              <a:defRPr/>
            </a:lvl1pPr>
          </a:lstStyle>
          <a:p>
            <a:r>
              <a:rPr lang="en-US" altLang="en-US"/>
              <a:t>Tim Godfrey, EPRI</a:t>
            </a:r>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a:t>Slide </a:t>
            </a:r>
            <a:fld id="{68D59594-AA2E-416C-8D6D-4EAE56C9B638}" type="slidenum">
              <a:rPr lang="en-US" altLang="en-US" smtClean="0"/>
              <a:pPr/>
              <a:t>‹#›</a:t>
            </a:fld>
            <a:endParaRPr lang="en-US" altLang="en-US"/>
          </a:p>
        </p:txBody>
      </p:sp>
    </p:spTree>
    <p:extLst>
      <p:ext uri="{BB962C8B-B14F-4D97-AF65-F5344CB8AC3E}">
        <p14:creationId xmlns:p14="http://schemas.microsoft.com/office/powerpoint/2010/main" val="1211837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7315200" y="6475413"/>
            <a:ext cx="4165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en-US"/>
              <a:t>Tim Godfrey, EPRI</a:t>
            </a:r>
            <a:endParaRPr lang="en-US" altLang="en-US" dirty="0"/>
          </a:p>
        </p:txBody>
      </p:sp>
      <p:sp>
        <p:nvSpPr>
          <p:cNvPr id="1030" name="Rectangle 6"/>
          <p:cNvSpPr>
            <a:spLocks noGrp="1" noChangeArrowheads="1"/>
          </p:cNvSpPr>
          <p:nvPr>
            <p:ph type="sldNum" sz="quarter" idx="4"/>
          </p:nvPr>
        </p:nvSpPr>
        <p:spPr bwMode="auto">
          <a:xfrm>
            <a:off x="5717198" y="6475413"/>
            <a:ext cx="85921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4CFCE8D9-1B5D-49FC-8389-90980ECCA564}" type="slidenum">
              <a:rPr lang="en-US" altLang="en-US" smtClean="0"/>
              <a:pPr/>
              <a:t>‹#›</a:t>
            </a:fld>
            <a:endParaRPr lang="en-US" altLang="en-US"/>
          </a:p>
        </p:txBody>
      </p:sp>
      <p:sp>
        <p:nvSpPr>
          <p:cNvPr id="1031" name="Rectangle 7"/>
          <p:cNvSpPr>
            <a:spLocks noChangeArrowheads="1"/>
          </p:cNvSpPr>
          <p:nvPr/>
        </p:nvSpPr>
        <p:spPr bwMode="auto">
          <a:xfrm>
            <a:off x="5689600" y="394156"/>
            <a:ext cx="5588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802.24-25-0022r2</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sz="1200"/>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11" name="Rectangle 7"/>
          <p:cNvSpPr>
            <a:spLocks noChangeArrowheads="1"/>
          </p:cNvSpPr>
          <p:nvPr/>
        </p:nvSpPr>
        <p:spPr bwMode="auto">
          <a:xfrm>
            <a:off x="914400" y="381000"/>
            <a:ext cx="5791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0" lvl="4" algn="l"/>
            <a:r>
              <a:rPr lang="en-US" altLang="en-US" sz="1400" b="1" dirty="0"/>
              <a:t>Sept 2025</a:t>
            </a:r>
          </a:p>
        </p:txBody>
      </p:sp>
    </p:spTree>
    <p:extLst>
      <p:ext uri="{BB962C8B-B14F-4D97-AF65-F5344CB8AC3E}">
        <p14:creationId xmlns:p14="http://schemas.microsoft.com/office/powerpoint/2010/main" val="226047078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stds-802-all@listserv.ieee.org" TargetMode="External"/><Relationship Id="rId2" Type="http://schemas.openxmlformats.org/officeDocument/2006/relationships/hyperlink" Target="http://mentor.ieee.org/802.24/document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pri.webex.com/epri/j.php?MTID=m5ca7d23a458e8c55b53a40fe547c9147" TargetMode="External"/><Relationship Id="rId2" Type="http://schemas.openxmlformats.org/officeDocument/2006/relationships/hyperlink" Target="https://cvent.me/NMqv0R" TargetMode="External"/><Relationship Id="rId1" Type="http://schemas.openxmlformats.org/officeDocument/2006/relationships/slideLayout" Target="../slideLayouts/slideLayout2.xml"/><Relationship Id="rId5" Type="http://schemas.openxmlformats.org/officeDocument/2006/relationships/hyperlink" Target="https://epri.webex.com/epri/j.php?MTID=m27aca5a2631539567c1b82226ed8cc80" TargetMode="External"/><Relationship Id="rId4" Type="http://schemas.openxmlformats.org/officeDocument/2006/relationships/hyperlink" Target="https://epri.webex.com/epri/j.php?MTID=m30eafb8d3ae46a93e9cfe03876fd80d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p:txBody>
          <a:bodyPr anchor="ctr"/>
          <a:lstStyle/>
          <a:p>
            <a:r>
              <a:rPr lang="en-US" altLang="en-US" sz="3600" dirty="0"/>
              <a:t>802.24 Vertical Applications TAG</a:t>
            </a:r>
          </a:p>
        </p:txBody>
      </p:sp>
      <p:sp>
        <p:nvSpPr>
          <p:cNvPr id="2" name="Subtitle 1"/>
          <p:cNvSpPr>
            <a:spLocks noGrp="1"/>
          </p:cNvSpPr>
          <p:nvPr>
            <p:ph type="subTitle" idx="1"/>
          </p:nvPr>
        </p:nvSpPr>
        <p:spPr/>
        <p:txBody>
          <a:bodyPr/>
          <a:lstStyle/>
          <a:p>
            <a:r>
              <a:rPr lang="en-US" dirty="0"/>
              <a:t>Agenda and Meeting Presentation</a:t>
            </a:r>
          </a:p>
          <a:p>
            <a:endParaRPr lang="en-US" dirty="0"/>
          </a:p>
          <a:p>
            <a:r>
              <a:rPr lang="en-US" dirty="0"/>
              <a:t>Sept 2025 Wireless Interim Session</a:t>
            </a:r>
          </a:p>
          <a:p>
            <a:r>
              <a:rPr lang="en-US" dirty="0"/>
              <a:t>Waikoloa, Hawaii, USA</a:t>
            </a:r>
          </a:p>
          <a:p>
            <a:endParaRPr lang="en-US" dirty="0"/>
          </a:p>
        </p:txBody>
      </p:sp>
      <p:sp>
        <p:nvSpPr>
          <p:cNvPr id="5" name="Footer Placeholder 4"/>
          <p:cNvSpPr>
            <a:spLocks noGrp="1"/>
          </p:cNvSpPr>
          <p:nvPr>
            <p:ph type="ftr" sz="quarter" idx="11"/>
          </p:nvPr>
        </p:nvSpPr>
        <p:spPr/>
        <p:txBody>
          <a:bodyPr/>
          <a:lstStyle/>
          <a:p>
            <a:r>
              <a:rPr lang="en-US" altLang="en-US" dirty="0"/>
              <a:t>Tim Godfrey, EPRI</a:t>
            </a:r>
          </a:p>
        </p:txBody>
      </p:sp>
      <p:sp>
        <p:nvSpPr>
          <p:cNvPr id="6" name="Slide Number Placeholder 5"/>
          <p:cNvSpPr>
            <a:spLocks noGrp="1"/>
          </p:cNvSpPr>
          <p:nvPr>
            <p:ph type="sldNum" sz="quarter" idx="12"/>
          </p:nvPr>
        </p:nvSpPr>
        <p:spPr>
          <a:xfrm>
            <a:off x="5930398" y="6475413"/>
            <a:ext cx="432811" cy="184666"/>
          </a:xfrm>
        </p:spPr>
        <p:txBody>
          <a:bodyPr/>
          <a:lstStyle/>
          <a:p>
            <a:r>
              <a:rPr lang="en-US" altLang="en-US"/>
              <a:t>Slide </a:t>
            </a:r>
            <a:fld id="{FB77950E-B72B-4A4A-976E-ED1B46E90826}" type="slidenum">
              <a:rPr lang="en-US" altLang="en-US"/>
              <a:pPr/>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50000"/>
                  </a:schemeClr>
                </a:solidFill>
              </a:rPr>
              <a:t>IEEE-SA standards activities shall allow the fair &amp;</a:t>
            </a:r>
            <a:br>
              <a:rPr lang="en-US" dirty="0">
                <a:solidFill>
                  <a:schemeClr val="accent5">
                    <a:lumMod val="50000"/>
                  </a:schemeClr>
                </a:solidFill>
              </a:rPr>
            </a:br>
            <a:r>
              <a:rPr lang="en-US" dirty="0">
                <a:solidFill>
                  <a:schemeClr val="accent5">
                    <a:lumMod val="50000"/>
                  </a:schemeClr>
                </a:solidFill>
              </a:rPr>
              <a:t>equitable consideration of all viewpoints</a:t>
            </a:r>
          </a:p>
        </p:txBody>
      </p:sp>
      <p:sp>
        <p:nvSpPr>
          <p:cNvPr id="3" name="Content Placeholder 2"/>
          <p:cNvSpPr>
            <a:spLocks noGrp="1"/>
          </p:cNvSpPr>
          <p:nvPr>
            <p:ph idx="1"/>
          </p:nvPr>
        </p:nvSpPr>
        <p:spPr>
          <a:xfrm>
            <a:off x="914400" y="1981200"/>
            <a:ext cx="10363200" cy="4419600"/>
          </a:xfrm>
        </p:spPr>
        <p:txBody>
          <a:bodyPr>
            <a:normAutofit fontScale="85000" lnSpcReduction="10000"/>
          </a:bodyPr>
          <a:lstStyle/>
          <a:p>
            <a:pPr>
              <a:buFont typeface="Arial" panose="020B0604020202020204" pitchFamily="34" charset="0"/>
              <a:buChar char="•"/>
            </a:pPr>
            <a:r>
              <a:rPr lang="en-US" dirty="0"/>
              <a:t>The </a:t>
            </a:r>
            <a:r>
              <a:rPr lang="en-US" dirty="0">
                <a:hlinkClick r:id="rId2"/>
              </a:rPr>
              <a:t>IEEE-SA Standards Board Bylaws </a:t>
            </a:r>
            <a:r>
              <a:rPr lang="en-US" dirty="0"/>
              <a:t>(clause 5.2.1.3) specifies that “</a:t>
            </a:r>
            <a:r>
              <a:rPr lang="en-US" i="1" dirty="0"/>
              <a:t>the standards development process shall not be dominated by any single interest category, individual, or organization</a:t>
            </a:r>
            <a:r>
              <a:rPr lang="en-US" dirty="0"/>
              <a:t>”</a:t>
            </a:r>
          </a:p>
          <a:p>
            <a:pPr lvl="1">
              <a:buFont typeface="Arial" panose="020B0604020202020204" pitchFamily="34" charset="0"/>
              <a:buChar char="•"/>
            </a:pPr>
            <a:r>
              <a:rPr lang="en-US" sz="1800" dirty="0"/>
              <a:t>This means no participant may exercise “</a:t>
            </a:r>
            <a:r>
              <a:rPr lang="en-US" sz="1800" i="1" dirty="0"/>
              <a:t>authority, leadership, or influence by reason of superior leverage, strength, or representation to the exclusion of fair and equitable consideration of other viewpoints</a:t>
            </a:r>
            <a:r>
              <a:rPr lang="en-US" sz="1800" dirty="0"/>
              <a:t>” or “</a:t>
            </a:r>
            <a:r>
              <a:rPr lang="en-US" sz="1800" i="1" dirty="0"/>
              <a:t>to hinder the progress of the standards development activity</a:t>
            </a:r>
            <a:r>
              <a:rPr lang="en-US" sz="1800" dirty="0"/>
              <a:t>”</a:t>
            </a:r>
          </a:p>
          <a:p>
            <a:pPr>
              <a:buFont typeface="Arial" panose="020B0604020202020204" pitchFamily="34" charset="0"/>
              <a:buChar char="•"/>
            </a:pPr>
            <a:r>
              <a:rPr lang="en-US" dirty="0"/>
              <a:t>This rule applies equally to those participating in a standards development project and to that project’s leadership group</a:t>
            </a:r>
          </a:p>
          <a:p>
            <a:pPr>
              <a:buFont typeface="Arial" panose="020B0604020202020204" pitchFamily="34" charset="0"/>
              <a:buChar char="•"/>
            </a:pPr>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Tree>
    <p:extLst>
      <p:ext uri="{BB962C8B-B14F-4D97-AF65-F5344CB8AC3E}">
        <p14:creationId xmlns:p14="http://schemas.microsoft.com/office/powerpoint/2010/main" val="969542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a:t>
            </a:r>
          </a:p>
        </p:txBody>
      </p:sp>
      <p:sp>
        <p:nvSpPr>
          <p:cNvPr id="3" name="Content Placeholder 2"/>
          <p:cNvSpPr>
            <a:spLocks noGrp="1"/>
          </p:cNvSpPr>
          <p:nvPr>
            <p:ph idx="1"/>
          </p:nvPr>
        </p:nvSpPr>
        <p:spPr>
          <a:xfrm>
            <a:off x="914400" y="1676400"/>
            <a:ext cx="10566400" cy="4495800"/>
          </a:xfrm>
        </p:spPr>
        <p:txBody>
          <a:bodyPr>
            <a:normAutofit fontScale="62500" lnSpcReduction="20000"/>
          </a:bodyPr>
          <a:lstStyle/>
          <a:p>
            <a:r>
              <a:rPr lang="en-US" dirty="0"/>
              <a:t>Attendance take on IMAT – This meeting will be accredited to attendance</a:t>
            </a:r>
          </a:p>
          <a:p>
            <a:pPr lvl="1"/>
            <a:r>
              <a:rPr lang="en-US" dirty="0"/>
              <a:t>Reciprocal rights for most WGs</a:t>
            </a:r>
          </a:p>
          <a:p>
            <a:r>
              <a:rPr lang="en-US" dirty="0"/>
              <a:t>Web page</a:t>
            </a:r>
          </a:p>
          <a:p>
            <a:pPr lvl="1"/>
            <a:r>
              <a:rPr lang="en-US" dirty="0"/>
              <a:t>http://www.ieee802.org/24</a:t>
            </a:r>
          </a:p>
          <a:p>
            <a:r>
              <a:rPr lang="en-US" dirty="0"/>
              <a:t>Mailing list</a:t>
            </a:r>
          </a:p>
          <a:p>
            <a:pPr lvl="1"/>
            <a:r>
              <a:rPr lang="en-US" dirty="0"/>
              <a:t>stds-802-24@listserv.ieee.org</a:t>
            </a:r>
          </a:p>
          <a:p>
            <a:pPr lvl="1"/>
            <a:r>
              <a:rPr lang="en-US" dirty="0"/>
              <a:t>802-24-voters@listserv.ieee.org (voters list)</a:t>
            </a:r>
          </a:p>
          <a:p>
            <a:r>
              <a:rPr lang="en-US" dirty="0"/>
              <a:t>Document archive</a:t>
            </a:r>
          </a:p>
          <a:p>
            <a:pPr lvl="1"/>
            <a:r>
              <a:rPr lang="en-US" dirty="0"/>
              <a:t> </a:t>
            </a:r>
            <a:r>
              <a:rPr lang="en-US" dirty="0">
                <a:hlinkClick r:id="rId2"/>
              </a:rPr>
              <a:t>http://mentor.ieee.org/802.24/documents</a:t>
            </a:r>
            <a:endParaRPr lang="en-US" dirty="0"/>
          </a:p>
          <a:p>
            <a:pPr lvl="1"/>
            <a:endParaRPr lang="en-US" dirty="0"/>
          </a:p>
          <a:p>
            <a:r>
              <a:rPr lang="en-US" dirty="0"/>
              <a:t>IEEE 802 announcement reflector, </a:t>
            </a:r>
            <a:r>
              <a:rPr lang="en-US" dirty="0">
                <a:hlinkClick r:id="rId3"/>
              </a:rPr>
              <a:t>stds-802-all@listserv.ieee.org</a:t>
            </a:r>
            <a:endParaRPr lang="en-US" dirty="0"/>
          </a:p>
          <a:p>
            <a:pPr lvl="1"/>
            <a:r>
              <a:rPr lang="en-US" dirty="0"/>
              <a:t>Send email to listserv@listserv.ieee.org with no subject and with the </a:t>
            </a:r>
          </a:p>
          <a:p>
            <a:pPr lvl="1"/>
            <a:r>
              <a:rPr lang="en-US" dirty="0"/>
              <a:t>following 2 lines appearing first in the body of the message</a:t>
            </a:r>
          </a:p>
          <a:p>
            <a:pPr marL="0" indent="0">
              <a:buNone/>
            </a:pPr>
            <a:r>
              <a:rPr lang="en-US" sz="2900" dirty="0">
                <a:latin typeface="+mj-lt"/>
              </a:rPr>
              <a:t>		Subscribe stds-802-all</a:t>
            </a:r>
          </a:p>
          <a:p>
            <a:pPr marL="0" indent="0">
              <a:buNone/>
            </a:pPr>
            <a:r>
              <a:rPr lang="en-US" sz="2900" dirty="0">
                <a:latin typeface="+mj-lt"/>
              </a:rPr>
              <a:t>		end</a:t>
            </a:r>
          </a:p>
          <a:p>
            <a:pPr marL="0" indent="0">
              <a:buNone/>
            </a:pPr>
            <a:endParaRPr lang="en-US" dirty="0"/>
          </a:p>
        </p:txBody>
      </p:sp>
      <p:sp>
        <p:nvSpPr>
          <p:cNvPr id="5" name="Footer Placeholder 4"/>
          <p:cNvSpPr>
            <a:spLocks noGrp="1"/>
          </p:cNvSpPr>
          <p:nvPr>
            <p:ph type="ftr" sz="quarter" idx="11"/>
          </p:nvPr>
        </p:nvSpPr>
        <p:spPr/>
        <p:txBody>
          <a:bodyPr/>
          <a:lstStyle/>
          <a:p>
            <a:r>
              <a:rPr lang="en-US" altLang="en-US"/>
              <a:t>Tim Godfrey, EPRI</a:t>
            </a:r>
            <a:endParaRPr lang="en-US" altLang="en-US" dirty="0"/>
          </a:p>
        </p:txBody>
      </p:sp>
      <p:sp>
        <p:nvSpPr>
          <p:cNvPr id="6" name="Slide Number Placeholder 5"/>
          <p:cNvSpPr>
            <a:spLocks noGrp="1"/>
          </p:cNvSpPr>
          <p:nvPr>
            <p:ph type="sldNum" sz="quarter" idx="12"/>
          </p:nvPr>
        </p:nvSpPr>
        <p:spPr>
          <a:xfrm>
            <a:off x="5930398" y="6475413"/>
            <a:ext cx="432811" cy="184666"/>
          </a:xfrm>
        </p:spPr>
        <p:txBody>
          <a:bodyPr/>
          <a:lstStyle/>
          <a:p>
            <a:r>
              <a:rPr lang="en-US" altLang="en-US"/>
              <a:t>Slide </a:t>
            </a:r>
            <a:fld id="{D2793805-6678-4F90-9549-7863581D2258}" type="slidenum">
              <a:rPr lang="en-US" altLang="en-US" smtClean="0"/>
              <a:pPr/>
              <a:t>11</a:t>
            </a:fld>
            <a:endParaRPr lang="en-US" altLang="en-US"/>
          </a:p>
        </p:txBody>
      </p:sp>
    </p:spTree>
    <p:extLst>
      <p:ext uri="{BB962C8B-B14F-4D97-AF65-F5344CB8AC3E}">
        <p14:creationId xmlns:p14="http://schemas.microsoft.com/office/powerpoint/2010/main" val="3163055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802.24 TAG Opening</a:t>
            </a:r>
          </a:p>
        </p:txBody>
      </p:sp>
      <p:sp>
        <p:nvSpPr>
          <p:cNvPr id="3" name="Content Placeholder 2"/>
          <p:cNvSpPr>
            <a:spLocks noGrp="1"/>
          </p:cNvSpPr>
          <p:nvPr>
            <p:ph idx="1"/>
          </p:nvPr>
        </p:nvSpPr>
        <p:spPr>
          <a:xfrm>
            <a:off x="914400" y="1828800"/>
            <a:ext cx="10566400" cy="4114800"/>
          </a:xfrm>
        </p:spPr>
        <p:txBody>
          <a:bodyPr>
            <a:normAutofit fontScale="70000" lnSpcReduction="20000"/>
          </a:bodyPr>
          <a:lstStyle/>
          <a:p>
            <a:r>
              <a:rPr lang="en-US" dirty="0"/>
              <a:t>Approve July 2025 TAG minutes</a:t>
            </a:r>
          </a:p>
          <a:p>
            <a:pPr lvl="1"/>
            <a:r>
              <a:rPr lang="en-US" dirty="0"/>
              <a:t>802.24-25-0020r0</a:t>
            </a:r>
          </a:p>
          <a:p>
            <a:pPr lvl="2"/>
            <a:r>
              <a:rPr lang="en-US" dirty="0"/>
              <a:t>Approved Unanimous Consent </a:t>
            </a:r>
          </a:p>
          <a:p>
            <a:pPr lvl="1"/>
            <a:endParaRPr lang="en-US" dirty="0">
              <a:solidFill>
                <a:schemeClr val="bg1">
                  <a:lumMod val="95000"/>
                </a:schemeClr>
              </a:solidFill>
            </a:endParaRPr>
          </a:p>
          <a:p>
            <a:pPr lvl="1"/>
            <a:endParaRPr lang="en-US" dirty="0"/>
          </a:p>
          <a:p>
            <a:r>
              <a:rPr lang="en-US" dirty="0"/>
              <a:t>Action Items from July</a:t>
            </a:r>
          </a:p>
          <a:p>
            <a:pPr lvl="1"/>
            <a:r>
              <a:rPr lang="en-US" dirty="0"/>
              <a:t>IOT white paper slide 5 from July closing report</a:t>
            </a:r>
          </a:p>
          <a:p>
            <a:pPr lvl="1"/>
            <a:r>
              <a:rPr lang="en-US" dirty="0"/>
              <a:t>Smart Grid White Paper Slide 9 from July closing report</a:t>
            </a:r>
          </a:p>
          <a:p>
            <a:pPr lvl="1"/>
            <a:endParaRPr lang="en-US" dirty="0"/>
          </a:p>
          <a:p>
            <a:pPr lvl="1"/>
            <a:endParaRPr lang="en-US" dirty="0"/>
          </a:p>
          <a:p>
            <a:pPr lvl="1"/>
            <a:endParaRPr lang="en-US" dirty="0"/>
          </a:p>
          <a:p>
            <a:r>
              <a:rPr lang="en-US" dirty="0"/>
              <a:t>Opening Notes</a:t>
            </a:r>
          </a:p>
        </p:txBody>
      </p:sp>
      <p:sp>
        <p:nvSpPr>
          <p:cNvPr id="4" name="Footer Placeholder 3"/>
          <p:cNvSpPr>
            <a:spLocks noGrp="1"/>
          </p:cNvSpPr>
          <p:nvPr>
            <p:ph type="ftr" sz="quarter" idx="11"/>
          </p:nvPr>
        </p:nvSpPr>
        <p:spPr/>
        <p:txBody>
          <a:bodyPr/>
          <a:lstStyle/>
          <a:p>
            <a:r>
              <a:rPr lang="en-US" altLang="en-US"/>
              <a:t>Tim Godfrey, EPRI</a:t>
            </a:r>
            <a:endParaRPr lang="en-US" altLang="en-US" dirty="0"/>
          </a:p>
        </p:txBody>
      </p:sp>
      <p:sp>
        <p:nvSpPr>
          <p:cNvPr id="5" name="Slide Number Placeholder 4"/>
          <p:cNvSpPr>
            <a:spLocks noGrp="1"/>
          </p:cNvSpPr>
          <p:nvPr>
            <p:ph type="sldNum" sz="quarter" idx="12"/>
          </p:nvPr>
        </p:nvSpPr>
        <p:spPr>
          <a:xfrm>
            <a:off x="5930398" y="6475413"/>
            <a:ext cx="432811" cy="184666"/>
          </a:xfrm>
        </p:spPr>
        <p:txBody>
          <a:bodyPr/>
          <a:lstStyle/>
          <a:p>
            <a:r>
              <a:rPr lang="en-US" altLang="en-US"/>
              <a:t>Slide </a:t>
            </a:r>
            <a:fld id="{D2793805-6678-4F90-9549-7863581D2258}" type="slidenum">
              <a:rPr lang="en-US" altLang="en-US" smtClean="0"/>
              <a:pPr/>
              <a:t>12</a:t>
            </a:fld>
            <a:endParaRPr lang="en-US" altLang="en-US"/>
          </a:p>
        </p:txBody>
      </p:sp>
    </p:spTree>
    <p:extLst>
      <p:ext uri="{BB962C8B-B14F-4D97-AF65-F5344CB8AC3E}">
        <p14:creationId xmlns:p14="http://schemas.microsoft.com/office/powerpoint/2010/main" val="447617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11DC3-D0B7-46F3-AA2D-4A0A21B8970D}"/>
              </a:ext>
            </a:extLst>
          </p:cNvPr>
          <p:cNvSpPr>
            <a:spLocks noGrp="1"/>
          </p:cNvSpPr>
          <p:nvPr>
            <p:ph type="title"/>
          </p:nvPr>
        </p:nvSpPr>
        <p:spPr/>
        <p:txBody>
          <a:bodyPr/>
          <a:lstStyle/>
          <a:p>
            <a:r>
              <a:rPr lang="en-US" dirty="0"/>
              <a:t>Liaison Updates</a:t>
            </a:r>
          </a:p>
        </p:txBody>
      </p:sp>
      <p:sp>
        <p:nvSpPr>
          <p:cNvPr id="3" name="Content Placeholder 2">
            <a:extLst>
              <a:ext uri="{FF2B5EF4-FFF2-40B4-BE49-F238E27FC236}">
                <a16:creationId xmlns:a16="http://schemas.microsoft.com/office/drawing/2014/main" id="{B6FBFB69-2387-49A0-A9B5-4BD601FC9935}"/>
              </a:ext>
            </a:extLst>
          </p:cNvPr>
          <p:cNvSpPr>
            <a:spLocks noGrp="1"/>
          </p:cNvSpPr>
          <p:nvPr>
            <p:ph idx="1"/>
          </p:nvPr>
        </p:nvSpPr>
        <p:spPr>
          <a:xfrm>
            <a:off x="914400" y="1600200"/>
            <a:ext cx="10896600" cy="4724400"/>
          </a:xfrm>
        </p:spPr>
        <p:txBody>
          <a:bodyPr>
            <a:normAutofit/>
          </a:bodyPr>
          <a:lstStyle/>
          <a:p>
            <a:r>
              <a:rPr lang="en-US" sz="2400" dirty="0"/>
              <a:t>Wi-Fi Alliance (Informal)			&lt;vacant&gt;</a:t>
            </a:r>
          </a:p>
          <a:p>
            <a:r>
              <a:rPr lang="en-US" sz="2400" dirty="0"/>
              <a:t>CSA / Matter / Aliro (Informal)		Clint Powell   Active</a:t>
            </a:r>
          </a:p>
          <a:p>
            <a:r>
              <a:rPr lang="en-US" sz="2400" dirty="0" err="1"/>
              <a:t>FiRa</a:t>
            </a:r>
            <a:r>
              <a:rPr lang="en-US" sz="2400" dirty="0"/>
              <a:t>  (UWB ranging based on 15.4)   	&lt;vacant&gt;</a:t>
            </a:r>
          </a:p>
          <a:p>
            <a:r>
              <a:rPr lang="en-US" sz="2400" dirty="0"/>
              <a:t>CCC (access control and automotive key based on NFC, next gen will be UWB)   (new – liaison needed) </a:t>
            </a:r>
          </a:p>
          <a:p>
            <a:r>
              <a:rPr lang="en-US" sz="2400" dirty="0"/>
              <a:t>TIA-TR42	IoT Entity			&lt;vacant&gt;</a:t>
            </a:r>
          </a:p>
          <a:p>
            <a:pPr lvl="1"/>
            <a:r>
              <a:rPr lang="en-US" sz="2000" dirty="0"/>
              <a:t>ISO IEC WG3</a:t>
            </a:r>
          </a:p>
          <a:p>
            <a:r>
              <a:rPr lang="en-US" sz="2400" dirty="0"/>
              <a:t>Wi-SUN Alliance (informal)		Phil Beecher</a:t>
            </a:r>
          </a:p>
          <a:p>
            <a:r>
              <a:rPr lang="en-US" sz="2400" dirty="0"/>
              <a:t>802.18					Edward Au</a:t>
            </a:r>
          </a:p>
          <a:p>
            <a:r>
              <a:rPr lang="en-US" sz="2400" dirty="0"/>
              <a:t>ATIS TOPS 				&lt;vacant&gt;</a:t>
            </a:r>
          </a:p>
          <a:p>
            <a:endParaRPr lang="en-US" sz="2400" dirty="0"/>
          </a:p>
          <a:p>
            <a:endParaRPr lang="en-US" sz="2400" dirty="0"/>
          </a:p>
        </p:txBody>
      </p:sp>
      <p:sp>
        <p:nvSpPr>
          <p:cNvPr id="4" name="Footer Placeholder 3">
            <a:extLst>
              <a:ext uri="{FF2B5EF4-FFF2-40B4-BE49-F238E27FC236}">
                <a16:creationId xmlns:a16="http://schemas.microsoft.com/office/drawing/2014/main" id="{611074C8-E6EE-4E6A-85A6-19469732984A}"/>
              </a:ext>
            </a:extLst>
          </p:cNvPr>
          <p:cNvSpPr>
            <a:spLocks noGrp="1"/>
          </p:cNvSpPr>
          <p:nvPr>
            <p:ph type="ftr" sz="quarter" idx="11"/>
          </p:nvPr>
        </p:nvSpPr>
        <p:spPr/>
        <p:txBody>
          <a:bodyPr/>
          <a:lstStyle/>
          <a:p>
            <a:r>
              <a:rPr lang="en-US" altLang="en-US"/>
              <a:t>Tim Godfrey, EPRI</a:t>
            </a:r>
            <a:endParaRPr lang="en-US" altLang="en-US" dirty="0"/>
          </a:p>
        </p:txBody>
      </p:sp>
      <p:sp>
        <p:nvSpPr>
          <p:cNvPr id="5" name="Slide Number Placeholder 4">
            <a:extLst>
              <a:ext uri="{FF2B5EF4-FFF2-40B4-BE49-F238E27FC236}">
                <a16:creationId xmlns:a16="http://schemas.microsoft.com/office/drawing/2014/main" id="{ED85F0CE-BE1D-4DB7-92D4-80CD70EB12B0}"/>
              </a:ext>
            </a:extLst>
          </p:cNvPr>
          <p:cNvSpPr>
            <a:spLocks noGrp="1"/>
          </p:cNvSpPr>
          <p:nvPr>
            <p:ph type="sldNum" sz="quarter" idx="12"/>
          </p:nvPr>
        </p:nvSpPr>
        <p:spPr/>
        <p:txBody>
          <a:bodyPr/>
          <a:lstStyle/>
          <a:p>
            <a:r>
              <a:rPr lang="en-US" altLang="en-US"/>
              <a:t>Slide </a:t>
            </a:r>
            <a:fld id="{D2793805-6678-4F90-9549-7863581D2258}" type="slidenum">
              <a:rPr lang="en-US" altLang="en-US" smtClean="0"/>
              <a:pPr/>
              <a:t>13</a:t>
            </a:fld>
            <a:endParaRPr lang="en-US" altLang="en-US"/>
          </a:p>
        </p:txBody>
      </p:sp>
    </p:spTree>
    <p:extLst>
      <p:ext uri="{BB962C8B-B14F-4D97-AF65-F5344CB8AC3E}">
        <p14:creationId xmlns:p14="http://schemas.microsoft.com/office/powerpoint/2010/main" val="1858319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DF771-D36D-9DF6-0A95-8CF250A13FF7}"/>
              </a:ext>
            </a:extLst>
          </p:cNvPr>
          <p:cNvSpPr>
            <a:spLocks noGrp="1"/>
          </p:cNvSpPr>
          <p:nvPr>
            <p:ph type="title"/>
          </p:nvPr>
        </p:nvSpPr>
        <p:spPr/>
        <p:txBody>
          <a:bodyPr/>
          <a:lstStyle/>
          <a:p>
            <a:r>
              <a:rPr lang="en-US" dirty="0"/>
              <a:t>CSA Matter / Aliro / WFA Liaison Update</a:t>
            </a:r>
          </a:p>
        </p:txBody>
      </p:sp>
      <p:sp>
        <p:nvSpPr>
          <p:cNvPr id="3" name="Content Placeholder 2">
            <a:extLst>
              <a:ext uri="{FF2B5EF4-FFF2-40B4-BE49-F238E27FC236}">
                <a16:creationId xmlns:a16="http://schemas.microsoft.com/office/drawing/2014/main" id="{3C53DB72-F32B-BF60-7D63-C8A6A10CB6D2}"/>
              </a:ext>
            </a:extLst>
          </p:cNvPr>
          <p:cNvSpPr>
            <a:spLocks noGrp="1"/>
          </p:cNvSpPr>
          <p:nvPr>
            <p:ph idx="1"/>
          </p:nvPr>
        </p:nvSpPr>
        <p:spPr/>
        <p:txBody>
          <a:bodyPr>
            <a:normAutofit fontScale="85000" lnSpcReduction="20000"/>
          </a:bodyPr>
          <a:lstStyle/>
          <a:p>
            <a:r>
              <a:rPr lang="en-US" dirty="0"/>
              <a:t>Matter / WFA certification is for AP’s only today – using WiFi 6 and power save modes .</a:t>
            </a:r>
          </a:p>
          <a:p>
            <a:r>
              <a:rPr lang="en-US" dirty="0"/>
              <a:t>Future Matter protocol base </a:t>
            </a:r>
            <a:r>
              <a:rPr lang="en-US" dirty="0" err="1"/>
              <a:t>Unsyncronized</a:t>
            </a:r>
            <a:r>
              <a:rPr lang="en-US" dirty="0"/>
              <a:t> Service Discovery USD could be incorporated in a future device certification related to Matter. This would enable Wi-Fi only onboarding. Today Bluetooth is required by Matter for onboarding. </a:t>
            </a:r>
          </a:p>
          <a:p>
            <a:r>
              <a:rPr lang="en-US" dirty="0"/>
              <a:t>Aliro is another profile that defines application layers. ZigBee, Matter, and Aliro are orthogonal.  Aliro is for secure entry (door locks, automobiles, hotels). New development underway to identify which door in multi-door environment.  Can be incorporated into APs for location mapping.  </a:t>
            </a:r>
          </a:p>
          <a:p>
            <a:endParaRPr lang="en-US" dirty="0"/>
          </a:p>
        </p:txBody>
      </p:sp>
      <p:sp>
        <p:nvSpPr>
          <p:cNvPr id="4" name="Footer Placeholder 3">
            <a:extLst>
              <a:ext uri="{FF2B5EF4-FFF2-40B4-BE49-F238E27FC236}">
                <a16:creationId xmlns:a16="http://schemas.microsoft.com/office/drawing/2014/main" id="{8B4D4FF0-8BCD-8FFB-8322-4D050AC3EB98}"/>
              </a:ext>
            </a:extLst>
          </p:cNvPr>
          <p:cNvSpPr>
            <a:spLocks noGrp="1"/>
          </p:cNvSpPr>
          <p:nvPr>
            <p:ph type="ftr" sz="quarter" idx="11"/>
          </p:nvPr>
        </p:nvSpPr>
        <p:spPr/>
        <p:txBody>
          <a:bodyPr/>
          <a:lstStyle/>
          <a:p>
            <a:r>
              <a:rPr lang="en-US" altLang="en-US"/>
              <a:t>Tim Godfrey, EPRI</a:t>
            </a:r>
            <a:endParaRPr lang="en-US" altLang="en-US" dirty="0"/>
          </a:p>
        </p:txBody>
      </p:sp>
      <p:sp>
        <p:nvSpPr>
          <p:cNvPr id="5" name="Slide Number Placeholder 4">
            <a:extLst>
              <a:ext uri="{FF2B5EF4-FFF2-40B4-BE49-F238E27FC236}">
                <a16:creationId xmlns:a16="http://schemas.microsoft.com/office/drawing/2014/main" id="{044D88FE-C0FD-8816-B554-2DE6143542D7}"/>
              </a:ext>
            </a:extLst>
          </p:cNvPr>
          <p:cNvSpPr>
            <a:spLocks noGrp="1"/>
          </p:cNvSpPr>
          <p:nvPr>
            <p:ph type="sldNum" sz="quarter" idx="12"/>
          </p:nvPr>
        </p:nvSpPr>
        <p:spPr/>
        <p:txBody>
          <a:bodyPr/>
          <a:lstStyle/>
          <a:p>
            <a:r>
              <a:rPr lang="en-US" altLang="en-US"/>
              <a:t>Slide </a:t>
            </a:r>
            <a:fld id="{D2793805-6678-4F90-9549-7863581D2258}" type="slidenum">
              <a:rPr lang="en-US" altLang="en-US" smtClean="0"/>
              <a:pPr/>
              <a:t>14</a:t>
            </a:fld>
            <a:endParaRPr lang="en-US" altLang="en-US"/>
          </a:p>
        </p:txBody>
      </p:sp>
    </p:spTree>
    <p:extLst>
      <p:ext uri="{BB962C8B-B14F-4D97-AF65-F5344CB8AC3E}">
        <p14:creationId xmlns:p14="http://schemas.microsoft.com/office/powerpoint/2010/main" val="2066740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A7A93-4EEA-29E2-EC5B-B1AE212EDE0C}"/>
              </a:ext>
            </a:extLst>
          </p:cNvPr>
          <p:cNvSpPr>
            <a:spLocks noGrp="1"/>
          </p:cNvSpPr>
          <p:nvPr>
            <p:ph type="title"/>
          </p:nvPr>
        </p:nvSpPr>
        <p:spPr/>
        <p:txBody>
          <a:bodyPr/>
          <a:lstStyle/>
          <a:p>
            <a:r>
              <a:rPr lang="en-US" dirty="0"/>
              <a:t>IoT White paper notes</a:t>
            </a:r>
          </a:p>
        </p:txBody>
      </p:sp>
      <p:sp>
        <p:nvSpPr>
          <p:cNvPr id="3" name="Content Placeholder 2">
            <a:extLst>
              <a:ext uri="{FF2B5EF4-FFF2-40B4-BE49-F238E27FC236}">
                <a16:creationId xmlns:a16="http://schemas.microsoft.com/office/drawing/2014/main" id="{98A5954C-D83B-6AC5-C385-192DFAA402CF}"/>
              </a:ext>
            </a:extLst>
          </p:cNvPr>
          <p:cNvSpPr>
            <a:spLocks noGrp="1"/>
          </p:cNvSpPr>
          <p:nvPr>
            <p:ph idx="1"/>
          </p:nvPr>
        </p:nvSpPr>
        <p:spPr/>
        <p:txBody>
          <a:bodyPr>
            <a:normAutofit fontScale="70000" lnSpcReduction="20000"/>
          </a:bodyPr>
          <a:lstStyle/>
          <a:p>
            <a:r>
              <a:rPr lang="en-US" dirty="0"/>
              <a:t>Section 5 – Ben will review Chris material and add new from John and Jim.</a:t>
            </a:r>
          </a:p>
          <a:p>
            <a:pPr lvl="1"/>
            <a:r>
              <a:rPr lang="en-US" dirty="0"/>
              <a:t>Section 5 replaced and reviewed by TAG </a:t>
            </a:r>
          </a:p>
          <a:p>
            <a:r>
              <a:rPr lang="en-US" dirty="0"/>
              <a:t>Section 7 - Add a diagram showing a neighborhood-area network</a:t>
            </a:r>
          </a:p>
          <a:p>
            <a:pPr lvl="1"/>
            <a:r>
              <a:rPr lang="en-US" dirty="0"/>
              <a:t>Tim inserted a diagram – Phil Beecher is providing others . </a:t>
            </a:r>
          </a:p>
          <a:p>
            <a:r>
              <a:rPr lang="en-US" dirty="0"/>
              <a:t>Section 8 – Ask Chris </a:t>
            </a:r>
            <a:r>
              <a:rPr lang="en-US" dirty="0" err="1"/>
              <a:t>DiMinico</a:t>
            </a:r>
            <a:r>
              <a:rPr lang="en-US" dirty="0"/>
              <a:t> to extract from SPE white paper. </a:t>
            </a:r>
          </a:p>
          <a:p>
            <a:r>
              <a:rPr lang="en-US" dirty="0"/>
              <a:t>Section 10 – move frequency tables to appendix. Create a graphic showing range of all bands from DC to light, and where 802 wireless standards operate</a:t>
            </a:r>
          </a:p>
          <a:p>
            <a:pPr lvl="1"/>
            <a:r>
              <a:rPr lang="en-US" dirty="0"/>
              <a:t>Horizontal – frequency 50 MHz to 50 GHz logarithmic. Vertical IEEE 802 standards in groups.   (Open task for someone to create this graphic) </a:t>
            </a:r>
          </a:p>
          <a:p>
            <a:r>
              <a:rPr lang="en-US" dirty="0"/>
              <a:t>Section 11 – Ann will work on a closing paragraph.  (completed)</a:t>
            </a:r>
          </a:p>
          <a:p>
            <a:endParaRPr lang="en-US" dirty="0"/>
          </a:p>
          <a:p>
            <a:r>
              <a:rPr lang="en-US" dirty="0"/>
              <a:t>Draft from September 2025 meeting 802.24-25-0014r5</a:t>
            </a:r>
          </a:p>
          <a:p>
            <a:endParaRPr lang="en-US" dirty="0"/>
          </a:p>
        </p:txBody>
      </p:sp>
      <p:sp>
        <p:nvSpPr>
          <p:cNvPr id="4" name="Footer Placeholder 3">
            <a:extLst>
              <a:ext uri="{FF2B5EF4-FFF2-40B4-BE49-F238E27FC236}">
                <a16:creationId xmlns:a16="http://schemas.microsoft.com/office/drawing/2014/main" id="{A980740C-EF04-A011-E52B-E0370FC07629}"/>
              </a:ext>
            </a:extLst>
          </p:cNvPr>
          <p:cNvSpPr>
            <a:spLocks noGrp="1"/>
          </p:cNvSpPr>
          <p:nvPr>
            <p:ph type="ftr" sz="quarter" idx="11"/>
          </p:nvPr>
        </p:nvSpPr>
        <p:spPr/>
        <p:txBody>
          <a:bodyPr/>
          <a:lstStyle/>
          <a:p>
            <a:r>
              <a:rPr lang="en-US" altLang="en-US" dirty="0"/>
              <a:t>Tim Godfrey, EPRI</a:t>
            </a:r>
          </a:p>
        </p:txBody>
      </p:sp>
      <p:sp>
        <p:nvSpPr>
          <p:cNvPr id="5" name="Slide Number Placeholder 4">
            <a:extLst>
              <a:ext uri="{FF2B5EF4-FFF2-40B4-BE49-F238E27FC236}">
                <a16:creationId xmlns:a16="http://schemas.microsoft.com/office/drawing/2014/main" id="{FCD1691E-1C65-0818-BAA9-4CD487BE792E}"/>
              </a:ext>
            </a:extLst>
          </p:cNvPr>
          <p:cNvSpPr>
            <a:spLocks noGrp="1"/>
          </p:cNvSpPr>
          <p:nvPr>
            <p:ph type="sldNum" sz="quarter" idx="12"/>
          </p:nvPr>
        </p:nvSpPr>
        <p:spPr/>
        <p:txBody>
          <a:bodyPr/>
          <a:lstStyle/>
          <a:p>
            <a:r>
              <a:rPr lang="en-US" altLang="en-US"/>
              <a:t>Slide </a:t>
            </a:r>
            <a:fld id="{D2793805-6678-4F90-9549-7863581D2258}" type="slidenum">
              <a:rPr lang="en-US" altLang="en-US" smtClean="0"/>
              <a:pPr/>
              <a:t>15</a:t>
            </a:fld>
            <a:endParaRPr lang="en-US" altLang="en-US"/>
          </a:p>
        </p:txBody>
      </p:sp>
    </p:spTree>
    <p:extLst>
      <p:ext uri="{BB962C8B-B14F-4D97-AF65-F5344CB8AC3E}">
        <p14:creationId xmlns:p14="http://schemas.microsoft.com/office/powerpoint/2010/main" val="1378794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8A757-4B71-C26F-CC78-0B751162AE95}"/>
              </a:ext>
            </a:extLst>
          </p:cNvPr>
          <p:cNvSpPr>
            <a:spLocks noGrp="1"/>
          </p:cNvSpPr>
          <p:nvPr>
            <p:ph type="title"/>
          </p:nvPr>
        </p:nvSpPr>
        <p:spPr>
          <a:xfrm>
            <a:off x="914400" y="609600"/>
            <a:ext cx="10363200" cy="1066800"/>
          </a:xfrm>
        </p:spPr>
        <p:txBody>
          <a:bodyPr/>
          <a:lstStyle/>
          <a:p>
            <a:r>
              <a:rPr lang="en-US" dirty="0"/>
              <a:t>IoT White paper Discussion – Sept 2025</a:t>
            </a:r>
          </a:p>
        </p:txBody>
      </p:sp>
      <p:sp>
        <p:nvSpPr>
          <p:cNvPr id="4" name="Footer Placeholder 3">
            <a:extLst>
              <a:ext uri="{FF2B5EF4-FFF2-40B4-BE49-F238E27FC236}">
                <a16:creationId xmlns:a16="http://schemas.microsoft.com/office/drawing/2014/main" id="{46380E7B-22DC-44B2-A9BE-F146CC98CECC}"/>
              </a:ext>
            </a:extLst>
          </p:cNvPr>
          <p:cNvSpPr>
            <a:spLocks noGrp="1"/>
          </p:cNvSpPr>
          <p:nvPr>
            <p:ph type="ftr" sz="quarter" idx="11"/>
          </p:nvPr>
        </p:nvSpPr>
        <p:spPr/>
        <p:txBody>
          <a:bodyPr/>
          <a:lstStyle/>
          <a:p>
            <a:r>
              <a:rPr lang="en-US" altLang="en-US"/>
              <a:t>Tim Godfrey, EPRI</a:t>
            </a:r>
            <a:endParaRPr lang="en-US" altLang="en-US" dirty="0"/>
          </a:p>
        </p:txBody>
      </p:sp>
      <p:sp>
        <p:nvSpPr>
          <p:cNvPr id="5" name="Slide Number Placeholder 4">
            <a:extLst>
              <a:ext uri="{FF2B5EF4-FFF2-40B4-BE49-F238E27FC236}">
                <a16:creationId xmlns:a16="http://schemas.microsoft.com/office/drawing/2014/main" id="{DCF9DB7A-D8C0-C2CF-1D01-B785F12995FC}"/>
              </a:ext>
            </a:extLst>
          </p:cNvPr>
          <p:cNvSpPr>
            <a:spLocks noGrp="1"/>
          </p:cNvSpPr>
          <p:nvPr>
            <p:ph type="sldNum" sz="quarter" idx="12"/>
          </p:nvPr>
        </p:nvSpPr>
        <p:spPr/>
        <p:txBody>
          <a:bodyPr/>
          <a:lstStyle/>
          <a:p>
            <a:r>
              <a:rPr lang="en-US" altLang="en-US"/>
              <a:t>Slide </a:t>
            </a:r>
            <a:fld id="{D2793805-6678-4F90-9549-7863581D2258}" type="slidenum">
              <a:rPr lang="en-US" altLang="en-US" smtClean="0"/>
              <a:pPr/>
              <a:t>16</a:t>
            </a:fld>
            <a:endParaRPr lang="en-US" altLang="en-US"/>
          </a:p>
        </p:txBody>
      </p:sp>
      <p:pic>
        <p:nvPicPr>
          <p:cNvPr id="6" name="Picture 12" descr="Block 3 Community Storage">
            <a:extLst>
              <a:ext uri="{FF2B5EF4-FFF2-40B4-BE49-F238E27FC236}">
                <a16:creationId xmlns:a16="http://schemas.microsoft.com/office/drawing/2014/main" id="{559665FF-3F59-64BC-1FF6-81F894569A81}"/>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161680" y="2667000"/>
            <a:ext cx="3344520" cy="2362200"/>
          </a:xfrm>
          <a:prstGeom prst="rect">
            <a:avLst/>
          </a:prstGeom>
          <a:noFill/>
        </p:spPr>
      </p:pic>
      <p:pic>
        <p:nvPicPr>
          <p:cNvPr id="7" name="Picture 24" descr="Wireless Communications">
            <a:extLst>
              <a:ext uri="{FF2B5EF4-FFF2-40B4-BE49-F238E27FC236}">
                <a16:creationId xmlns:a16="http://schemas.microsoft.com/office/drawing/2014/main" id="{4CD7CAB7-2B0F-A8AA-5BA6-B3CB3646E662}"/>
              </a:ext>
            </a:extLst>
          </p:cNvPr>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10812463" y="2057400"/>
            <a:ext cx="533400" cy="929716"/>
          </a:xfrm>
          <a:prstGeom prst="rect">
            <a:avLst/>
          </a:prstGeom>
          <a:noFill/>
        </p:spPr>
      </p:pic>
      <p:pic>
        <p:nvPicPr>
          <p:cNvPr id="8" name="Picture 2">
            <a:extLst>
              <a:ext uri="{FF2B5EF4-FFF2-40B4-BE49-F238E27FC236}">
                <a16:creationId xmlns:a16="http://schemas.microsoft.com/office/drawing/2014/main" id="{53241FC1-8975-1675-6615-C6B111FD5F74}"/>
              </a:ext>
            </a:extLst>
          </p:cNvPr>
          <p:cNvPicPr>
            <a:picLocks noChangeAspect="1" noChangeArrowheads="1"/>
          </p:cNvPicPr>
          <p:nvPr/>
        </p:nvPicPr>
        <p:blipFill>
          <a:blip r:embed="rId4" cstate="print"/>
          <a:srcRect/>
          <a:stretch>
            <a:fillRect/>
          </a:stretch>
        </p:blipFill>
        <p:spPr bwMode="auto">
          <a:xfrm>
            <a:off x="1259156" y="2677571"/>
            <a:ext cx="5782606" cy="3266029"/>
          </a:xfrm>
          <a:prstGeom prst="rect">
            <a:avLst/>
          </a:prstGeom>
          <a:noFill/>
          <a:ln w="9525">
            <a:noFill/>
            <a:miter lim="800000"/>
            <a:headEnd/>
            <a:tailEnd/>
          </a:ln>
          <a:effectLst/>
        </p:spPr>
      </p:pic>
      <p:sp>
        <p:nvSpPr>
          <p:cNvPr id="9" name="Lightning Bolt 8">
            <a:extLst>
              <a:ext uri="{FF2B5EF4-FFF2-40B4-BE49-F238E27FC236}">
                <a16:creationId xmlns:a16="http://schemas.microsoft.com/office/drawing/2014/main" id="{4407C9B9-763E-D28C-2A82-DD81BF9709DF}"/>
              </a:ext>
            </a:extLst>
          </p:cNvPr>
          <p:cNvSpPr/>
          <p:nvPr/>
        </p:nvSpPr>
        <p:spPr bwMode="auto">
          <a:xfrm rot="9378815">
            <a:off x="1026482" y="3759327"/>
            <a:ext cx="336061" cy="437662"/>
          </a:xfrm>
          <a:prstGeom prst="lightningBol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endParaRPr lang="en-US"/>
          </a:p>
        </p:txBody>
      </p:sp>
      <p:sp>
        <p:nvSpPr>
          <p:cNvPr id="10" name="TextBox 9">
            <a:extLst>
              <a:ext uri="{FF2B5EF4-FFF2-40B4-BE49-F238E27FC236}">
                <a16:creationId xmlns:a16="http://schemas.microsoft.com/office/drawing/2014/main" id="{F62D9122-F6DE-9F29-D5D4-786D823F6425}"/>
              </a:ext>
            </a:extLst>
          </p:cNvPr>
          <p:cNvSpPr txBox="1"/>
          <p:nvPr/>
        </p:nvSpPr>
        <p:spPr>
          <a:xfrm>
            <a:off x="580999" y="3610837"/>
            <a:ext cx="814647" cy="276999"/>
          </a:xfrm>
          <a:prstGeom prst="rect">
            <a:avLst/>
          </a:prstGeom>
          <a:noFill/>
        </p:spPr>
        <p:txBody>
          <a:bodyPr wrap="none" rtlCol="0">
            <a:spAutoFit/>
          </a:bodyPr>
          <a:lstStyle/>
          <a:p>
            <a:pPr algn="l"/>
            <a:r>
              <a:rPr lang="en-US" sz="1200" dirty="0"/>
              <a:t>Backhaul</a:t>
            </a:r>
          </a:p>
        </p:txBody>
      </p:sp>
      <p:sp>
        <p:nvSpPr>
          <p:cNvPr id="11" name="Lightning Bolt 10">
            <a:extLst>
              <a:ext uri="{FF2B5EF4-FFF2-40B4-BE49-F238E27FC236}">
                <a16:creationId xmlns:a16="http://schemas.microsoft.com/office/drawing/2014/main" id="{BBC16F44-FDC8-A02E-0FA0-380D8DC64C5B}"/>
              </a:ext>
            </a:extLst>
          </p:cNvPr>
          <p:cNvSpPr/>
          <p:nvPr/>
        </p:nvSpPr>
        <p:spPr bwMode="auto">
          <a:xfrm rot="15474547">
            <a:off x="6859335" y="2587304"/>
            <a:ext cx="261072" cy="344183"/>
          </a:xfrm>
          <a:prstGeom prst="lightningBol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endParaRPr lang="en-US"/>
          </a:p>
        </p:txBody>
      </p:sp>
      <p:sp>
        <p:nvSpPr>
          <p:cNvPr id="12" name="TextBox 11">
            <a:extLst>
              <a:ext uri="{FF2B5EF4-FFF2-40B4-BE49-F238E27FC236}">
                <a16:creationId xmlns:a16="http://schemas.microsoft.com/office/drawing/2014/main" id="{D6565BAA-1817-3A9D-4A18-B2D32A9BA2A9}"/>
              </a:ext>
            </a:extLst>
          </p:cNvPr>
          <p:cNvSpPr txBox="1"/>
          <p:nvPr/>
        </p:nvSpPr>
        <p:spPr>
          <a:xfrm>
            <a:off x="6729856" y="2344738"/>
            <a:ext cx="814647" cy="276999"/>
          </a:xfrm>
          <a:prstGeom prst="rect">
            <a:avLst/>
          </a:prstGeom>
          <a:noFill/>
        </p:spPr>
        <p:txBody>
          <a:bodyPr wrap="none" rtlCol="0">
            <a:spAutoFit/>
          </a:bodyPr>
          <a:lstStyle/>
          <a:p>
            <a:pPr algn="l"/>
            <a:r>
              <a:rPr lang="en-US" sz="1200" dirty="0"/>
              <a:t>Backhaul</a:t>
            </a:r>
          </a:p>
        </p:txBody>
      </p:sp>
      <p:sp>
        <p:nvSpPr>
          <p:cNvPr id="13" name="TextBox 12">
            <a:extLst>
              <a:ext uri="{FF2B5EF4-FFF2-40B4-BE49-F238E27FC236}">
                <a16:creationId xmlns:a16="http://schemas.microsoft.com/office/drawing/2014/main" id="{0CBF7678-CBCE-1B98-2FBC-EA00C1513956}"/>
              </a:ext>
            </a:extLst>
          </p:cNvPr>
          <p:cNvSpPr txBox="1"/>
          <p:nvPr/>
        </p:nvSpPr>
        <p:spPr>
          <a:xfrm>
            <a:off x="1596999" y="4392376"/>
            <a:ext cx="788999" cy="276999"/>
          </a:xfrm>
          <a:prstGeom prst="rect">
            <a:avLst/>
          </a:prstGeom>
          <a:noFill/>
        </p:spPr>
        <p:txBody>
          <a:bodyPr wrap="none" rtlCol="0">
            <a:spAutoFit/>
          </a:bodyPr>
          <a:lstStyle/>
          <a:p>
            <a:pPr algn="l"/>
            <a:r>
              <a:rPr lang="en-US" sz="1200" dirty="0">
                <a:solidFill>
                  <a:schemeClr val="accent5">
                    <a:lumMod val="75000"/>
                  </a:schemeClr>
                </a:solidFill>
              </a:rPr>
              <a:t>Collector</a:t>
            </a:r>
          </a:p>
        </p:txBody>
      </p:sp>
      <p:sp>
        <p:nvSpPr>
          <p:cNvPr id="14" name="TextBox 13">
            <a:extLst>
              <a:ext uri="{FF2B5EF4-FFF2-40B4-BE49-F238E27FC236}">
                <a16:creationId xmlns:a16="http://schemas.microsoft.com/office/drawing/2014/main" id="{B6F5F7A5-4D6F-D7FC-1171-1DBF8C949906}"/>
              </a:ext>
            </a:extLst>
          </p:cNvPr>
          <p:cNvSpPr txBox="1"/>
          <p:nvPr/>
        </p:nvSpPr>
        <p:spPr>
          <a:xfrm>
            <a:off x="6059940" y="2547946"/>
            <a:ext cx="788999" cy="276999"/>
          </a:xfrm>
          <a:prstGeom prst="rect">
            <a:avLst/>
          </a:prstGeom>
          <a:noFill/>
        </p:spPr>
        <p:txBody>
          <a:bodyPr wrap="none" rtlCol="0">
            <a:spAutoFit/>
          </a:bodyPr>
          <a:lstStyle/>
          <a:p>
            <a:pPr algn="l"/>
            <a:r>
              <a:rPr lang="en-US" sz="1200" dirty="0">
                <a:solidFill>
                  <a:schemeClr val="accent5">
                    <a:lumMod val="75000"/>
                  </a:schemeClr>
                </a:solidFill>
              </a:rPr>
              <a:t>Collector</a:t>
            </a:r>
          </a:p>
        </p:txBody>
      </p:sp>
    </p:spTree>
    <p:extLst>
      <p:ext uri="{BB962C8B-B14F-4D97-AF65-F5344CB8AC3E}">
        <p14:creationId xmlns:p14="http://schemas.microsoft.com/office/powerpoint/2010/main" val="3735591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B1E94-85E3-3216-B1EA-80294C6D9A75}"/>
              </a:ext>
            </a:extLst>
          </p:cNvPr>
          <p:cNvSpPr>
            <a:spLocks noGrp="1"/>
          </p:cNvSpPr>
          <p:nvPr>
            <p:ph type="title"/>
          </p:nvPr>
        </p:nvSpPr>
        <p:spPr/>
        <p:txBody>
          <a:bodyPr/>
          <a:lstStyle/>
          <a:p>
            <a:r>
              <a:rPr lang="en-US" dirty="0"/>
              <a:t>Smart Grid White Paper Revision Plan</a:t>
            </a:r>
          </a:p>
        </p:txBody>
      </p:sp>
      <p:sp>
        <p:nvSpPr>
          <p:cNvPr id="3" name="Content Placeholder 2">
            <a:extLst>
              <a:ext uri="{FF2B5EF4-FFF2-40B4-BE49-F238E27FC236}">
                <a16:creationId xmlns:a16="http://schemas.microsoft.com/office/drawing/2014/main" id="{00D5ECAB-F203-23AA-5846-E6419311AC71}"/>
              </a:ext>
            </a:extLst>
          </p:cNvPr>
          <p:cNvSpPr>
            <a:spLocks noGrp="1"/>
          </p:cNvSpPr>
          <p:nvPr>
            <p:ph idx="1"/>
          </p:nvPr>
        </p:nvSpPr>
        <p:spPr>
          <a:xfrm>
            <a:off x="990600" y="1523999"/>
            <a:ext cx="10363200" cy="4951413"/>
          </a:xfrm>
        </p:spPr>
        <p:txBody>
          <a:bodyPr>
            <a:normAutofit fontScale="47500" lnSpcReduction="20000"/>
          </a:bodyPr>
          <a:lstStyle/>
          <a:p>
            <a:r>
              <a:rPr lang="en-US" dirty="0"/>
              <a:t>Update of first Smart Grid white paper to address latest amendments of 802.15.4 u, v, w, x, y, Rev-me,  and new organization of documents to clarify UWB vs Narrowband</a:t>
            </a:r>
          </a:p>
          <a:p>
            <a:endParaRPr lang="en-US" dirty="0"/>
          </a:p>
          <a:p>
            <a:r>
              <a:rPr lang="en-US" dirty="0"/>
              <a:t>New Standards</a:t>
            </a:r>
          </a:p>
          <a:p>
            <a:pPr lvl="1"/>
            <a:r>
              <a:rPr lang="en-US" dirty="0"/>
              <a:t>Amendments of 802.15.4  (SUN) u, v, x, y, ac, ad/NG,  (4me revision)    Phil Beecher, Gary Stuebing, Don Sturek, Jeorg</a:t>
            </a:r>
          </a:p>
          <a:p>
            <a:pPr lvl="1"/>
            <a:r>
              <a:rPr lang="en-US" dirty="0"/>
              <a:t>LECIM/LPWAN  802.15.4w  Jeorg</a:t>
            </a:r>
          </a:p>
          <a:p>
            <a:pPr lvl="1"/>
            <a:r>
              <a:rPr lang="en-US" dirty="0"/>
              <a:t>802.15.9      Tero </a:t>
            </a:r>
          </a:p>
          <a:p>
            <a:pPr lvl="1"/>
            <a:r>
              <a:rPr lang="en-US" dirty="0"/>
              <a:t>802.1 TSN     Reference to the TSN White Paper  (Janos)</a:t>
            </a:r>
          </a:p>
          <a:p>
            <a:pPr lvl="1"/>
            <a:r>
              <a:rPr lang="en-US" dirty="0"/>
              <a:t>802.11ah and 11ax                 (Dave </a:t>
            </a:r>
            <a:r>
              <a:rPr lang="en-US" dirty="0" err="1"/>
              <a:t>Halasz</a:t>
            </a:r>
            <a:r>
              <a:rPr lang="en-US" dirty="0"/>
              <a:t>)</a:t>
            </a:r>
          </a:p>
          <a:p>
            <a:pPr lvl="1"/>
            <a:r>
              <a:rPr lang="en-US" dirty="0"/>
              <a:t>802.16s, 16t       (Tim, Harry)</a:t>
            </a:r>
          </a:p>
          <a:p>
            <a:pPr lvl="1"/>
            <a:r>
              <a:rPr lang="en-US" dirty="0"/>
              <a:t>802.19.3   sub-1 GHz coexistence    (Ben)</a:t>
            </a:r>
          </a:p>
          <a:p>
            <a:pPr lvl="1"/>
            <a:endParaRPr lang="en-US" dirty="0"/>
          </a:p>
          <a:p>
            <a:r>
              <a:rPr lang="en-US" dirty="0"/>
              <a:t>New topics</a:t>
            </a:r>
          </a:p>
          <a:p>
            <a:pPr lvl="1"/>
            <a:r>
              <a:rPr lang="en-US" dirty="0"/>
              <a:t>Integration of Gas/Water into electric metering</a:t>
            </a:r>
          </a:p>
          <a:p>
            <a:pPr lvl="1"/>
            <a:r>
              <a:rPr lang="en-US" dirty="0"/>
              <a:t>Battery leaf nodes for low power</a:t>
            </a:r>
          </a:p>
          <a:p>
            <a:pPr lvl="1"/>
            <a:r>
              <a:rPr lang="en-US" dirty="0"/>
              <a:t>Sensors</a:t>
            </a:r>
          </a:p>
          <a:p>
            <a:pPr lvl="1"/>
            <a:r>
              <a:rPr lang="en-US" dirty="0"/>
              <a:t>Situational Awareness</a:t>
            </a:r>
          </a:p>
          <a:p>
            <a:pPr lvl="1"/>
            <a:r>
              <a:rPr lang="en-US" dirty="0"/>
              <a:t>Physical Security</a:t>
            </a:r>
          </a:p>
          <a:p>
            <a:pPr lvl="1"/>
            <a:r>
              <a:rPr lang="en-US" dirty="0"/>
              <a:t>Wildfire detection and prevention</a:t>
            </a:r>
          </a:p>
          <a:p>
            <a:pPr lvl="1"/>
            <a:r>
              <a:rPr lang="en-US" dirty="0"/>
              <a:t>Any others identified by contributors.</a:t>
            </a:r>
          </a:p>
          <a:p>
            <a:pPr lvl="1"/>
            <a:endParaRPr lang="en-US" dirty="0"/>
          </a:p>
          <a:p>
            <a:r>
              <a:rPr lang="en-US" dirty="0"/>
              <a:t>Complementary role of IEEE 802 with cellular technologies</a:t>
            </a:r>
          </a:p>
          <a:p>
            <a:endParaRPr lang="en-US" dirty="0"/>
          </a:p>
          <a:p>
            <a:endParaRPr lang="en-US" dirty="0"/>
          </a:p>
        </p:txBody>
      </p:sp>
      <p:sp>
        <p:nvSpPr>
          <p:cNvPr id="4" name="Footer Placeholder 3">
            <a:extLst>
              <a:ext uri="{FF2B5EF4-FFF2-40B4-BE49-F238E27FC236}">
                <a16:creationId xmlns:a16="http://schemas.microsoft.com/office/drawing/2014/main" id="{112700C9-1047-E737-C4A6-AD601B25BBC4}"/>
              </a:ext>
            </a:extLst>
          </p:cNvPr>
          <p:cNvSpPr>
            <a:spLocks noGrp="1"/>
          </p:cNvSpPr>
          <p:nvPr>
            <p:ph type="ftr" sz="quarter" idx="11"/>
          </p:nvPr>
        </p:nvSpPr>
        <p:spPr/>
        <p:txBody>
          <a:bodyPr/>
          <a:lstStyle/>
          <a:p>
            <a:r>
              <a:rPr lang="en-US" altLang="en-US"/>
              <a:t>Tim Godfrey, EPRI</a:t>
            </a:r>
            <a:endParaRPr lang="en-US" altLang="en-US" dirty="0"/>
          </a:p>
        </p:txBody>
      </p:sp>
      <p:sp>
        <p:nvSpPr>
          <p:cNvPr id="5" name="Slide Number Placeholder 4">
            <a:extLst>
              <a:ext uri="{FF2B5EF4-FFF2-40B4-BE49-F238E27FC236}">
                <a16:creationId xmlns:a16="http://schemas.microsoft.com/office/drawing/2014/main" id="{DD83E089-E3B6-D15D-2A51-C1A21283A3B5}"/>
              </a:ext>
            </a:extLst>
          </p:cNvPr>
          <p:cNvSpPr>
            <a:spLocks noGrp="1"/>
          </p:cNvSpPr>
          <p:nvPr>
            <p:ph type="sldNum" sz="quarter" idx="12"/>
          </p:nvPr>
        </p:nvSpPr>
        <p:spPr/>
        <p:txBody>
          <a:bodyPr/>
          <a:lstStyle/>
          <a:p>
            <a:r>
              <a:rPr lang="en-US" altLang="en-US"/>
              <a:t>Slide </a:t>
            </a:r>
            <a:fld id="{D2793805-6678-4F90-9549-7863581D2258}" type="slidenum">
              <a:rPr lang="en-US" altLang="en-US" smtClean="0"/>
              <a:pPr/>
              <a:t>17</a:t>
            </a:fld>
            <a:endParaRPr lang="en-US" altLang="en-US"/>
          </a:p>
        </p:txBody>
      </p:sp>
    </p:spTree>
    <p:extLst>
      <p:ext uri="{BB962C8B-B14F-4D97-AF65-F5344CB8AC3E}">
        <p14:creationId xmlns:p14="http://schemas.microsoft.com/office/powerpoint/2010/main" val="2966422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2E778-EF74-E856-BF3B-C2331E257FCE}"/>
              </a:ext>
            </a:extLst>
          </p:cNvPr>
          <p:cNvSpPr>
            <a:spLocks noGrp="1"/>
          </p:cNvSpPr>
          <p:nvPr>
            <p:ph type="title"/>
          </p:nvPr>
        </p:nvSpPr>
        <p:spPr/>
        <p:txBody>
          <a:bodyPr/>
          <a:lstStyle/>
          <a:p>
            <a:r>
              <a:rPr lang="en-US" dirty="0"/>
              <a:t>Smart Grid White Paper Actions from Sept 2025</a:t>
            </a:r>
          </a:p>
        </p:txBody>
      </p:sp>
      <p:sp>
        <p:nvSpPr>
          <p:cNvPr id="3" name="Content Placeholder 2">
            <a:extLst>
              <a:ext uri="{FF2B5EF4-FFF2-40B4-BE49-F238E27FC236}">
                <a16:creationId xmlns:a16="http://schemas.microsoft.com/office/drawing/2014/main" id="{D2AE5C86-7EAA-84A6-DB58-1A511AE5FCFE}"/>
              </a:ext>
            </a:extLst>
          </p:cNvPr>
          <p:cNvSpPr>
            <a:spLocks noGrp="1"/>
          </p:cNvSpPr>
          <p:nvPr>
            <p:ph idx="1"/>
          </p:nvPr>
        </p:nvSpPr>
        <p:spPr>
          <a:xfrm>
            <a:off x="914400" y="1981200"/>
            <a:ext cx="10363200" cy="4114800"/>
          </a:xfrm>
        </p:spPr>
        <p:txBody>
          <a:bodyPr>
            <a:normAutofit fontScale="62500" lnSpcReduction="20000"/>
          </a:bodyPr>
          <a:lstStyle/>
          <a:p>
            <a:r>
              <a:rPr lang="en-US" dirty="0"/>
              <a:t>Provide draft to Phil for update on energy constrained, low power devices  (in process)</a:t>
            </a:r>
          </a:p>
          <a:p>
            <a:r>
              <a:rPr lang="en-US" dirty="0"/>
              <a:t>Phil will provide text introduce concept of AMI 2.0, and heterogeneous networks combining mesh and Private Cellular. (in process)</a:t>
            </a:r>
          </a:p>
          <a:p>
            <a:r>
              <a:rPr lang="en-US" dirty="0"/>
              <a:t>Raquel to provide text on self-healing  (not present – maybe Sandia?)</a:t>
            </a:r>
          </a:p>
          <a:p>
            <a:r>
              <a:rPr lang="en-US" dirty="0"/>
              <a:t>Companion document “IEEE 802 recommendations on IEEE 802 related Smart Grid standards” needs update</a:t>
            </a:r>
          </a:p>
          <a:p>
            <a:r>
              <a:rPr lang="en-US" dirty="0"/>
              <a:t>Ben will provide text on Spectrum Sharing   </a:t>
            </a:r>
          </a:p>
          <a:p>
            <a:r>
              <a:rPr lang="en-US" dirty="0"/>
              <a:t>Tim will replace figure 1 with hourglass diagram showing IP as middle layer (Done) </a:t>
            </a:r>
          </a:p>
          <a:p>
            <a:endParaRPr lang="en-US" dirty="0"/>
          </a:p>
          <a:p>
            <a:endParaRPr lang="en-US" dirty="0"/>
          </a:p>
          <a:p>
            <a:r>
              <a:rPr lang="en-US" dirty="0"/>
              <a:t>Output document from July – 802.24-25-0013r3</a:t>
            </a:r>
          </a:p>
          <a:p>
            <a:endParaRPr lang="en-US" dirty="0"/>
          </a:p>
          <a:p>
            <a:endParaRPr lang="en-US" dirty="0"/>
          </a:p>
        </p:txBody>
      </p:sp>
      <p:sp>
        <p:nvSpPr>
          <p:cNvPr id="4" name="Footer Placeholder 3">
            <a:extLst>
              <a:ext uri="{FF2B5EF4-FFF2-40B4-BE49-F238E27FC236}">
                <a16:creationId xmlns:a16="http://schemas.microsoft.com/office/drawing/2014/main" id="{83C6140F-08F8-3208-D42C-EF6797B90BBC}"/>
              </a:ext>
            </a:extLst>
          </p:cNvPr>
          <p:cNvSpPr>
            <a:spLocks noGrp="1"/>
          </p:cNvSpPr>
          <p:nvPr>
            <p:ph type="ftr" sz="quarter" idx="11"/>
          </p:nvPr>
        </p:nvSpPr>
        <p:spPr/>
        <p:txBody>
          <a:bodyPr/>
          <a:lstStyle/>
          <a:p>
            <a:r>
              <a:rPr lang="en-US" altLang="en-US"/>
              <a:t>Tim Godfrey, EPRI</a:t>
            </a:r>
            <a:endParaRPr lang="en-US" altLang="en-US" dirty="0"/>
          </a:p>
        </p:txBody>
      </p:sp>
      <p:sp>
        <p:nvSpPr>
          <p:cNvPr id="5" name="Slide Number Placeholder 4">
            <a:extLst>
              <a:ext uri="{FF2B5EF4-FFF2-40B4-BE49-F238E27FC236}">
                <a16:creationId xmlns:a16="http://schemas.microsoft.com/office/drawing/2014/main" id="{CF321952-9AA3-F9EF-197A-ECBDF2D8E69D}"/>
              </a:ext>
            </a:extLst>
          </p:cNvPr>
          <p:cNvSpPr>
            <a:spLocks noGrp="1"/>
          </p:cNvSpPr>
          <p:nvPr>
            <p:ph type="sldNum" sz="quarter" idx="12"/>
          </p:nvPr>
        </p:nvSpPr>
        <p:spPr/>
        <p:txBody>
          <a:bodyPr/>
          <a:lstStyle/>
          <a:p>
            <a:r>
              <a:rPr lang="en-US" altLang="en-US"/>
              <a:t>Slide </a:t>
            </a:r>
            <a:fld id="{D2793805-6678-4F90-9549-7863581D2258}" type="slidenum">
              <a:rPr lang="en-US" altLang="en-US" smtClean="0"/>
              <a:pPr/>
              <a:t>18</a:t>
            </a:fld>
            <a:endParaRPr lang="en-US" altLang="en-US"/>
          </a:p>
        </p:txBody>
      </p:sp>
    </p:spTree>
    <p:extLst>
      <p:ext uri="{BB962C8B-B14F-4D97-AF65-F5344CB8AC3E}">
        <p14:creationId xmlns:p14="http://schemas.microsoft.com/office/powerpoint/2010/main" val="4139067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rapezoid 10">
            <a:extLst>
              <a:ext uri="{FF2B5EF4-FFF2-40B4-BE49-F238E27FC236}">
                <a16:creationId xmlns:a16="http://schemas.microsoft.com/office/drawing/2014/main" id="{7FAB0B88-D23A-846A-F52C-8AE1E3827A90}"/>
              </a:ext>
            </a:extLst>
          </p:cNvPr>
          <p:cNvSpPr/>
          <p:nvPr/>
        </p:nvSpPr>
        <p:spPr bwMode="auto">
          <a:xfrm flipV="1">
            <a:off x="5238405" y="983085"/>
            <a:ext cx="5048596" cy="2064914"/>
          </a:xfrm>
          <a:prstGeom prst="trapezoid">
            <a:avLst>
              <a:gd name="adj" fmla="val 56450"/>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anose="02020603050405020304" pitchFamily="18" charset="0"/>
            </a:endParaRPr>
          </a:p>
        </p:txBody>
      </p:sp>
      <p:sp>
        <p:nvSpPr>
          <p:cNvPr id="58" name="TextBox 57"/>
          <p:cNvSpPr txBox="1"/>
          <p:nvPr/>
        </p:nvSpPr>
        <p:spPr>
          <a:xfrm>
            <a:off x="6831386" y="1345974"/>
            <a:ext cx="1397000" cy="400050"/>
          </a:xfrm>
          <a:prstGeom prst="rect">
            <a:avLst/>
          </a:prstGeom>
          <a:noFill/>
        </p:spPr>
        <p:txBody>
          <a:bodyPr wrap="none">
            <a:spAutoFit/>
          </a:bodyPr>
          <a:lstStyle/>
          <a:p>
            <a:pPr algn="ctr">
              <a:spcBef>
                <a:spcPct val="50000"/>
              </a:spcBef>
              <a:defRPr/>
            </a:pPr>
            <a:r>
              <a:rPr lang="en-US" sz="2000" dirty="0">
                <a:solidFill>
                  <a:srgbClr val="000000"/>
                </a:solidFill>
                <a:latin typeface="Arial" charset="0"/>
              </a:rPr>
              <a:t>IEC 61850</a:t>
            </a:r>
          </a:p>
        </p:txBody>
      </p:sp>
      <p:sp>
        <p:nvSpPr>
          <p:cNvPr id="59" name="TextBox 58"/>
          <p:cNvSpPr txBox="1"/>
          <p:nvPr/>
        </p:nvSpPr>
        <p:spPr>
          <a:xfrm>
            <a:off x="8841877" y="965288"/>
            <a:ext cx="655637" cy="400050"/>
          </a:xfrm>
          <a:prstGeom prst="rect">
            <a:avLst/>
          </a:prstGeom>
          <a:noFill/>
        </p:spPr>
        <p:txBody>
          <a:bodyPr wrap="none">
            <a:spAutoFit/>
          </a:bodyPr>
          <a:lstStyle/>
          <a:p>
            <a:pPr algn="ctr">
              <a:spcBef>
                <a:spcPct val="50000"/>
              </a:spcBef>
              <a:defRPr/>
            </a:pPr>
            <a:r>
              <a:rPr lang="en-US" sz="2000" dirty="0">
                <a:solidFill>
                  <a:srgbClr val="000000"/>
                </a:solidFill>
                <a:latin typeface="Arial" charset="0"/>
              </a:rPr>
              <a:t>CIM</a:t>
            </a:r>
          </a:p>
        </p:txBody>
      </p:sp>
      <p:sp>
        <p:nvSpPr>
          <p:cNvPr id="60" name="TextBox 59"/>
          <p:cNvSpPr txBox="1"/>
          <p:nvPr/>
        </p:nvSpPr>
        <p:spPr>
          <a:xfrm>
            <a:off x="5871551" y="1345974"/>
            <a:ext cx="871537" cy="400050"/>
          </a:xfrm>
          <a:prstGeom prst="rect">
            <a:avLst/>
          </a:prstGeom>
          <a:noFill/>
        </p:spPr>
        <p:txBody>
          <a:bodyPr wrap="none">
            <a:spAutoFit/>
          </a:bodyPr>
          <a:lstStyle/>
          <a:p>
            <a:pPr algn="ctr">
              <a:spcBef>
                <a:spcPct val="50000"/>
              </a:spcBef>
              <a:defRPr/>
            </a:pPr>
            <a:r>
              <a:rPr lang="en-US" sz="2000" dirty="0">
                <a:solidFill>
                  <a:srgbClr val="000000"/>
                </a:solidFill>
                <a:latin typeface="Arial" charset="0"/>
              </a:rPr>
              <a:t>DNP3</a:t>
            </a:r>
          </a:p>
        </p:txBody>
      </p:sp>
      <p:sp>
        <p:nvSpPr>
          <p:cNvPr id="61" name="TextBox 60"/>
          <p:cNvSpPr txBox="1"/>
          <p:nvPr/>
        </p:nvSpPr>
        <p:spPr>
          <a:xfrm>
            <a:off x="8125725" y="1806157"/>
            <a:ext cx="1397000" cy="401638"/>
          </a:xfrm>
          <a:prstGeom prst="rect">
            <a:avLst/>
          </a:prstGeom>
          <a:noFill/>
        </p:spPr>
        <p:txBody>
          <a:bodyPr wrap="none">
            <a:spAutoFit/>
          </a:bodyPr>
          <a:lstStyle/>
          <a:p>
            <a:pPr algn="ctr">
              <a:spcBef>
                <a:spcPct val="50000"/>
              </a:spcBef>
              <a:defRPr/>
            </a:pPr>
            <a:r>
              <a:rPr lang="en-US" sz="2000" dirty="0">
                <a:solidFill>
                  <a:srgbClr val="000000"/>
                </a:solidFill>
                <a:latin typeface="Arial" charset="0"/>
              </a:rPr>
              <a:t>IEC 61968</a:t>
            </a:r>
          </a:p>
        </p:txBody>
      </p:sp>
      <p:sp>
        <p:nvSpPr>
          <p:cNvPr id="68" name="TextBox 67"/>
          <p:cNvSpPr txBox="1"/>
          <p:nvPr/>
        </p:nvSpPr>
        <p:spPr>
          <a:xfrm>
            <a:off x="6118975" y="1806921"/>
            <a:ext cx="1795684" cy="400110"/>
          </a:xfrm>
          <a:prstGeom prst="rect">
            <a:avLst/>
          </a:prstGeom>
          <a:noFill/>
        </p:spPr>
        <p:txBody>
          <a:bodyPr wrap="none">
            <a:spAutoFit/>
          </a:bodyPr>
          <a:lstStyle/>
          <a:p>
            <a:pPr algn="ctr">
              <a:spcBef>
                <a:spcPct val="50000"/>
              </a:spcBef>
              <a:defRPr/>
            </a:pPr>
            <a:r>
              <a:rPr lang="en-US" sz="2000" dirty="0">
                <a:solidFill>
                  <a:srgbClr val="000000"/>
                </a:solidFill>
                <a:latin typeface="Arial" charset="0"/>
              </a:rPr>
              <a:t>IEEE P2030.5</a:t>
            </a:r>
          </a:p>
        </p:txBody>
      </p:sp>
      <p:sp>
        <p:nvSpPr>
          <p:cNvPr id="72" name="TextBox 71"/>
          <p:cNvSpPr txBox="1"/>
          <p:nvPr/>
        </p:nvSpPr>
        <p:spPr>
          <a:xfrm>
            <a:off x="8201251" y="1345974"/>
            <a:ext cx="1790700" cy="400050"/>
          </a:xfrm>
          <a:prstGeom prst="rect">
            <a:avLst/>
          </a:prstGeom>
          <a:noFill/>
        </p:spPr>
        <p:txBody>
          <a:bodyPr wrap="none">
            <a:spAutoFit/>
          </a:bodyPr>
          <a:lstStyle/>
          <a:p>
            <a:pPr algn="ctr">
              <a:spcBef>
                <a:spcPct val="50000"/>
              </a:spcBef>
              <a:defRPr/>
            </a:pPr>
            <a:r>
              <a:rPr lang="en-US" sz="2000" dirty="0">
                <a:solidFill>
                  <a:srgbClr val="000000"/>
                </a:solidFill>
                <a:latin typeface="Arial" charset="0"/>
              </a:rPr>
              <a:t>IEEE C37.118</a:t>
            </a:r>
          </a:p>
        </p:txBody>
      </p:sp>
      <p:cxnSp>
        <p:nvCxnSpPr>
          <p:cNvPr id="36" name="Straight Connector 35"/>
          <p:cNvCxnSpPr/>
          <p:nvPr/>
        </p:nvCxnSpPr>
        <p:spPr>
          <a:xfrm rot="5400000">
            <a:off x="2057400" y="4046115"/>
            <a:ext cx="2590800" cy="0"/>
          </a:xfrm>
          <a:prstGeom prst="line">
            <a:avLst/>
          </a:prstGeom>
          <a:ln w="127000"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1600200" y="3588915"/>
            <a:ext cx="350520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590800" y="4427115"/>
            <a:ext cx="1600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latin typeface="Calibri" pitchFamily="34" charset="0"/>
              </a:rPr>
              <a:t>PHY Layer</a:t>
            </a:r>
          </a:p>
        </p:txBody>
      </p:sp>
      <p:sp>
        <p:nvSpPr>
          <p:cNvPr id="39" name="Rectangle 38"/>
          <p:cNvSpPr/>
          <p:nvPr/>
        </p:nvSpPr>
        <p:spPr>
          <a:xfrm>
            <a:off x="2590800" y="4046115"/>
            <a:ext cx="1600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t>Link Layer</a:t>
            </a:r>
          </a:p>
        </p:txBody>
      </p:sp>
      <p:sp>
        <p:nvSpPr>
          <p:cNvPr id="40" name="Rectangle 39"/>
          <p:cNvSpPr/>
          <p:nvPr/>
        </p:nvSpPr>
        <p:spPr>
          <a:xfrm>
            <a:off x="2590800" y="3409527"/>
            <a:ext cx="1600200" cy="560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t>Internet Layer</a:t>
            </a:r>
          </a:p>
        </p:txBody>
      </p:sp>
      <p:sp>
        <p:nvSpPr>
          <p:cNvPr id="41" name="Rectangle 40"/>
          <p:cNvSpPr/>
          <p:nvPr/>
        </p:nvSpPr>
        <p:spPr>
          <a:xfrm>
            <a:off x="2590800" y="2799927"/>
            <a:ext cx="1600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t>Transport Layer</a:t>
            </a:r>
          </a:p>
        </p:txBody>
      </p:sp>
      <p:sp>
        <p:nvSpPr>
          <p:cNvPr id="42" name="Rectangle 41"/>
          <p:cNvSpPr/>
          <p:nvPr/>
        </p:nvSpPr>
        <p:spPr>
          <a:xfrm>
            <a:off x="2590800" y="2141115"/>
            <a:ext cx="1600200" cy="582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t>Application Layer</a:t>
            </a:r>
          </a:p>
        </p:txBody>
      </p:sp>
      <p:sp>
        <p:nvSpPr>
          <p:cNvPr id="43" name="TextBox 89"/>
          <p:cNvSpPr txBox="1">
            <a:spLocks noChangeArrowheads="1"/>
          </p:cNvSpPr>
          <p:nvPr/>
        </p:nvSpPr>
        <p:spPr bwMode="auto">
          <a:xfrm>
            <a:off x="2659663" y="1531517"/>
            <a:ext cx="1319080" cy="307777"/>
          </a:xfrm>
          <a:prstGeom prst="rect">
            <a:avLst/>
          </a:prstGeom>
          <a:noFill/>
          <a:ln w="9525">
            <a:noFill/>
            <a:miter lim="800000"/>
            <a:headEnd/>
            <a:tailEnd/>
          </a:ln>
        </p:spPr>
        <p:txBody>
          <a:bodyPr wrap="none">
            <a:spAutoFit/>
          </a:bodyPr>
          <a:lstStyle/>
          <a:p>
            <a:r>
              <a:rPr lang="en-US" sz="1400" dirty="0">
                <a:solidFill>
                  <a:srgbClr val="00B050"/>
                </a:solidFill>
                <a:latin typeface="Calibri" pitchFamily="34" charset="0"/>
              </a:rPr>
              <a:t>Message / Data</a:t>
            </a:r>
          </a:p>
        </p:txBody>
      </p:sp>
      <p:cxnSp>
        <p:nvCxnSpPr>
          <p:cNvPr id="44" name="Straight Connector 43"/>
          <p:cNvCxnSpPr/>
          <p:nvPr/>
        </p:nvCxnSpPr>
        <p:spPr bwMode="auto">
          <a:xfrm flipV="1">
            <a:off x="3352802" y="2071266"/>
            <a:ext cx="61913" cy="69850"/>
          </a:xfrm>
          <a:prstGeom prst="line">
            <a:avLst/>
          </a:prstGeom>
          <a:ln w="38100" cap="rnd"/>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auto">
          <a:xfrm flipH="1" flipV="1">
            <a:off x="3283746" y="2068884"/>
            <a:ext cx="50007" cy="72232"/>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bwMode="auto">
          <a:xfrm>
            <a:off x="2305396" y="1341045"/>
            <a:ext cx="2103120" cy="3715789"/>
          </a:xfrm>
          <a:prstGeom prst="roundRect">
            <a:avLst/>
          </a:prstGeom>
          <a:noFill/>
          <a:ln w="317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a:spcBef>
                <a:spcPct val="50000"/>
              </a:spcBef>
            </a:pPr>
            <a:endParaRPr lang="en-US" sz="1600">
              <a:solidFill>
                <a:srgbClr val="000000"/>
              </a:solidFill>
              <a:latin typeface="Arial" charset="0"/>
            </a:endParaRPr>
          </a:p>
        </p:txBody>
      </p:sp>
      <p:sp>
        <p:nvSpPr>
          <p:cNvPr id="2" name="Rectangle 1"/>
          <p:cNvSpPr/>
          <p:nvPr/>
        </p:nvSpPr>
        <p:spPr>
          <a:xfrm>
            <a:off x="2037348" y="5341516"/>
            <a:ext cx="2687053" cy="461665"/>
          </a:xfrm>
          <a:prstGeom prst="rect">
            <a:avLst/>
          </a:prstGeom>
        </p:spPr>
        <p:txBody>
          <a:bodyPr wrap="square">
            <a:spAutoFit/>
          </a:bodyPr>
          <a:lstStyle/>
          <a:p>
            <a:r>
              <a:rPr lang="en-US" dirty="0">
                <a:latin typeface="Calibri" pitchFamily="34" charset="0"/>
              </a:rPr>
              <a:t>Communications Medium</a:t>
            </a:r>
            <a:br>
              <a:rPr lang="en-US" dirty="0">
                <a:latin typeface="Calibri" pitchFamily="34" charset="0"/>
              </a:rPr>
            </a:br>
            <a:r>
              <a:rPr lang="en-US" dirty="0">
                <a:latin typeface="Calibri" pitchFamily="34" charset="0"/>
              </a:rPr>
              <a:t>(Wire, Fiber, Radio)</a:t>
            </a:r>
          </a:p>
        </p:txBody>
      </p:sp>
      <p:sp>
        <p:nvSpPr>
          <p:cNvPr id="48" name="TextBox 47"/>
          <p:cNvSpPr txBox="1"/>
          <p:nvPr/>
        </p:nvSpPr>
        <p:spPr>
          <a:xfrm>
            <a:off x="6307320" y="2214785"/>
            <a:ext cx="1326004" cy="400110"/>
          </a:xfrm>
          <a:prstGeom prst="rect">
            <a:avLst/>
          </a:prstGeom>
          <a:noFill/>
        </p:spPr>
        <p:txBody>
          <a:bodyPr wrap="none">
            <a:spAutoFit/>
          </a:bodyPr>
          <a:lstStyle/>
          <a:p>
            <a:pPr algn="ctr">
              <a:spcBef>
                <a:spcPct val="50000"/>
              </a:spcBef>
              <a:defRPr/>
            </a:pPr>
            <a:r>
              <a:rPr lang="en-US" sz="2000" dirty="0">
                <a:solidFill>
                  <a:srgbClr val="000000"/>
                </a:solidFill>
                <a:latin typeface="Arial" charset="0"/>
              </a:rPr>
              <a:t>ANSI C12</a:t>
            </a:r>
          </a:p>
        </p:txBody>
      </p:sp>
      <p:sp>
        <p:nvSpPr>
          <p:cNvPr id="49" name="TextBox 48"/>
          <p:cNvSpPr txBox="1"/>
          <p:nvPr/>
        </p:nvSpPr>
        <p:spPr>
          <a:xfrm>
            <a:off x="7891495" y="2214785"/>
            <a:ext cx="1410964" cy="400110"/>
          </a:xfrm>
          <a:prstGeom prst="rect">
            <a:avLst/>
          </a:prstGeom>
          <a:noFill/>
        </p:spPr>
        <p:txBody>
          <a:bodyPr wrap="none">
            <a:spAutoFit/>
          </a:bodyPr>
          <a:lstStyle/>
          <a:p>
            <a:pPr algn="ctr">
              <a:spcBef>
                <a:spcPct val="50000"/>
              </a:spcBef>
              <a:defRPr/>
            </a:pPr>
            <a:r>
              <a:rPr lang="en-US" sz="2000" dirty="0">
                <a:solidFill>
                  <a:srgbClr val="000000"/>
                </a:solidFill>
                <a:latin typeface="Arial" charset="0"/>
              </a:rPr>
              <a:t>IEEE 1588</a:t>
            </a:r>
          </a:p>
        </p:txBody>
      </p:sp>
      <p:sp>
        <p:nvSpPr>
          <p:cNvPr id="54" name="TextBox 53"/>
          <p:cNvSpPr txBox="1"/>
          <p:nvPr/>
        </p:nvSpPr>
        <p:spPr>
          <a:xfrm>
            <a:off x="6970322" y="965258"/>
            <a:ext cx="1311578" cy="400110"/>
          </a:xfrm>
          <a:prstGeom prst="rect">
            <a:avLst/>
          </a:prstGeom>
          <a:noFill/>
        </p:spPr>
        <p:txBody>
          <a:bodyPr wrap="none">
            <a:spAutoFit/>
          </a:bodyPr>
          <a:lstStyle/>
          <a:p>
            <a:pPr algn="ctr">
              <a:spcBef>
                <a:spcPct val="50000"/>
              </a:spcBef>
              <a:defRPr/>
            </a:pPr>
            <a:r>
              <a:rPr lang="en-US" sz="2000" dirty="0">
                <a:solidFill>
                  <a:srgbClr val="000000"/>
                </a:solidFill>
                <a:latin typeface="Arial" charset="0"/>
              </a:rPr>
              <a:t>MODBUS</a:t>
            </a:r>
          </a:p>
        </p:txBody>
      </p:sp>
      <p:sp>
        <p:nvSpPr>
          <p:cNvPr id="4" name="TextBox 3">
            <a:extLst>
              <a:ext uri="{FF2B5EF4-FFF2-40B4-BE49-F238E27FC236}">
                <a16:creationId xmlns:a16="http://schemas.microsoft.com/office/drawing/2014/main" id="{AFE889C6-4083-AD2B-EB6D-75F014DD334F}"/>
              </a:ext>
            </a:extLst>
          </p:cNvPr>
          <p:cNvSpPr txBox="1"/>
          <p:nvPr/>
        </p:nvSpPr>
        <p:spPr>
          <a:xfrm>
            <a:off x="5535267" y="965258"/>
            <a:ext cx="1410964" cy="400110"/>
          </a:xfrm>
          <a:prstGeom prst="rect">
            <a:avLst/>
          </a:prstGeom>
          <a:noFill/>
        </p:spPr>
        <p:txBody>
          <a:bodyPr wrap="none">
            <a:spAutoFit/>
          </a:bodyPr>
          <a:lstStyle/>
          <a:p>
            <a:pPr algn="ctr">
              <a:spcBef>
                <a:spcPct val="50000"/>
              </a:spcBef>
              <a:defRPr/>
            </a:pPr>
            <a:r>
              <a:rPr lang="en-US" sz="2000" dirty="0">
                <a:solidFill>
                  <a:srgbClr val="000000"/>
                </a:solidFill>
                <a:latin typeface="Arial" charset="0"/>
              </a:rPr>
              <a:t>IEEE 1547</a:t>
            </a:r>
          </a:p>
        </p:txBody>
      </p:sp>
      <p:sp>
        <p:nvSpPr>
          <p:cNvPr id="5" name="TextBox 4">
            <a:extLst>
              <a:ext uri="{FF2B5EF4-FFF2-40B4-BE49-F238E27FC236}">
                <a16:creationId xmlns:a16="http://schemas.microsoft.com/office/drawing/2014/main" id="{BD5815CE-1496-D1C9-7407-7E607AFB5703}"/>
              </a:ext>
            </a:extLst>
          </p:cNvPr>
          <p:cNvSpPr txBox="1"/>
          <p:nvPr/>
        </p:nvSpPr>
        <p:spPr>
          <a:xfrm>
            <a:off x="6671362" y="2677044"/>
            <a:ext cx="1909498" cy="400110"/>
          </a:xfrm>
          <a:prstGeom prst="rect">
            <a:avLst/>
          </a:prstGeom>
          <a:noFill/>
        </p:spPr>
        <p:txBody>
          <a:bodyPr wrap="none">
            <a:spAutoFit/>
          </a:bodyPr>
          <a:lstStyle/>
          <a:p>
            <a:pPr algn="ctr">
              <a:spcBef>
                <a:spcPct val="50000"/>
              </a:spcBef>
              <a:defRPr/>
            </a:pPr>
            <a:r>
              <a:rPr lang="en-US" sz="2000" dirty="0">
                <a:solidFill>
                  <a:srgbClr val="000000"/>
                </a:solidFill>
                <a:latin typeface="Arial" charset="0"/>
              </a:rPr>
              <a:t>DLMS COSEM</a:t>
            </a:r>
          </a:p>
        </p:txBody>
      </p:sp>
      <p:sp>
        <p:nvSpPr>
          <p:cNvPr id="6" name="Trapezoid 5">
            <a:extLst>
              <a:ext uri="{FF2B5EF4-FFF2-40B4-BE49-F238E27FC236}">
                <a16:creationId xmlns:a16="http://schemas.microsoft.com/office/drawing/2014/main" id="{4EB2B942-8147-FF10-B3DA-BEF32CAB0F08}"/>
              </a:ext>
            </a:extLst>
          </p:cNvPr>
          <p:cNvSpPr/>
          <p:nvPr/>
        </p:nvSpPr>
        <p:spPr bwMode="auto">
          <a:xfrm>
            <a:off x="5486400" y="3886201"/>
            <a:ext cx="4340179" cy="1871921"/>
          </a:xfrm>
          <a:prstGeom prst="trapezoid">
            <a:avLst>
              <a:gd name="adj" fmla="val 53921"/>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7" name="TextBox 6">
            <a:extLst>
              <a:ext uri="{FF2B5EF4-FFF2-40B4-BE49-F238E27FC236}">
                <a16:creationId xmlns:a16="http://schemas.microsoft.com/office/drawing/2014/main" id="{8BCA6E8E-300E-5FA2-7981-2810009EF788}"/>
              </a:ext>
            </a:extLst>
          </p:cNvPr>
          <p:cNvSpPr txBox="1"/>
          <p:nvPr/>
        </p:nvSpPr>
        <p:spPr>
          <a:xfrm>
            <a:off x="6172200" y="4727061"/>
            <a:ext cx="1481496" cy="400110"/>
          </a:xfrm>
          <a:prstGeom prst="rect">
            <a:avLst/>
          </a:prstGeom>
          <a:noFill/>
        </p:spPr>
        <p:txBody>
          <a:bodyPr wrap="none">
            <a:spAutoFit/>
          </a:bodyPr>
          <a:lstStyle/>
          <a:p>
            <a:pPr algn="ctr">
              <a:spcBef>
                <a:spcPct val="50000"/>
              </a:spcBef>
              <a:defRPr/>
            </a:pPr>
            <a:r>
              <a:rPr lang="en-US" sz="2000" dirty="0">
                <a:solidFill>
                  <a:srgbClr val="000000"/>
                </a:solidFill>
                <a:latin typeface="Arial" charset="0"/>
              </a:rPr>
              <a:t>IEEE 802.3</a:t>
            </a:r>
          </a:p>
        </p:txBody>
      </p:sp>
      <p:sp>
        <p:nvSpPr>
          <p:cNvPr id="8" name="TextBox 7">
            <a:extLst>
              <a:ext uri="{FF2B5EF4-FFF2-40B4-BE49-F238E27FC236}">
                <a16:creationId xmlns:a16="http://schemas.microsoft.com/office/drawing/2014/main" id="{6445633B-B533-44B4-7388-176E07F80709}"/>
              </a:ext>
            </a:extLst>
          </p:cNvPr>
          <p:cNvSpPr txBox="1"/>
          <p:nvPr/>
        </p:nvSpPr>
        <p:spPr>
          <a:xfrm>
            <a:off x="7676786" y="4727061"/>
            <a:ext cx="1605119" cy="400110"/>
          </a:xfrm>
          <a:prstGeom prst="rect">
            <a:avLst/>
          </a:prstGeom>
          <a:noFill/>
        </p:spPr>
        <p:txBody>
          <a:bodyPr wrap="none">
            <a:spAutoFit/>
          </a:bodyPr>
          <a:lstStyle/>
          <a:p>
            <a:pPr algn="ctr">
              <a:spcBef>
                <a:spcPct val="50000"/>
              </a:spcBef>
              <a:defRPr/>
            </a:pPr>
            <a:r>
              <a:rPr lang="en-US" sz="2000" dirty="0">
                <a:solidFill>
                  <a:srgbClr val="000000"/>
                </a:solidFill>
                <a:latin typeface="Arial" charset="0"/>
              </a:rPr>
              <a:t>IEEE 802.11</a:t>
            </a:r>
          </a:p>
        </p:txBody>
      </p:sp>
      <p:sp>
        <p:nvSpPr>
          <p:cNvPr id="9" name="TextBox 8">
            <a:extLst>
              <a:ext uri="{FF2B5EF4-FFF2-40B4-BE49-F238E27FC236}">
                <a16:creationId xmlns:a16="http://schemas.microsoft.com/office/drawing/2014/main" id="{63F3F938-771B-400E-A7AF-FB381C7FC80F}"/>
              </a:ext>
            </a:extLst>
          </p:cNvPr>
          <p:cNvSpPr txBox="1"/>
          <p:nvPr/>
        </p:nvSpPr>
        <p:spPr>
          <a:xfrm>
            <a:off x="5783319" y="5181600"/>
            <a:ext cx="1893467" cy="400110"/>
          </a:xfrm>
          <a:prstGeom prst="rect">
            <a:avLst/>
          </a:prstGeom>
          <a:noFill/>
        </p:spPr>
        <p:txBody>
          <a:bodyPr wrap="none">
            <a:spAutoFit/>
          </a:bodyPr>
          <a:lstStyle/>
          <a:p>
            <a:pPr algn="ctr">
              <a:spcBef>
                <a:spcPct val="50000"/>
              </a:spcBef>
              <a:defRPr/>
            </a:pPr>
            <a:r>
              <a:rPr lang="en-US" sz="2000" dirty="0">
                <a:solidFill>
                  <a:srgbClr val="000000"/>
                </a:solidFill>
                <a:latin typeface="Arial" charset="0"/>
              </a:rPr>
              <a:t>IEEE 802.16s/t</a:t>
            </a:r>
          </a:p>
        </p:txBody>
      </p:sp>
      <p:sp>
        <p:nvSpPr>
          <p:cNvPr id="10" name="TextBox 9">
            <a:extLst>
              <a:ext uri="{FF2B5EF4-FFF2-40B4-BE49-F238E27FC236}">
                <a16:creationId xmlns:a16="http://schemas.microsoft.com/office/drawing/2014/main" id="{DC76BEFE-F2C8-6C1D-3344-6868AF37E0B5}"/>
              </a:ext>
            </a:extLst>
          </p:cNvPr>
          <p:cNvSpPr txBox="1"/>
          <p:nvPr/>
        </p:nvSpPr>
        <p:spPr>
          <a:xfrm>
            <a:off x="7701397" y="5181600"/>
            <a:ext cx="1837362" cy="400110"/>
          </a:xfrm>
          <a:prstGeom prst="rect">
            <a:avLst/>
          </a:prstGeom>
          <a:noFill/>
        </p:spPr>
        <p:txBody>
          <a:bodyPr wrap="none">
            <a:spAutoFit/>
          </a:bodyPr>
          <a:lstStyle/>
          <a:p>
            <a:pPr algn="ctr">
              <a:spcBef>
                <a:spcPct val="50000"/>
              </a:spcBef>
              <a:defRPr/>
            </a:pPr>
            <a:r>
              <a:rPr lang="en-US" sz="2000" dirty="0">
                <a:solidFill>
                  <a:srgbClr val="000000"/>
                </a:solidFill>
                <a:latin typeface="Arial" charset="0"/>
              </a:rPr>
              <a:t>IEEE 802.15.4</a:t>
            </a:r>
          </a:p>
        </p:txBody>
      </p:sp>
      <p:sp>
        <p:nvSpPr>
          <p:cNvPr id="13" name="TextBox 12">
            <a:extLst>
              <a:ext uri="{FF2B5EF4-FFF2-40B4-BE49-F238E27FC236}">
                <a16:creationId xmlns:a16="http://schemas.microsoft.com/office/drawing/2014/main" id="{6E4AA0EB-285D-28E8-75C4-D2A6936F9CA4}"/>
              </a:ext>
            </a:extLst>
          </p:cNvPr>
          <p:cNvSpPr txBox="1"/>
          <p:nvPr/>
        </p:nvSpPr>
        <p:spPr>
          <a:xfrm>
            <a:off x="6477000" y="4324290"/>
            <a:ext cx="636906" cy="400110"/>
          </a:xfrm>
          <a:prstGeom prst="rect">
            <a:avLst/>
          </a:prstGeom>
          <a:noFill/>
        </p:spPr>
        <p:txBody>
          <a:bodyPr wrap="none">
            <a:spAutoFit/>
          </a:bodyPr>
          <a:lstStyle/>
          <a:p>
            <a:pPr algn="ctr">
              <a:spcBef>
                <a:spcPct val="50000"/>
              </a:spcBef>
              <a:defRPr/>
            </a:pPr>
            <a:r>
              <a:rPr lang="en-US" sz="2000" dirty="0">
                <a:solidFill>
                  <a:srgbClr val="000000"/>
                </a:solidFill>
                <a:latin typeface="Arial" charset="0"/>
              </a:rPr>
              <a:t>LTE</a:t>
            </a:r>
          </a:p>
        </p:txBody>
      </p:sp>
      <p:sp>
        <p:nvSpPr>
          <p:cNvPr id="14" name="TextBox 13">
            <a:extLst>
              <a:ext uri="{FF2B5EF4-FFF2-40B4-BE49-F238E27FC236}">
                <a16:creationId xmlns:a16="http://schemas.microsoft.com/office/drawing/2014/main" id="{FE99FC81-8394-5DD6-02C9-8C6A8F3D3AC7}"/>
              </a:ext>
            </a:extLst>
          </p:cNvPr>
          <p:cNvSpPr txBox="1"/>
          <p:nvPr/>
        </p:nvSpPr>
        <p:spPr>
          <a:xfrm>
            <a:off x="8332383" y="4324290"/>
            <a:ext cx="526106" cy="400110"/>
          </a:xfrm>
          <a:prstGeom prst="rect">
            <a:avLst/>
          </a:prstGeom>
          <a:noFill/>
        </p:spPr>
        <p:txBody>
          <a:bodyPr wrap="none">
            <a:spAutoFit/>
          </a:bodyPr>
          <a:lstStyle/>
          <a:p>
            <a:pPr algn="ctr">
              <a:spcBef>
                <a:spcPct val="50000"/>
              </a:spcBef>
              <a:defRPr/>
            </a:pPr>
            <a:r>
              <a:rPr lang="en-US" sz="2000" dirty="0">
                <a:solidFill>
                  <a:srgbClr val="000000"/>
                </a:solidFill>
                <a:latin typeface="Arial" charset="0"/>
              </a:rPr>
              <a:t>5G</a:t>
            </a:r>
          </a:p>
        </p:txBody>
      </p:sp>
      <p:sp>
        <p:nvSpPr>
          <p:cNvPr id="15" name="TextBox 14">
            <a:extLst>
              <a:ext uri="{FF2B5EF4-FFF2-40B4-BE49-F238E27FC236}">
                <a16:creationId xmlns:a16="http://schemas.microsoft.com/office/drawing/2014/main" id="{670AD495-8A8A-FC6F-8A92-E08666CF359B}"/>
              </a:ext>
            </a:extLst>
          </p:cNvPr>
          <p:cNvSpPr txBox="1"/>
          <p:nvPr/>
        </p:nvSpPr>
        <p:spPr>
          <a:xfrm>
            <a:off x="7256227" y="4324290"/>
            <a:ext cx="997389" cy="400110"/>
          </a:xfrm>
          <a:prstGeom prst="rect">
            <a:avLst/>
          </a:prstGeom>
          <a:noFill/>
        </p:spPr>
        <p:txBody>
          <a:bodyPr wrap="none">
            <a:spAutoFit/>
          </a:bodyPr>
          <a:lstStyle/>
          <a:p>
            <a:pPr algn="ctr">
              <a:spcBef>
                <a:spcPct val="50000"/>
              </a:spcBef>
              <a:defRPr/>
            </a:pPr>
            <a:r>
              <a:rPr lang="en-US" sz="2000" dirty="0">
                <a:solidFill>
                  <a:srgbClr val="000000"/>
                </a:solidFill>
                <a:latin typeface="Arial" charset="0"/>
              </a:rPr>
              <a:t>NB-IoT</a:t>
            </a:r>
          </a:p>
        </p:txBody>
      </p:sp>
      <p:sp>
        <p:nvSpPr>
          <p:cNvPr id="16" name="Rectangle 15">
            <a:extLst>
              <a:ext uri="{FF2B5EF4-FFF2-40B4-BE49-F238E27FC236}">
                <a16:creationId xmlns:a16="http://schemas.microsoft.com/office/drawing/2014/main" id="{669AB27A-42F1-836E-E018-4D1A4716E88F}"/>
              </a:ext>
            </a:extLst>
          </p:cNvPr>
          <p:cNvSpPr/>
          <p:nvPr/>
        </p:nvSpPr>
        <p:spPr bwMode="auto">
          <a:xfrm>
            <a:off x="6424635" y="3306122"/>
            <a:ext cx="2490765" cy="434240"/>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7" name="TextBox 16">
            <a:extLst>
              <a:ext uri="{FF2B5EF4-FFF2-40B4-BE49-F238E27FC236}">
                <a16:creationId xmlns:a16="http://schemas.microsoft.com/office/drawing/2014/main" id="{70776CA9-B460-88F0-3CFC-F87C00A6582B}"/>
              </a:ext>
            </a:extLst>
          </p:cNvPr>
          <p:cNvSpPr txBox="1"/>
          <p:nvPr/>
        </p:nvSpPr>
        <p:spPr>
          <a:xfrm>
            <a:off x="7891495" y="3352800"/>
            <a:ext cx="697628" cy="400110"/>
          </a:xfrm>
          <a:prstGeom prst="rect">
            <a:avLst/>
          </a:prstGeom>
          <a:noFill/>
        </p:spPr>
        <p:txBody>
          <a:bodyPr wrap="none">
            <a:spAutoFit/>
          </a:bodyPr>
          <a:lstStyle/>
          <a:p>
            <a:pPr algn="ctr">
              <a:spcBef>
                <a:spcPct val="50000"/>
              </a:spcBef>
              <a:defRPr/>
            </a:pPr>
            <a:r>
              <a:rPr lang="en-US" sz="2000" dirty="0">
                <a:solidFill>
                  <a:srgbClr val="000000"/>
                </a:solidFill>
                <a:latin typeface="Arial" charset="0"/>
              </a:rPr>
              <a:t>IPv6</a:t>
            </a:r>
          </a:p>
        </p:txBody>
      </p:sp>
      <p:sp>
        <p:nvSpPr>
          <p:cNvPr id="18" name="TextBox 17">
            <a:extLst>
              <a:ext uri="{FF2B5EF4-FFF2-40B4-BE49-F238E27FC236}">
                <a16:creationId xmlns:a16="http://schemas.microsoft.com/office/drawing/2014/main" id="{29543CC0-2DCF-000E-916D-DAE26A817A34}"/>
              </a:ext>
            </a:extLst>
          </p:cNvPr>
          <p:cNvSpPr txBox="1"/>
          <p:nvPr/>
        </p:nvSpPr>
        <p:spPr>
          <a:xfrm>
            <a:off x="6790073" y="3352800"/>
            <a:ext cx="697628" cy="400110"/>
          </a:xfrm>
          <a:prstGeom prst="rect">
            <a:avLst/>
          </a:prstGeom>
          <a:noFill/>
        </p:spPr>
        <p:txBody>
          <a:bodyPr wrap="none">
            <a:spAutoFit/>
          </a:bodyPr>
          <a:lstStyle/>
          <a:p>
            <a:pPr algn="ctr">
              <a:spcBef>
                <a:spcPct val="50000"/>
              </a:spcBef>
              <a:defRPr/>
            </a:pPr>
            <a:r>
              <a:rPr lang="en-US" sz="2000" dirty="0">
                <a:solidFill>
                  <a:srgbClr val="000000"/>
                </a:solidFill>
                <a:latin typeface="Arial" charset="0"/>
              </a:rPr>
              <a:t>IPv4</a:t>
            </a:r>
          </a:p>
        </p:txBody>
      </p:sp>
      <p:sp>
        <p:nvSpPr>
          <p:cNvPr id="19" name="Left Brace 18">
            <a:extLst>
              <a:ext uri="{FF2B5EF4-FFF2-40B4-BE49-F238E27FC236}">
                <a16:creationId xmlns:a16="http://schemas.microsoft.com/office/drawing/2014/main" id="{165107B3-DEA6-C52A-C3BA-769D8DF0984C}"/>
              </a:ext>
            </a:extLst>
          </p:cNvPr>
          <p:cNvSpPr/>
          <p:nvPr/>
        </p:nvSpPr>
        <p:spPr bwMode="auto">
          <a:xfrm>
            <a:off x="4601179" y="983085"/>
            <a:ext cx="568171" cy="1988715"/>
          </a:xfrm>
          <a:prstGeom prst="leftBrace">
            <a:avLst>
              <a:gd name="adj1" fmla="val 8333"/>
              <a:gd name="adj2" fmla="val 74200"/>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20" name="Left Brace 19">
            <a:extLst>
              <a:ext uri="{FF2B5EF4-FFF2-40B4-BE49-F238E27FC236}">
                <a16:creationId xmlns:a16="http://schemas.microsoft.com/office/drawing/2014/main" id="{FD074175-5D6C-D79A-61F5-469165036436}"/>
              </a:ext>
            </a:extLst>
          </p:cNvPr>
          <p:cNvSpPr/>
          <p:nvPr/>
        </p:nvSpPr>
        <p:spPr bwMode="auto">
          <a:xfrm>
            <a:off x="4594794" y="3343064"/>
            <a:ext cx="428021" cy="543137"/>
          </a:xfrm>
          <a:prstGeom prst="leftBrace">
            <a:avLst>
              <a:gd name="adj1" fmla="val 8333"/>
              <a:gd name="adj2" fmla="val 72152"/>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21" name="Left Brace 20">
            <a:extLst>
              <a:ext uri="{FF2B5EF4-FFF2-40B4-BE49-F238E27FC236}">
                <a16:creationId xmlns:a16="http://schemas.microsoft.com/office/drawing/2014/main" id="{0E75BA2B-FBB9-292C-49FA-E0F66317F845}"/>
              </a:ext>
            </a:extLst>
          </p:cNvPr>
          <p:cNvSpPr/>
          <p:nvPr/>
        </p:nvSpPr>
        <p:spPr bwMode="auto">
          <a:xfrm>
            <a:off x="4582221" y="4191000"/>
            <a:ext cx="427577" cy="1490922"/>
          </a:xfrm>
          <a:prstGeom prst="leftBrace">
            <a:avLst>
              <a:gd name="adj1" fmla="val 8333"/>
              <a:gd name="adj2" fmla="val 11402"/>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22" name="TextBox 21">
            <a:extLst>
              <a:ext uri="{FF2B5EF4-FFF2-40B4-BE49-F238E27FC236}">
                <a16:creationId xmlns:a16="http://schemas.microsoft.com/office/drawing/2014/main" id="{95215661-9375-D88E-7E70-BB96BA5E87A8}"/>
              </a:ext>
            </a:extLst>
          </p:cNvPr>
          <p:cNvSpPr txBox="1"/>
          <p:nvPr/>
        </p:nvSpPr>
        <p:spPr>
          <a:xfrm>
            <a:off x="6912948" y="3943290"/>
            <a:ext cx="1481496" cy="400110"/>
          </a:xfrm>
          <a:prstGeom prst="rect">
            <a:avLst/>
          </a:prstGeom>
          <a:noFill/>
        </p:spPr>
        <p:txBody>
          <a:bodyPr wrap="none">
            <a:spAutoFit/>
          </a:bodyPr>
          <a:lstStyle/>
          <a:p>
            <a:pPr algn="ctr">
              <a:spcBef>
                <a:spcPct val="50000"/>
              </a:spcBef>
              <a:defRPr/>
            </a:pPr>
            <a:r>
              <a:rPr lang="en-US" sz="2000" dirty="0">
                <a:solidFill>
                  <a:srgbClr val="000000"/>
                </a:solidFill>
                <a:latin typeface="Arial" charset="0"/>
              </a:rPr>
              <a:t>IEEE 802.1</a:t>
            </a:r>
          </a:p>
        </p:txBody>
      </p:sp>
    </p:spTree>
    <p:extLst>
      <p:ext uri="{BB962C8B-B14F-4D97-AF65-F5344CB8AC3E}">
        <p14:creationId xmlns:p14="http://schemas.microsoft.com/office/powerpoint/2010/main" val="181796466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ln/>
        </p:spPr>
        <p:txBody>
          <a:bodyPr/>
          <a:lstStyle/>
          <a:p>
            <a:r>
              <a:rPr lang="en-US" altLang="en-US" sz="3200" dirty="0"/>
              <a:t>802.24 Overview</a:t>
            </a:r>
          </a:p>
        </p:txBody>
      </p:sp>
      <p:sp>
        <p:nvSpPr>
          <p:cNvPr id="4099" name="Rectangle 3"/>
          <p:cNvSpPr>
            <a:spLocks noGrp="1" noChangeArrowheads="1"/>
          </p:cNvSpPr>
          <p:nvPr>
            <p:ph idx="1"/>
          </p:nvPr>
        </p:nvSpPr>
        <p:spPr>
          <a:xfrm>
            <a:off x="914400" y="3048000"/>
            <a:ext cx="10439400" cy="3124200"/>
          </a:xfrm>
          <a:ln/>
        </p:spPr>
        <p:txBody>
          <a:bodyPr>
            <a:normAutofit fontScale="92500" lnSpcReduction="20000"/>
          </a:bodyPr>
          <a:lstStyle/>
          <a:p>
            <a:r>
              <a:rPr lang="en-US" altLang="en-US" dirty="0"/>
              <a:t>Officers</a:t>
            </a:r>
          </a:p>
          <a:p>
            <a:pPr lvl="1"/>
            <a:r>
              <a:rPr lang="en-US" altLang="en-US" sz="2900" dirty="0"/>
              <a:t>TAG Chair:					Tim Godfrey</a:t>
            </a:r>
          </a:p>
          <a:p>
            <a:pPr lvl="1"/>
            <a:r>
              <a:rPr lang="en-US" altLang="en-US" sz="2900" dirty="0"/>
              <a:t>Secretary &amp; TAG Vice Chair:		Ben Rolfe</a:t>
            </a:r>
          </a:p>
          <a:p>
            <a:r>
              <a:rPr lang="en-US" altLang="en-US" dirty="0"/>
              <a:t>Task Groups</a:t>
            </a:r>
          </a:p>
          <a:p>
            <a:pPr lvl="1"/>
            <a:r>
              <a:rPr lang="en-US" altLang="en-US" dirty="0"/>
              <a:t>802.24.1	Smart Grid TG		Tim Godfrey</a:t>
            </a:r>
          </a:p>
          <a:p>
            <a:pPr lvl="1"/>
            <a:r>
              <a:rPr lang="en-US" altLang="en-US" dirty="0"/>
              <a:t>802.24.2	IoT TG			&lt;open&gt;</a:t>
            </a:r>
          </a:p>
          <a:p>
            <a:r>
              <a:rPr lang="en-US" altLang="en-US" dirty="0"/>
              <a:t>23 Voting Members</a:t>
            </a:r>
          </a:p>
        </p:txBody>
      </p:sp>
      <p:sp>
        <p:nvSpPr>
          <p:cNvPr id="6" name="Slide Number Placeholder 5"/>
          <p:cNvSpPr>
            <a:spLocks noGrp="1"/>
          </p:cNvSpPr>
          <p:nvPr>
            <p:ph type="sldNum" sz="quarter" idx="12"/>
          </p:nvPr>
        </p:nvSpPr>
        <p:spPr>
          <a:xfrm>
            <a:off x="5930398" y="6475413"/>
            <a:ext cx="432811" cy="184666"/>
          </a:xfrm>
          <a:prstGeom prst="rect">
            <a:avLst/>
          </a:prstGeom>
        </p:spPr>
        <p:txBody>
          <a:bodyPr/>
          <a:lstStyle/>
          <a:p>
            <a:r>
              <a:rPr lang="en-US" altLang="en-US"/>
              <a:t>Slide </a:t>
            </a:r>
            <a:fld id="{21094F23-5605-4FD6-98C1-874C85FFA791}" type="slidenum">
              <a:rPr lang="en-US" altLang="en-US" smtClean="0"/>
              <a:pPr/>
              <a:t>2</a:t>
            </a:fld>
            <a:endParaRPr lang="en-US" altLang="en-US"/>
          </a:p>
        </p:txBody>
      </p:sp>
      <p:grpSp>
        <p:nvGrpSpPr>
          <p:cNvPr id="5" name="Group 12">
            <a:extLst>
              <a:ext uri="{FF2B5EF4-FFF2-40B4-BE49-F238E27FC236}">
                <a16:creationId xmlns:a16="http://schemas.microsoft.com/office/drawing/2014/main" id="{FE3287ED-0E24-4B57-A95A-5B7F1E934678}"/>
              </a:ext>
            </a:extLst>
          </p:cNvPr>
          <p:cNvGrpSpPr>
            <a:grpSpLocks/>
          </p:cNvGrpSpPr>
          <p:nvPr/>
        </p:nvGrpSpPr>
        <p:grpSpPr bwMode="auto">
          <a:xfrm>
            <a:off x="3200400" y="1600200"/>
            <a:ext cx="5943600" cy="1391444"/>
            <a:chOff x="827584" y="1412776"/>
            <a:chExt cx="7704856" cy="1440160"/>
          </a:xfrm>
          <a:solidFill>
            <a:schemeClr val="accent6">
              <a:lumMod val="20000"/>
              <a:lumOff val="80000"/>
            </a:schemeClr>
          </a:solidFill>
        </p:grpSpPr>
        <p:sp>
          <p:nvSpPr>
            <p:cNvPr id="7" name="Rectangle 6">
              <a:extLst>
                <a:ext uri="{FF2B5EF4-FFF2-40B4-BE49-F238E27FC236}">
                  <a16:creationId xmlns:a16="http://schemas.microsoft.com/office/drawing/2014/main" id="{535C678F-AFE1-47E9-8110-D7B68D53D3DB}"/>
                </a:ext>
              </a:extLst>
            </p:cNvPr>
            <p:cNvSpPr/>
            <p:nvPr/>
          </p:nvSpPr>
          <p:spPr bwMode="auto">
            <a:xfrm>
              <a:off x="1855152" y="1412776"/>
              <a:ext cx="5549051" cy="503689"/>
            </a:xfrm>
            <a:prstGeom prst="rect">
              <a:avLst/>
            </a:prstGeom>
            <a:grpFill/>
            <a:ln w="12700" cap="flat" cmpd="sng" algn="ctr">
              <a:solidFill>
                <a:schemeClr val="tx1"/>
              </a:solidFill>
              <a:prstDash val="solid"/>
              <a:round/>
              <a:headEnd type="none" w="sm" len="sm"/>
              <a:tailEnd type="none" w="sm" len="sm"/>
            </a:ln>
            <a:effectLst/>
          </p:spPr>
          <p:txBody>
            <a:bodyPr/>
            <a:lstStyle/>
            <a:p>
              <a:pPr algn="ctr">
                <a:defRPr/>
              </a:pPr>
              <a:r>
                <a:rPr lang="en-US" sz="2000" b="1" dirty="0">
                  <a:latin typeface="Calibri" panose="020F0502020204030204" pitchFamily="34" charset="0"/>
                  <a:cs typeface="Calibri" panose="020F0502020204030204" pitchFamily="34" charset="0"/>
                </a:rPr>
                <a:t>802.24 Vertical Applications TAG</a:t>
              </a:r>
            </a:p>
          </p:txBody>
        </p:sp>
        <p:sp>
          <p:nvSpPr>
            <p:cNvPr id="8" name="Rectangle 7">
              <a:extLst>
                <a:ext uri="{FF2B5EF4-FFF2-40B4-BE49-F238E27FC236}">
                  <a16:creationId xmlns:a16="http://schemas.microsoft.com/office/drawing/2014/main" id="{79BA5A7E-7E6B-4781-BC0A-3BFD25FDE636}"/>
                </a:ext>
              </a:extLst>
            </p:cNvPr>
            <p:cNvSpPr/>
            <p:nvPr/>
          </p:nvSpPr>
          <p:spPr bwMode="auto">
            <a:xfrm>
              <a:off x="827584" y="2349247"/>
              <a:ext cx="3744818" cy="503689"/>
            </a:xfrm>
            <a:prstGeom prst="rect">
              <a:avLst/>
            </a:prstGeom>
            <a:grpFill/>
            <a:ln w="12700" cap="flat" cmpd="sng" algn="ctr">
              <a:solidFill>
                <a:schemeClr val="tx1"/>
              </a:solidFill>
              <a:prstDash val="solid"/>
              <a:round/>
              <a:headEnd type="none" w="sm" len="sm"/>
              <a:tailEnd type="none" w="sm" len="sm"/>
            </a:ln>
            <a:effectLst/>
          </p:spPr>
          <p:txBody>
            <a:bodyPr/>
            <a:lstStyle/>
            <a:p>
              <a:pPr algn="ctr">
                <a:defRPr/>
              </a:pPr>
              <a:r>
                <a:rPr lang="en-US" sz="1600" dirty="0">
                  <a:latin typeface="Calibri" panose="020F0502020204030204" pitchFamily="34" charset="0"/>
                  <a:cs typeface="Calibri" panose="020F0502020204030204" pitchFamily="34" charset="0"/>
                </a:rPr>
                <a:t>802.24.1 Smart Grid TG</a:t>
              </a:r>
            </a:p>
          </p:txBody>
        </p:sp>
        <p:sp>
          <p:nvSpPr>
            <p:cNvPr id="9" name="Rectangle 8">
              <a:extLst>
                <a:ext uri="{FF2B5EF4-FFF2-40B4-BE49-F238E27FC236}">
                  <a16:creationId xmlns:a16="http://schemas.microsoft.com/office/drawing/2014/main" id="{F9B4D763-FEF0-42EF-8BA2-5EEF1856AB96}"/>
                </a:ext>
              </a:extLst>
            </p:cNvPr>
            <p:cNvSpPr/>
            <p:nvPr/>
          </p:nvSpPr>
          <p:spPr bwMode="auto">
            <a:xfrm>
              <a:off x="4787622" y="2349247"/>
              <a:ext cx="3744818" cy="503689"/>
            </a:xfrm>
            <a:prstGeom prst="rect">
              <a:avLst/>
            </a:prstGeom>
            <a:grpFill/>
            <a:ln w="12700" cap="flat" cmpd="sng" algn="ctr">
              <a:solidFill>
                <a:schemeClr val="tx1"/>
              </a:solidFill>
              <a:prstDash val="solid"/>
              <a:round/>
              <a:headEnd type="none" w="sm" len="sm"/>
              <a:tailEnd type="none" w="sm" len="sm"/>
            </a:ln>
            <a:effectLst/>
          </p:spPr>
          <p:txBody>
            <a:bodyPr/>
            <a:lstStyle/>
            <a:p>
              <a:pPr algn="ctr">
                <a:defRPr/>
              </a:pPr>
              <a:r>
                <a:rPr lang="en-US" sz="1600" dirty="0">
                  <a:latin typeface="Calibri" panose="020F0502020204030204" pitchFamily="34" charset="0"/>
                  <a:cs typeface="Calibri" panose="020F0502020204030204" pitchFamily="34" charset="0"/>
                </a:rPr>
                <a:t>802.24.2 IoT TG</a:t>
              </a:r>
            </a:p>
          </p:txBody>
        </p:sp>
        <p:cxnSp>
          <p:nvCxnSpPr>
            <p:cNvPr id="10" name="Elbow Connector 9">
              <a:extLst>
                <a:ext uri="{FF2B5EF4-FFF2-40B4-BE49-F238E27FC236}">
                  <a16:creationId xmlns:a16="http://schemas.microsoft.com/office/drawing/2014/main" id="{9B22EF9D-286E-4B26-9C13-C251DE26C408}"/>
                </a:ext>
              </a:extLst>
            </p:cNvPr>
            <p:cNvCxnSpPr>
              <a:cxnSpLocks noChangeShapeType="1"/>
              <a:stCxn id="7" idx="2"/>
              <a:endCxn id="8" idx="0"/>
            </p:cNvCxnSpPr>
            <p:nvPr/>
          </p:nvCxnSpPr>
          <p:spPr bwMode="auto">
            <a:xfrm rot="5400000">
              <a:off x="3448445" y="1168015"/>
              <a:ext cx="432782" cy="1929684"/>
            </a:xfrm>
            <a:prstGeom prst="bentConnector3">
              <a:avLst>
                <a:gd name="adj1" fmla="val 50000"/>
              </a:avLst>
            </a:prstGeom>
            <a:grpFill/>
            <a:ln w="12700" algn="ctr">
              <a:solidFill>
                <a:schemeClr val="tx1"/>
              </a:solidFill>
              <a:round/>
              <a:headEnd type="none" w="sm" len="sm"/>
              <a:tailEnd type="triangle" w="med" len="med"/>
            </a:ln>
          </p:spPr>
        </p:cxnSp>
        <p:cxnSp>
          <p:nvCxnSpPr>
            <p:cNvPr id="11" name="Elbow Connector 11">
              <a:extLst>
                <a:ext uri="{FF2B5EF4-FFF2-40B4-BE49-F238E27FC236}">
                  <a16:creationId xmlns:a16="http://schemas.microsoft.com/office/drawing/2014/main" id="{A0E07E63-52F2-4AAB-9C72-78B29DB7E554}"/>
                </a:ext>
              </a:extLst>
            </p:cNvPr>
            <p:cNvCxnSpPr>
              <a:cxnSpLocks noChangeShapeType="1"/>
              <a:stCxn id="7" idx="2"/>
              <a:endCxn id="9" idx="0"/>
            </p:cNvCxnSpPr>
            <p:nvPr/>
          </p:nvCxnSpPr>
          <p:spPr bwMode="auto">
            <a:xfrm rot="16200000" flipH="1">
              <a:off x="5428463" y="1117678"/>
              <a:ext cx="432782" cy="2030355"/>
            </a:xfrm>
            <a:prstGeom prst="bentConnector3">
              <a:avLst>
                <a:gd name="adj1" fmla="val 50000"/>
              </a:avLst>
            </a:prstGeom>
            <a:grpFill/>
            <a:ln w="12700" algn="ctr">
              <a:solidFill>
                <a:schemeClr val="tx1"/>
              </a:solidFill>
              <a:round/>
              <a:headEnd type="none" w="sm" len="sm"/>
              <a:tailEnd type="triangle" w="med" len="med"/>
            </a:ln>
          </p:spPr>
        </p:cxnSp>
      </p:grpSp>
    </p:spTree>
    <p:extLst>
      <p:ext uri="{BB962C8B-B14F-4D97-AF65-F5344CB8AC3E}">
        <p14:creationId xmlns:p14="http://schemas.microsoft.com/office/powerpoint/2010/main" val="3953464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EF8E9-EC8F-C5DE-925B-664E6CCE5DBB}"/>
              </a:ext>
            </a:extLst>
          </p:cNvPr>
          <p:cNvSpPr>
            <a:spLocks noGrp="1"/>
          </p:cNvSpPr>
          <p:nvPr>
            <p:ph type="title"/>
          </p:nvPr>
        </p:nvSpPr>
        <p:spPr/>
        <p:txBody>
          <a:bodyPr/>
          <a:lstStyle/>
          <a:p>
            <a:r>
              <a:rPr lang="en-US" dirty="0"/>
              <a:t>Smart Grid White Paper Discussion: Sept 2025</a:t>
            </a:r>
          </a:p>
        </p:txBody>
      </p:sp>
      <p:sp>
        <p:nvSpPr>
          <p:cNvPr id="3" name="Content Placeholder 2">
            <a:extLst>
              <a:ext uri="{FF2B5EF4-FFF2-40B4-BE49-F238E27FC236}">
                <a16:creationId xmlns:a16="http://schemas.microsoft.com/office/drawing/2014/main" id="{41CCC101-5F80-D53E-CD34-EF4A5C70AB73}"/>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95A6EDD8-3F0A-7502-3C10-37D5BD37B4A5}"/>
              </a:ext>
            </a:extLst>
          </p:cNvPr>
          <p:cNvSpPr>
            <a:spLocks noGrp="1"/>
          </p:cNvSpPr>
          <p:nvPr>
            <p:ph type="ftr" sz="quarter" idx="11"/>
          </p:nvPr>
        </p:nvSpPr>
        <p:spPr/>
        <p:txBody>
          <a:bodyPr/>
          <a:lstStyle/>
          <a:p>
            <a:r>
              <a:rPr lang="en-US" altLang="en-US"/>
              <a:t>Tim Godfrey, EPRI</a:t>
            </a:r>
            <a:endParaRPr lang="en-US" altLang="en-US" dirty="0"/>
          </a:p>
        </p:txBody>
      </p:sp>
      <p:sp>
        <p:nvSpPr>
          <p:cNvPr id="5" name="Slide Number Placeholder 4">
            <a:extLst>
              <a:ext uri="{FF2B5EF4-FFF2-40B4-BE49-F238E27FC236}">
                <a16:creationId xmlns:a16="http://schemas.microsoft.com/office/drawing/2014/main" id="{E1A73968-E694-BD83-39C2-6C4A2DD7B8B4}"/>
              </a:ext>
            </a:extLst>
          </p:cNvPr>
          <p:cNvSpPr>
            <a:spLocks noGrp="1"/>
          </p:cNvSpPr>
          <p:nvPr>
            <p:ph type="sldNum" sz="quarter" idx="12"/>
          </p:nvPr>
        </p:nvSpPr>
        <p:spPr/>
        <p:txBody>
          <a:bodyPr/>
          <a:lstStyle/>
          <a:p>
            <a:r>
              <a:rPr lang="en-US" altLang="en-US"/>
              <a:t>Slide </a:t>
            </a:r>
            <a:fld id="{D2793805-6678-4F90-9549-7863581D2258}" type="slidenum">
              <a:rPr lang="en-US" altLang="en-US" smtClean="0"/>
              <a:pPr/>
              <a:t>20</a:t>
            </a:fld>
            <a:endParaRPr lang="en-US" altLang="en-US"/>
          </a:p>
        </p:txBody>
      </p:sp>
    </p:spTree>
    <p:extLst>
      <p:ext uri="{BB962C8B-B14F-4D97-AF65-F5344CB8AC3E}">
        <p14:creationId xmlns:p14="http://schemas.microsoft.com/office/powerpoint/2010/main" val="2604948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4F011-CC9D-ED77-EFDF-4C1581F82351}"/>
              </a:ext>
            </a:extLst>
          </p:cNvPr>
          <p:cNvSpPr>
            <a:spLocks noGrp="1"/>
          </p:cNvSpPr>
          <p:nvPr>
            <p:ph type="title"/>
          </p:nvPr>
        </p:nvSpPr>
        <p:spPr/>
        <p:txBody>
          <a:bodyPr/>
          <a:lstStyle/>
          <a:p>
            <a:r>
              <a:rPr lang="en-US" dirty="0"/>
              <a:t>ISO IEC Smart Grid Stealth Defense </a:t>
            </a:r>
          </a:p>
        </p:txBody>
      </p:sp>
      <p:sp>
        <p:nvSpPr>
          <p:cNvPr id="3" name="Content Placeholder 2">
            <a:extLst>
              <a:ext uri="{FF2B5EF4-FFF2-40B4-BE49-F238E27FC236}">
                <a16:creationId xmlns:a16="http://schemas.microsoft.com/office/drawing/2014/main" id="{3FE27175-0A37-0657-38C7-C7E115FF2813}"/>
              </a:ext>
            </a:extLst>
          </p:cNvPr>
          <p:cNvSpPr>
            <a:spLocks noGrp="1"/>
          </p:cNvSpPr>
          <p:nvPr>
            <p:ph idx="1"/>
          </p:nvPr>
        </p:nvSpPr>
        <p:spPr/>
        <p:txBody>
          <a:bodyPr/>
          <a:lstStyle/>
          <a:p>
            <a:r>
              <a:rPr lang="en-US" dirty="0"/>
              <a:t>JTC1 Cyber Security SC6</a:t>
            </a:r>
          </a:p>
          <a:p>
            <a:r>
              <a:rPr lang="en-US" dirty="0"/>
              <a:t>Preliminary Work Item - PWI 25152</a:t>
            </a:r>
          </a:p>
          <a:p>
            <a:endParaRPr lang="en-US" dirty="0"/>
          </a:p>
          <a:p>
            <a:endParaRPr lang="en-US" dirty="0"/>
          </a:p>
        </p:txBody>
      </p:sp>
      <p:sp>
        <p:nvSpPr>
          <p:cNvPr id="4" name="Footer Placeholder 3">
            <a:extLst>
              <a:ext uri="{FF2B5EF4-FFF2-40B4-BE49-F238E27FC236}">
                <a16:creationId xmlns:a16="http://schemas.microsoft.com/office/drawing/2014/main" id="{87C7F09A-9261-67A1-1027-788D6F47145C}"/>
              </a:ext>
            </a:extLst>
          </p:cNvPr>
          <p:cNvSpPr>
            <a:spLocks noGrp="1"/>
          </p:cNvSpPr>
          <p:nvPr>
            <p:ph type="ftr" sz="quarter" idx="11"/>
          </p:nvPr>
        </p:nvSpPr>
        <p:spPr/>
        <p:txBody>
          <a:bodyPr/>
          <a:lstStyle/>
          <a:p>
            <a:r>
              <a:rPr lang="en-US" altLang="en-US"/>
              <a:t>Tim Godfrey, EPRI</a:t>
            </a:r>
            <a:endParaRPr lang="en-US" altLang="en-US" dirty="0"/>
          </a:p>
        </p:txBody>
      </p:sp>
      <p:sp>
        <p:nvSpPr>
          <p:cNvPr id="5" name="Slide Number Placeholder 4">
            <a:extLst>
              <a:ext uri="{FF2B5EF4-FFF2-40B4-BE49-F238E27FC236}">
                <a16:creationId xmlns:a16="http://schemas.microsoft.com/office/drawing/2014/main" id="{E834D244-74E4-4221-8F54-EF4A6AE97003}"/>
              </a:ext>
            </a:extLst>
          </p:cNvPr>
          <p:cNvSpPr>
            <a:spLocks noGrp="1"/>
          </p:cNvSpPr>
          <p:nvPr>
            <p:ph type="sldNum" sz="quarter" idx="12"/>
          </p:nvPr>
        </p:nvSpPr>
        <p:spPr/>
        <p:txBody>
          <a:bodyPr/>
          <a:lstStyle/>
          <a:p>
            <a:r>
              <a:rPr lang="en-US" altLang="en-US"/>
              <a:t>Slide </a:t>
            </a:r>
            <a:fld id="{D2793805-6678-4F90-9549-7863581D2258}" type="slidenum">
              <a:rPr lang="en-US" altLang="en-US" smtClean="0"/>
              <a:pPr/>
              <a:t>21</a:t>
            </a:fld>
            <a:endParaRPr lang="en-US" altLang="en-US"/>
          </a:p>
        </p:txBody>
      </p:sp>
    </p:spTree>
    <p:extLst>
      <p:ext uri="{BB962C8B-B14F-4D97-AF65-F5344CB8AC3E}">
        <p14:creationId xmlns:p14="http://schemas.microsoft.com/office/powerpoint/2010/main" val="3667325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A66A-B61C-A0A4-158F-F167C54CA5B7}"/>
              </a:ext>
            </a:extLst>
          </p:cNvPr>
          <p:cNvSpPr>
            <a:spLocks noGrp="1"/>
          </p:cNvSpPr>
          <p:nvPr>
            <p:ph type="title"/>
          </p:nvPr>
        </p:nvSpPr>
        <p:spPr/>
        <p:txBody>
          <a:bodyPr/>
          <a:lstStyle/>
          <a:p>
            <a:r>
              <a:rPr lang="en-US" dirty="0"/>
              <a:t>AFV Communications - White Paper</a:t>
            </a:r>
          </a:p>
        </p:txBody>
      </p:sp>
      <p:sp>
        <p:nvSpPr>
          <p:cNvPr id="3" name="Content Placeholder 2">
            <a:extLst>
              <a:ext uri="{FF2B5EF4-FFF2-40B4-BE49-F238E27FC236}">
                <a16:creationId xmlns:a16="http://schemas.microsoft.com/office/drawing/2014/main" id="{B0EB9829-47E1-77D0-6522-97BC8503EAB3}"/>
              </a:ext>
            </a:extLst>
          </p:cNvPr>
          <p:cNvSpPr>
            <a:spLocks noGrp="1"/>
          </p:cNvSpPr>
          <p:nvPr>
            <p:ph idx="1"/>
          </p:nvPr>
        </p:nvSpPr>
        <p:spPr/>
        <p:txBody>
          <a:bodyPr>
            <a:normAutofit fontScale="92500" lnSpcReduction="10000"/>
          </a:bodyPr>
          <a:lstStyle/>
          <a:p>
            <a:r>
              <a:rPr lang="en-US" dirty="0"/>
              <a:t>Types of AFV sites:  residential, commercial vehicle depot, public transport site, long haul freight transportation.  (Public parking facilities)</a:t>
            </a:r>
          </a:p>
          <a:p>
            <a:r>
              <a:rPr lang="en-US" dirty="0"/>
              <a:t>Communications requirements: data volume, resilience, reliability. </a:t>
            </a:r>
          </a:p>
          <a:p>
            <a:pPr lvl="1"/>
            <a:r>
              <a:rPr lang="en-US" dirty="0"/>
              <a:t>Ancillary communication to vehicles (maps, firmware and software updates for vehicles, inventory tracking, logistics, media, </a:t>
            </a:r>
            <a:r>
              <a:rPr lang="en-US" dirty="0" err="1"/>
              <a:t>etc</a:t>
            </a:r>
            <a:r>
              <a:rPr lang="en-US" dirty="0"/>
              <a:t>)</a:t>
            </a:r>
          </a:p>
          <a:p>
            <a:r>
              <a:rPr lang="en-US" dirty="0"/>
              <a:t>Relate to the use of IEEE 802 technologies as the solution</a:t>
            </a:r>
          </a:p>
        </p:txBody>
      </p:sp>
      <p:sp>
        <p:nvSpPr>
          <p:cNvPr id="4" name="Footer Placeholder 3">
            <a:extLst>
              <a:ext uri="{FF2B5EF4-FFF2-40B4-BE49-F238E27FC236}">
                <a16:creationId xmlns:a16="http://schemas.microsoft.com/office/drawing/2014/main" id="{8141E627-34F5-A0F2-9FF1-8CAAC040AB05}"/>
              </a:ext>
            </a:extLst>
          </p:cNvPr>
          <p:cNvSpPr>
            <a:spLocks noGrp="1"/>
          </p:cNvSpPr>
          <p:nvPr>
            <p:ph type="ftr" sz="quarter" idx="11"/>
          </p:nvPr>
        </p:nvSpPr>
        <p:spPr/>
        <p:txBody>
          <a:bodyPr/>
          <a:lstStyle/>
          <a:p>
            <a:r>
              <a:rPr lang="en-US" altLang="en-US"/>
              <a:t>Tim Godfrey, EPRI</a:t>
            </a:r>
            <a:endParaRPr lang="en-US" altLang="en-US" dirty="0"/>
          </a:p>
        </p:txBody>
      </p:sp>
      <p:sp>
        <p:nvSpPr>
          <p:cNvPr id="5" name="Slide Number Placeholder 4">
            <a:extLst>
              <a:ext uri="{FF2B5EF4-FFF2-40B4-BE49-F238E27FC236}">
                <a16:creationId xmlns:a16="http://schemas.microsoft.com/office/drawing/2014/main" id="{1B914825-F8E7-DD30-0299-528825957282}"/>
              </a:ext>
            </a:extLst>
          </p:cNvPr>
          <p:cNvSpPr>
            <a:spLocks noGrp="1"/>
          </p:cNvSpPr>
          <p:nvPr>
            <p:ph type="sldNum" sz="quarter" idx="12"/>
          </p:nvPr>
        </p:nvSpPr>
        <p:spPr/>
        <p:txBody>
          <a:bodyPr/>
          <a:lstStyle/>
          <a:p>
            <a:r>
              <a:rPr lang="en-US" altLang="en-US"/>
              <a:t>Slide </a:t>
            </a:r>
            <a:fld id="{D2793805-6678-4F90-9549-7863581D2258}" type="slidenum">
              <a:rPr lang="en-US" altLang="en-US" smtClean="0"/>
              <a:pPr/>
              <a:t>22</a:t>
            </a:fld>
            <a:endParaRPr lang="en-US" altLang="en-US"/>
          </a:p>
        </p:txBody>
      </p:sp>
    </p:spTree>
    <p:extLst>
      <p:ext uri="{BB962C8B-B14F-4D97-AF65-F5344CB8AC3E}">
        <p14:creationId xmlns:p14="http://schemas.microsoft.com/office/powerpoint/2010/main" val="2019965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458AC-6707-2437-E2E2-5A4F235FA5AD}"/>
              </a:ext>
            </a:extLst>
          </p:cNvPr>
          <p:cNvSpPr>
            <a:spLocks noGrp="1"/>
          </p:cNvSpPr>
          <p:nvPr>
            <p:ph type="title"/>
          </p:nvPr>
        </p:nvSpPr>
        <p:spPr/>
        <p:txBody>
          <a:bodyPr/>
          <a:lstStyle/>
          <a:p>
            <a:r>
              <a:rPr lang="en-US" dirty="0"/>
              <a:t>Contributions related to AFV White Paper</a:t>
            </a:r>
          </a:p>
        </p:txBody>
      </p:sp>
      <p:sp>
        <p:nvSpPr>
          <p:cNvPr id="4" name="Footer Placeholder 3">
            <a:extLst>
              <a:ext uri="{FF2B5EF4-FFF2-40B4-BE49-F238E27FC236}">
                <a16:creationId xmlns:a16="http://schemas.microsoft.com/office/drawing/2014/main" id="{B787469F-A51B-06F6-AD18-6AF26EE356FE}"/>
              </a:ext>
            </a:extLst>
          </p:cNvPr>
          <p:cNvSpPr>
            <a:spLocks noGrp="1"/>
          </p:cNvSpPr>
          <p:nvPr>
            <p:ph type="ftr" sz="quarter" idx="11"/>
          </p:nvPr>
        </p:nvSpPr>
        <p:spPr/>
        <p:txBody>
          <a:bodyPr/>
          <a:lstStyle/>
          <a:p>
            <a:r>
              <a:rPr lang="en-US" altLang="en-US"/>
              <a:t>Tim Godfrey, EPRI</a:t>
            </a:r>
            <a:endParaRPr lang="en-US" altLang="en-US" dirty="0"/>
          </a:p>
        </p:txBody>
      </p:sp>
      <p:sp>
        <p:nvSpPr>
          <p:cNvPr id="5" name="Slide Number Placeholder 4">
            <a:extLst>
              <a:ext uri="{FF2B5EF4-FFF2-40B4-BE49-F238E27FC236}">
                <a16:creationId xmlns:a16="http://schemas.microsoft.com/office/drawing/2014/main" id="{0DA9CF6C-9393-3956-4285-82E300034DD9}"/>
              </a:ext>
            </a:extLst>
          </p:cNvPr>
          <p:cNvSpPr>
            <a:spLocks noGrp="1"/>
          </p:cNvSpPr>
          <p:nvPr>
            <p:ph type="sldNum" sz="quarter" idx="12"/>
          </p:nvPr>
        </p:nvSpPr>
        <p:spPr/>
        <p:txBody>
          <a:bodyPr/>
          <a:lstStyle/>
          <a:p>
            <a:r>
              <a:rPr lang="en-US" altLang="en-US"/>
              <a:t>Slide </a:t>
            </a:r>
            <a:fld id="{D2793805-6678-4F90-9549-7863581D2258}" type="slidenum">
              <a:rPr lang="en-US" altLang="en-US" smtClean="0"/>
              <a:pPr/>
              <a:t>23</a:t>
            </a:fld>
            <a:endParaRPr lang="en-US" altLang="en-US"/>
          </a:p>
        </p:txBody>
      </p:sp>
      <p:sp>
        <p:nvSpPr>
          <p:cNvPr id="7" name="Content Placeholder 6">
            <a:extLst>
              <a:ext uri="{FF2B5EF4-FFF2-40B4-BE49-F238E27FC236}">
                <a16:creationId xmlns:a16="http://schemas.microsoft.com/office/drawing/2014/main" id="{79EEB9F8-F8F1-A580-3029-D62968DDED8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36571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8EFCD-8A8D-957A-0CE8-38AF80D072F5}"/>
              </a:ext>
            </a:extLst>
          </p:cNvPr>
          <p:cNvSpPr>
            <a:spLocks noGrp="1"/>
          </p:cNvSpPr>
          <p:nvPr>
            <p:ph type="title"/>
          </p:nvPr>
        </p:nvSpPr>
        <p:spPr/>
        <p:txBody>
          <a:bodyPr/>
          <a:lstStyle/>
          <a:p>
            <a:r>
              <a:rPr lang="en-US" dirty="0"/>
              <a:t>AFV Draft Discussion</a:t>
            </a:r>
          </a:p>
        </p:txBody>
      </p:sp>
      <p:sp>
        <p:nvSpPr>
          <p:cNvPr id="3" name="Content Placeholder 2">
            <a:extLst>
              <a:ext uri="{FF2B5EF4-FFF2-40B4-BE49-F238E27FC236}">
                <a16:creationId xmlns:a16="http://schemas.microsoft.com/office/drawing/2014/main" id="{074FDD37-72B0-4FAE-7CBC-9468C93E1532}"/>
              </a:ext>
            </a:extLst>
          </p:cNvPr>
          <p:cNvSpPr>
            <a:spLocks noGrp="1"/>
          </p:cNvSpPr>
          <p:nvPr>
            <p:ph idx="1"/>
          </p:nvPr>
        </p:nvSpPr>
        <p:spPr>
          <a:xfrm>
            <a:off x="914400" y="1752600"/>
            <a:ext cx="10363200" cy="4572000"/>
          </a:xfrm>
        </p:spPr>
        <p:txBody>
          <a:bodyPr>
            <a:normAutofit/>
          </a:bodyPr>
          <a:lstStyle/>
          <a:p>
            <a:r>
              <a:rPr lang="en-US" dirty="0"/>
              <a:t>802.24-25-0017r2 was reviewed by the TAG in July</a:t>
            </a:r>
          </a:p>
          <a:p>
            <a:pPr lvl="1"/>
            <a:r>
              <a:rPr lang="en-US" dirty="0"/>
              <a:t>No Update at September meeting</a:t>
            </a:r>
          </a:p>
          <a:p>
            <a:pPr lvl="1"/>
            <a:r>
              <a:rPr lang="en-US" dirty="0"/>
              <a:t>Further additions and revisions to be incorporated in late October – to be reviewed at November meeting.</a:t>
            </a:r>
          </a:p>
          <a:p>
            <a:r>
              <a:rPr lang="en-US" dirty="0"/>
              <a:t>A new topic to be included is the use of 802.15.4z UWB for positioning the inductive charging coils. </a:t>
            </a:r>
          </a:p>
          <a:p>
            <a:endParaRPr lang="en-US" dirty="0"/>
          </a:p>
        </p:txBody>
      </p:sp>
      <p:sp>
        <p:nvSpPr>
          <p:cNvPr id="4" name="Footer Placeholder 3">
            <a:extLst>
              <a:ext uri="{FF2B5EF4-FFF2-40B4-BE49-F238E27FC236}">
                <a16:creationId xmlns:a16="http://schemas.microsoft.com/office/drawing/2014/main" id="{918B9800-A99B-5731-BD15-D1305970826E}"/>
              </a:ext>
            </a:extLst>
          </p:cNvPr>
          <p:cNvSpPr>
            <a:spLocks noGrp="1"/>
          </p:cNvSpPr>
          <p:nvPr>
            <p:ph type="ftr" sz="quarter" idx="11"/>
          </p:nvPr>
        </p:nvSpPr>
        <p:spPr/>
        <p:txBody>
          <a:bodyPr/>
          <a:lstStyle/>
          <a:p>
            <a:r>
              <a:rPr lang="en-US" altLang="en-US"/>
              <a:t>Tim Godfrey, EPRI</a:t>
            </a:r>
            <a:endParaRPr lang="en-US" altLang="en-US" dirty="0"/>
          </a:p>
        </p:txBody>
      </p:sp>
      <p:sp>
        <p:nvSpPr>
          <p:cNvPr id="5" name="Slide Number Placeholder 4">
            <a:extLst>
              <a:ext uri="{FF2B5EF4-FFF2-40B4-BE49-F238E27FC236}">
                <a16:creationId xmlns:a16="http://schemas.microsoft.com/office/drawing/2014/main" id="{A0A4418C-DB5F-77BE-86C9-69D7F0FAFE01}"/>
              </a:ext>
            </a:extLst>
          </p:cNvPr>
          <p:cNvSpPr>
            <a:spLocks noGrp="1"/>
          </p:cNvSpPr>
          <p:nvPr>
            <p:ph type="sldNum" sz="quarter" idx="12"/>
          </p:nvPr>
        </p:nvSpPr>
        <p:spPr/>
        <p:txBody>
          <a:bodyPr/>
          <a:lstStyle/>
          <a:p>
            <a:r>
              <a:rPr lang="en-US" altLang="en-US"/>
              <a:t>Slide </a:t>
            </a:r>
            <a:fld id="{D2793805-6678-4F90-9549-7863581D2258}" type="slidenum">
              <a:rPr lang="en-US" altLang="en-US" smtClean="0"/>
              <a:pPr/>
              <a:t>24</a:t>
            </a:fld>
            <a:endParaRPr lang="en-US" altLang="en-US"/>
          </a:p>
        </p:txBody>
      </p:sp>
    </p:spTree>
    <p:extLst>
      <p:ext uri="{BB962C8B-B14F-4D97-AF65-F5344CB8AC3E}">
        <p14:creationId xmlns:p14="http://schemas.microsoft.com/office/powerpoint/2010/main" val="95214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D4BC-FADA-1411-6C80-FA1E50525031}"/>
              </a:ext>
            </a:extLst>
          </p:cNvPr>
          <p:cNvSpPr>
            <a:spLocks noGrp="1"/>
          </p:cNvSpPr>
          <p:nvPr>
            <p:ph type="title"/>
          </p:nvPr>
        </p:nvSpPr>
        <p:spPr/>
        <p:txBody>
          <a:bodyPr/>
          <a:lstStyle/>
          <a:p>
            <a:r>
              <a:rPr lang="en-US" dirty="0"/>
              <a:t>Potential new activity - indoor agriculture</a:t>
            </a:r>
          </a:p>
        </p:txBody>
      </p:sp>
      <p:sp>
        <p:nvSpPr>
          <p:cNvPr id="3" name="Content Placeholder 2">
            <a:extLst>
              <a:ext uri="{FF2B5EF4-FFF2-40B4-BE49-F238E27FC236}">
                <a16:creationId xmlns:a16="http://schemas.microsoft.com/office/drawing/2014/main" id="{5D2D7756-2996-6F49-6D02-7ADC0C3FE6F5}"/>
              </a:ext>
            </a:extLst>
          </p:cNvPr>
          <p:cNvSpPr>
            <a:spLocks noGrp="1"/>
          </p:cNvSpPr>
          <p:nvPr>
            <p:ph idx="1"/>
          </p:nvPr>
        </p:nvSpPr>
        <p:spPr/>
        <p:txBody>
          <a:bodyPr>
            <a:normAutofit fontScale="77500" lnSpcReduction="20000"/>
          </a:bodyPr>
          <a:lstStyle/>
          <a:p>
            <a:r>
              <a:rPr lang="en-US" dirty="0"/>
              <a:t>Paul Nicolich joins the group to update us that Chris </a:t>
            </a:r>
            <a:r>
              <a:rPr lang="en-US" dirty="0" err="1"/>
              <a:t>DiMinico</a:t>
            </a:r>
            <a:r>
              <a:rPr lang="en-US" dirty="0"/>
              <a:t> has a new activity to propose, and intends to return to IEEE 802 in November</a:t>
            </a:r>
          </a:p>
          <a:p>
            <a:pPr lvl="1"/>
            <a:r>
              <a:rPr lang="en-US" dirty="0"/>
              <a:t>Indoor Agriculture use cases. </a:t>
            </a:r>
          </a:p>
          <a:p>
            <a:pPr lvl="1"/>
            <a:r>
              <a:rPr lang="en-US" dirty="0"/>
              <a:t>Sensors, power management, </a:t>
            </a:r>
            <a:r>
              <a:rPr lang="en-US" dirty="0" err="1"/>
              <a:t>etc</a:t>
            </a:r>
            <a:endParaRPr lang="en-US" dirty="0"/>
          </a:p>
          <a:p>
            <a:pPr lvl="1"/>
            <a:r>
              <a:rPr lang="en-US" dirty="0"/>
              <a:t>Need for integration or coordination of standards. </a:t>
            </a:r>
          </a:p>
          <a:p>
            <a:pPr lvl="1"/>
            <a:endParaRPr lang="en-US" dirty="0"/>
          </a:p>
          <a:p>
            <a:r>
              <a:rPr lang="en-US" dirty="0"/>
              <a:t>Potential to explore need for new standards that could be assigned to a WG</a:t>
            </a:r>
          </a:p>
          <a:p>
            <a:pPr lvl="1"/>
            <a:r>
              <a:rPr lang="en-US" dirty="0"/>
              <a:t>Need for a more efficient means of controlling DC power – ala POE. </a:t>
            </a:r>
          </a:p>
          <a:p>
            <a:pPr lvl="1"/>
            <a:endParaRPr lang="en-US" dirty="0"/>
          </a:p>
          <a:p>
            <a:r>
              <a:rPr lang="en-US" dirty="0"/>
              <a:t>Will put this topic on November agenda. </a:t>
            </a:r>
          </a:p>
        </p:txBody>
      </p:sp>
      <p:sp>
        <p:nvSpPr>
          <p:cNvPr id="4" name="Footer Placeholder 3">
            <a:extLst>
              <a:ext uri="{FF2B5EF4-FFF2-40B4-BE49-F238E27FC236}">
                <a16:creationId xmlns:a16="http://schemas.microsoft.com/office/drawing/2014/main" id="{1016B36D-F83F-F60F-FE92-F3766DDAED09}"/>
              </a:ext>
            </a:extLst>
          </p:cNvPr>
          <p:cNvSpPr>
            <a:spLocks noGrp="1"/>
          </p:cNvSpPr>
          <p:nvPr>
            <p:ph type="ftr" sz="quarter" idx="11"/>
          </p:nvPr>
        </p:nvSpPr>
        <p:spPr/>
        <p:txBody>
          <a:bodyPr/>
          <a:lstStyle/>
          <a:p>
            <a:r>
              <a:rPr lang="en-US" altLang="en-US"/>
              <a:t>Tim Godfrey, EPRI</a:t>
            </a:r>
            <a:endParaRPr lang="en-US" altLang="en-US" dirty="0"/>
          </a:p>
        </p:txBody>
      </p:sp>
      <p:sp>
        <p:nvSpPr>
          <p:cNvPr id="5" name="Slide Number Placeholder 4">
            <a:extLst>
              <a:ext uri="{FF2B5EF4-FFF2-40B4-BE49-F238E27FC236}">
                <a16:creationId xmlns:a16="http://schemas.microsoft.com/office/drawing/2014/main" id="{A765F54D-153B-633F-5DAD-D92B90DC2636}"/>
              </a:ext>
            </a:extLst>
          </p:cNvPr>
          <p:cNvSpPr>
            <a:spLocks noGrp="1"/>
          </p:cNvSpPr>
          <p:nvPr>
            <p:ph type="sldNum" sz="quarter" idx="12"/>
          </p:nvPr>
        </p:nvSpPr>
        <p:spPr/>
        <p:txBody>
          <a:bodyPr/>
          <a:lstStyle/>
          <a:p>
            <a:r>
              <a:rPr lang="en-US" altLang="en-US"/>
              <a:t>Slide </a:t>
            </a:r>
            <a:fld id="{D2793805-6678-4F90-9549-7863581D2258}" type="slidenum">
              <a:rPr lang="en-US" altLang="en-US" smtClean="0"/>
              <a:pPr/>
              <a:t>25</a:t>
            </a:fld>
            <a:endParaRPr lang="en-US" altLang="en-US"/>
          </a:p>
        </p:txBody>
      </p:sp>
    </p:spTree>
    <p:extLst>
      <p:ext uri="{BB962C8B-B14F-4D97-AF65-F5344CB8AC3E}">
        <p14:creationId xmlns:p14="http://schemas.microsoft.com/office/powerpoint/2010/main" val="2770930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9947B-1EDB-4267-BCE9-FF9BB8551370}"/>
              </a:ext>
            </a:extLst>
          </p:cNvPr>
          <p:cNvSpPr>
            <a:spLocks noGrp="1"/>
          </p:cNvSpPr>
          <p:nvPr>
            <p:ph type="title"/>
          </p:nvPr>
        </p:nvSpPr>
        <p:spPr/>
        <p:txBody>
          <a:bodyPr/>
          <a:lstStyle/>
          <a:p>
            <a:r>
              <a:rPr lang="en-US" dirty="0"/>
              <a:t>Future TAG Activity Planning</a:t>
            </a:r>
          </a:p>
        </p:txBody>
      </p:sp>
      <p:sp>
        <p:nvSpPr>
          <p:cNvPr id="3" name="Content Placeholder 2">
            <a:extLst>
              <a:ext uri="{FF2B5EF4-FFF2-40B4-BE49-F238E27FC236}">
                <a16:creationId xmlns:a16="http://schemas.microsoft.com/office/drawing/2014/main" id="{7C652FBF-CC55-4915-9C7F-4AC2887D9818}"/>
              </a:ext>
            </a:extLst>
          </p:cNvPr>
          <p:cNvSpPr>
            <a:spLocks noGrp="1"/>
          </p:cNvSpPr>
          <p:nvPr>
            <p:ph idx="1"/>
          </p:nvPr>
        </p:nvSpPr>
        <p:spPr>
          <a:xfrm>
            <a:off x="1219200" y="1828800"/>
            <a:ext cx="10363200" cy="4495800"/>
          </a:xfrm>
        </p:spPr>
        <p:txBody>
          <a:bodyPr>
            <a:normAutofit fontScale="55000" lnSpcReduction="20000"/>
          </a:bodyPr>
          <a:lstStyle/>
          <a:p>
            <a:pPr lvl="1"/>
            <a:endParaRPr lang="en-US" dirty="0"/>
          </a:p>
          <a:p>
            <a:r>
              <a:rPr lang="en-US" dirty="0"/>
              <a:t>A whitepaper/document for application-specific use cases of Sub 1GHz standards 802.15.4g and 802.11ah. How use mechanisms in 802.19.3 and new amendment 802.19.3a</a:t>
            </a:r>
          </a:p>
          <a:p>
            <a:pPr lvl="1"/>
            <a:r>
              <a:rPr lang="en-US" dirty="0"/>
              <a:t>Can this also include applying 802.15.4s-2018 (Spectrum Resource Measurement Capability) in sub-1GHz spectrum?</a:t>
            </a:r>
          </a:p>
          <a:p>
            <a:pPr lvl="1"/>
            <a:r>
              <a:rPr lang="en-US" dirty="0"/>
              <a:t>New activities in Sub-1GHz.  Update to 11ah possible in 802.11-rev, also changes in 802.15. </a:t>
            </a:r>
          </a:p>
          <a:p>
            <a:pPr lvl="1"/>
            <a:r>
              <a:rPr lang="en-US" dirty="0"/>
              <a:t>Aspect of unique communications requirements for DER integration- dispatch/provisioning vs protection.</a:t>
            </a:r>
          </a:p>
          <a:p>
            <a:pPr lvl="1"/>
            <a:r>
              <a:rPr lang="en-US" dirty="0"/>
              <a:t>Review possible activity in mid-2025?</a:t>
            </a:r>
          </a:p>
          <a:p>
            <a:pPr lvl="1"/>
            <a:endParaRPr lang="en-US" dirty="0"/>
          </a:p>
          <a:p>
            <a:r>
              <a:rPr lang="en-US" dirty="0"/>
              <a:t>Possible topic follow up on AFV.</a:t>
            </a:r>
          </a:p>
          <a:p>
            <a:pPr lvl="1"/>
            <a:r>
              <a:rPr lang="en-US" dirty="0"/>
              <a:t>Future state of integrated networks for Energy Management Systems across electric vehicle, home, building, and grid. </a:t>
            </a:r>
          </a:p>
          <a:p>
            <a:pPr lvl="1"/>
            <a:endParaRPr lang="en-US" dirty="0"/>
          </a:p>
          <a:p>
            <a:r>
              <a:rPr lang="en-US" dirty="0"/>
              <a:t>TSN – movement of 802.1 and 802.3 towards specific profiles (related to vertical applications)  AVB, Industrial Automation, Automotive, Aerospace.  Select features out of base standards. TSN is a toolbox, profiles provide interoperability.  Integration of TSN into 802.11 and high availability, could affect TSN profiles. </a:t>
            </a:r>
          </a:p>
          <a:p>
            <a:pPr lvl="1"/>
            <a:r>
              <a:rPr lang="en-US" dirty="0"/>
              <a:t>Maybe future white paper on TSN integrating into Wireless networks with various technologies. </a:t>
            </a:r>
          </a:p>
          <a:p>
            <a:pPr lvl="1"/>
            <a:endParaRPr lang="en-US" dirty="0"/>
          </a:p>
          <a:p>
            <a:endParaRPr lang="en-US" dirty="0"/>
          </a:p>
          <a:p>
            <a:pPr lvl="1"/>
            <a:endParaRPr lang="en-US" dirty="0"/>
          </a:p>
        </p:txBody>
      </p:sp>
      <p:sp>
        <p:nvSpPr>
          <p:cNvPr id="4" name="Footer Placeholder 3">
            <a:extLst>
              <a:ext uri="{FF2B5EF4-FFF2-40B4-BE49-F238E27FC236}">
                <a16:creationId xmlns:a16="http://schemas.microsoft.com/office/drawing/2014/main" id="{C72BC836-DB99-4A9C-BF1F-70C5E50F7CDA}"/>
              </a:ext>
            </a:extLst>
          </p:cNvPr>
          <p:cNvSpPr>
            <a:spLocks noGrp="1"/>
          </p:cNvSpPr>
          <p:nvPr>
            <p:ph type="ftr" sz="quarter" idx="11"/>
          </p:nvPr>
        </p:nvSpPr>
        <p:spPr/>
        <p:txBody>
          <a:bodyPr/>
          <a:lstStyle/>
          <a:p>
            <a:r>
              <a:rPr lang="en-US" altLang="en-US"/>
              <a:t>Tim Godfrey, EPRI</a:t>
            </a:r>
            <a:endParaRPr lang="en-US" altLang="en-US" dirty="0"/>
          </a:p>
        </p:txBody>
      </p:sp>
      <p:sp>
        <p:nvSpPr>
          <p:cNvPr id="5" name="Slide Number Placeholder 4">
            <a:extLst>
              <a:ext uri="{FF2B5EF4-FFF2-40B4-BE49-F238E27FC236}">
                <a16:creationId xmlns:a16="http://schemas.microsoft.com/office/drawing/2014/main" id="{5AFCB22E-C047-418D-813A-FEEE7AD39C7D}"/>
              </a:ext>
            </a:extLst>
          </p:cNvPr>
          <p:cNvSpPr>
            <a:spLocks noGrp="1"/>
          </p:cNvSpPr>
          <p:nvPr>
            <p:ph type="sldNum" sz="quarter" idx="12"/>
          </p:nvPr>
        </p:nvSpPr>
        <p:spPr>
          <a:xfrm>
            <a:off x="5891926" y="6475413"/>
            <a:ext cx="509755" cy="184666"/>
          </a:xfrm>
        </p:spPr>
        <p:txBody>
          <a:bodyPr/>
          <a:lstStyle/>
          <a:p>
            <a:r>
              <a:rPr lang="en-US" altLang="en-US"/>
              <a:t>Slide </a:t>
            </a:r>
            <a:fld id="{D2793805-6678-4F90-9549-7863581D2258}" type="slidenum">
              <a:rPr lang="en-US" altLang="en-US" smtClean="0"/>
              <a:pPr/>
              <a:t>26</a:t>
            </a:fld>
            <a:endParaRPr lang="en-US" altLang="en-US"/>
          </a:p>
        </p:txBody>
      </p:sp>
    </p:spTree>
    <p:extLst>
      <p:ext uri="{BB962C8B-B14F-4D97-AF65-F5344CB8AC3E}">
        <p14:creationId xmlns:p14="http://schemas.microsoft.com/office/powerpoint/2010/main" val="3036341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802.24 TAG closing</a:t>
            </a:r>
          </a:p>
        </p:txBody>
      </p:sp>
      <p:sp>
        <p:nvSpPr>
          <p:cNvPr id="3" name="Content Placeholder 2"/>
          <p:cNvSpPr>
            <a:spLocks noGrp="1"/>
          </p:cNvSpPr>
          <p:nvPr>
            <p:ph idx="1"/>
          </p:nvPr>
        </p:nvSpPr>
        <p:spPr>
          <a:xfrm>
            <a:off x="914400" y="1524000"/>
            <a:ext cx="10439400" cy="4831279"/>
          </a:xfrm>
        </p:spPr>
        <p:txBody>
          <a:bodyPr>
            <a:normAutofit/>
          </a:bodyPr>
          <a:lstStyle/>
          <a:p>
            <a:r>
              <a:rPr lang="en-US" dirty="0"/>
              <a:t>Action Items</a:t>
            </a:r>
          </a:p>
          <a:p>
            <a:pPr lvl="1"/>
            <a:r>
              <a:rPr lang="en-US" dirty="0"/>
              <a:t>Smart Grid and </a:t>
            </a:r>
            <a:r>
              <a:rPr lang="en-US" dirty="0" err="1"/>
              <a:t>Iot</a:t>
            </a:r>
            <a:r>
              <a:rPr lang="en-US" dirty="0"/>
              <a:t> White Paper action items list</a:t>
            </a:r>
          </a:p>
          <a:p>
            <a:pPr lvl="1"/>
            <a:endParaRPr lang="en-US" dirty="0"/>
          </a:p>
          <a:p>
            <a:r>
              <a:rPr lang="en-US" dirty="0"/>
              <a:t>Any New Business?</a:t>
            </a:r>
          </a:p>
          <a:p>
            <a:pPr lvl="1"/>
            <a:endParaRPr lang="en-US" dirty="0"/>
          </a:p>
          <a:p>
            <a:r>
              <a:rPr lang="en-US" dirty="0"/>
              <a:t>Next Meeting</a:t>
            </a:r>
          </a:p>
          <a:p>
            <a:pPr marL="742950" lvl="2">
              <a:spcBef>
                <a:spcPts val="0"/>
              </a:spcBef>
              <a:spcAft>
                <a:spcPts val="1200"/>
              </a:spcAft>
            </a:pPr>
            <a:r>
              <a:rPr lang="en-US" sz="2000" dirty="0">
                <a:latin typeface="Calibri" panose="020F0502020204030204" pitchFamily="34" charset="0"/>
                <a:ea typeface="Times New Roman" panose="02020603050405020304" pitchFamily="18" charset="0"/>
              </a:rPr>
              <a:t>November 2025 – Bangkok, Thailand</a:t>
            </a:r>
            <a:endParaRPr lang="en-US" sz="2000" dirty="0">
              <a:effectLst/>
              <a:latin typeface="Calibri" panose="020F0502020204030204" pitchFamily="34" charset="0"/>
              <a:ea typeface="Times New Roman" panose="02020603050405020304" pitchFamily="18" charset="0"/>
            </a:endParaRPr>
          </a:p>
          <a:p>
            <a:r>
              <a:rPr lang="en-US" dirty="0"/>
              <a:t>Adjourn</a:t>
            </a:r>
          </a:p>
        </p:txBody>
      </p:sp>
      <p:sp>
        <p:nvSpPr>
          <p:cNvPr id="4" name="Footer Placeholder 3"/>
          <p:cNvSpPr>
            <a:spLocks noGrp="1"/>
          </p:cNvSpPr>
          <p:nvPr>
            <p:ph type="ftr" sz="quarter" idx="11"/>
          </p:nvPr>
        </p:nvSpPr>
        <p:spPr/>
        <p:txBody>
          <a:bodyPr/>
          <a:lstStyle/>
          <a:p>
            <a:r>
              <a:rPr lang="en-US" altLang="en-US"/>
              <a:t>Tim Godfrey, EPRI</a:t>
            </a:r>
            <a:endParaRPr lang="en-US" altLang="en-US" dirty="0"/>
          </a:p>
        </p:txBody>
      </p:sp>
      <p:sp>
        <p:nvSpPr>
          <p:cNvPr id="5" name="Slide Number Placeholder 4"/>
          <p:cNvSpPr>
            <a:spLocks noGrp="1"/>
          </p:cNvSpPr>
          <p:nvPr>
            <p:ph type="sldNum" sz="quarter" idx="12"/>
          </p:nvPr>
        </p:nvSpPr>
        <p:spPr>
          <a:xfrm>
            <a:off x="5891926" y="6475413"/>
            <a:ext cx="509755" cy="184666"/>
          </a:xfrm>
        </p:spPr>
        <p:txBody>
          <a:bodyPr/>
          <a:lstStyle/>
          <a:p>
            <a:r>
              <a:rPr lang="en-US" altLang="en-US"/>
              <a:t>Slide </a:t>
            </a:r>
            <a:fld id="{D2793805-6678-4F90-9549-7863581D2258}" type="slidenum">
              <a:rPr lang="en-US" altLang="en-US" smtClean="0"/>
              <a:pPr/>
              <a:t>27</a:t>
            </a:fld>
            <a:endParaRPr lang="en-US" altLang="en-US"/>
          </a:p>
        </p:txBody>
      </p:sp>
    </p:spTree>
    <p:extLst>
      <p:ext uri="{BB962C8B-B14F-4D97-AF65-F5344CB8AC3E}">
        <p14:creationId xmlns:p14="http://schemas.microsoft.com/office/powerpoint/2010/main" val="1593363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15DA3-F549-4831-9490-80BC7A811C43}"/>
              </a:ext>
            </a:extLst>
          </p:cNvPr>
          <p:cNvSpPr>
            <a:spLocks noGrp="1"/>
          </p:cNvSpPr>
          <p:nvPr>
            <p:ph type="title"/>
          </p:nvPr>
        </p:nvSpPr>
        <p:spPr>
          <a:xfrm>
            <a:off x="914400" y="685800"/>
            <a:ext cx="10363200" cy="609600"/>
          </a:xfrm>
        </p:spPr>
        <p:txBody>
          <a:bodyPr/>
          <a:lstStyle/>
          <a:p>
            <a:r>
              <a:rPr lang="en-US" dirty="0"/>
              <a:t>802.24 September Interim - Meeting Plan</a:t>
            </a:r>
          </a:p>
        </p:txBody>
      </p:sp>
      <p:sp>
        <p:nvSpPr>
          <p:cNvPr id="3" name="Content Placeholder 2">
            <a:extLst>
              <a:ext uri="{FF2B5EF4-FFF2-40B4-BE49-F238E27FC236}">
                <a16:creationId xmlns:a16="http://schemas.microsoft.com/office/drawing/2014/main" id="{5869E525-D164-4700-8950-E8042AC09CC4}"/>
              </a:ext>
            </a:extLst>
          </p:cNvPr>
          <p:cNvSpPr>
            <a:spLocks noGrp="1"/>
          </p:cNvSpPr>
          <p:nvPr>
            <p:ph idx="1"/>
          </p:nvPr>
        </p:nvSpPr>
        <p:spPr>
          <a:xfrm>
            <a:off x="450849" y="1304925"/>
            <a:ext cx="11049000" cy="4648200"/>
          </a:xfrm>
        </p:spPr>
        <p:txBody>
          <a:bodyPr>
            <a:normAutofit/>
          </a:bodyPr>
          <a:lstStyle/>
          <a:p>
            <a:r>
              <a:rPr lang="en-US" sz="2400" dirty="0">
                <a:hlinkClick r:id="rId2"/>
              </a:rPr>
              <a:t>Registration</a:t>
            </a:r>
            <a:r>
              <a:rPr lang="en-US" sz="2000" dirty="0"/>
              <a:t> </a:t>
            </a:r>
            <a:r>
              <a:rPr lang="en-US" sz="2400" dirty="0">
                <a:effectLst/>
                <a:latin typeface="Arial" panose="020B0604020202020204" pitchFamily="34" charset="0"/>
                <a:ea typeface="Calibri" panose="020F0502020204030204" pitchFamily="34" charset="0"/>
              </a:rPr>
              <a:t>is required</a:t>
            </a:r>
          </a:p>
          <a:p>
            <a:r>
              <a:rPr lang="en-US" sz="2400" dirty="0">
                <a:effectLst/>
                <a:latin typeface="Arial" panose="020B0604020202020204" pitchFamily="34" charset="0"/>
                <a:ea typeface="Calibri" panose="020F0502020204030204" pitchFamily="34" charset="0"/>
              </a:rPr>
              <a:t>Two slots: </a:t>
            </a:r>
          </a:p>
          <a:p>
            <a:pPr lvl="1"/>
            <a:r>
              <a:rPr lang="en-US" sz="2000" dirty="0">
                <a:effectLst/>
                <a:latin typeface="Arial" panose="020B0604020202020204" pitchFamily="34" charset="0"/>
                <a:ea typeface="Calibri" panose="020F0502020204030204" pitchFamily="34" charset="0"/>
              </a:rPr>
              <a:t>Tuesday PM2  (16:00 Hawaii)</a:t>
            </a:r>
          </a:p>
          <a:p>
            <a:pPr lvl="1"/>
            <a:r>
              <a:rPr lang="en-US" sz="2000" dirty="0">
                <a:effectLst/>
                <a:latin typeface="Arial" panose="020B0604020202020204" pitchFamily="34" charset="0"/>
                <a:ea typeface="Calibri" panose="020F0502020204030204" pitchFamily="34" charset="0"/>
              </a:rPr>
              <a:t>Wednesday PM2 </a:t>
            </a:r>
            <a:r>
              <a:rPr lang="en-US" sz="2000" dirty="0">
                <a:latin typeface="Arial" panose="020B0604020202020204" pitchFamily="34" charset="0"/>
                <a:ea typeface="Calibri" panose="020F0502020204030204" pitchFamily="34" charset="0"/>
              </a:rPr>
              <a:t>(16:00 Hawaii)</a:t>
            </a:r>
            <a:r>
              <a:rPr lang="en-US" sz="2000" dirty="0">
                <a:effectLst/>
                <a:latin typeface="Arial" panose="020B0604020202020204" pitchFamily="34" charset="0"/>
                <a:ea typeface="Calibri" panose="020F0502020204030204" pitchFamily="34" charset="0"/>
              </a:rPr>
              <a:t> </a:t>
            </a:r>
          </a:p>
          <a:p>
            <a:r>
              <a:rPr lang="en-US" sz="2800" dirty="0">
                <a:latin typeface="Arial" panose="020B0604020202020204" pitchFamily="34" charset="0"/>
              </a:rPr>
              <a:t>Accredited Hybrid Meeting with Remote Participation</a:t>
            </a:r>
            <a:endParaRPr lang="en-US" sz="2800" dirty="0">
              <a:latin typeface="Arial" panose="020B0604020202020204" pitchFamily="34" charset="0"/>
              <a:hlinkClick r:id="rId3">
                <a:extLst>
                  <a:ext uri="{A12FA001-AC4F-418D-AE19-62706E023703}">
                    <ahyp:hlinkClr xmlns:ahyp="http://schemas.microsoft.com/office/drawing/2018/hyperlinkcolor" val="tx"/>
                  </a:ext>
                </a:extLst>
              </a:hlinkClick>
            </a:endParaRPr>
          </a:p>
          <a:p>
            <a:endParaRPr lang="en-US" sz="2400" dirty="0">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pPr marL="0" indent="0">
              <a:buNone/>
            </a:pPr>
            <a:endParaRPr lang="en-US" sz="1600" dirty="0">
              <a:effectLst/>
              <a:latin typeface="Arial" panose="020B0604020202020204" pitchFamily="34" charset="0"/>
              <a:ea typeface="Calibri" panose="020F0502020204030204" pitchFamily="34" charset="0"/>
            </a:endParaRPr>
          </a:p>
          <a:p>
            <a:pPr marL="0" indent="0">
              <a:buNone/>
            </a:pPr>
            <a:r>
              <a:rPr lang="en-US" sz="1600" dirty="0">
                <a:effectLst/>
                <a:latin typeface="Arial" panose="020B0604020202020204" pitchFamily="34" charset="0"/>
                <a:ea typeface="Calibri" panose="020F0502020204030204" pitchFamily="34" charset="0"/>
              </a:rPr>
              <a:t> </a:t>
            </a:r>
            <a:endParaRPr lang="en-US" sz="2400" u="sng" dirty="0">
              <a:solidFill>
                <a:srgbClr val="CC00CC"/>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p:txBody>
      </p:sp>
      <p:sp>
        <p:nvSpPr>
          <p:cNvPr id="4" name="Footer Placeholder 3">
            <a:extLst>
              <a:ext uri="{FF2B5EF4-FFF2-40B4-BE49-F238E27FC236}">
                <a16:creationId xmlns:a16="http://schemas.microsoft.com/office/drawing/2014/main" id="{284C0347-A1D7-4439-8C0D-B600FAF71E6C}"/>
              </a:ext>
            </a:extLst>
          </p:cNvPr>
          <p:cNvSpPr>
            <a:spLocks noGrp="1"/>
          </p:cNvSpPr>
          <p:nvPr>
            <p:ph type="ftr" sz="quarter" idx="11"/>
          </p:nvPr>
        </p:nvSpPr>
        <p:spPr>
          <a:xfrm>
            <a:off x="7315200" y="6475413"/>
            <a:ext cx="4165600" cy="184666"/>
          </a:xfrm>
        </p:spPr>
        <p:txBody>
          <a:bodyPr/>
          <a:lstStyle/>
          <a:p>
            <a:r>
              <a:rPr lang="en-US" altLang="en-US" dirty="0"/>
              <a:t> Tim Godfrey, EPRI</a:t>
            </a:r>
          </a:p>
        </p:txBody>
      </p:sp>
      <p:sp>
        <p:nvSpPr>
          <p:cNvPr id="5" name="Slide Number Placeholder 4">
            <a:extLst>
              <a:ext uri="{FF2B5EF4-FFF2-40B4-BE49-F238E27FC236}">
                <a16:creationId xmlns:a16="http://schemas.microsoft.com/office/drawing/2014/main" id="{E8FCC63C-A524-4D35-9DC1-3B13A39F58FA}"/>
              </a:ext>
            </a:extLst>
          </p:cNvPr>
          <p:cNvSpPr>
            <a:spLocks noGrp="1"/>
          </p:cNvSpPr>
          <p:nvPr>
            <p:ph type="sldNum" sz="quarter" idx="12"/>
          </p:nvPr>
        </p:nvSpPr>
        <p:spPr/>
        <p:txBody>
          <a:bodyPr/>
          <a:lstStyle/>
          <a:p>
            <a:r>
              <a:rPr lang="en-US" altLang="en-US"/>
              <a:t>Slide </a:t>
            </a:r>
            <a:fld id="{D2793805-6678-4F90-9549-7863581D2258}" type="slidenum">
              <a:rPr lang="en-US" altLang="en-US" smtClean="0"/>
              <a:pPr/>
              <a:t>3</a:t>
            </a:fld>
            <a:endParaRPr lang="en-US" altLang="en-US"/>
          </a:p>
        </p:txBody>
      </p:sp>
      <p:sp>
        <p:nvSpPr>
          <p:cNvPr id="11" name="Rectangle 4">
            <a:extLst>
              <a:ext uri="{FF2B5EF4-FFF2-40B4-BE49-F238E27FC236}">
                <a16:creationId xmlns:a16="http://schemas.microsoft.com/office/drawing/2014/main" id="{E5D482E2-CB05-D926-9C61-F6A1CFAC1C4C}"/>
              </a:ext>
            </a:extLst>
          </p:cNvPr>
          <p:cNvSpPr>
            <a:spLocks noChangeArrowheads="1"/>
          </p:cNvSpPr>
          <p:nvPr/>
        </p:nvSpPr>
        <p:spPr bwMode="auto">
          <a:xfrm>
            <a:off x="381000" y="3761594"/>
            <a:ext cx="528319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z="1800" b="1" dirty="0">
                <a:effectLst/>
                <a:latin typeface="Aptos" panose="020B0004020202020204" pitchFamily="34" charset="0"/>
                <a:ea typeface="Times New Roman" panose="02020603050405020304" pitchFamily="18" charset="0"/>
                <a:cs typeface="Aptos" panose="020B0004020202020204" pitchFamily="34" charset="0"/>
              </a:rPr>
              <a:t>PM2: Tuesday Sept 16	16:00 HST</a:t>
            </a:r>
            <a:br>
              <a:rPr lang="en-US" sz="1800" b="1" dirty="0">
                <a:effectLst/>
                <a:latin typeface="Aptos" panose="020B0004020202020204" pitchFamily="34" charset="0"/>
                <a:ea typeface="Times New Roman" panose="02020603050405020304" pitchFamily="18" charset="0"/>
                <a:cs typeface="Aptos" panose="020B0004020202020204" pitchFamily="34" charset="0"/>
              </a:rPr>
            </a:br>
            <a:br>
              <a:rPr lang="en-US" sz="1800" b="1" dirty="0">
                <a:effectLst/>
                <a:latin typeface="Aptos" panose="020B0004020202020204" pitchFamily="34" charset="0"/>
                <a:ea typeface="Times New Roman" panose="02020603050405020304" pitchFamily="18" charset="0"/>
                <a:cs typeface="Aptos" panose="020B0004020202020204" pitchFamily="34" charset="0"/>
              </a:rPr>
            </a:br>
            <a:r>
              <a:rPr lang="en-US" sz="1800" dirty="0">
                <a:latin typeface="Aptos" panose="020B0004020202020204" pitchFamily="34" charset="0"/>
                <a:ea typeface="Times New Roman" panose="02020603050405020304" pitchFamily="18" charset="0"/>
                <a:cs typeface="Aptos" panose="020B0004020202020204" pitchFamily="34" charset="0"/>
                <a:hlinkClick r:id="rId4"/>
              </a:rPr>
              <a:t>Join WebEx meeting </a:t>
            </a:r>
            <a:endParaRPr lang="en-US" sz="1800" dirty="0">
              <a:latin typeface="Aptos" panose="020B0004020202020204" pitchFamily="34" charset="0"/>
              <a:ea typeface="Times New Roman" panose="02020603050405020304" pitchFamily="18" charset="0"/>
              <a:cs typeface="Aptos" panose="020B0004020202020204" pitchFamily="34" charset="0"/>
            </a:endParaRPr>
          </a:p>
          <a:p>
            <a:pPr lvl="0"/>
            <a:r>
              <a:rPr lang="en-US" sz="1800" dirty="0">
                <a:latin typeface="Aptos" panose="020B0004020202020204" pitchFamily="34" charset="0"/>
                <a:ea typeface="Times New Roman" panose="02020603050405020304" pitchFamily="18" charset="0"/>
                <a:cs typeface="Aptos" panose="020B0004020202020204" pitchFamily="34" charset="0"/>
              </a:rPr>
              <a:t>Meeting number: 	2427 568 7985 </a:t>
            </a:r>
          </a:p>
          <a:p>
            <a:pPr lvl="0"/>
            <a:r>
              <a:rPr lang="en-US" sz="1800" dirty="0">
                <a:latin typeface="Aptos" panose="020B0004020202020204" pitchFamily="34" charset="0"/>
                <a:ea typeface="Times New Roman" panose="02020603050405020304" pitchFamily="18" charset="0"/>
                <a:cs typeface="Aptos" panose="020B0004020202020204" pitchFamily="34" charset="0"/>
              </a:rPr>
              <a:t>Meeting password: EeWS35YRU9P  </a:t>
            </a:r>
          </a:p>
          <a:p>
            <a:pPr lvl="0"/>
            <a:endParaRPr lang="en-US" sz="1800" dirty="0">
              <a:latin typeface="Aptos" panose="020B0004020202020204" pitchFamily="34" charset="0"/>
              <a:ea typeface="Times New Roman" panose="02020603050405020304" pitchFamily="18" charset="0"/>
              <a:cs typeface="Aptos" panose="020B0004020202020204" pitchFamily="34" charset="0"/>
            </a:endParaRPr>
          </a:p>
          <a:p>
            <a:pPr lvl="0"/>
            <a:r>
              <a:rPr lang="en-US" sz="1800" dirty="0">
                <a:latin typeface="Aptos" panose="020B0004020202020204" pitchFamily="34" charset="0"/>
                <a:ea typeface="Times New Roman" panose="02020603050405020304" pitchFamily="18" charset="0"/>
                <a:cs typeface="Aptos" panose="020B0004020202020204" pitchFamily="34" charset="0"/>
              </a:rPr>
              <a:t>Join by phone   </a:t>
            </a:r>
          </a:p>
          <a:p>
            <a:pPr lvl="0"/>
            <a:r>
              <a:rPr lang="en-US" sz="1800" dirty="0">
                <a:latin typeface="Aptos" panose="020B0004020202020204" pitchFamily="34" charset="0"/>
                <a:ea typeface="Times New Roman" panose="02020603050405020304" pitchFamily="18" charset="0"/>
                <a:cs typeface="Aptos" panose="020B0004020202020204" pitchFamily="34" charset="0"/>
              </a:rPr>
              <a:t>+1-855-797-9485 US Toll free   </a:t>
            </a:r>
          </a:p>
          <a:p>
            <a:pPr lvl="0"/>
            <a:r>
              <a:rPr lang="en-US" sz="1800" dirty="0">
                <a:latin typeface="Aptos" panose="020B0004020202020204" pitchFamily="34" charset="0"/>
                <a:ea typeface="Times New Roman" panose="02020603050405020304" pitchFamily="18" charset="0"/>
                <a:cs typeface="Aptos" panose="020B0004020202020204" pitchFamily="34" charset="0"/>
              </a:rPr>
              <a:t>+1-415-655-0002 US Toll   </a:t>
            </a:r>
          </a:p>
          <a:p>
            <a:pPr lvl="0"/>
            <a:endParaRPr lang="en-US" sz="1800" dirty="0">
              <a:latin typeface="Aptos" panose="020B0004020202020204" pitchFamily="34" charset="0"/>
              <a:ea typeface="Times New Roman" panose="02020603050405020304" pitchFamily="18" charset="0"/>
              <a:cs typeface="Aptos" panose="020B0004020202020204" pitchFamily="34" charset="0"/>
            </a:endParaRPr>
          </a:p>
        </p:txBody>
      </p:sp>
      <p:sp>
        <p:nvSpPr>
          <p:cNvPr id="12" name="Rectangle 5">
            <a:extLst>
              <a:ext uri="{FF2B5EF4-FFF2-40B4-BE49-F238E27FC236}">
                <a16:creationId xmlns:a16="http://schemas.microsoft.com/office/drawing/2014/main" id="{BC5CA8CD-ACD7-A647-6329-68E5CCCEEA32}"/>
              </a:ext>
            </a:extLst>
          </p:cNvPr>
          <p:cNvSpPr>
            <a:spLocks noChangeArrowheads="1"/>
          </p:cNvSpPr>
          <p:nvPr/>
        </p:nvSpPr>
        <p:spPr bwMode="auto">
          <a:xfrm>
            <a:off x="6400800" y="3761598"/>
            <a:ext cx="554420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z="1800" b="1" dirty="0">
                <a:latin typeface="Aptos" panose="020B0004020202020204" pitchFamily="34" charset="0"/>
                <a:ea typeface="Times New Roman" panose="02020603050405020304" pitchFamily="18" charset="0"/>
                <a:cs typeface="Aptos" panose="020B0004020202020204" pitchFamily="34" charset="0"/>
              </a:rPr>
              <a:t>PM2: Wednesday Sept 17	16:00 HST</a:t>
            </a:r>
            <a:br>
              <a:rPr lang="en-US" sz="1800" b="1" dirty="0">
                <a:latin typeface="Aptos" panose="020B0004020202020204" pitchFamily="34" charset="0"/>
                <a:ea typeface="Times New Roman" panose="02020603050405020304" pitchFamily="18" charset="0"/>
                <a:cs typeface="Aptos" panose="020B0004020202020204" pitchFamily="34" charset="0"/>
              </a:rPr>
            </a:br>
            <a:br>
              <a:rPr lang="en-US" sz="1800" b="1" dirty="0">
                <a:latin typeface="Aptos" panose="020B0004020202020204" pitchFamily="34" charset="0"/>
                <a:ea typeface="Times New Roman" panose="02020603050405020304" pitchFamily="18" charset="0"/>
                <a:cs typeface="Aptos" panose="020B0004020202020204" pitchFamily="34" charset="0"/>
              </a:rPr>
            </a:br>
            <a:r>
              <a:rPr lang="en-US" sz="1800" dirty="0">
                <a:latin typeface="Aptos" panose="020B0004020202020204" pitchFamily="34" charset="0"/>
                <a:ea typeface="Times New Roman" panose="02020603050405020304" pitchFamily="18" charset="0"/>
                <a:cs typeface="Aptos" panose="020B0004020202020204" pitchFamily="34" charset="0"/>
                <a:hlinkClick r:id="rId5"/>
              </a:rPr>
              <a:t>Join WebEx meeting </a:t>
            </a:r>
            <a:endParaRPr lang="en-US" sz="1800" dirty="0">
              <a:latin typeface="Aptos" panose="020B0004020202020204" pitchFamily="34" charset="0"/>
              <a:ea typeface="Times New Roman" panose="02020603050405020304" pitchFamily="18" charset="0"/>
              <a:cs typeface="Aptos" panose="020B0004020202020204" pitchFamily="34" charset="0"/>
            </a:endParaRPr>
          </a:p>
          <a:p>
            <a:pPr lvl="0"/>
            <a:r>
              <a:rPr lang="en-US" sz="1800" dirty="0">
                <a:latin typeface="Aptos" panose="020B0004020202020204" pitchFamily="34" charset="0"/>
                <a:ea typeface="Times New Roman" panose="02020603050405020304" pitchFamily="18" charset="0"/>
                <a:cs typeface="Aptos" panose="020B0004020202020204" pitchFamily="34" charset="0"/>
              </a:rPr>
              <a:t>Meeting number: 	2431 509 3166 </a:t>
            </a:r>
          </a:p>
          <a:p>
            <a:pPr lvl="0"/>
            <a:r>
              <a:rPr lang="en-US" sz="1800" dirty="0">
                <a:latin typeface="Aptos" panose="020B0004020202020204" pitchFamily="34" charset="0"/>
                <a:ea typeface="Times New Roman" panose="02020603050405020304" pitchFamily="18" charset="0"/>
                <a:cs typeface="Aptos" panose="020B0004020202020204" pitchFamily="34" charset="0"/>
              </a:rPr>
              <a:t>Meeting password: 46efMqwdpj9  </a:t>
            </a:r>
          </a:p>
          <a:p>
            <a:pPr lvl="0"/>
            <a:endParaRPr lang="en-US" sz="1800" dirty="0">
              <a:latin typeface="Aptos" panose="020B0004020202020204" pitchFamily="34" charset="0"/>
              <a:ea typeface="Times New Roman" panose="02020603050405020304" pitchFamily="18" charset="0"/>
              <a:cs typeface="Aptos" panose="020B0004020202020204" pitchFamily="34" charset="0"/>
            </a:endParaRPr>
          </a:p>
          <a:p>
            <a:pPr lvl="0"/>
            <a:r>
              <a:rPr lang="en-US" sz="1800" dirty="0">
                <a:latin typeface="Aptos" panose="020B0004020202020204" pitchFamily="34" charset="0"/>
                <a:ea typeface="Times New Roman" panose="02020603050405020304" pitchFamily="18" charset="0"/>
                <a:cs typeface="Aptos" panose="020B0004020202020204" pitchFamily="34" charset="0"/>
              </a:rPr>
              <a:t>Join by phone   </a:t>
            </a:r>
          </a:p>
          <a:p>
            <a:pPr lvl="0"/>
            <a:r>
              <a:rPr lang="en-US" sz="1800" dirty="0">
                <a:latin typeface="Aptos" panose="020B0004020202020204" pitchFamily="34" charset="0"/>
                <a:ea typeface="Times New Roman" panose="02020603050405020304" pitchFamily="18" charset="0"/>
                <a:cs typeface="Aptos" panose="020B0004020202020204" pitchFamily="34" charset="0"/>
              </a:rPr>
              <a:t>+1-855-797-9485 US Toll free   </a:t>
            </a:r>
          </a:p>
          <a:p>
            <a:pPr lvl="0"/>
            <a:r>
              <a:rPr lang="en-US" sz="1800" dirty="0">
                <a:latin typeface="Aptos" panose="020B0004020202020204" pitchFamily="34" charset="0"/>
                <a:ea typeface="Times New Roman" panose="02020603050405020304" pitchFamily="18" charset="0"/>
                <a:cs typeface="Aptos" panose="020B0004020202020204" pitchFamily="34" charset="0"/>
              </a:rPr>
              <a:t>+1-415-655-0002 US Toll </a:t>
            </a:r>
            <a:r>
              <a:rPr lang="en-US" sz="1800" dirty="0">
                <a:effectLst/>
                <a:latin typeface="Aptos" panose="020B0004020202020204" pitchFamily="34" charset="0"/>
                <a:ea typeface="Times New Roman" panose="02020603050405020304" pitchFamily="18" charset="0"/>
                <a:cs typeface="Aptos" panose="020B0004020202020204" pitchFamily="34" charset="0"/>
              </a:rPr>
              <a:t>  </a:t>
            </a:r>
            <a:br>
              <a:rPr lang="en-US" sz="1800" dirty="0">
                <a:effectLst/>
                <a:latin typeface="Aptos" panose="020B0004020202020204" pitchFamily="34" charset="0"/>
                <a:ea typeface="Times New Roman" panose="02020603050405020304" pitchFamily="18" charset="0"/>
                <a:cs typeface="Aptos" panose="020B0004020202020204" pitchFamily="34" charset="0"/>
              </a:rPr>
            </a:br>
            <a:endParaRPr kumimoji="0" lang="en-US" altLang="en-US" sz="180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4149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06ED11D-62EF-4426-BE34-ACD435831372}"/>
              </a:ext>
            </a:extLst>
          </p:cNvPr>
          <p:cNvSpPr>
            <a:spLocks noGrp="1"/>
          </p:cNvSpPr>
          <p:nvPr>
            <p:ph type="title"/>
          </p:nvPr>
        </p:nvSpPr>
        <p:spPr/>
        <p:txBody>
          <a:bodyPr/>
          <a:lstStyle/>
          <a:p>
            <a:r>
              <a:rPr lang="en-US" dirty="0"/>
              <a:t>Agenda</a:t>
            </a:r>
          </a:p>
        </p:txBody>
      </p:sp>
      <p:sp>
        <p:nvSpPr>
          <p:cNvPr id="2" name="Content Placeholder 1">
            <a:extLst>
              <a:ext uri="{FF2B5EF4-FFF2-40B4-BE49-F238E27FC236}">
                <a16:creationId xmlns:a16="http://schemas.microsoft.com/office/drawing/2014/main" id="{41023CD6-FC62-4A83-9EAE-A6F907B49C04}"/>
              </a:ext>
            </a:extLst>
          </p:cNvPr>
          <p:cNvSpPr>
            <a:spLocks noGrp="1"/>
          </p:cNvSpPr>
          <p:nvPr>
            <p:ph idx="1"/>
          </p:nvPr>
        </p:nvSpPr>
        <p:spPr>
          <a:xfrm>
            <a:off x="914400" y="1981200"/>
            <a:ext cx="11049000" cy="4419600"/>
          </a:xfrm>
        </p:spPr>
        <p:txBody>
          <a:bodyPr>
            <a:normAutofit fontScale="85000" lnSpcReduction="20000"/>
          </a:bodyPr>
          <a:lstStyle/>
          <a:p>
            <a:pPr fontAlgn="t">
              <a:lnSpc>
                <a:spcPct val="120000"/>
              </a:lnSpc>
            </a:pPr>
            <a:r>
              <a:rPr lang="en-US" dirty="0"/>
              <a:t>Call session to order / “Guidelines for IEEE SA meetings”</a:t>
            </a:r>
          </a:p>
          <a:p>
            <a:pPr fontAlgn="t">
              <a:lnSpc>
                <a:spcPct val="120000"/>
              </a:lnSpc>
            </a:pPr>
            <a:r>
              <a:rPr lang="en-US" dirty="0"/>
              <a:t>Review of Agenda / Approval of Agenda / Approve Minutes</a:t>
            </a:r>
          </a:p>
          <a:p>
            <a:pPr fontAlgn="t">
              <a:lnSpc>
                <a:spcPct val="120000"/>
              </a:lnSpc>
            </a:pPr>
            <a:r>
              <a:rPr lang="en-US" dirty="0"/>
              <a:t>Liaison Updates / Regulatory</a:t>
            </a:r>
          </a:p>
          <a:p>
            <a:pPr fontAlgn="t">
              <a:lnSpc>
                <a:spcPct val="120000"/>
              </a:lnSpc>
            </a:pPr>
            <a:r>
              <a:rPr lang="en-US" dirty="0"/>
              <a:t>IoT white paper Development and Contributions</a:t>
            </a:r>
          </a:p>
          <a:p>
            <a:pPr fontAlgn="b">
              <a:lnSpc>
                <a:spcPct val="120000"/>
              </a:lnSpc>
            </a:pPr>
            <a:r>
              <a:rPr lang="en-US" dirty="0"/>
              <a:t>Development of update to Smart Grid White paper.</a:t>
            </a:r>
          </a:p>
          <a:p>
            <a:pPr fontAlgn="b">
              <a:lnSpc>
                <a:spcPct val="120000"/>
              </a:lnSpc>
            </a:pPr>
            <a:r>
              <a:rPr lang="en-US" dirty="0"/>
              <a:t>AFV Infrastructure communications white paper: Review contributions and white paper draft</a:t>
            </a:r>
          </a:p>
          <a:p>
            <a:pPr fontAlgn="b">
              <a:lnSpc>
                <a:spcPct val="120000"/>
              </a:lnSpc>
            </a:pPr>
            <a:r>
              <a:rPr lang="en-US" dirty="0"/>
              <a:t>Discussion: new work?</a:t>
            </a:r>
          </a:p>
          <a:p>
            <a:pPr fontAlgn="b">
              <a:lnSpc>
                <a:spcPct val="120000"/>
              </a:lnSpc>
            </a:pPr>
            <a:r>
              <a:rPr lang="en-US" dirty="0" err="1"/>
              <a:t>AoB</a:t>
            </a:r>
            <a:endParaRPr lang="en-US" dirty="0"/>
          </a:p>
        </p:txBody>
      </p:sp>
      <p:sp>
        <p:nvSpPr>
          <p:cNvPr id="4" name="Footer Placeholder 3"/>
          <p:cNvSpPr>
            <a:spLocks noGrp="1"/>
          </p:cNvSpPr>
          <p:nvPr>
            <p:ph type="ftr" sz="quarter" idx="11"/>
          </p:nvPr>
        </p:nvSpPr>
        <p:spPr/>
        <p:txBody>
          <a:bodyPr wrap="square" anchor="t">
            <a:normAutofit/>
          </a:bodyPr>
          <a:lstStyle/>
          <a:p>
            <a:pPr>
              <a:spcAft>
                <a:spcPts val="600"/>
              </a:spcAft>
            </a:pPr>
            <a:r>
              <a:rPr lang="en-US" altLang="en-US"/>
              <a:t>Tim Godfrey, EPRI</a:t>
            </a:r>
          </a:p>
        </p:txBody>
      </p:sp>
      <p:sp>
        <p:nvSpPr>
          <p:cNvPr id="5" name="Slide Number Placeholder 4"/>
          <p:cNvSpPr>
            <a:spLocks noGrp="1"/>
          </p:cNvSpPr>
          <p:nvPr>
            <p:ph type="sldNum" sz="quarter" idx="12"/>
          </p:nvPr>
        </p:nvSpPr>
        <p:spPr/>
        <p:txBody>
          <a:bodyPr wrap="none" anchor="t">
            <a:normAutofit/>
          </a:bodyPr>
          <a:lstStyle/>
          <a:p>
            <a:pPr>
              <a:spcAft>
                <a:spcPts val="600"/>
              </a:spcAft>
            </a:pPr>
            <a:r>
              <a:rPr lang="en-US" altLang="en-US"/>
              <a:t>Slide </a:t>
            </a:r>
            <a:fld id="{D2793805-6678-4F90-9549-7863581D2258}" type="slidenum">
              <a:rPr lang="en-US" altLang="en-US" smtClean="0"/>
              <a:pPr>
                <a:spcAft>
                  <a:spcPts val="600"/>
                </a:spcAft>
              </a:pPr>
              <a:t>4</a:t>
            </a:fld>
            <a:endParaRPr lang="en-US" altLang="en-US"/>
          </a:p>
        </p:txBody>
      </p:sp>
    </p:spTree>
    <p:extLst>
      <p:ext uri="{BB962C8B-B14F-4D97-AF65-F5344CB8AC3E}">
        <p14:creationId xmlns:p14="http://schemas.microsoft.com/office/powerpoint/2010/main" val="1155415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F93A480-2A61-46F4-BD24-F91A0A4F10D7}"/>
              </a:ext>
            </a:extLst>
          </p:cNvPr>
          <p:cNvSpPr>
            <a:spLocks noGrp="1" noChangeArrowheads="1"/>
          </p:cNvSpPr>
          <p:nvPr>
            <p:ph type="title"/>
          </p:nvPr>
        </p:nvSpPr>
        <p:spPr>
          <a:xfrm>
            <a:off x="1857632" y="527050"/>
            <a:ext cx="8458200" cy="609600"/>
          </a:xfrm>
        </p:spPr>
        <p:txBody>
          <a:bodyPr/>
          <a:lstStyle/>
          <a:p>
            <a:r>
              <a:rPr lang="en-US" altLang="en-US" sz="3200" u="sng" dirty="0"/>
              <a:t>Guidelines for IEEE-SA Meetings</a:t>
            </a:r>
          </a:p>
        </p:txBody>
      </p:sp>
      <p:sp>
        <p:nvSpPr>
          <p:cNvPr id="15363" name="Rectangle 3">
            <a:extLst>
              <a:ext uri="{FF2B5EF4-FFF2-40B4-BE49-F238E27FC236}">
                <a16:creationId xmlns:a16="http://schemas.microsoft.com/office/drawing/2014/main" id="{DD70F209-A088-463E-A33E-F570A44F0607}"/>
              </a:ext>
            </a:extLst>
          </p:cNvPr>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CC3300"/>
              </a:buClr>
              <a:buSzPct val="50000"/>
              <a:buFont typeface="Monotype Sorts" pitchFamily="2" charset="2"/>
              <a:buChar char="l"/>
              <a:defRPr sz="3200">
                <a:solidFill>
                  <a:srgbClr val="000099"/>
                </a:solidFill>
                <a:latin typeface="Arial" panose="020B0604020202020204" pitchFamily="34" charset="0"/>
              </a:defRPr>
            </a:lvl1pPr>
            <a:lvl2pPr marL="742950" indent="-285750">
              <a:spcBef>
                <a:spcPct val="20000"/>
              </a:spcBef>
              <a:buClr>
                <a:srgbClr val="CC3300"/>
              </a:buClr>
              <a:buSzPct val="50000"/>
              <a:buFont typeface="Monotype Sorts" pitchFamily="2" charset="2"/>
              <a:buChar char="l"/>
              <a:defRPr sz="2800">
                <a:solidFill>
                  <a:srgbClr val="000099"/>
                </a:solidFill>
                <a:latin typeface="Arial" panose="020B0604020202020204" pitchFamily="34" charset="0"/>
              </a:defRPr>
            </a:lvl2pPr>
            <a:lvl3pPr marL="1143000" indent="-228600">
              <a:spcBef>
                <a:spcPct val="20000"/>
              </a:spcBef>
              <a:buClr>
                <a:srgbClr val="CC3300"/>
              </a:buClr>
              <a:buSzPct val="50000"/>
              <a:buFont typeface="Monotype Sorts" pitchFamily="2" charset="2"/>
              <a:buChar char="l"/>
              <a:defRPr sz="2400">
                <a:solidFill>
                  <a:srgbClr val="000099"/>
                </a:solidFill>
                <a:latin typeface="Arial" panose="020B0604020202020204" pitchFamily="34" charset="0"/>
              </a:defRPr>
            </a:lvl3pPr>
            <a:lvl4pPr marL="1600200" indent="-228600">
              <a:spcBef>
                <a:spcPct val="20000"/>
              </a:spcBef>
              <a:buClr>
                <a:srgbClr val="CC3300"/>
              </a:buClr>
              <a:buSzPct val="50000"/>
              <a:buFont typeface="Monotype Sorts" pitchFamily="2" charset="2"/>
              <a:buChar char="l"/>
              <a:defRPr sz="2000">
                <a:solidFill>
                  <a:srgbClr val="000099"/>
                </a:solidFill>
                <a:latin typeface="Arial" panose="020B0604020202020204" pitchFamily="34" charset="0"/>
              </a:defRPr>
            </a:lvl4pPr>
            <a:lvl5pPr marL="2057400" indent="-228600">
              <a:spcBef>
                <a:spcPct val="20000"/>
              </a:spcBef>
              <a:buClr>
                <a:srgbClr val="CC3300"/>
              </a:buClr>
              <a:buSzPct val="50000"/>
              <a:buFont typeface="Monotype Sorts" pitchFamily="2" charset="2"/>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a:latin typeface="Helvetica" panose="020B0604020202020204" pitchFamily="34" charset="0"/>
            </a:endParaRPr>
          </a:p>
        </p:txBody>
      </p:sp>
      <p:sp>
        <p:nvSpPr>
          <p:cNvPr id="15364" name="Rectangle 4">
            <a:extLst>
              <a:ext uri="{FF2B5EF4-FFF2-40B4-BE49-F238E27FC236}">
                <a16:creationId xmlns:a16="http://schemas.microsoft.com/office/drawing/2014/main" id="{ED8F98C9-BE8B-40FD-8A71-CAC82411B306}"/>
              </a:ext>
            </a:extLst>
          </p:cNvPr>
          <p:cNvSpPr>
            <a:spLocks noChangeArrowheads="1"/>
          </p:cNvSpPr>
          <p:nvPr/>
        </p:nvSpPr>
        <p:spPr bwMode="auto">
          <a:xfrm>
            <a:off x="914400" y="1289050"/>
            <a:ext cx="10439400" cy="518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lr>
                <a:srgbClr val="CC3300"/>
              </a:buClr>
              <a:buSzPct val="50000"/>
              <a:buFont typeface="Monotype Sorts" pitchFamily="2" charset="2"/>
              <a:buChar char="l"/>
              <a:defRPr sz="3200">
                <a:solidFill>
                  <a:srgbClr val="000099"/>
                </a:solidFill>
                <a:latin typeface="Arial" panose="020B0604020202020204" pitchFamily="34" charset="0"/>
              </a:defRPr>
            </a:lvl1pPr>
            <a:lvl2pPr marL="630238" indent="-285750">
              <a:spcBef>
                <a:spcPct val="20000"/>
              </a:spcBef>
              <a:buClr>
                <a:srgbClr val="CC3300"/>
              </a:buClr>
              <a:buSzPct val="50000"/>
              <a:buFont typeface="Monotype Sorts" pitchFamily="2" charset="2"/>
              <a:buChar char="l"/>
              <a:defRPr sz="2800">
                <a:solidFill>
                  <a:srgbClr val="000099"/>
                </a:solidFill>
                <a:latin typeface="Arial" panose="020B0604020202020204" pitchFamily="34" charset="0"/>
              </a:defRPr>
            </a:lvl2pPr>
            <a:lvl3pPr marL="1143000" indent="-228600">
              <a:spcBef>
                <a:spcPct val="20000"/>
              </a:spcBef>
              <a:buClr>
                <a:srgbClr val="CC3300"/>
              </a:buClr>
              <a:buSzPct val="50000"/>
              <a:buFont typeface="Monotype Sorts" pitchFamily="2" charset="2"/>
              <a:buChar char="l"/>
              <a:defRPr sz="2400">
                <a:solidFill>
                  <a:srgbClr val="000099"/>
                </a:solidFill>
                <a:latin typeface="Arial" panose="020B0604020202020204" pitchFamily="34" charset="0"/>
              </a:defRPr>
            </a:lvl3pPr>
            <a:lvl4pPr marL="1600200" indent="-228600">
              <a:spcBef>
                <a:spcPct val="20000"/>
              </a:spcBef>
              <a:buClr>
                <a:srgbClr val="CC3300"/>
              </a:buClr>
              <a:buSzPct val="50000"/>
              <a:buFont typeface="Monotype Sorts" pitchFamily="2" charset="2"/>
              <a:buChar char="l"/>
              <a:defRPr sz="2000">
                <a:solidFill>
                  <a:srgbClr val="000099"/>
                </a:solidFill>
                <a:latin typeface="Arial" panose="020B0604020202020204" pitchFamily="34" charset="0"/>
              </a:defRPr>
            </a:lvl4pPr>
            <a:lvl5pPr marL="2057400" indent="-228600">
              <a:spcBef>
                <a:spcPct val="20000"/>
              </a:spcBef>
              <a:buClr>
                <a:srgbClr val="CC3300"/>
              </a:buClr>
              <a:buSzPct val="50000"/>
              <a:buFont typeface="Monotype Sorts" pitchFamily="2" charset="2"/>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Arial" panose="020B0604020202020204" pitchFamily="34" charset="0"/>
              </a:defRPr>
            </a:lvl9pPr>
          </a:lstStyle>
          <a:p>
            <a:pPr>
              <a:lnSpc>
                <a:spcPct val="80000"/>
              </a:lnSpc>
            </a:pPr>
            <a:endParaRPr lang="en-US" altLang="en-US" sz="700" u="sng" dirty="0">
              <a:solidFill>
                <a:srgbClr val="FF0000"/>
              </a:solidFill>
            </a:endParaRPr>
          </a:p>
          <a:p>
            <a:pPr>
              <a:lnSpc>
                <a:spcPct val="80000"/>
              </a:lnSpc>
              <a:spcAft>
                <a:spcPct val="40000"/>
              </a:spcAft>
            </a:pPr>
            <a:r>
              <a:rPr lang="en-US" altLang="en-US" sz="1600" b="1" dirty="0"/>
              <a:t>All IEEE-SA standards meetings shall be conducted in compliance with all applicable laws, including antitrust and competition laws.</a:t>
            </a:r>
          </a:p>
          <a:p>
            <a:pPr>
              <a:lnSpc>
                <a:spcPct val="80000"/>
              </a:lnSpc>
              <a:spcAft>
                <a:spcPct val="40000"/>
              </a:spcAft>
            </a:pPr>
            <a:r>
              <a:rPr lang="en-US" altLang="en-US" sz="1600" b="1" dirty="0"/>
              <a:t>Don’t discuss the interpretation, validity, or essentiality of patents/patent claims. </a:t>
            </a:r>
          </a:p>
          <a:p>
            <a:pPr>
              <a:lnSpc>
                <a:spcPct val="80000"/>
              </a:lnSpc>
              <a:spcAft>
                <a:spcPct val="40000"/>
              </a:spcAft>
            </a:pPr>
            <a:r>
              <a:rPr lang="en-US" altLang="en-US" sz="1600" b="1" dirty="0"/>
              <a:t>Don’t discuss specific license rates, terms, or conditions.</a:t>
            </a:r>
          </a:p>
          <a:p>
            <a:pPr lvl="1">
              <a:lnSpc>
                <a:spcPct val="80000"/>
              </a:lnSpc>
              <a:spcAft>
                <a:spcPct val="40000"/>
              </a:spcAft>
            </a:pPr>
            <a:r>
              <a:rPr lang="en-US" altLang="en-US" sz="1300" dirty="0"/>
              <a:t>Relative costs, including licensing costs of essential patent claims, of different technical approaches may be discussed in standards development meetings. </a:t>
            </a:r>
          </a:p>
          <a:p>
            <a:pPr lvl="2">
              <a:lnSpc>
                <a:spcPct val="80000"/>
              </a:lnSpc>
              <a:spcAft>
                <a:spcPct val="40000"/>
              </a:spcAft>
            </a:pPr>
            <a:r>
              <a:rPr lang="en-GB" altLang="en-US" sz="1300" dirty="0"/>
              <a:t>Technical considerations remain primary focus</a:t>
            </a:r>
            <a:endParaRPr lang="en-US" altLang="en-US" sz="1300" dirty="0"/>
          </a:p>
          <a:p>
            <a:pPr>
              <a:lnSpc>
                <a:spcPct val="80000"/>
              </a:lnSpc>
              <a:spcAft>
                <a:spcPct val="40000"/>
              </a:spcAft>
            </a:pPr>
            <a:r>
              <a:rPr lang="en-US" altLang="en-US" sz="1600" b="1" dirty="0"/>
              <a:t>Don’t discuss or engage in the fixing of product prices, allocation of customers, or division of sales markets.</a:t>
            </a:r>
          </a:p>
          <a:p>
            <a:pPr>
              <a:lnSpc>
                <a:spcPct val="80000"/>
              </a:lnSpc>
              <a:spcAft>
                <a:spcPct val="40000"/>
              </a:spcAft>
            </a:pPr>
            <a:r>
              <a:rPr lang="en-US" altLang="en-US" sz="1600" b="1" dirty="0"/>
              <a:t>Don’t discuss the status or substance of ongoing or threatened litigation.</a:t>
            </a:r>
          </a:p>
          <a:p>
            <a:pPr>
              <a:lnSpc>
                <a:spcPct val="80000"/>
              </a:lnSpc>
              <a:spcAft>
                <a:spcPct val="40000"/>
              </a:spcAft>
            </a:pPr>
            <a:r>
              <a:rPr lang="en-US" altLang="en-US" sz="1600" b="1" dirty="0"/>
              <a:t>Don’t be silent if inappropriate topics are discussed… do formally object.</a:t>
            </a:r>
          </a:p>
          <a:p>
            <a:pPr algn="ctr">
              <a:lnSpc>
                <a:spcPct val="80000"/>
              </a:lnSpc>
              <a:buFont typeface="Monotype Sorts" pitchFamily="2" charset="2"/>
              <a:buNone/>
            </a:pPr>
            <a:r>
              <a:rPr lang="en-US" altLang="en-US" sz="1000" b="1" dirty="0"/>
              <a:t>---------------------------------------------------------------   </a:t>
            </a:r>
          </a:p>
          <a:p>
            <a:pPr algn="ctr">
              <a:lnSpc>
                <a:spcPct val="80000"/>
              </a:lnSpc>
              <a:buFont typeface="Monotype Sorts" pitchFamily="2" charset="2"/>
              <a:buNone/>
            </a:pPr>
            <a:r>
              <a:rPr lang="en-US" altLang="en-US" sz="1200" b="1" dirty="0"/>
              <a:t>If you have questions, contact the IEEE-SA Standards Board Patent Committee Administrator at patcom@ieee.org or visit http://standards.ieee.org/about/sasb/patcom/index.html </a:t>
            </a:r>
            <a:br>
              <a:rPr lang="en-US" altLang="en-US" sz="1200" b="1" dirty="0"/>
            </a:br>
            <a:endParaRPr lang="en-US" altLang="en-US" sz="1200" b="1" dirty="0"/>
          </a:p>
          <a:p>
            <a:pPr algn="ctr">
              <a:lnSpc>
                <a:spcPct val="80000"/>
              </a:lnSpc>
              <a:buFont typeface="Monotype Sorts" pitchFamily="2" charset="2"/>
              <a:buNone/>
            </a:pPr>
            <a:r>
              <a:rPr lang="en-US" altLang="en-US" sz="1200" b="1" dirty="0"/>
              <a:t>See </a:t>
            </a:r>
            <a:r>
              <a:rPr lang="en-US" altLang="en-US" sz="1200" b="1" i="1" dirty="0"/>
              <a:t>IEEE-SA Standards Board Operations Manual</a:t>
            </a:r>
            <a:r>
              <a:rPr lang="en-US" altLang="en-US" sz="1200" b="1" dirty="0"/>
              <a:t>, clause 5.3.10 and </a:t>
            </a:r>
            <a:r>
              <a:rPr lang="en-GB" altLang="en-US" sz="1200" b="1" dirty="0"/>
              <a:t>“Promoting Competition and Innovation: What You Need to Know about the IEEE Standards Association's Antitrust and Competition Policy”</a:t>
            </a:r>
            <a:r>
              <a:rPr lang="en-US" altLang="en-US" sz="1200" b="1" dirty="0"/>
              <a:t> for more details.</a:t>
            </a:r>
          </a:p>
          <a:p>
            <a:pPr algn="ctr">
              <a:lnSpc>
                <a:spcPct val="80000"/>
              </a:lnSpc>
              <a:buFont typeface="Monotype Sorts" pitchFamily="2" charset="2"/>
              <a:buNone/>
            </a:pPr>
            <a:endParaRPr lang="en-US" altLang="en-US" sz="1200" b="1" dirty="0"/>
          </a:p>
          <a:p>
            <a:pPr algn="ctr">
              <a:lnSpc>
                <a:spcPct val="80000"/>
              </a:lnSpc>
              <a:buFont typeface="Monotype Sorts" pitchFamily="2" charset="2"/>
              <a:buNone/>
            </a:pPr>
            <a:r>
              <a:rPr lang="en-US" altLang="en-US" sz="1200" b="1" dirty="0"/>
              <a:t>This slide set is available </a:t>
            </a:r>
            <a:br>
              <a:rPr lang="en-US" altLang="en-US" sz="1200" b="1" dirty="0"/>
            </a:br>
            <a:r>
              <a:rPr lang="en-US" altLang="en-US" sz="1200" b="1" dirty="0"/>
              <a:t>at https://development.standards.ieee.org/myproject/Public/mytools/mob/preparslides.ppt</a:t>
            </a:r>
          </a:p>
        </p:txBody>
      </p:sp>
      <p:sp>
        <p:nvSpPr>
          <p:cNvPr id="5" name="Text Box 2">
            <a:extLst>
              <a:ext uri="{FF2B5EF4-FFF2-40B4-BE49-F238E27FC236}">
                <a16:creationId xmlns:a16="http://schemas.microsoft.com/office/drawing/2014/main" id="{393A7522-E90A-4EC2-98FF-C738C6211D64}"/>
              </a:ext>
            </a:extLst>
          </p:cNvPr>
          <p:cNvSpPr txBox="1">
            <a:spLocks noChangeArrowheads="1"/>
          </p:cNvSpPr>
          <p:nvPr/>
        </p:nvSpPr>
        <p:spPr bwMode="auto">
          <a:xfrm>
            <a:off x="7667628" y="6475416"/>
            <a:ext cx="2398713"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1pPr>
            <a:lvl2pPr marL="742950" indent="-28575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anose="02020603050405020304" pitchFamily="18" charset="0"/>
              </a:defRPr>
            </a:lvl2pPr>
            <a:lvl3pPr marL="11430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imes New Roman" panose="02020603050405020304" pitchFamily="18" charset="0"/>
              </a:defRPr>
            </a:lvl3pPr>
            <a:lvl4pPr marL="16002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4pPr>
            <a:lvl5pPr marL="20574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9pPr>
          </a:lstStyle>
          <a:p>
            <a:pPr algn="r">
              <a:spcBef>
                <a:spcPct val="0"/>
              </a:spcBef>
              <a:buFontTx/>
              <a:buNone/>
            </a:pPr>
            <a:r>
              <a:rPr lang="en-US" altLang="en-US" sz="1200" b="0">
                <a:solidFill>
                  <a:srgbClr val="000000"/>
                </a:solidFill>
                <a:ea typeface="MS Gothic" panose="020B0609070205080204" pitchFamily="49" charset="-128"/>
              </a:rPr>
              <a:t>IEEE 802 Executive Committee</a:t>
            </a:r>
          </a:p>
        </p:txBody>
      </p:sp>
    </p:spTree>
    <p:extLst>
      <p:ext uri="{BB962C8B-B14F-4D97-AF65-F5344CB8AC3E}">
        <p14:creationId xmlns:p14="http://schemas.microsoft.com/office/powerpoint/2010/main" val="30139032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lnSpcReduction="10000"/>
          </a:bodyPr>
          <a:lstStyle/>
          <a:p>
            <a:pPr>
              <a:buFont typeface="Arial" panose="020B0604020202020204" pitchFamily="34" charset="0"/>
              <a:buChar char="•"/>
            </a:pPr>
            <a:r>
              <a:rPr lang="en-US" altLang="en-US" sz="2133" dirty="0"/>
              <a:t>By participating in this activity, you agree to comply with the IEEE Code of Ethics, all applicable laws, and all IEEE policies and procedures including, but not limited to, the IEEE SA Copyright Policy. </a:t>
            </a:r>
          </a:p>
          <a:p>
            <a:pPr marL="457200" indent="-457200">
              <a:spcBef>
                <a:spcPts val="0"/>
              </a:spcBef>
              <a:spcAft>
                <a:spcPts val="0"/>
              </a:spcAft>
              <a:buClr>
                <a:srgbClr val="CC3300"/>
              </a:buClr>
              <a:buSzPct val="50000"/>
              <a:buFont typeface="Arial" panose="020B0604020202020204" pitchFamily="34" charset="0"/>
              <a:buChar char="•"/>
            </a:pPr>
            <a:endParaRPr lang="en-US" altLang="en-US" sz="2933" dirty="0">
              <a:latin typeface="Calibri" pitchFamily="34" charset="0"/>
              <a:cs typeface="Calibri" pitchFamily="34" charset="0"/>
            </a:endParaRPr>
          </a:p>
          <a:p>
            <a:pPr marL="857250" lvl="1" indent="-342900">
              <a:buSzPct val="150000"/>
              <a:buFont typeface="Arial" panose="020B0604020202020204" pitchFamily="34" charset="0"/>
              <a:buChar char="•"/>
            </a:pPr>
            <a:r>
              <a:rPr lang="en-US" altLang="en-US" sz="2067" dirty="0"/>
              <a:t>Previously Published material (copyright assertion indicated) shall not be presented/submitted to the Working Group nor incorporated into a Working Group draft unless permission is granted. </a:t>
            </a:r>
          </a:p>
          <a:p>
            <a:pPr marL="857250" lvl="1" indent="-342900">
              <a:buSzPct val="150000"/>
              <a:buFont typeface="Arial" panose="020B0604020202020204" pitchFamily="34" charset="0"/>
              <a:buChar char="•"/>
            </a:pPr>
            <a:r>
              <a:rPr lang="en-US" altLang="en-US" sz="2067" dirty="0"/>
              <a:t>Prior to presentation or submission, you shall notify the Working Group Chair of previously Published material and should assist the Chair in obtaining copyright permission acceptable to IEEE SA.</a:t>
            </a:r>
          </a:p>
          <a:p>
            <a:pPr marL="857250" lvl="1" indent="-342900">
              <a:buSzPct val="150000"/>
              <a:buFont typeface="Arial" panose="020B0604020202020204" pitchFamily="34" charset="0"/>
              <a:buChar char="•"/>
            </a:pPr>
            <a:r>
              <a:rPr lang="en-US" altLang="en-US" sz="2067" dirty="0"/>
              <a:t>For material that is not previously Published, IEEE is automatically granted a license to use any material that is presented or submitted.</a:t>
            </a:r>
          </a:p>
          <a:p>
            <a:pPr marL="1257300" lvl="2" indent="-342900">
              <a:buSzPct val="150000"/>
              <a:buFont typeface="Arial" panose="020B0604020202020204" pitchFamily="34" charset="0"/>
              <a:buChar char="•"/>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2"/>
          </p:nvPr>
        </p:nvSpPr>
        <p:spPr/>
        <p:txBody>
          <a:bodyPr/>
          <a:lstStyle/>
          <a:p>
            <a:fld id="{A3979A82-1A5E-4C7B-AFC0-111CA6C3130A}" type="slidenum">
              <a:rPr lang="en-US" altLang="en-US" smtClean="0"/>
              <a:pPr/>
              <a:t>6</a:t>
            </a:fld>
            <a:endParaRPr lang="en-US" altLang="en-US"/>
          </a:p>
        </p:txBody>
      </p:sp>
    </p:spTree>
    <p:extLst>
      <p:ext uri="{BB962C8B-B14F-4D97-AF65-F5344CB8AC3E}">
        <p14:creationId xmlns:p14="http://schemas.microsoft.com/office/powerpoint/2010/main" val="3464650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914401" y="1600200"/>
            <a:ext cx="10361084" cy="4953000"/>
          </a:xfrm>
        </p:spPr>
        <p:txBody>
          <a:bodyPr>
            <a:normAutofit fontScale="85000" lnSpcReduction="10000"/>
          </a:bodyPr>
          <a:lstStyle/>
          <a:p>
            <a:pPr marL="1200150" lvl="2" indent="-285750">
              <a:buSzPct val="150000"/>
              <a:buFont typeface="Arial" panose="020B0604020202020204" pitchFamily="34" charset="0"/>
              <a:buChar char="•"/>
            </a:pPr>
            <a:r>
              <a:rPr lang="en-US" dirty="0"/>
              <a:t>The IEEE SA Copyright Policy is described in the IEEE SA Standards Board Bylaws and IEEE SA Standards Board Operations Manual</a:t>
            </a:r>
          </a:p>
          <a:p>
            <a:pPr marL="1657350" lvl="3" indent="-285750">
              <a:buSzPct val="150000"/>
              <a:buFont typeface="Arial" panose="020B0604020202020204" pitchFamily="34" charset="0"/>
              <a:buChar char="•"/>
            </a:pPr>
            <a:r>
              <a:rPr lang="en-US" sz="1800" dirty="0"/>
              <a:t>IEEE SA Copyright Policy, see </a:t>
            </a:r>
            <a:br>
              <a:rPr lang="en-US" sz="1800" dirty="0"/>
            </a:br>
            <a:r>
              <a:rPr lang="en-US" sz="1800" dirty="0"/>
              <a:t>	Clause 7 of the IEEE SA Standards Board Bylaws</a:t>
            </a:r>
            <a:br>
              <a:rPr lang="en-US" sz="1800" dirty="0"/>
            </a:br>
            <a:r>
              <a:rPr lang="en-US" sz="1800" dirty="0"/>
              <a:t> 	</a:t>
            </a:r>
            <a:r>
              <a:rPr lang="en-US" dirty="0">
                <a:hlinkClick r:id="rId2"/>
              </a:rPr>
              <a:t>https://standards.ieee.org/about/policies/bylaws/sect6-7.html#7</a:t>
            </a:r>
            <a:br>
              <a:rPr lang="en-US" dirty="0"/>
            </a:br>
            <a:r>
              <a:rPr lang="en-US" sz="1800" dirty="0"/>
              <a:t>	Clause 6.1 of the IEEE SA Standards Board Operations Manual</a:t>
            </a:r>
            <a:br>
              <a:rPr lang="en-US" sz="1800" dirty="0"/>
            </a:br>
            <a:r>
              <a:rPr lang="en-US" sz="1800" dirty="0"/>
              <a:t>	</a:t>
            </a:r>
            <a:r>
              <a:rPr lang="en-US" dirty="0">
                <a:hlinkClick r:id="rId3"/>
              </a:rPr>
              <a:t>https://standards.ieee.org/about/policies/opman/sect6.html</a:t>
            </a:r>
            <a:endParaRPr lang="en-US" dirty="0"/>
          </a:p>
          <a:p>
            <a:pPr marL="1200150" lvl="2" indent="-285750">
              <a:buSzPct val="150000"/>
              <a:buFont typeface="Arial" panose="020B0604020202020204" pitchFamily="34" charset="0"/>
              <a:buChar char="•"/>
            </a:pPr>
            <a:r>
              <a:rPr lang="en-US" dirty="0"/>
              <a:t>IEEE SA Copyright Permission</a:t>
            </a:r>
          </a:p>
          <a:p>
            <a:pPr marL="1657350" lvl="3" indent="-285750">
              <a:buSzPct val="150000"/>
              <a:buFont typeface="Arial" panose="020B0604020202020204" pitchFamily="34" charset="0"/>
              <a:buChar char="•"/>
            </a:pPr>
            <a:r>
              <a:rPr lang="en-US" dirty="0">
                <a:hlinkClick r:id="rId4"/>
              </a:rPr>
              <a:t>https://standards.ieee.org/content/dam/ieee-standards/standards/web/documents/other/permissionltrs.zip</a:t>
            </a:r>
            <a:endParaRPr lang="en-US" dirty="0"/>
          </a:p>
          <a:p>
            <a:pPr marL="1200150" lvl="2" indent="-285750">
              <a:buSzPct val="150000"/>
              <a:buFont typeface="Arial" panose="020B0604020202020204" pitchFamily="34" charset="0"/>
              <a:buChar char="•"/>
            </a:pPr>
            <a:r>
              <a:rPr lang="en-US" dirty="0"/>
              <a:t>IEEE SA Copyright FAQs</a:t>
            </a:r>
          </a:p>
          <a:p>
            <a:pPr marL="1657350" lvl="3" indent="-285750">
              <a:buSzPct val="150000"/>
              <a:buFont typeface="Arial" panose="020B0604020202020204" pitchFamily="34" charset="0"/>
              <a:buChar char="•"/>
            </a:pPr>
            <a:r>
              <a:rPr lang="en-US" dirty="0">
                <a:hlinkClick r:id="rId5"/>
              </a:rPr>
              <a:t>http://standards.ieee.org/faqs/copyrights.html/</a:t>
            </a:r>
            <a:endParaRPr lang="en-US" dirty="0"/>
          </a:p>
          <a:p>
            <a:pPr marL="1200150" lvl="2" indent="-285750">
              <a:buSzPct val="150000"/>
              <a:buFont typeface="Arial" panose="020B0604020202020204" pitchFamily="34" charset="0"/>
              <a:buChar char="•"/>
            </a:pPr>
            <a:r>
              <a:rPr lang="en-US" dirty="0"/>
              <a:t>IEEE SA Best Practices for IEEE Standards Development </a:t>
            </a:r>
          </a:p>
          <a:p>
            <a:pPr marL="1657350" lvl="3" indent="-285750">
              <a:buSzPct val="150000"/>
              <a:buFont typeface="Arial" panose="020B0604020202020204" pitchFamily="34" charset="0"/>
              <a:buChar char="•"/>
            </a:pPr>
            <a:r>
              <a:rPr lang="en-US" dirty="0">
                <a:hlinkClick r:id="rId6"/>
              </a:rPr>
              <a:t>http://standards.ieee.org/develop/policies/best_practices_for_ieee_standards_development_051215.pdf</a:t>
            </a:r>
            <a:endParaRPr lang="en-US" dirty="0"/>
          </a:p>
          <a:p>
            <a:pPr marL="1200150" lvl="2" indent="-285750">
              <a:buSzPct val="150000"/>
              <a:buFont typeface="Arial" panose="020B0604020202020204" pitchFamily="34" charset="0"/>
              <a:buChar char="•"/>
            </a:pPr>
            <a:r>
              <a:rPr lang="en-US" dirty="0"/>
              <a:t>Distribution of Draft Standards (see 6.1.3 of the SASB Operations Manual)</a:t>
            </a:r>
          </a:p>
          <a:p>
            <a:pPr marL="1657350" lvl="3" indent="-285750">
              <a:buSzPct val="150000"/>
              <a:buFont typeface="Arial" panose="020B0604020202020204" pitchFamily="34" charset="0"/>
              <a:buChar char="•"/>
            </a:pPr>
            <a:r>
              <a:rPr lang="en-US" dirty="0">
                <a:hlinkClick r:id="rId3"/>
              </a:rPr>
              <a:t>https://standards.ieee.org/about/policies/opman/sect6.html</a:t>
            </a:r>
            <a:endParaRPr lang="en-US" dirty="0"/>
          </a:p>
          <a:p>
            <a:pPr marL="1200150" lvl="2" indent="-285750">
              <a:buSzPct val="150000"/>
              <a:buFont typeface="Arial" panose="020B0604020202020204" pitchFamily="34" charset="0"/>
              <a:buChar char="•"/>
            </a:pPr>
            <a:endParaRPr lang="en-US" altLang="en-US" sz="1600"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2"/>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13117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50000"/>
                  </a:schemeClr>
                </a:solidFill>
              </a:rPr>
              <a:t>Participant behavior in IEEE-SA activities is guided</a:t>
            </a:r>
            <a:br>
              <a:rPr lang="en-US" dirty="0">
                <a:solidFill>
                  <a:schemeClr val="accent5">
                    <a:lumMod val="50000"/>
                  </a:schemeClr>
                </a:solidFill>
              </a:rPr>
            </a:br>
            <a:r>
              <a:rPr lang="en-US" dirty="0">
                <a:solidFill>
                  <a:schemeClr val="accent5">
                    <a:lumMod val="50000"/>
                  </a:schemeClr>
                </a:solidFill>
              </a:rPr>
              <a:t>by the IEEE Codes of Ethics &amp; Conduct</a:t>
            </a:r>
          </a:p>
        </p:txBody>
      </p:sp>
      <p:sp>
        <p:nvSpPr>
          <p:cNvPr id="3" name="Content Placeholder 2"/>
          <p:cNvSpPr>
            <a:spLocks noGrp="1"/>
          </p:cNvSpPr>
          <p:nvPr>
            <p:ph idx="1"/>
          </p:nvPr>
        </p:nvSpPr>
        <p:spPr>
          <a:xfrm>
            <a:off x="914400" y="1981200"/>
            <a:ext cx="10363200" cy="4419600"/>
          </a:xfrm>
        </p:spPr>
        <p:txBody>
          <a:bodyPr>
            <a:normAutofit fontScale="92500" lnSpcReduction="20000"/>
          </a:bodyPr>
          <a:lstStyle/>
          <a:p>
            <a:pPr>
              <a:buFont typeface="Arial" panose="020B0604020202020204" pitchFamily="34" charset="0"/>
              <a:buChar char="•"/>
            </a:pPr>
            <a:r>
              <a:rPr lang="en-US" dirty="0"/>
              <a:t>All participants in IEEE-SA activities are expected to adhere to the core principles underlying the:</a:t>
            </a:r>
          </a:p>
          <a:p>
            <a:pPr lvl="1">
              <a:buFont typeface="Arial" panose="020B0604020202020204" pitchFamily="34" charset="0"/>
              <a:buChar char="•"/>
            </a:pPr>
            <a:r>
              <a:rPr lang="en-US" sz="1800" dirty="0">
                <a:hlinkClick r:id="rId2"/>
              </a:rPr>
              <a:t>IEEE Code of Ethics</a:t>
            </a:r>
            <a:endParaRPr lang="en-US" sz="1800" dirty="0"/>
          </a:p>
          <a:p>
            <a:pPr lvl="1">
              <a:buFont typeface="Arial" panose="020B0604020202020204" pitchFamily="34" charset="0"/>
              <a:buChar char="•"/>
            </a:pPr>
            <a:r>
              <a:rPr lang="en-US" sz="1800" dirty="0">
                <a:hlinkClick r:id="rId3"/>
              </a:rPr>
              <a:t>IEEE Code of Conduct</a:t>
            </a:r>
            <a:endParaRPr lang="en-US" sz="1800" dirty="0"/>
          </a:p>
          <a:p>
            <a:pPr>
              <a:buFont typeface="Arial" panose="020B0604020202020204" pitchFamily="34" charset="0"/>
              <a:buChar char="•"/>
            </a:pPr>
            <a:r>
              <a:rPr lang="en-US" dirty="0"/>
              <a:t>The core principles of the IEEE Codes of Ethics &amp; Conduct are to:</a:t>
            </a:r>
          </a:p>
          <a:p>
            <a:pPr lvl="1">
              <a:buFont typeface="Arial" panose="020B0604020202020204" pitchFamily="34" charset="0"/>
              <a:buChar char="•"/>
            </a:pPr>
            <a:r>
              <a:rPr lang="en-US" sz="1800" dirty="0"/>
              <a:t>Uphold the highest standards of integrity, responsible behavior, and ethical and professional conduct</a:t>
            </a:r>
          </a:p>
          <a:p>
            <a:pPr lvl="1">
              <a:buFont typeface="Arial" panose="020B0604020202020204" pitchFamily="34" charset="0"/>
              <a:buChar char="•"/>
            </a:pPr>
            <a:r>
              <a:rPr lang="en-US" sz="1800" dirty="0"/>
              <a:t>Treat people fairly and with respect, to not engage in harassment, discrimination, or retaliation, and to protect people's privacy.</a:t>
            </a:r>
          </a:p>
          <a:p>
            <a:pPr lvl="1">
              <a:buFont typeface="Arial" panose="020B0604020202020204" pitchFamily="34" charset="0"/>
              <a:buChar char="•"/>
            </a:pPr>
            <a:r>
              <a:rPr lang="en-US" sz="1800" dirty="0"/>
              <a:t>Avoid injuring others, their property, reputation, or employment by false or malicious action</a:t>
            </a:r>
          </a:p>
          <a:p>
            <a:pPr>
              <a:buFont typeface="Arial" panose="020B0604020202020204" pitchFamily="34" charset="0"/>
              <a:buChar char="•"/>
            </a:pPr>
            <a:r>
              <a:rPr lang="en-US" dirty="0"/>
              <a:t>The most recent versions of these Codes are available at</a:t>
            </a:r>
          </a:p>
          <a:p>
            <a:pPr lvl="1">
              <a:buFont typeface="Arial" panose="020B0604020202020204" pitchFamily="34" charset="0"/>
              <a:buChar char="•"/>
            </a:pPr>
            <a:r>
              <a:rPr lang="en-US" sz="1800" dirty="0">
                <a:hlinkClick r:id="rId4"/>
              </a:rPr>
              <a:t>http://www.ieee.org/about/corporate/governance</a:t>
            </a:r>
            <a:endParaRPr lang="en-US" sz="18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Tree>
    <p:extLst>
      <p:ext uri="{BB962C8B-B14F-4D97-AF65-F5344CB8AC3E}">
        <p14:creationId xmlns:p14="http://schemas.microsoft.com/office/powerpoint/2010/main" val="193308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50000"/>
                  </a:schemeClr>
                </a:solidFill>
              </a:rPr>
              <a:t>Participants in the IEEE-SA “individual process” shall</a:t>
            </a:r>
            <a:br>
              <a:rPr lang="en-US" dirty="0">
                <a:solidFill>
                  <a:schemeClr val="accent5">
                    <a:lumMod val="50000"/>
                  </a:schemeClr>
                </a:solidFill>
              </a:rPr>
            </a:br>
            <a:r>
              <a:rPr lang="en-US" dirty="0">
                <a:solidFill>
                  <a:schemeClr val="accent5">
                    <a:lumMod val="50000"/>
                  </a:schemeClr>
                </a:solidFill>
              </a:rPr>
              <a:t>act independently of others, including employers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The </a:t>
            </a:r>
            <a:r>
              <a:rPr lang="en-US" sz="2000" dirty="0">
                <a:hlinkClick r:id="rId2"/>
              </a:rPr>
              <a:t>IEEE-SA Standards Board Bylaws </a:t>
            </a:r>
            <a:r>
              <a:rPr lang="en-US" sz="2000" dirty="0"/>
              <a:t>require that “participants in the IEEE standards development individual process shall act based on their qualifications and experience”</a:t>
            </a:r>
          </a:p>
          <a:p>
            <a:pPr>
              <a:buFont typeface="Arial" panose="020B0604020202020204" pitchFamily="34" charset="0"/>
              <a:buChar char="•"/>
            </a:pPr>
            <a:r>
              <a:rPr lang="en-US" sz="2000" dirty="0"/>
              <a:t>This means participants:</a:t>
            </a:r>
          </a:p>
          <a:p>
            <a:pPr lvl="1">
              <a:buFont typeface="Arial" panose="020B0604020202020204" pitchFamily="34" charset="0"/>
              <a:buChar char="•"/>
            </a:pPr>
            <a:r>
              <a:rPr lang="en-US" sz="1800" b="1" dirty="0">
                <a:solidFill>
                  <a:srgbClr val="00B050"/>
                </a:solidFill>
              </a:rPr>
              <a:t>Shall act &amp; vote </a:t>
            </a:r>
            <a:r>
              <a:rPr lang="en-US" sz="1800" dirty="0"/>
              <a:t>based on their personal &amp; independent opinions derived from their expertise, knowledge, and qualifications</a:t>
            </a:r>
          </a:p>
          <a:p>
            <a:pPr lvl="1">
              <a:buFont typeface="Arial" panose="020B0604020202020204" pitchFamily="34" charset="0"/>
              <a:buChar char="•"/>
            </a:pPr>
            <a:r>
              <a:rPr lang="en-US" sz="1800" b="1" dirty="0">
                <a:solidFill>
                  <a:srgbClr val="FF0000"/>
                </a:solidFill>
              </a:rPr>
              <a:t>Shall not act or vote </a:t>
            </a:r>
            <a:r>
              <a:rPr lang="en-US" sz="1800" dirty="0"/>
              <a:t>based on any obligation to or any direction from any other person or organization, including an employer or client, regardless of any external commitments, agreements, contracts, or orders</a:t>
            </a:r>
          </a:p>
          <a:p>
            <a:pPr lvl="1">
              <a:buFont typeface="Arial" panose="020B0604020202020204" pitchFamily="34" charset="0"/>
              <a:buChar char="•"/>
            </a:pPr>
            <a:r>
              <a:rPr lang="en-US" sz="1800" b="1" dirty="0">
                <a:solidFill>
                  <a:srgbClr val="FF0000"/>
                </a:solidFill>
              </a:rPr>
              <a:t>Shall not direct </a:t>
            </a:r>
            <a:r>
              <a:rPr lang="en-US" sz="1800" dirty="0"/>
              <a:t>the actions or votes of other participants or retaliate against other participants for fulfilling their responsibility to act &amp; vote based on their personal &amp; independently developed opinions</a:t>
            </a:r>
          </a:p>
          <a:p>
            <a:pPr>
              <a:buFont typeface="Arial" panose="020B0604020202020204" pitchFamily="34" charset="0"/>
              <a:buChar char="•"/>
            </a:pPr>
            <a:r>
              <a:rPr lang="en-US" sz="2000" dirty="0"/>
              <a:t>By participating in standards activities using the “</a:t>
            </a:r>
            <a:r>
              <a:rPr lang="en-US" sz="2000" i="1" dirty="0"/>
              <a:t>individual process</a:t>
            </a:r>
            <a:r>
              <a:rPr lang="en-US" sz="2000" dirty="0"/>
              <a:t>”, you are deemed to accept these requirements; if you are unable to satisfy these requirements then you shall immediately cease any participation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1343705863"/>
      </p:ext>
    </p:extLst>
  </p:cSld>
  <p:clrMapOvr>
    <a:masterClrMapping/>
  </p:clrMapOvr>
</p:sld>
</file>

<file path=ppt/theme/theme1.xml><?xml version="1.0" encoding="utf-8"?>
<a:theme xmlns:a="http://schemas.openxmlformats.org/drawingml/2006/main" name="802-24-Theme1">
  <a:themeElements>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24-Theme1" id="{71AA4CE9-9702-411B-A30F-4CFFB88909A4}" vid="{122AA4A9-5C12-4562-9898-C2882640591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58064</TotalTime>
  <Words>2667</Words>
  <Application>Microsoft Office PowerPoint</Application>
  <PresentationFormat>Widescreen</PresentationFormat>
  <Paragraphs>319</Paragraphs>
  <Slides>27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MS Gothic</vt:lpstr>
      <vt:lpstr>Aptos</vt:lpstr>
      <vt:lpstr>Arial</vt:lpstr>
      <vt:lpstr>Calibri</vt:lpstr>
      <vt:lpstr>Helvetica</vt:lpstr>
      <vt:lpstr>Monotype Sorts</vt:lpstr>
      <vt:lpstr>Times New Roman</vt:lpstr>
      <vt:lpstr>802-24-Theme1</vt:lpstr>
      <vt:lpstr>802.24 Vertical Applications TAG</vt:lpstr>
      <vt:lpstr>802.24 Overview</vt:lpstr>
      <vt:lpstr>802.24 September Interim - Meeting Plan</vt:lpstr>
      <vt:lpstr>Agenda</vt:lpstr>
      <vt:lpstr>Guidelines for IEEE-SA Meetings</vt:lpstr>
      <vt:lpstr>IEEE SA Copyright Policy</vt:lpstr>
      <vt:lpstr>IEEE SA Copyright Policy</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Administration</vt:lpstr>
      <vt:lpstr>802.24 TAG Opening</vt:lpstr>
      <vt:lpstr>Liaison Updates</vt:lpstr>
      <vt:lpstr>CSA Matter / Aliro / WFA Liaison Update</vt:lpstr>
      <vt:lpstr>IoT White paper notes</vt:lpstr>
      <vt:lpstr>IoT White paper Discussion – Sept 2025</vt:lpstr>
      <vt:lpstr>Smart Grid White Paper Revision Plan</vt:lpstr>
      <vt:lpstr>Smart Grid White Paper Actions from Sept 2025</vt:lpstr>
      <vt:lpstr>PowerPoint Presentation</vt:lpstr>
      <vt:lpstr>Smart Grid White Paper Discussion: Sept 2025</vt:lpstr>
      <vt:lpstr>ISO IEC Smart Grid Stealth Defense </vt:lpstr>
      <vt:lpstr>AFV Communications - White Paper</vt:lpstr>
      <vt:lpstr>Contributions related to AFV White Paper</vt:lpstr>
      <vt:lpstr>AFV Draft Discussion</vt:lpstr>
      <vt:lpstr>Potential new activity - indoor agriculture</vt:lpstr>
      <vt:lpstr>Future TAG Activity Planning</vt:lpstr>
      <vt:lpstr>802.24 TAG 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802.24 Vertical Applications TAG</dc:title>
  <dc:creator>Godfrey, Tim</dc:creator>
  <cp:lastModifiedBy>Godfrey, Tim</cp:lastModifiedBy>
  <cp:revision>550</cp:revision>
  <dcterms:created xsi:type="dcterms:W3CDTF">2020-10-13T15:01:18Z</dcterms:created>
  <dcterms:modified xsi:type="dcterms:W3CDTF">2025-09-18T03:18:30Z</dcterms:modified>
</cp:coreProperties>
</file>