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6"/>
  </p:notesMasterIdLst>
  <p:handoutMasterIdLst>
    <p:handoutMasterId r:id="rId7"/>
  </p:handoutMasterIdLst>
  <p:sldIdLst>
    <p:sldId id="258" r:id="rId2"/>
    <p:sldId id="500" r:id="rId3"/>
    <p:sldId id="2019" r:id="rId4"/>
    <p:sldId id="2020" r:id="rId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019"/>
            <p14:sldId id="202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0" autoAdjust="0"/>
    <p:restoredTop sz="94099" autoAdjust="0"/>
  </p:normalViewPr>
  <p:slideViewPr>
    <p:cSldViewPr>
      <p:cViewPr varScale="1">
        <p:scale>
          <a:sx n="124" d="100"/>
          <a:sy n="124" d="100"/>
        </p:scale>
        <p:origin x="120" y="22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F362D4-5DD5-1441-A093-8EF5773AF7CF}" type="slidenum">
              <a:rPr lang="en-US" smtClean="0"/>
              <a:t>3</a:t>
            </a:fld>
            <a:endParaRPr lang="en-US"/>
          </a:p>
        </p:txBody>
      </p:sp>
    </p:spTree>
    <p:extLst>
      <p:ext uri="{BB962C8B-B14F-4D97-AF65-F5344CB8AC3E}">
        <p14:creationId xmlns:p14="http://schemas.microsoft.com/office/powerpoint/2010/main" val="3791553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ontent with Highlight Box">
    <p:spTree>
      <p:nvGrpSpPr>
        <p:cNvPr id="1" name=""/>
        <p:cNvGrpSpPr/>
        <p:nvPr/>
      </p:nvGrpSpPr>
      <p:grpSpPr>
        <a:xfrm>
          <a:off x="0" y="0"/>
          <a:ext cx="0" cy="0"/>
          <a:chOff x="0" y="0"/>
          <a:chExt cx="0" cy="0"/>
        </a:xfrm>
      </p:grpSpPr>
      <p:sp>
        <p:nvSpPr>
          <p:cNvPr id="2" name="Title 1"/>
          <p:cNvSpPr>
            <a:spLocks noGrp="1"/>
          </p:cNvSpPr>
          <p:nvPr>
            <p:ph type="title"/>
          </p:nvPr>
        </p:nvSpPr>
        <p:spPr>
          <a:xfrm>
            <a:off x="365760" y="182563"/>
            <a:ext cx="11430000" cy="731520"/>
          </a:xfrm>
        </p:spPr>
        <p:txBody>
          <a:bodyPr>
            <a:noAutofit/>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65760" y="1005840"/>
            <a:ext cx="11430000" cy="484632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04FAA409-EC2B-4245-BB55-6C0CC85D75F0}"/>
              </a:ext>
            </a:extLst>
          </p:cNvPr>
          <p:cNvSpPr>
            <a:spLocks noGrp="1"/>
          </p:cNvSpPr>
          <p:nvPr>
            <p:ph type="body" sz="quarter" idx="10"/>
          </p:nvPr>
        </p:nvSpPr>
        <p:spPr>
          <a:xfrm>
            <a:off x="365125" y="5943600"/>
            <a:ext cx="11430000" cy="548640"/>
          </a:xfrm>
          <a:solidFill>
            <a:srgbClr val="0040C0"/>
          </a:solidFill>
        </p:spPr>
        <p:txBody>
          <a:bodyPr anchor="ctr">
            <a:normAutofit/>
          </a:bodyPr>
          <a:lstStyle>
            <a:lvl1pPr marL="0" indent="0" algn="ctr">
              <a:spcAft>
                <a:spcPts val="0"/>
              </a:spcAft>
              <a:buNone/>
              <a:defRPr sz="2800" b="1">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4032451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802.24-25-0021r0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24/members.shtml" TargetMode="External"/><Relationship Id="rId2" Type="http://schemas.openxmlformats.org/officeDocument/2006/relationships/hyperlink" Target="https://www.ieee802.org/24/" TargetMode="External"/><Relationship Id="rId1" Type="http://schemas.openxmlformats.org/officeDocument/2006/relationships/slideLayout" Target="../slideLayouts/slideLayout2.xml"/><Relationship Id="rId4" Type="http://schemas.openxmlformats.org/officeDocument/2006/relationships/hyperlink" Target="https://mentor.ieee.org/802.24/docum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Annual Review of 802.24 Subgroup</a:t>
            </a:r>
          </a:p>
        </p:txBody>
      </p:sp>
      <p:sp>
        <p:nvSpPr>
          <p:cNvPr id="2" name="Subtitle 1"/>
          <p:cNvSpPr>
            <a:spLocks noGrp="1"/>
          </p:cNvSpPr>
          <p:nvPr>
            <p:ph type="subTitle" idx="1"/>
          </p:nvPr>
        </p:nvSpPr>
        <p:spPr/>
        <p:txBody>
          <a:bodyPr/>
          <a:lstStyle/>
          <a:p>
            <a:r>
              <a:rPr lang="en-US" dirty="0"/>
              <a:t>Tim Godfrey, EPRI</a:t>
            </a:r>
          </a:p>
          <a:p>
            <a:r>
              <a:rPr lang="en-US" dirty="0"/>
              <a:t>July 2025 Plenary Session</a:t>
            </a:r>
          </a:p>
          <a:p>
            <a:r>
              <a:rPr lang="en-US" dirty="0"/>
              <a:t>Madrid, Spain</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457200"/>
            <a:ext cx="10363200" cy="1066800"/>
          </a:xfrm>
          <a:ln/>
        </p:spPr>
        <p:txBody>
          <a:bodyPr/>
          <a:lstStyle/>
          <a:p>
            <a:r>
              <a:rPr lang="en-US" altLang="en-US" sz="3200" dirty="0"/>
              <a:t>802.24 Overview</a:t>
            </a:r>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3716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
        <p:nvSpPr>
          <p:cNvPr id="2" name="Content Placeholder 1">
            <a:extLst>
              <a:ext uri="{FF2B5EF4-FFF2-40B4-BE49-F238E27FC236}">
                <a16:creationId xmlns:a16="http://schemas.microsoft.com/office/drawing/2014/main" id="{537EF66C-718F-448D-019C-B3672A2A82D9}"/>
              </a:ext>
            </a:extLst>
          </p:cNvPr>
          <p:cNvSpPr>
            <a:spLocks noGrp="1"/>
          </p:cNvSpPr>
          <p:nvPr>
            <p:ph idx="1"/>
          </p:nvPr>
        </p:nvSpPr>
        <p:spPr>
          <a:xfrm>
            <a:off x="914400" y="4953000"/>
            <a:ext cx="10363200" cy="1447800"/>
          </a:xfrm>
        </p:spPr>
        <p:txBody>
          <a:bodyPr>
            <a:normAutofit fontScale="70000" lnSpcReduction="20000"/>
          </a:bodyPr>
          <a:lstStyle/>
          <a:p>
            <a:r>
              <a:rPr lang="en-US" dirty="0"/>
              <a:t>Scope:</a:t>
            </a:r>
          </a:p>
          <a:p>
            <a:pPr lvl="1"/>
            <a:r>
              <a:rPr lang="en-US" dirty="0"/>
              <a:t>The IEEE 802.24 Vertical Applications TAG focuses on application categories that use IEEE 802 technology and are of interest to multiple IEEE 802 WGs and have been assigned to IEEE 802.24 by the IEEE Executive Committee.</a:t>
            </a:r>
          </a:p>
          <a:p>
            <a:endParaRPr lang="en-US" dirty="0"/>
          </a:p>
          <a:p>
            <a:endParaRPr lang="en-US" dirty="0"/>
          </a:p>
        </p:txBody>
      </p:sp>
      <p:sp>
        <p:nvSpPr>
          <p:cNvPr id="13" name="Content Placeholder 3">
            <a:extLst>
              <a:ext uri="{FF2B5EF4-FFF2-40B4-BE49-F238E27FC236}">
                <a16:creationId xmlns:a16="http://schemas.microsoft.com/office/drawing/2014/main" id="{CE6DDF4E-B9E2-298E-BE3D-D369093F963B}"/>
              </a:ext>
            </a:extLst>
          </p:cNvPr>
          <p:cNvSpPr txBox="1">
            <a:spLocks/>
          </p:cNvSpPr>
          <p:nvPr/>
        </p:nvSpPr>
        <p:spPr bwMode="auto">
          <a:xfrm>
            <a:off x="1219200" y="2991508"/>
            <a:ext cx="10134600" cy="1590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fontScale="70000" lnSpcReduction="2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dirty="0"/>
              <a:t>“A vertical market is a market in which vendors offer goods and services specific to an industry, trade, profession, or other group of customers with specialized needs. </a:t>
            </a:r>
          </a:p>
          <a:p>
            <a:r>
              <a:rPr lang="en-US" i="1" dirty="0"/>
              <a:t>A horizontal market is a market in which a product or service meets a need of a wide range of buyers across different sectors of an economy”</a:t>
            </a:r>
            <a:r>
              <a:rPr lang="en-US" dirty="0"/>
              <a:t>. ---Wikipedia</a:t>
            </a:r>
          </a:p>
        </p:txBody>
      </p:sp>
    </p:spTree>
    <p:extLst>
      <p:ext uri="{BB962C8B-B14F-4D97-AF65-F5344CB8AC3E}">
        <p14:creationId xmlns:p14="http://schemas.microsoft.com/office/powerpoint/2010/main" val="395346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0A843-B9B5-4CB2-BCE9-D78E4EA6887F}"/>
              </a:ext>
            </a:extLst>
          </p:cNvPr>
          <p:cNvSpPr>
            <a:spLocks noGrp="1"/>
          </p:cNvSpPr>
          <p:nvPr>
            <p:ph type="title"/>
          </p:nvPr>
        </p:nvSpPr>
        <p:spPr>
          <a:xfrm>
            <a:off x="381000" y="640080"/>
            <a:ext cx="11430000" cy="731520"/>
          </a:xfrm>
        </p:spPr>
        <p:txBody>
          <a:bodyPr/>
          <a:lstStyle/>
          <a:p>
            <a:r>
              <a:rPr lang="en-US" dirty="0"/>
              <a:t>Ongoing Activities</a:t>
            </a:r>
          </a:p>
        </p:txBody>
      </p:sp>
      <p:sp>
        <p:nvSpPr>
          <p:cNvPr id="3" name="Content Placeholder 2">
            <a:extLst>
              <a:ext uri="{FF2B5EF4-FFF2-40B4-BE49-F238E27FC236}">
                <a16:creationId xmlns:a16="http://schemas.microsoft.com/office/drawing/2014/main" id="{DBD4BC39-C896-49FD-8183-60316BF516FF}"/>
              </a:ext>
            </a:extLst>
          </p:cNvPr>
          <p:cNvSpPr>
            <a:spLocks noGrp="1"/>
          </p:cNvSpPr>
          <p:nvPr>
            <p:ph idx="1"/>
          </p:nvPr>
        </p:nvSpPr>
        <p:spPr>
          <a:xfrm>
            <a:off x="381000" y="1828800"/>
            <a:ext cx="11430000" cy="5105400"/>
          </a:xfrm>
        </p:spPr>
        <p:txBody>
          <a:bodyPr>
            <a:normAutofit/>
          </a:bodyPr>
          <a:lstStyle/>
          <a:p>
            <a:r>
              <a:rPr lang="en-US" sz="2400" dirty="0"/>
              <a:t>White Paper Development</a:t>
            </a:r>
          </a:p>
          <a:p>
            <a:pPr lvl="1"/>
            <a:r>
              <a:rPr lang="en-US" sz="1867" dirty="0"/>
              <a:t>Highlight Vertical Applications that integrate IEEE 802 standards from more than one Working Group</a:t>
            </a:r>
          </a:p>
          <a:p>
            <a:pPr lvl="1"/>
            <a:r>
              <a:rPr lang="en-US" sz="1867" dirty="0"/>
              <a:t>Communicate how the suite of IEEE 802 standards provides solutions for vertical industry connectivity requirements.</a:t>
            </a:r>
          </a:p>
          <a:p>
            <a:pPr lvl="1"/>
            <a:endParaRPr lang="en-US" sz="1867" dirty="0"/>
          </a:p>
          <a:p>
            <a:r>
              <a:rPr lang="en-US" sz="2400" dirty="0"/>
              <a:t>Vertical Industry Standardization Outreach </a:t>
            </a:r>
          </a:p>
          <a:p>
            <a:pPr lvl="1"/>
            <a:r>
              <a:rPr lang="en-US" sz="1867" dirty="0"/>
              <a:t>Identify vertical industries that have “standards gaps” appropriate to the scope of IEEE 802</a:t>
            </a:r>
          </a:p>
          <a:p>
            <a:pPr lvl="1"/>
            <a:r>
              <a:rPr lang="en-US" sz="1867" dirty="0"/>
              <a:t>Identify opportunities for outreach to groups not already involved in IEEE 802</a:t>
            </a:r>
          </a:p>
          <a:p>
            <a:pPr lvl="1"/>
            <a:r>
              <a:rPr lang="en-US" sz="1867" dirty="0"/>
              <a:t>Make it public that 802.24 is a venue for stakeholders to initiate standardization</a:t>
            </a:r>
          </a:p>
          <a:p>
            <a:pPr lvl="1"/>
            <a:endParaRPr lang="en-US" sz="1867" dirty="0"/>
          </a:p>
        </p:txBody>
      </p:sp>
    </p:spTree>
    <p:extLst>
      <p:ext uri="{BB962C8B-B14F-4D97-AF65-F5344CB8AC3E}">
        <p14:creationId xmlns:p14="http://schemas.microsoft.com/office/powerpoint/2010/main" val="3576123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52EF60-24ED-29BA-33BC-52615047C108}"/>
              </a:ext>
            </a:extLst>
          </p:cNvPr>
          <p:cNvSpPr>
            <a:spLocks noGrp="1"/>
          </p:cNvSpPr>
          <p:nvPr>
            <p:ph type="title"/>
          </p:nvPr>
        </p:nvSpPr>
        <p:spPr/>
        <p:txBody>
          <a:bodyPr/>
          <a:lstStyle/>
          <a:p>
            <a:r>
              <a:rPr lang="en-US" dirty="0"/>
              <a:t>Resources</a:t>
            </a:r>
          </a:p>
        </p:txBody>
      </p:sp>
      <p:sp>
        <p:nvSpPr>
          <p:cNvPr id="6" name="Content Placeholder 5">
            <a:extLst>
              <a:ext uri="{FF2B5EF4-FFF2-40B4-BE49-F238E27FC236}">
                <a16:creationId xmlns:a16="http://schemas.microsoft.com/office/drawing/2014/main" id="{01B6B9D9-4E4D-F329-2679-30EEA3101DE8}"/>
              </a:ext>
            </a:extLst>
          </p:cNvPr>
          <p:cNvSpPr>
            <a:spLocks noGrp="1"/>
          </p:cNvSpPr>
          <p:nvPr>
            <p:ph idx="1"/>
          </p:nvPr>
        </p:nvSpPr>
        <p:spPr/>
        <p:txBody>
          <a:bodyPr/>
          <a:lstStyle/>
          <a:p>
            <a:r>
              <a:rPr lang="en-US" dirty="0"/>
              <a:t>IEEE 802.24 Technical Advisory Group Homepage:</a:t>
            </a:r>
          </a:p>
          <a:p>
            <a:r>
              <a:rPr lang="en-US" dirty="0">
                <a:hlinkClick r:id="rId2"/>
              </a:rPr>
              <a:t>https://www.ieee802.org/24/</a:t>
            </a:r>
            <a:endParaRPr lang="en-US" dirty="0"/>
          </a:p>
          <a:p>
            <a:endParaRPr lang="en-US" dirty="0"/>
          </a:p>
          <a:p>
            <a:r>
              <a:rPr lang="en-US" dirty="0"/>
              <a:t>List of Voting Members: </a:t>
            </a:r>
            <a:r>
              <a:rPr lang="en-US" sz="2000" dirty="0">
                <a:hlinkClick r:id="rId3"/>
              </a:rPr>
              <a:t>https://www.ieee802.org/24/members.shtml</a:t>
            </a:r>
            <a:endParaRPr lang="en-US" sz="2000" dirty="0"/>
          </a:p>
          <a:p>
            <a:endParaRPr lang="en-US" dirty="0"/>
          </a:p>
          <a:p>
            <a:r>
              <a:rPr lang="en-US" dirty="0"/>
              <a:t>Documents: </a:t>
            </a:r>
            <a:r>
              <a:rPr lang="en-US" dirty="0">
                <a:hlinkClick r:id="rId4"/>
              </a:rPr>
              <a:t>https://mentor.ieee.org/802.24/documents</a:t>
            </a:r>
            <a:endParaRPr lang="en-US" dirty="0"/>
          </a:p>
          <a:p>
            <a:endParaRPr lang="en-US" dirty="0"/>
          </a:p>
        </p:txBody>
      </p:sp>
    </p:spTree>
    <p:extLst>
      <p:ext uri="{BB962C8B-B14F-4D97-AF65-F5344CB8AC3E}">
        <p14:creationId xmlns:p14="http://schemas.microsoft.com/office/powerpoint/2010/main" val="2366419490"/>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55034</TotalTime>
  <Words>279</Words>
  <Application>Microsoft Office PowerPoint</Application>
  <PresentationFormat>Widescreen</PresentationFormat>
  <Paragraphs>35</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802-24-Theme1</vt:lpstr>
      <vt:lpstr>Annual Review of 802.24 Subgroup</vt:lpstr>
      <vt:lpstr>802.24 Overview</vt:lpstr>
      <vt:lpstr>Ongoing Activities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534</cp:revision>
  <dcterms:created xsi:type="dcterms:W3CDTF">2020-10-13T15:01:18Z</dcterms:created>
  <dcterms:modified xsi:type="dcterms:W3CDTF">2025-08-01T11:26:49Z</dcterms:modified>
</cp:coreProperties>
</file>