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10" r:id="rId15"/>
    <p:sldId id="1900" r:id="rId16"/>
    <p:sldId id="1911" r:id="rId17"/>
    <p:sldId id="1885" r:id="rId18"/>
    <p:sldId id="1894" r:id="rId19"/>
    <p:sldId id="1906" r:id="rId20"/>
    <p:sldId id="1899" r:id="rId21"/>
    <p:sldId id="1902" r:id="rId22"/>
    <p:sldId id="1909"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10"/>
            <p14:sldId id="1900"/>
            <p14:sldId id="1911"/>
            <p14:sldId id="1885"/>
            <p14:sldId id="1894"/>
            <p14:sldId id="1906"/>
            <p14:sldId id="1899"/>
            <p14:sldId id="1902"/>
            <p14:sldId id="1909"/>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94099" autoAdjust="0"/>
  </p:normalViewPr>
  <p:slideViewPr>
    <p:cSldViewPr>
      <p:cViewPr varScale="1">
        <p:scale>
          <a:sx n="118" d="100"/>
          <a:sy n="118" d="100"/>
        </p:scale>
        <p:origin x="234" y="10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802.24-25-0016r2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5/24-25-0014-00-IoTg-internet-of-things-white-paper-2025.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4/dcn/25/24-25-0013-00-sgtg-802-2-smart-grid-white-paper-2024-update.docx" TargetMode="External"/><Relationship Id="rId2" Type="http://schemas.openxmlformats.org/officeDocument/2006/relationships/hyperlink" Target="https://mentor.ieee.org/802.24/dcn/24/24-24-0014-07-sgtg-802-24-smart-grid-white-paper-2024-updat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B9X8ML" TargetMode="External"/><Relationship Id="rId1" Type="http://schemas.openxmlformats.org/officeDocument/2006/relationships/slideLayout" Target="../slideLayouts/slideLayout2.xml"/><Relationship Id="rId5" Type="http://schemas.openxmlformats.org/officeDocument/2006/relationships/hyperlink" Target="https://epri.webex.com/epri/j.php?MTID=m315ef59e27491e1f8b3e62d6530ab670" TargetMode="External"/><Relationship Id="rId4" Type="http://schemas.openxmlformats.org/officeDocument/2006/relationships/hyperlink" Target="https://epri.webex.com/epri/j.php?MTID=ma57492dcb4b3ef885579440ab8a3f4c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2025 Plenary Session</a:t>
            </a:r>
          </a:p>
          <a:p>
            <a:r>
              <a:rPr lang="en-US" dirty="0"/>
              <a:t>Madrid, Spain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r>
              <a:rPr lang="en-US" dirty="0"/>
              <a:t>Approve May 2025 TAG minutes</a:t>
            </a:r>
          </a:p>
          <a:p>
            <a:pPr lvl="1"/>
            <a:r>
              <a:rPr lang="en-US" dirty="0"/>
              <a:t>802.24-25-0012r0</a:t>
            </a:r>
          </a:p>
          <a:p>
            <a:pPr lvl="1"/>
            <a:endParaRPr lang="en-US" dirty="0">
              <a:solidFill>
                <a:schemeClr val="bg1">
                  <a:lumMod val="95000"/>
                </a:schemeClr>
              </a:solidFill>
            </a:endParaRPr>
          </a:p>
          <a:p>
            <a:pPr lvl="1"/>
            <a:endParaRPr lang="en-US" dirty="0"/>
          </a:p>
          <a:p>
            <a:r>
              <a:rPr lang="en-US" dirty="0"/>
              <a:t>Action Items from May</a:t>
            </a:r>
          </a:p>
          <a:p>
            <a:pPr lvl="1"/>
            <a:r>
              <a:rPr lang="en-US" dirty="0"/>
              <a:t>Continuing action items on IoT whitepaper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D4BC-FADA-1411-6C80-FA1E50525031}"/>
              </a:ext>
            </a:extLst>
          </p:cNvPr>
          <p:cNvSpPr>
            <a:spLocks noGrp="1"/>
          </p:cNvSpPr>
          <p:nvPr>
            <p:ph type="title"/>
          </p:nvPr>
        </p:nvSpPr>
        <p:spPr/>
        <p:txBody>
          <a:bodyPr/>
          <a:lstStyle/>
          <a:p>
            <a:r>
              <a:rPr lang="en-US" dirty="0"/>
              <a:t>Potential new activity - indoor agriculture</a:t>
            </a:r>
          </a:p>
        </p:txBody>
      </p:sp>
      <p:sp>
        <p:nvSpPr>
          <p:cNvPr id="3" name="Content Placeholder 2">
            <a:extLst>
              <a:ext uri="{FF2B5EF4-FFF2-40B4-BE49-F238E27FC236}">
                <a16:creationId xmlns:a16="http://schemas.microsoft.com/office/drawing/2014/main" id="{5D2D7756-2996-6F49-6D02-7ADC0C3FE6F5}"/>
              </a:ext>
            </a:extLst>
          </p:cNvPr>
          <p:cNvSpPr>
            <a:spLocks noGrp="1"/>
          </p:cNvSpPr>
          <p:nvPr>
            <p:ph idx="1"/>
          </p:nvPr>
        </p:nvSpPr>
        <p:spPr/>
        <p:txBody>
          <a:bodyPr>
            <a:normAutofit fontScale="85000" lnSpcReduction="20000"/>
          </a:bodyPr>
          <a:lstStyle/>
          <a:p>
            <a:r>
              <a:rPr lang="en-US" dirty="0"/>
              <a:t>Chris </a:t>
            </a:r>
            <a:r>
              <a:rPr lang="en-US" dirty="0" err="1"/>
              <a:t>DiMinico</a:t>
            </a:r>
            <a:r>
              <a:rPr lang="en-US" dirty="0"/>
              <a:t>  (new activity, may be returning to IEEE 802 in November) </a:t>
            </a:r>
          </a:p>
          <a:p>
            <a:pPr lvl="1"/>
            <a:r>
              <a:rPr lang="en-US" dirty="0"/>
              <a:t>Indoor Agriculture use cases. </a:t>
            </a:r>
          </a:p>
          <a:p>
            <a:pPr lvl="1"/>
            <a:r>
              <a:rPr lang="en-US" dirty="0"/>
              <a:t>Sensors, power management, </a:t>
            </a:r>
            <a:r>
              <a:rPr lang="en-US" dirty="0" err="1"/>
              <a:t>etc</a:t>
            </a:r>
            <a:endParaRPr lang="en-US" dirty="0"/>
          </a:p>
          <a:p>
            <a:pPr lvl="1"/>
            <a:r>
              <a:rPr lang="en-US" dirty="0"/>
              <a:t>Need for integration or coordination of standards. </a:t>
            </a:r>
          </a:p>
          <a:p>
            <a:pPr lvl="1"/>
            <a:endParaRPr lang="en-US" dirty="0"/>
          </a:p>
          <a:p>
            <a:r>
              <a:rPr lang="en-US" dirty="0"/>
              <a:t>Potential to explore need for new standards that could be assigned to a WG</a:t>
            </a:r>
          </a:p>
          <a:p>
            <a:pPr lvl="1"/>
            <a:r>
              <a:rPr lang="en-US" dirty="0"/>
              <a:t>Need for a more efficient means of controlling DC power – ala POE. </a:t>
            </a:r>
          </a:p>
          <a:p>
            <a:pPr lvl="1"/>
            <a:endParaRPr lang="en-US" dirty="0"/>
          </a:p>
          <a:p>
            <a:r>
              <a:rPr lang="en-US" dirty="0"/>
              <a:t>Will put this topic on November agenda. </a:t>
            </a:r>
          </a:p>
        </p:txBody>
      </p:sp>
      <p:sp>
        <p:nvSpPr>
          <p:cNvPr id="4" name="Footer Placeholder 3">
            <a:extLst>
              <a:ext uri="{FF2B5EF4-FFF2-40B4-BE49-F238E27FC236}">
                <a16:creationId xmlns:a16="http://schemas.microsoft.com/office/drawing/2014/main" id="{1016B36D-F83F-F60F-FE92-F3766DDAED0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765F54D-153B-633F-5DAD-D92B90DC263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770930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0000" lnSpcReduction="20000"/>
          </a:bodyPr>
          <a:lstStyle/>
          <a:p>
            <a:r>
              <a:rPr lang="en-US" dirty="0"/>
              <a:t>Discussions Notes from May 2025 Meeting:</a:t>
            </a:r>
          </a:p>
          <a:p>
            <a:pPr lvl="1"/>
            <a:r>
              <a:rPr lang="en-US" dirty="0"/>
              <a:t>Section 5, and Section 8 – Comment for Ben to pull in content from Chris </a:t>
            </a:r>
            <a:r>
              <a:rPr lang="en-US" dirty="0" err="1"/>
              <a:t>DiMinico</a:t>
            </a:r>
            <a:r>
              <a:rPr lang="en-US" dirty="0"/>
              <a:t> contribution </a:t>
            </a:r>
          </a:p>
          <a:p>
            <a:pPr lvl="2"/>
            <a:r>
              <a:rPr lang="en-US" dirty="0"/>
              <a:t>Need to review offline to understand what content is referenced. </a:t>
            </a:r>
          </a:p>
          <a:p>
            <a:pPr lvl="1"/>
            <a:r>
              <a:rPr lang="en-US" dirty="0"/>
              <a:t>Section 7 – import from WI-SUN smart cities. </a:t>
            </a:r>
          </a:p>
          <a:p>
            <a:pPr lvl="1"/>
            <a:r>
              <a:rPr lang="en-US" dirty="0"/>
              <a:t>Section 10 - (Create a table of 802.11 PHY vs applicable band)</a:t>
            </a:r>
          </a:p>
          <a:p>
            <a:pPr lvl="2"/>
            <a:r>
              <a:rPr lang="en-US" dirty="0"/>
              <a:t>Extract from frequency table - Document EC-22-0266 added</a:t>
            </a:r>
          </a:p>
          <a:p>
            <a:pPr lvl="2"/>
            <a:endParaRPr lang="en-US" dirty="0"/>
          </a:p>
          <a:p>
            <a:pPr lvl="1"/>
            <a:r>
              <a:rPr lang="en-US" dirty="0"/>
              <a:t>Contributions with revisions to old numbered document 24-22-0011r9, r10, r11</a:t>
            </a:r>
          </a:p>
          <a:p>
            <a:pPr lvl="1"/>
            <a:r>
              <a:rPr lang="en-US" dirty="0"/>
              <a:t>New draft as 24-25-0014r0</a:t>
            </a:r>
          </a:p>
          <a:p>
            <a:endParaRPr lang="en-US" dirty="0"/>
          </a:p>
          <a:p>
            <a:r>
              <a:rPr lang="en-US" dirty="0"/>
              <a:t>New clean draft at end of May 2025 meeting: </a:t>
            </a:r>
            <a:r>
              <a:rPr lang="en-US" dirty="0">
                <a:hlinkClick r:id="rId2"/>
              </a:rPr>
              <a:t>24-25-0014-00-IoTg-internet-of-things-white-paper-2025</a:t>
            </a:r>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A7A93-4EEA-29E2-EC5B-B1AE212EDE0C}"/>
              </a:ext>
            </a:extLst>
          </p:cNvPr>
          <p:cNvSpPr>
            <a:spLocks noGrp="1"/>
          </p:cNvSpPr>
          <p:nvPr>
            <p:ph type="title"/>
          </p:nvPr>
        </p:nvSpPr>
        <p:spPr/>
        <p:txBody>
          <a:bodyPr/>
          <a:lstStyle/>
          <a:p>
            <a:r>
              <a:rPr lang="en-US" dirty="0"/>
              <a:t>IoT White paper notes</a:t>
            </a:r>
          </a:p>
        </p:txBody>
      </p:sp>
      <p:sp>
        <p:nvSpPr>
          <p:cNvPr id="3" name="Content Placeholder 2">
            <a:extLst>
              <a:ext uri="{FF2B5EF4-FFF2-40B4-BE49-F238E27FC236}">
                <a16:creationId xmlns:a16="http://schemas.microsoft.com/office/drawing/2014/main" id="{98A5954C-D83B-6AC5-C385-192DFAA402CF}"/>
              </a:ext>
            </a:extLst>
          </p:cNvPr>
          <p:cNvSpPr>
            <a:spLocks noGrp="1"/>
          </p:cNvSpPr>
          <p:nvPr>
            <p:ph idx="1"/>
          </p:nvPr>
        </p:nvSpPr>
        <p:spPr/>
        <p:txBody>
          <a:bodyPr/>
          <a:lstStyle/>
          <a:p>
            <a:r>
              <a:rPr lang="en-US" dirty="0"/>
              <a:t>Section 5 – Ben will review Chris material and add new from John and Jim.</a:t>
            </a:r>
          </a:p>
          <a:p>
            <a:endParaRPr lang="en-US" dirty="0"/>
          </a:p>
        </p:txBody>
      </p:sp>
      <p:sp>
        <p:nvSpPr>
          <p:cNvPr id="4" name="Footer Placeholder 3">
            <a:extLst>
              <a:ext uri="{FF2B5EF4-FFF2-40B4-BE49-F238E27FC236}">
                <a16:creationId xmlns:a16="http://schemas.microsoft.com/office/drawing/2014/main" id="{A980740C-EF04-A011-E52B-E0370FC0762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CD1691E-1C65-0818-BAA9-4CD487BE792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378794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6D5E8C26-F789-1886-4990-8FDA2CB4A681}"/>
              </a:ext>
            </a:extLst>
          </p:cNvPr>
          <p:cNvGraphicFramePr>
            <a:graphicFrameLocks noGrp="1"/>
          </p:cNvGraphicFramePr>
          <p:nvPr>
            <p:ph idx="1"/>
            <p:extLst>
              <p:ext uri="{D42A27DB-BD31-4B8C-83A1-F6EECF244321}">
                <p14:modId xmlns:p14="http://schemas.microsoft.com/office/powerpoint/2010/main" val="2523111443"/>
              </p:ext>
            </p:extLst>
          </p:nvPr>
        </p:nvGraphicFramePr>
        <p:xfrm>
          <a:off x="1084944" y="2057400"/>
          <a:ext cx="10363199" cy="914400"/>
        </p:xfrm>
        <a:graphic>
          <a:graphicData uri="http://schemas.openxmlformats.org/drawingml/2006/table">
            <a:tbl>
              <a:tblPr/>
              <a:tblGrid>
                <a:gridCol w="1480457">
                  <a:extLst>
                    <a:ext uri="{9D8B030D-6E8A-4147-A177-3AD203B41FA5}">
                      <a16:colId xmlns:a16="http://schemas.microsoft.com/office/drawing/2014/main" val="2629307232"/>
                    </a:ext>
                  </a:extLst>
                </a:gridCol>
                <a:gridCol w="1480457">
                  <a:extLst>
                    <a:ext uri="{9D8B030D-6E8A-4147-A177-3AD203B41FA5}">
                      <a16:colId xmlns:a16="http://schemas.microsoft.com/office/drawing/2014/main" val="1940622413"/>
                    </a:ext>
                  </a:extLst>
                </a:gridCol>
                <a:gridCol w="1480457">
                  <a:extLst>
                    <a:ext uri="{9D8B030D-6E8A-4147-A177-3AD203B41FA5}">
                      <a16:colId xmlns:a16="http://schemas.microsoft.com/office/drawing/2014/main" val="641336891"/>
                    </a:ext>
                  </a:extLst>
                </a:gridCol>
                <a:gridCol w="1480457">
                  <a:extLst>
                    <a:ext uri="{9D8B030D-6E8A-4147-A177-3AD203B41FA5}">
                      <a16:colId xmlns:a16="http://schemas.microsoft.com/office/drawing/2014/main" val="2047046913"/>
                    </a:ext>
                  </a:extLst>
                </a:gridCol>
                <a:gridCol w="1480457">
                  <a:extLst>
                    <a:ext uri="{9D8B030D-6E8A-4147-A177-3AD203B41FA5}">
                      <a16:colId xmlns:a16="http://schemas.microsoft.com/office/drawing/2014/main" val="2653914639"/>
                    </a:ext>
                  </a:extLst>
                </a:gridCol>
                <a:gridCol w="1480457">
                  <a:extLst>
                    <a:ext uri="{9D8B030D-6E8A-4147-A177-3AD203B41FA5}">
                      <a16:colId xmlns:a16="http://schemas.microsoft.com/office/drawing/2014/main" val="3862797033"/>
                    </a:ext>
                  </a:extLst>
                </a:gridCol>
                <a:gridCol w="1480457">
                  <a:extLst>
                    <a:ext uri="{9D8B030D-6E8A-4147-A177-3AD203B41FA5}">
                      <a16:colId xmlns:a16="http://schemas.microsoft.com/office/drawing/2014/main" val="1127932332"/>
                    </a:ext>
                  </a:extLst>
                </a:gridCol>
              </a:tblGrid>
              <a:tr h="0">
                <a:tc>
                  <a:txBody>
                    <a:bodyPr/>
                    <a:lstStyle/>
                    <a:p>
                      <a:pPr>
                        <a:buNone/>
                      </a:pPr>
                      <a:r>
                        <a:rPr lang="en-US" dirty="0"/>
                        <a:t>29-Jul-2025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dirty="0"/>
                        <a:t>17</a:t>
                      </a:r>
                    </a:p>
                  </a:txBody>
                  <a:tcPr anchor="ctr">
                    <a:lnL>
                      <a:noFill/>
                    </a:lnL>
                    <a:lnR>
                      <a:noFill/>
                    </a:lnR>
                    <a:lnT>
                      <a:noFill/>
                    </a:lnT>
                    <a:lnB>
                      <a:noFill/>
                    </a:lnB>
                    <a:noFill/>
                  </a:tcPr>
                </a:tc>
                <a:tc>
                  <a:txBody>
                    <a:bodyPr/>
                    <a:lstStyle/>
                    <a:p>
                      <a:r>
                        <a:rPr lang="en-US" dirty="0"/>
                        <a:t>2</a:t>
                      </a:r>
                    </a:p>
                  </a:txBody>
                  <a:tcPr anchor="ctr">
                    <a:lnL>
                      <a:noFill/>
                    </a:lnL>
                    <a:lnR>
                      <a:noFill/>
                    </a:lnR>
                    <a:lnT>
                      <a:noFill/>
                    </a:lnT>
                    <a:lnB>
                      <a:noFill/>
                    </a:lnB>
                    <a:noFill/>
                  </a:tcPr>
                </a:tc>
                <a:tc>
                  <a:txBody>
                    <a:bodyPr/>
                    <a:lstStyle/>
                    <a:p>
                      <a:r>
                        <a:rPr lang="en-US"/>
                        <a:t>TAG documents</a:t>
                      </a:r>
                    </a:p>
                  </a:txBody>
                  <a:tcPr anchor="ctr">
                    <a:lnL>
                      <a:noFill/>
                    </a:lnL>
                    <a:lnR>
                      <a:noFill/>
                    </a:lnR>
                    <a:lnT>
                      <a:noFill/>
                    </a:lnT>
                    <a:lnB>
                      <a:noFill/>
                    </a:lnB>
                    <a:noFill/>
                  </a:tcPr>
                </a:tc>
                <a:tc>
                  <a:txBody>
                    <a:bodyPr/>
                    <a:lstStyle/>
                    <a:p>
                      <a:r>
                        <a:rPr lang="en-US"/>
                        <a:t>Revised AFV Fueling Whitepaper</a:t>
                      </a:r>
                    </a:p>
                  </a:txBody>
                  <a:tcPr anchor="ctr">
                    <a:lnL>
                      <a:noFill/>
                    </a:lnL>
                    <a:lnR>
                      <a:noFill/>
                    </a:lnR>
                    <a:lnT>
                      <a:noFill/>
                    </a:lnT>
                    <a:lnB>
                      <a:noFill/>
                    </a:lnB>
                    <a:noFill/>
                  </a:tcPr>
                </a:tc>
                <a:tc>
                  <a:txBody>
                    <a:bodyPr/>
                    <a:lstStyle/>
                    <a:p>
                      <a:r>
                        <a:rPr lang="en-US" dirty="0"/>
                        <a:t>Craig Rodine (Sandia)</a:t>
                      </a:r>
                    </a:p>
                  </a:txBody>
                  <a:tcPr anchor="ctr">
                    <a:lnL>
                      <a:noFill/>
                    </a:lnL>
                    <a:lnR>
                      <a:noFill/>
                    </a:lnR>
                    <a:lnT>
                      <a:noFill/>
                    </a:lnT>
                    <a:lnB>
                      <a:noFill/>
                    </a:lnB>
                    <a:noFill/>
                  </a:tcPr>
                </a:tc>
                <a:extLst>
                  <a:ext uri="{0D108BD9-81ED-4DB2-BD59-A6C34878D82A}">
                    <a16:rowId xmlns:a16="http://schemas.microsoft.com/office/drawing/2014/main" val="3331268314"/>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Draft 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a:bodyPr>
          <a:lstStyle/>
          <a:p>
            <a:r>
              <a:rPr lang="en-US" dirty="0"/>
              <a:t>802.24-25-0017r1</a:t>
            </a:r>
          </a:p>
          <a:p>
            <a:pPr lvl="1"/>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&lt;open&gt;</a:t>
            </a:r>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92500"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(as of May 2025) </a:t>
            </a:r>
          </a:p>
          <a:p>
            <a:pPr lvl="1"/>
            <a:r>
              <a:rPr lang="en-US" dirty="0">
                <a:hlinkClick r:id="rId2"/>
              </a:rPr>
              <a:t>24-24-0014-07-sgtg-802.24</a:t>
            </a:r>
            <a:r>
              <a:rPr lang="en-US" dirty="0"/>
              <a:t> smart grid white paper (2024 Update).docx</a:t>
            </a:r>
          </a:p>
          <a:p>
            <a:pPr lvl="1"/>
            <a:r>
              <a:rPr lang="en-US" dirty="0"/>
              <a:t>Contribution with new document Number: </a:t>
            </a:r>
            <a:r>
              <a:rPr lang="en-US" dirty="0">
                <a:hlinkClick r:id="rId3"/>
              </a:rPr>
              <a:t>24-25-0013-00-sgtg-802.24</a:t>
            </a:r>
            <a:r>
              <a:rPr lang="en-US" dirty="0"/>
              <a:t> </a:t>
            </a:r>
          </a:p>
          <a:p>
            <a:pPr lvl="1"/>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E778-EF74-E856-BF3B-C2331E257FCE}"/>
              </a:ext>
            </a:extLst>
          </p:cNvPr>
          <p:cNvSpPr>
            <a:spLocks noGrp="1"/>
          </p:cNvSpPr>
          <p:nvPr>
            <p:ph type="title"/>
          </p:nvPr>
        </p:nvSpPr>
        <p:spPr/>
        <p:txBody>
          <a:bodyPr/>
          <a:lstStyle/>
          <a:p>
            <a:r>
              <a:rPr lang="en-US" dirty="0"/>
              <a:t>Smart Grid White Paper Notes from May 2025</a:t>
            </a:r>
          </a:p>
        </p:txBody>
      </p:sp>
      <p:sp>
        <p:nvSpPr>
          <p:cNvPr id="3" name="Content Placeholder 2">
            <a:extLst>
              <a:ext uri="{FF2B5EF4-FFF2-40B4-BE49-F238E27FC236}">
                <a16:creationId xmlns:a16="http://schemas.microsoft.com/office/drawing/2014/main" id="{D2AE5C86-7EAA-84A6-DB58-1A511AE5FCFE}"/>
              </a:ext>
            </a:extLst>
          </p:cNvPr>
          <p:cNvSpPr>
            <a:spLocks noGrp="1"/>
          </p:cNvSpPr>
          <p:nvPr>
            <p:ph idx="1"/>
          </p:nvPr>
        </p:nvSpPr>
        <p:spPr>
          <a:xfrm>
            <a:off x="914400" y="1981200"/>
            <a:ext cx="10363200" cy="4114800"/>
          </a:xfrm>
        </p:spPr>
        <p:txBody>
          <a:bodyPr/>
          <a:lstStyle/>
          <a:p>
            <a:r>
              <a:rPr lang="en-US" dirty="0"/>
              <a:t>Provide draft to Phil for update on energy constrained, low power devices</a:t>
            </a:r>
          </a:p>
          <a:p>
            <a:r>
              <a:rPr lang="en-US" sz="3200" dirty="0">
                <a:latin typeface="Calibri" panose="020F0502020204030204" pitchFamily="34" charset="0"/>
                <a:cs typeface="Times New Roman" panose="02020603050405020304" pitchFamily="18" charset="0"/>
              </a:rPr>
              <a:t>Decision to remove OneM2M.</a:t>
            </a:r>
          </a:p>
          <a:p>
            <a:r>
              <a:rPr lang="en-US" dirty="0"/>
              <a:t>Extract text to send to Tero on security. Page 4</a:t>
            </a:r>
          </a:p>
          <a:p>
            <a:endParaRPr lang="en-US" dirty="0"/>
          </a:p>
          <a:p>
            <a:endParaRPr lang="en-US" dirty="0"/>
          </a:p>
        </p:txBody>
      </p:sp>
      <p:sp>
        <p:nvSpPr>
          <p:cNvPr id="4" name="Footer Placeholder 3">
            <a:extLst>
              <a:ext uri="{FF2B5EF4-FFF2-40B4-BE49-F238E27FC236}">
                <a16:creationId xmlns:a16="http://schemas.microsoft.com/office/drawing/2014/main" id="{83C6140F-08F8-3208-D42C-EF6797B90BB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F321952-9AA3-F9EF-197A-ECBDF2D8E69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4139067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2025 – Waikoloa, Hawaii, US</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  (17:00 Madrid)</a:t>
            </a:r>
          </a:p>
          <a:p>
            <a:pPr lvl="1"/>
            <a:r>
              <a:rPr lang="en-US" sz="2000" dirty="0">
                <a:effectLst/>
                <a:latin typeface="Arial" panose="020B0604020202020204" pitchFamily="34" charset="0"/>
                <a:ea typeface="Calibri" panose="020F0502020204030204" pitchFamily="34" charset="0"/>
              </a:rPr>
              <a:t>Wednesday PM2 </a:t>
            </a:r>
            <a:r>
              <a:rPr lang="en-US" sz="2000" dirty="0">
                <a:latin typeface="Arial" panose="020B0604020202020204" pitchFamily="34" charset="0"/>
                <a:ea typeface="Calibri" panose="020F0502020204030204" pitchFamily="34" charset="0"/>
              </a:rPr>
              <a:t>(17:00 Madrid)</a:t>
            </a:r>
            <a:r>
              <a:rPr lang="en-US" sz="2000" dirty="0">
                <a:effectLst/>
                <a:latin typeface="Arial" panose="020B0604020202020204" pitchFamily="34" charset="0"/>
                <a:ea typeface="Calibri" panose="020F0502020204030204" pitchFamily="34" charset="0"/>
              </a:rPr>
              <a:t>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900094"/>
            <a:ext cx="5283197"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Tuesday July 29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4"/>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latin typeface="Aptos" panose="020B0004020202020204" pitchFamily="34" charset="0"/>
                <a:ea typeface="Times New Roman" panose="02020603050405020304" pitchFamily="18" charset="0"/>
                <a:cs typeface="Aptos" panose="020B0004020202020204" pitchFamily="34" charset="0"/>
              </a:rPr>
              <a:t>Meeting</a:t>
            </a:r>
            <a:r>
              <a:rPr lang="en-US" sz="1800" dirty="0">
                <a:latin typeface="Aptos" panose="020B0004020202020204" pitchFamily="34" charset="0"/>
                <a:ea typeface="Times New Roman" panose="02020603050405020304" pitchFamily="18" charset="0"/>
                <a:cs typeface="Aptos" panose="020B0004020202020204" pitchFamily="34" charset="0"/>
              </a:rPr>
              <a:t> number:    2435 903 8227 </a:t>
            </a:r>
          </a:p>
          <a:p>
            <a:pPr lvl="0"/>
            <a:r>
              <a:rPr lang="en-US" sz="1800" dirty="0">
                <a:latin typeface="Aptos" panose="020B0004020202020204" pitchFamily="34" charset="0"/>
                <a:ea typeface="Times New Roman" panose="02020603050405020304" pitchFamily="18" charset="0"/>
                <a:cs typeface="Aptos" panose="020B0004020202020204" pitchFamily="34" charset="0"/>
              </a:rPr>
              <a:t>Meeting password: dmTPBCKc837  </a:t>
            </a:r>
          </a:p>
          <a:p>
            <a:pPr lvl="0"/>
            <a:endParaRPr lang="en-US" sz="1800" dirty="0">
              <a:latin typeface="Aptos" panose="020B0004020202020204" pitchFamily="34" charset="0"/>
              <a:ea typeface="Times New Roman" panose="02020603050405020304" pitchFamily="18" charset="0"/>
              <a:cs typeface="Aptos" panose="020B0004020202020204" pitchFamily="34" charset="0"/>
            </a:endParaRPr>
          </a:p>
          <a:p>
            <a:pPr lvl="0"/>
            <a:r>
              <a:rPr lang="en-US" sz="1800" dirty="0">
                <a:latin typeface="Aptos" panose="020B0004020202020204" pitchFamily="34" charset="0"/>
                <a:ea typeface="Times New Roman" panose="02020603050405020304" pitchFamily="18" charset="0"/>
                <a:cs typeface="Aptos" panose="020B0004020202020204" pitchFamily="34" charset="0"/>
              </a:rPr>
              <a:t>Join by phone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+1-855-797-9485 US Toll free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+1-415-655-0002 US Toll   </a:t>
            </a: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3761600"/>
            <a:ext cx="55442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Wednesday July 30 	</a:t>
            </a:r>
            <a:r>
              <a:rPr lang="en-US" sz="1800" b="1" dirty="0">
                <a:latin typeface="Aptos" panose="020B0004020202020204" pitchFamily="34" charset="0"/>
                <a:ea typeface="Times New Roman" panose="02020603050405020304" pitchFamily="18" charset="0"/>
                <a:cs typeface="Aptos" panose="020B0004020202020204" pitchFamily="34" charset="0"/>
              </a:rPr>
              <a:t>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5"/>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a:t>
            </a:r>
            <a:r>
              <a:rPr lang="en-US" sz="1800" dirty="0">
                <a:latin typeface="Aptos" panose="020B0004020202020204" pitchFamily="34" charset="0"/>
                <a:ea typeface="Times New Roman" panose="02020603050405020304" pitchFamily="18" charset="0"/>
                <a:cs typeface="Aptos" panose="020B0004020202020204" pitchFamily="34" charset="0"/>
              </a:rPr>
              <a:t> 2422 696 1412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a:t>
            </a:r>
            <a:r>
              <a:rPr lang="en-US" sz="1800" dirty="0">
                <a:latin typeface="Aptos" panose="020B0004020202020204" pitchFamily="34" charset="0"/>
                <a:ea typeface="Times New Roman" panose="02020603050405020304" pitchFamily="18" charset="0"/>
                <a:cs typeface="Aptos" panose="020B0004020202020204" pitchFamily="34" charset="0"/>
              </a:rPr>
              <a:t>P5bGwih7UR8 </a:t>
            </a:r>
            <a:r>
              <a:rPr lang="en-US" sz="1800" dirty="0">
                <a:effectLst/>
                <a:latin typeface="Aptos" panose="020B0004020202020204" pitchFamily="34" charset="0"/>
                <a:ea typeface="Times New Roman" panose="02020603050405020304" pitchFamily="18" charset="0"/>
                <a:cs typeface="Aptos" panose="020B0004020202020204" pitchFamily="34" charset="0"/>
              </a:rPr>
              <a:t>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b">
              <a:lnSpc>
                <a:spcPct val="120000"/>
              </a:lnSpc>
            </a:pPr>
            <a:r>
              <a:rPr lang="en-US" dirty="0"/>
              <a:t>Development of update to Smart Grid White paper.</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53507</TotalTime>
  <Words>2333</Words>
  <Application>Microsoft Office PowerPoint</Application>
  <PresentationFormat>Widescreen</PresentationFormat>
  <Paragraphs>271</Paragraphs>
  <Slides>24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MS Gothic</vt:lpstr>
      <vt:lpstr>Aptos</vt:lpstr>
      <vt:lpstr>Arial</vt:lpstr>
      <vt:lpstr>Calibri</vt:lpstr>
      <vt:lpstr>Helvetica</vt:lpstr>
      <vt:lpstr>Monotype Sorts</vt:lpstr>
      <vt:lpstr>Times New Roman</vt:lpstr>
      <vt:lpstr>802-24-Theme1</vt:lpstr>
      <vt:lpstr>802.24 Vertical Applications TAG</vt:lpstr>
      <vt:lpstr>802.24 Overview</vt:lpstr>
      <vt:lpstr>802.24 May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Potential new activity - indoor agriculture</vt:lpstr>
      <vt:lpstr>IoT White Paper Discussion</vt:lpstr>
      <vt:lpstr>IoT White paper notes</vt:lpstr>
      <vt:lpstr>AFV Communications - White Paper</vt:lpstr>
      <vt:lpstr>Contributions related to AFV White Paper</vt:lpstr>
      <vt:lpstr>AFV Draft Discussion</vt:lpstr>
      <vt:lpstr>Smart Grid white paper revision</vt:lpstr>
      <vt:lpstr>Smart Grid White Paper Revision Plan</vt:lpstr>
      <vt:lpstr>Smart Grid White Paper Notes from May 2025</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517</cp:revision>
  <dcterms:created xsi:type="dcterms:W3CDTF">2020-10-13T15:01:18Z</dcterms:created>
  <dcterms:modified xsi:type="dcterms:W3CDTF">2025-07-29T15:51:55Z</dcterms:modified>
</cp:coreProperties>
</file>