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4"/>
  </p:notesMasterIdLst>
  <p:handoutMasterIdLst>
    <p:handoutMasterId r:id="rId25"/>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0" r:id="rId15"/>
    <p:sldId id="1899" r:id="rId16"/>
    <p:sldId id="1902" r:id="rId17"/>
    <p:sldId id="1909" r:id="rId18"/>
    <p:sldId id="1885" r:id="rId19"/>
    <p:sldId id="1894" r:id="rId20"/>
    <p:sldId id="1906" r:id="rId21"/>
    <p:sldId id="474" r:id="rId22"/>
    <p:sldId id="391"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0"/>
            <p14:sldId id="1899"/>
            <p14:sldId id="1902"/>
            <p14:sldId id="1909"/>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099" autoAdjust="0"/>
  </p:normalViewPr>
  <p:slideViewPr>
    <p:cSldViewPr>
      <p:cViewPr varScale="1">
        <p:scale>
          <a:sx n="160" d="100"/>
          <a:sy n="160" d="100"/>
        </p:scale>
        <p:origin x="150" y="1068"/>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802.24-25-0016r0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5/24-25-0014-00-IoTg-internet-of-things-white-paper-2025.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24/dcn/25/24-25-0013-00-sgtg-802-2-smart-grid-white-paper-2024-update.docx" TargetMode="External"/><Relationship Id="rId2" Type="http://schemas.openxmlformats.org/officeDocument/2006/relationships/hyperlink" Target="https://mentor.ieee.org/802.24/dcn/24/24-24-0014-07-sgtg-802-24-smart-grid-white-paper-2024-updat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24/dcn/24/24-24-0027-01-0000-proposed-an-extended-outline-for-adding-use-cases-of-integrated-charging-infrastructure-with-distributed-energy-resources-building-and-grid-level-energy-management-systems-in-clause-3-of-the-afv-draft-outline-doc-24-24-0025-00-0000.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B9X8ML" TargetMode="External"/><Relationship Id="rId1" Type="http://schemas.openxmlformats.org/officeDocument/2006/relationships/slideLayout" Target="../slideLayouts/slideLayout2.xml"/><Relationship Id="rId5" Type="http://schemas.openxmlformats.org/officeDocument/2006/relationships/hyperlink" Target="https://epri.webex.com/epri/j.php?MTID=m315ef59e27491e1f8b3e62d6530ab670" TargetMode="External"/><Relationship Id="rId4" Type="http://schemas.openxmlformats.org/officeDocument/2006/relationships/hyperlink" Target="https://epri.webex.com/epri/j.php?MTID=ma57492dcb4b3ef885579440ab8a3f4c1"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2025 Plenary Session</a:t>
            </a:r>
          </a:p>
          <a:p>
            <a:r>
              <a:rPr lang="en-US" dirty="0"/>
              <a:t>Madrid, Spain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92500" lnSpcReduction="20000"/>
          </a:bodyPr>
          <a:lstStyle/>
          <a:p>
            <a:r>
              <a:rPr lang="en-US" dirty="0"/>
              <a:t>Approve May 2025 TAG minutes</a:t>
            </a:r>
          </a:p>
          <a:p>
            <a:pPr lvl="1"/>
            <a:r>
              <a:rPr lang="en-US" dirty="0"/>
              <a:t>802.24-25-0012r0</a:t>
            </a:r>
          </a:p>
          <a:p>
            <a:pPr lvl="1"/>
            <a:endParaRPr lang="en-US" dirty="0">
              <a:solidFill>
                <a:schemeClr val="bg1">
                  <a:lumMod val="95000"/>
                </a:schemeClr>
              </a:solidFill>
            </a:endParaRPr>
          </a:p>
          <a:p>
            <a:pPr lvl="1"/>
            <a:endParaRPr lang="en-US" dirty="0"/>
          </a:p>
          <a:p>
            <a:r>
              <a:rPr lang="en-US" dirty="0"/>
              <a:t>Action Items from March</a:t>
            </a:r>
          </a:p>
          <a:p>
            <a:pPr lvl="1"/>
            <a:r>
              <a:rPr lang="en-US" dirty="0"/>
              <a:t>Continuing action items on IoT whitepaper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70000" lnSpcReduction="20000"/>
          </a:bodyPr>
          <a:lstStyle/>
          <a:p>
            <a:r>
              <a:rPr lang="en-US" dirty="0"/>
              <a:t>Discussions Notes from May 2025 Meeting:</a:t>
            </a:r>
          </a:p>
          <a:p>
            <a:pPr lvl="1"/>
            <a:r>
              <a:rPr lang="en-US" dirty="0"/>
              <a:t>Section 5, and Section 8 – Comment for Ben to pull in content from Chris </a:t>
            </a:r>
            <a:r>
              <a:rPr lang="en-US" dirty="0" err="1"/>
              <a:t>DiMinico</a:t>
            </a:r>
            <a:r>
              <a:rPr lang="en-US" dirty="0"/>
              <a:t> contribution </a:t>
            </a:r>
          </a:p>
          <a:p>
            <a:pPr lvl="2"/>
            <a:r>
              <a:rPr lang="en-US" dirty="0"/>
              <a:t>Need to review offline to understand what content is referenced. </a:t>
            </a:r>
          </a:p>
          <a:p>
            <a:pPr lvl="1"/>
            <a:r>
              <a:rPr lang="en-US" dirty="0"/>
              <a:t>Section 7 – import from WI-SUN smart cities. </a:t>
            </a:r>
          </a:p>
          <a:p>
            <a:pPr lvl="1"/>
            <a:r>
              <a:rPr lang="en-US" dirty="0"/>
              <a:t>Section 10 - (Create a table of 802.11 PHY vs applicable band)</a:t>
            </a:r>
          </a:p>
          <a:p>
            <a:pPr lvl="2"/>
            <a:r>
              <a:rPr lang="en-US" dirty="0"/>
              <a:t>Extract from frequency table - Document EC-22-0266 added</a:t>
            </a:r>
          </a:p>
          <a:p>
            <a:pPr lvl="2"/>
            <a:endParaRPr lang="en-US" dirty="0"/>
          </a:p>
          <a:p>
            <a:pPr lvl="1"/>
            <a:r>
              <a:rPr lang="en-US" dirty="0"/>
              <a:t>Contributions with revisions to old numbered document 24-22-0011r9, r10, r11</a:t>
            </a:r>
          </a:p>
          <a:p>
            <a:pPr lvl="1"/>
            <a:r>
              <a:rPr lang="en-US" dirty="0"/>
              <a:t>New draft as 24-25-0014r0</a:t>
            </a:r>
          </a:p>
          <a:p>
            <a:endParaRPr lang="en-US" dirty="0"/>
          </a:p>
          <a:p>
            <a:r>
              <a:rPr lang="en-US" dirty="0"/>
              <a:t>New clean draft at end of May 2025 meeting: </a:t>
            </a:r>
            <a:r>
              <a:rPr lang="en-US" dirty="0">
                <a:hlinkClick r:id="rId2"/>
              </a:rPr>
              <a:t>24-25-0014-00-IoTg-internet-of-things-white-paper-2025</a:t>
            </a:r>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92500"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(as of May 2025) </a:t>
            </a:r>
          </a:p>
          <a:p>
            <a:pPr lvl="1"/>
            <a:r>
              <a:rPr lang="en-US" dirty="0">
                <a:hlinkClick r:id="rId2"/>
              </a:rPr>
              <a:t>24-24-0014-07-sgtg-802.24</a:t>
            </a:r>
            <a:r>
              <a:rPr lang="en-US" dirty="0"/>
              <a:t> smart grid white paper (2024 Update).docx</a:t>
            </a:r>
          </a:p>
          <a:p>
            <a:pPr lvl="1"/>
            <a:r>
              <a:rPr lang="en-US" dirty="0"/>
              <a:t>Contribution with new document Number: </a:t>
            </a:r>
            <a:r>
              <a:rPr lang="en-US" dirty="0">
                <a:hlinkClick r:id="rId3"/>
              </a:rPr>
              <a:t>24-25-0013-00-sgtg-802.24</a:t>
            </a:r>
            <a:r>
              <a:rPr lang="en-US" dirty="0"/>
              <a:t> </a:t>
            </a:r>
          </a:p>
          <a:p>
            <a:pPr lvl="1"/>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E778-EF74-E856-BF3B-C2331E257FCE}"/>
              </a:ext>
            </a:extLst>
          </p:cNvPr>
          <p:cNvSpPr>
            <a:spLocks noGrp="1"/>
          </p:cNvSpPr>
          <p:nvPr>
            <p:ph type="title"/>
          </p:nvPr>
        </p:nvSpPr>
        <p:spPr/>
        <p:txBody>
          <a:bodyPr/>
          <a:lstStyle/>
          <a:p>
            <a:r>
              <a:rPr lang="en-US" dirty="0"/>
              <a:t>Discussion from May 2025</a:t>
            </a:r>
          </a:p>
        </p:txBody>
      </p:sp>
      <p:sp>
        <p:nvSpPr>
          <p:cNvPr id="3" name="Content Placeholder 2">
            <a:extLst>
              <a:ext uri="{FF2B5EF4-FFF2-40B4-BE49-F238E27FC236}">
                <a16:creationId xmlns:a16="http://schemas.microsoft.com/office/drawing/2014/main" id="{D2AE5C86-7EAA-84A6-DB58-1A511AE5FCFE}"/>
              </a:ext>
            </a:extLst>
          </p:cNvPr>
          <p:cNvSpPr>
            <a:spLocks noGrp="1"/>
          </p:cNvSpPr>
          <p:nvPr>
            <p:ph idx="1"/>
          </p:nvPr>
        </p:nvSpPr>
        <p:spPr/>
        <p:txBody>
          <a:bodyPr/>
          <a:lstStyle/>
          <a:p>
            <a:r>
              <a:rPr lang="en-US" dirty="0"/>
              <a:t>Provide draft to Phil for update on energy constrained, low power devices</a:t>
            </a:r>
          </a:p>
          <a:p>
            <a:r>
              <a:rPr lang="en-US" sz="3200" dirty="0">
                <a:latin typeface="Calibri" panose="020F0502020204030204" pitchFamily="34" charset="0"/>
                <a:cs typeface="Times New Roman" panose="02020603050405020304" pitchFamily="18" charset="0"/>
              </a:rPr>
              <a:t>Decision to remove OneM2M.</a:t>
            </a:r>
          </a:p>
          <a:p>
            <a:r>
              <a:rPr lang="en-US" dirty="0"/>
              <a:t>Extract text to send to Tero on security. Page 4</a:t>
            </a:r>
          </a:p>
          <a:p>
            <a:endParaRPr lang="en-US" dirty="0"/>
          </a:p>
          <a:p>
            <a:endParaRPr lang="en-US" dirty="0"/>
          </a:p>
        </p:txBody>
      </p:sp>
      <p:sp>
        <p:nvSpPr>
          <p:cNvPr id="4" name="Footer Placeholder 3">
            <a:extLst>
              <a:ext uri="{FF2B5EF4-FFF2-40B4-BE49-F238E27FC236}">
                <a16:creationId xmlns:a16="http://schemas.microsoft.com/office/drawing/2014/main" id="{83C6140F-08F8-3208-D42C-EF6797B90BB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F321952-9AA3-F9EF-197A-ECBDF2D8E69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4139067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3" name="Content Placeholder 2">
            <a:extLst>
              <a:ext uri="{FF2B5EF4-FFF2-40B4-BE49-F238E27FC236}">
                <a16:creationId xmlns:a16="http://schemas.microsoft.com/office/drawing/2014/main" id="{07AE19B1-EFE7-27F1-5563-8F9A45ED5D8E}"/>
              </a:ext>
            </a:extLst>
          </p:cNvPr>
          <p:cNvSpPr>
            <a:spLocks noGrp="1"/>
          </p:cNvSpPr>
          <p:nvPr>
            <p:ph idx="1"/>
          </p:nvPr>
        </p:nvSpPr>
        <p:spPr/>
        <p:txBody>
          <a:bodyPr/>
          <a:lstStyle/>
          <a:p>
            <a:endParaRPr lang="en-US" dirty="0"/>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&lt;open&gt;</a:t>
            </a:r>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fontScale="85000" lnSpcReduction="20000"/>
          </a:bodyPr>
          <a:lstStyle/>
          <a:p>
            <a:r>
              <a:rPr lang="en-US" dirty="0"/>
              <a:t>New contribution in 802.24-25-0011r0 “IEEE 802 Networks for Last mile Energy Orchestration Framework”</a:t>
            </a:r>
          </a:p>
          <a:p>
            <a:endParaRPr lang="en-US" dirty="0"/>
          </a:p>
          <a:p>
            <a:r>
              <a:rPr lang="en-US" dirty="0"/>
              <a:t>Output document of combined outline:</a:t>
            </a:r>
          </a:p>
          <a:p>
            <a:pPr lvl="1"/>
            <a:r>
              <a:rPr lang="en-US" dirty="0">
                <a:hlinkClick r:id="rId2"/>
              </a:rPr>
              <a:t>24-24-0027-01-0000</a:t>
            </a:r>
            <a:r>
              <a:rPr lang="en-US" dirty="0"/>
              <a:t>-proposed-an-extended-outline-for-adding-use-cases-of-integrated-charging-infrastructure-with-distributed-energy-resources-building-and-grid-level-energy-management-systems-in-clause-3—1</a:t>
            </a:r>
          </a:p>
          <a:p>
            <a:endParaRPr lang="en-US" dirty="0"/>
          </a:p>
          <a:p>
            <a:r>
              <a:rPr lang="en-US" dirty="0"/>
              <a:t>New draft in 802.24-25-0011r0 is a revision to 24-24-27r1. A new document with corrected title describing it as a draft.</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a:bodyPr>
          <a:lstStyle/>
          <a:p>
            <a:r>
              <a:rPr lang="en-US" dirty="0"/>
              <a:t>Action Items</a:t>
            </a:r>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September 2025 – Waikoloa, Hawaii, US</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  (17:00 Madrid)</a:t>
            </a:r>
          </a:p>
          <a:p>
            <a:pPr lvl="1"/>
            <a:r>
              <a:rPr lang="en-US" sz="2000" dirty="0">
                <a:effectLst/>
                <a:latin typeface="Arial" panose="020B0604020202020204" pitchFamily="34" charset="0"/>
                <a:ea typeface="Calibri" panose="020F0502020204030204" pitchFamily="34" charset="0"/>
              </a:rPr>
              <a:t>Wednesday PM2 </a:t>
            </a:r>
            <a:r>
              <a:rPr lang="en-US" sz="2000" dirty="0">
                <a:latin typeface="Arial" panose="020B0604020202020204" pitchFamily="34" charset="0"/>
                <a:ea typeface="Calibri" panose="020F0502020204030204" pitchFamily="34" charset="0"/>
              </a:rPr>
              <a:t>(17:00 Madrid)</a:t>
            </a:r>
            <a:r>
              <a:rPr lang="en-US" sz="2000" dirty="0">
                <a:effectLst/>
                <a:latin typeface="Arial" panose="020B0604020202020204" pitchFamily="34" charset="0"/>
                <a:ea typeface="Calibri" panose="020F0502020204030204" pitchFamily="34" charset="0"/>
              </a:rPr>
              <a:t>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900094"/>
            <a:ext cx="5283197" cy="258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Tuesday July 29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4"/>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latin typeface="Aptos" panose="020B0004020202020204" pitchFamily="34" charset="0"/>
                <a:ea typeface="Times New Roman" panose="02020603050405020304" pitchFamily="18" charset="0"/>
                <a:cs typeface="Aptos" panose="020B0004020202020204" pitchFamily="34" charset="0"/>
              </a:rPr>
              <a:t>Meeting</a:t>
            </a:r>
            <a:r>
              <a:rPr lang="en-US" sz="1800" dirty="0">
                <a:latin typeface="Aptos" panose="020B0004020202020204" pitchFamily="34" charset="0"/>
                <a:ea typeface="Times New Roman" panose="02020603050405020304" pitchFamily="18" charset="0"/>
                <a:cs typeface="Aptos" panose="020B0004020202020204" pitchFamily="34" charset="0"/>
              </a:rPr>
              <a:t> number:    2435 903 8227 </a:t>
            </a:r>
          </a:p>
          <a:p>
            <a:pPr lvl="0"/>
            <a:r>
              <a:rPr lang="en-US" sz="1800" dirty="0">
                <a:latin typeface="Aptos" panose="020B0004020202020204" pitchFamily="34" charset="0"/>
                <a:ea typeface="Times New Roman" panose="02020603050405020304" pitchFamily="18" charset="0"/>
                <a:cs typeface="Aptos" panose="020B0004020202020204" pitchFamily="34" charset="0"/>
              </a:rPr>
              <a:t>Meeting password: dmTPBCKc837  </a:t>
            </a:r>
          </a:p>
          <a:p>
            <a:pPr lvl="0"/>
            <a:endParaRPr lang="en-US" sz="1800" dirty="0">
              <a:latin typeface="Aptos" panose="020B0004020202020204" pitchFamily="34" charset="0"/>
              <a:ea typeface="Times New Roman" panose="02020603050405020304" pitchFamily="18" charset="0"/>
              <a:cs typeface="Aptos" panose="020B0004020202020204" pitchFamily="34" charset="0"/>
            </a:endParaRPr>
          </a:p>
          <a:p>
            <a:pPr lvl="0"/>
            <a:r>
              <a:rPr lang="en-US" sz="1800" dirty="0">
                <a:latin typeface="Aptos" panose="020B0004020202020204" pitchFamily="34" charset="0"/>
                <a:ea typeface="Times New Roman" panose="02020603050405020304" pitchFamily="18" charset="0"/>
                <a:cs typeface="Aptos" panose="020B0004020202020204" pitchFamily="34" charset="0"/>
              </a:rPr>
              <a:t>Join by phone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+1-855-797-9485 US Toll free   </a:t>
            </a:r>
          </a:p>
          <a:p>
            <a:pPr lvl="0"/>
            <a:r>
              <a:rPr lang="en-US" sz="1800" dirty="0">
                <a:latin typeface="Aptos" panose="020B0004020202020204" pitchFamily="34" charset="0"/>
                <a:ea typeface="Times New Roman" panose="02020603050405020304" pitchFamily="18" charset="0"/>
                <a:cs typeface="Aptos" panose="020B0004020202020204" pitchFamily="34" charset="0"/>
              </a:rPr>
              <a:t>+1-415-655-0002 US Toll   </a:t>
            </a: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3761600"/>
            <a:ext cx="55442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sz="1800" b="1" dirty="0">
                <a:effectLst/>
                <a:latin typeface="Aptos" panose="020B0004020202020204" pitchFamily="34" charset="0"/>
                <a:ea typeface="Times New Roman" panose="02020603050405020304" pitchFamily="18" charset="0"/>
                <a:cs typeface="Aptos" panose="020B0004020202020204" pitchFamily="34" charset="0"/>
              </a:rPr>
              <a:t>PM2: Wednesday July 30 	</a:t>
            </a:r>
            <a:r>
              <a:rPr lang="en-US" sz="1800" b="1" dirty="0">
                <a:latin typeface="Aptos" panose="020B0004020202020204" pitchFamily="34" charset="0"/>
                <a:ea typeface="Times New Roman" panose="02020603050405020304" pitchFamily="18" charset="0"/>
                <a:cs typeface="Aptos" panose="020B0004020202020204" pitchFamily="34" charset="0"/>
              </a:rPr>
              <a:t> 17:00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5"/>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a:t>
            </a:r>
            <a:r>
              <a:rPr lang="en-US" sz="1800" dirty="0">
                <a:latin typeface="Aptos" panose="020B0004020202020204" pitchFamily="34" charset="0"/>
                <a:ea typeface="Times New Roman" panose="02020603050405020304" pitchFamily="18" charset="0"/>
                <a:cs typeface="Aptos" panose="020B0004020202020204" pitchFamily="34" charset="0"/>
              </a:rPr>
              <a:t> 2422 696 1412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a:t>
            </a:r>
            <a:r>
              <a:rPr lang="en-US" sz="1800" dirty="0">
                <a:latin typeface="Aptos" panose="020B0004020202020204" pitchFamily="34" charset="0"/>
                <a:ea typeface="Times New Roman" panose="02020603050405020304" pitchFamily="18" charset="0"/>
                <a:cs typeface="Aptos" panose="020B0004020202020204" pitchFamily="34" charset="0"/>
              </a:rPr>
              <a:t>P5bGwih7UR8 </a:t>
            </a:r>
            <a:r>
              <a:rPr lang="en-US" sz="1800" dirty="0">
                <a:effectLst/>
                <a:latin typeface="Aptos" panose="020B0004020202020204" pitchFamily="34" charset="0"/>
                <a:ea typeface="Times New Roman" panose="02020603050405020304" pitchFamily="18" charset="0"/>
                <a:cs typeface="Aptos" panose="020B0004020202020204" pitchFamily="34" charset="0"/>
              </a:rPr>
              <a:t>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52990</TotalTime>
  <Words>2248</Words>
  <Application>Microsoft Office PowerPoint</Application>
  <PresentationFormat>Widescreen</PresentationFormat>
  <Paragraphs>256</Paragraphs>
  <Slides>22</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MS Gothic</vt:lpstr>
      <vt:lpstr>Aptos</vt:lpstr>
      <vt:lpstr>Arial</vt:lpstr>
      <vt:lpstr>Calibri</vt:lpstr>
      <vt:lpstr>Helvetica</vt:lpstr>
      <vt:lpstr>Monotype Sorts</vt:lpstr>
      <vt:lpstr>Times New Roman</vt:lpstr>
      <vt:lpstr>802-24-Theme1</vt:lpstr>
      <vt:lpstr>802.24 Vertical Applications TAG</vt:lpstr>
      <vt:lpstr>802.24 Overview</vt:lpstr>
      <vt:lpstr>802.24 May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IoT White Paper Discussion</vt:lpstr>
      <vt:lpstr>Smart Grid white paper revision</vt:lpstr>
      <vt:lpstr>Smart Grid White Paper Revision Plan</vt:lpstr>
      <vt:lpstr>Discussion from May 2025</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510</cp:revision>
  <dcterms:created xsi:type="dcterms:W3CDTF">2020-10-13T15:01:18Z</dcterms:created>
  <dcterms:modified xsi:type="dcterms:W3CDTF">2025-07-14T15:48:53Z</dcterms:modified>
</cp:coreProperties>
</file>