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26"/>
  </p:notesMasterIdLst>
  <p:handoutMasterIdLst>
    <p:handoutMasterId r:id="rId27"/>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908" r:id="rId15"/>
    <p:sldId id="1899" r:id="rId16"/>
    <p:sldId id="1907" r:id="rId17"/>
    <p:sldId id="1909" r:id="rId18"/>
    <p:sldId id="1902" r:id="rId19"/>
    <p:sldId id="1910" r:id="rId20"/>
    <p:sldId id="1885" r:id="rId21"/>
    <p:sldId id="1894" r:id="rId22"/>
    <p:sldId id="1906" r:id="rId23"/>
    <p:sldId id="474" r:id="rId24"/>
    <p:sldId id="391"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908"/>
            <p14:sldId id="1899"/>
            <p14:sldId id="1907"/>
            <p14:sldId id="1909"/>
            <p14:sldId id="1902"/>
            <p14:sldId id="1910"/>
            <p14:sldId id="1885"/>
            <p14:sldId id="1894"/>
            <p14:sldId id="1906"/>
            <p14:sldId id="474"/>
            <p14:sldId id="3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099" autoAdjust="0"/>
  </p:normalViewPr>
  <p:slideViewPr>
    <p:cSldViewPr>
      <p:cViewPr varScale="1">
        <p:scale>
          <a:sx n="117" d="100"/>
          <a:sy n="117" d="100"/>
        </p:scale>
        <p:origin x="108" y="246"/>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45" d="100"/>
          <a:sy n="145" d="100"/>
        </p:scale>
        <p:origin x="2982" y="16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802.24-25-0009r2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May 2025</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24/dcn/25/24-25-0014-00-IoTg-internet-of-things-white-paper-2025.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24/dcn/24/24-24-0014-04-sgtg-802-24-smart-grid-white-paper-2024-update.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24/dcn/24/24-24-0014-07-sgtg-802-24-smart-grid-white-paper-2024-update.docx" TargetMode="External"/><Relationship Id="rId2" Type="http://schemas.openxmlformats.org/officeDocument/2006/relationships/hyperlink" Target="https://mentor.ieee.org/802.24/dcn/25/24-25-0014-00-IoTg-internet-of-things-white-paper-2025.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24/dcn/24/24-24-0027-01-0000-proposed-an-extended-outline-for-adding-use-cases-of-integrated-charging-infrastructure-with-distributed-energy-resources-building-and-grid-level-energy-management-systems-in-clause-3-of-the-afv-draft-outline-doc-24-24-0025-00-0000.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pri.webex.com/epri/j.php?MTID=m5ca7d23a458e8c55b53a40fe547c9147" TargetMode="External"/><Relationship Id="rId2" Type="http://schemas.openxmlformats.org/officeDocument/2006/relationships/hyperlink" Target="https://touchpoint.eventsair.com/2025-may-ieee-802-wireless-interim-session" TargetMode="External"/><Relationship Id="rId1" Type="http://schemas.openxmlformats.org/officeDocument/2006/relationships/slideLayout" Target="../slideLayouts/slideLayout2.xml"/><Relationship Id="rId5" Type="http://schemas.openxmlformats.org/officeDocument/2006/relationships/hyperlink" Target="https://epri.webex.com/epri/j.php?MTID=m1c6b707f356fe78447c4a6a943bb39c0" TargetMode="External"/><Relationship Id="rId4" Type="http://schemas.openxmlformats.org/officeDocument/2006/relationships/hyperlink" Target="https://epri.webex.com/epri/j.php?MTID=md8b37765234eb09604086d6b0e947bea"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May 2025 Interim Session</a:t>
            </a:r>
          </a:p>
          <a:p>
            <a:r>
              <a:rPr lang="en-US" dirty="0"/>
              <a:t>Warsaw, Poland</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r>
              <a:rPr lang="en-US" dirty="0"/>
              <a:t>Approve March 2025 TAG minutes</a:t>
            </a:r>
          </a:p>
          <a:p>
            <a:pPr lvl="1"/>
            <a:r>
              <a:rPr lang="en-US" dirty="0"/>
              <a:t>802.24-25-0006r0</a:t>
            </a:r>
          </a:p>
          <a:p>
            <a:pPr lvl="2"/>
            <a:r>
              <a:rPr lang="en-US" dirty="0"/>
              <a:t>Approved unanimous consent</a:t>
            </a:r>
          </a:p>
          <a:p>
            <a:pPr lvl="1"/>
            <a:endParaRPr lang="en-US" dirty="0">
              <a:solidFill>
                <a:schemeClr val="bg1">
                  <a:lumMod val="95000"/>
                </a:schemeClr>
              </a:solidFill>
            </a:endParaRPr>
          </a:p>
          <a:p>
            <a:pPr lvl="1"/>
            <a:endParaRPr lang="en-US" dirty="0"/>
          </a:p>
          <a:p>
            <a:r>
              <a:rPr lang="en-US" dirty="0"/>
              <a:t>Action Items from March</a:t>
            </a:r>
          </a:p>
          <a:p>
            <a:pPr lvl="1"/>
            <a:r>
              <a:rPr lang="en-US" dirty="0"/>
              <a:t>Continuing action items on IoT whitepaper</a:t>
            </a:r>
          </a:p>
          <a:p>
            <a:pPr lvl="1"/>
            <a:endParaRPr lang="en-US" dirty="0"/>
          </a:p>
          <a:p>
            <a:pPr lvl="1"/>
            <a:endParaRPr lang="en-US" dirty="0"/>
          </a:p>
          <a:p>
            <a:r>
              <a:rPr lang="en-US" dirty="0"/>
              <a:t>Opening Notes</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&lt;vacant&gt;</a:t>
            </a:r>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D38C3-D865-19BF-D1DB-4FCC6E309013}"/>
              </a:ext>
            </a:extLst>
          </p:cNvPr>
          <p:cNvSpPr>
            <a:spLocks noGrp="1"/>
          </p:cNvSpPr>
          <p:nvPr>
            <p:ph type="title"/>
          </p:nvPr>
        </p:nvSpPr>
        <p:spPr/>
        <p:txBody>
          <a:bodyPr/>
          <a:lstStyle/>
          <a:p>
            <a:r>
              <a:rPr lang="en-US" dirty="0"/>
              <a:t>IoT White Paper Discussion from May 2025</a:t>
            </a:r>
          </a:p>
        </p:txBody>
      </p:sp>
      <p:sp>
        <p:nvSpPr>
          <p:cNvPr id="3" name="Content Placeholder 2">
            <a:extLst>
              <a:ext uri="{FF2B5EF4-FFF2-40B4-BE49-F238E27FC236}">
                <a16:creationId xmlns:a16="http://schemas.microsoft.com/office/drawing/2014/main" id="{A9874ED6-A201-85D5-4505-9DE3D4C9C8C7}"/>
              </a:ext>
            </a:extLst>
          </p:cNvPr>
          <p:cNvSpPr>
            <a:spLocks noGrp="1"/>
          </p:cNvSpPr>
          <p:nvPr>
            <p:ph idx="1"/>
          </p:nvPr>
        </p:nvSpPr>
        <p:spPr/>
        <p:txBody>
          <a:bodyPr>
            <a:normAutofit fontScale="85000" lnSpcReduction="20000"/>
          </a:bodyPr>
          <a:lstStyle/>
          <a:p>
            <a:r>
              <a:rPr lang="en-US" dirty="0"/>
              <a:t>Section 5, and Section 8 – Comment for Ben to pull in content from Chris </a:t>
            </a:r>
            <a:r>
              <a:rPr lang="en-US" dirty="0" err="1"/>
              <a:t>DiMinico</a:t>
            </a:r>
            <a:r>
              <a:rPr lang="en-US" dirty="0"/>
              <a:t> contribution </a:t>
            </a:r>
          </a:p>
          <a:p>
            <a:pPr lvl="1"/>
            <a:r>
              <a:rPr lang="en-US" dirty="0"/>
              <a:t>Need to review offline to understand what content is referenced. </a:t>
            </a:r>
          </a:p>
          <a:p>
            <a:r>
              <a:rPr lang="en-US" dirty="0"/>
              <a:t>Section 7 – import from WI-SUN smart cities. </a:t>
            </a:r>
          </a:p>
          <a:p>
            <a:r>
              <a:rPr lang="en-US" dirty="0"/>
              <a:t>Section 10 - (Create a table of 802.11 PHY vs applicable band)</a:t>
            </a:r>
          </a:p>
          <a:p>
            <a:pPr lvl="1"/>
            <a:r>
              <a:rPr lang="en-US" dirty="0"/>
              <a:t>Extract from frequency table - Document EC-22-0266 added</a:t>
            </a:r>
          </a:p>
          <a:p>
            <a:pPr lvl="1"/>
            <a:endParaRPr lang="en-US" dirty="0"/>
          </a:p>
          <a:p>
            <a:r>
              <a:rPr lang="en-US" dirty="0"/>
              <a:t>New draft with these in 802.24-22-0011r12</a:t>
            </a:r>
          </a:p>
          <a:p>
            <a:r>
              <a:rPr lang="en-US" dirty="0"/>
              <a:t>Remove closed comments and revision marks, update to new doc number for 2025.  New WP Draft: </a:t>
            </a:r>
            <a:r>
              <a:rPr lang="en-US" dirty="0">
                <a:hlinkClick r:id="rId2"/>
              </a:rPr>
              <a:t>802.24-25-0014r0</a:t>
            </a:r>
            <a:endParaRPr lang="en-US" dirty="0"/>
          </a:p>
          <a:p>
            <a:pPr marL="0" indent="0">
              <a:buNone/>
            </a:pPr>
            <a:endParaRPr lang="en-US" dirty="0"/>
          </a:p>
        </p:txBody>
      </p:sp>
      <p:sp>
        <p:nvSpPr>
          <p:cNvPr id="4" name="Footer Placeholder 3">
            <a:extLst>
              <a:ext uri="{FF2B5EF4-FFF2-40B4-BE49-F238E27FC236}">
                <a16:creationId xmlns:a16="http://schemas.microsoft.com/office/drawing/2014/main" id="{21DBCFA8-C980-4E92-E1E4-1415368275D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F830A82-06AA-BE11-2D40-17A5CAA492FC}"/>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740879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Smart Grid white paper revision</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lnSpcReduction="10000"/>
          </a:bodyPr>
          <a:lstStyle/>
          <a:p>
            <a:r>
              <a:rPr lang="en-US" dirty="0"/>
              <a:t>Update of first Smart Grid white paper to address latest amendments of 802.15.4 u, v, w, x, y, Rev-me,  and new organization of documents to clarify UWB vs Narrowband</a:t>
            </a:r>
          </a:p>
          <a:p>
            <a:endParaRPr lang="en-US" dirty="0"/>
          </a:p>
          <a:p>
            <a:r>
              <a:rPr lang="en-US" dirty="0"/>
              <a:t>New baseline document for 2024 revision:</a:t>
            </a:r>
          </a:p>
          <a:p>
            <a:pPr lvl="1"/>
            <a:r>
              <a:rPr lang="en-US" dirty="0"/>
              <a:t>Working Draft Current Version </a:t>
            </a:r>
          </a:p>
          <a:p>
            <a:pPr lvl="1"/>
            <a:r>
              <a:rPr lang="en-US" dirty="0">
                <a:hlinkClick r:id="rId2"/>
              </a:rPr>
              <a:t>24-24-0014-04-sgtg-802.24</a:t>
            </a:r>
            <a:r>
              <a:rPr lang="en-US" dirty="0"/>
              <a:t> smart grid white paper (2024 Update).docx</a:t>
            </a:r>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36254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F13852-BD09-AD7E-4DFA-92964DEFC214}"/>
              </a:ext>
            </a:extLst>
          </p:cNvPr>
          <p:cNvSpPr>
            <a:spLocks noGrp="1"/>
          </p:cNvSpPr>
          <p:nvPr>
            <p:ph type="title"/>
          </p:nvPr>
        </p:nvSpPr>
        <p:spPr/>
        <p:txBody>
          <a:bodyPr/>
          <a:lstStyle/>
          <a:p>
            <a:r>
              <a:rPr lang="en-US" dirty="0"/>
              <a:t>Areas discussed and Edited March 2025</a:t>
            </a:r>
          </a:p>
        </p:txBody>
      </p:sp>
      <p:sp>
        <p:nvSpPr>
          <p:cNvPr id="3" name="Content Placeholder 2">
            <a:extLst>
              <a:ext uri="{FF2B5EF4-FFF2-40B4-BE49-F238E27FC236}">
                <a16:creationId xmlns:a16="http://schemas.microsoft.com/office/drawing/2014/main" id="{E8E84FD3-DC42-C0CA-4612-A04D1F164985}"/>
              </a:ext>
            </a:extLst>
          </p:cNvPr>
          <p:cNvSpPr>
            <a:spLocks noGrp="1"/>
          </p:cNvSpPr>
          <p:nvPr>
            <p:ph idx="1"/>
          </p:nvPr>
        </p:nvSpPr>
        <p:spPr>
          <a:xfrm>
            <a:off x="914400" y="1828800"/>
            <a:ext cx="10363200" cy="4114800"/>
          </a:xfrm>
        </p:spPr>
        <p:txBody>
          <a:bodyPr/>
          <a:lstStyle/>
          <a:p>
            <a:r>
              <a:rPr lang="en-US" sz="2400" dirty="0">
                <a:latin typeface="Calibri" panose="020F0502020204030204" pitchFamily="34" charset="0"/>
                <a:cs typeface="Times New Roman" panose="02020603050405020304" pitchFamily="18" charset="0"/>
              </a:rPr>
              <a:t>Output draft from March 2025: </a:t>
            </a:r>
            <a:r>
              <a:rPr lang="en-US" sz="2400" dirty="0">
                <a:hlinkClick r:id="rId2"/>
              </a:rPr>
              <a:t>24-24-0014-05-sgtg-802.24</a:t>
            </a:r>
            <a:r>
              <a:rPr lang="en-US" sz="2400" dirty="0"/>
              <a:t> </a:t>
            </a:r>
            <a:endParaRPr lang="en-US" sz="2400" dirty="0">
              <a:latin typeface="Calibri" panose="020F0502020204030204" pitchFamily="34" charset="0"/>
              <a:cs typeface="Times New Roman" panose="02020603050405020304" pitchFamily="18" charset="0"/>
            </a:endParaRPr>
          </a:p>
          <a:p>
            <a:r>
              <a:rPr lang="en-US" sz="2800" dirty="0">
                <a:latin typeface="Calibri" panose="020F0502020204030204" pitchFamily="34" charset="0"/>
                <a:cs typeface="Times New Roman" panose="02020603050405020304" pitchFamily="18" charset="0"/>
              </a:rPr>
              <a:t>Discussion from March 2025</a:t>
            </a:r>
          </a:p>
          <a:p>
            <a:pPr lvl="1"/>
            <a:r>
              <a:rPr lang="en-US" sz="1600" dirty="0">
                <a:latin typeface="Calibri" panose="020F0502020204030204" pitchFamily="34" charset="0"/>
                <a:cs typeface="Times New Roman" panose="02020603050405020304" pitchFamily="18" charset="0"/>
              </a:rPr>
              <a:t>Action for Ben </a:t>
            </a:r>
            <a:r>
              <a:rPr lang="en-US" sz="1600" dirty="0" err="1">
                <a:latin typeface="Calibri" panose="020F0502020204030204" pitchFamily="34" charset="0"/>
                <a:cs typeface="Times New Roman" panose="02020603050405020304" pitchFamily="18" charset="0"/>
              </a:rPr>
              <a:t>w.r.t.</a:t>
            </a:r>
            <a:r>
              <a:rPr lang="en-US" sz="1600" dirty="0">
                <a:latin typeface="Calibri" panose="020F0502020204030204" pitchFamily="34" charset="0"/>
                <a:cs typeface="Times New Roman" panose="02020603050405020304" pitchFamily="18" charset="0"/>
              </a:rPr>
              <a:t> spectrum sharing</a:t>
            </a:r>
          </a:p>
          <a:p>
            <a:pPr lvl="1"/>
            <a:r>
              <a:rPr lang="en-US" sz="1600" dirty="0">
                <a:latin typeface="Calibri" panose="020F0502020204030204" pitchFamily="34" charset="0"/>
                <a:cs typeface="Times New Roman" panose="02020603050405020304" pitchFamily="18" charset="0"/>
              </a:rPr>
              <a:t>Action – do we retain or remove OneM2M?  Is there any relevance? </a:t>
            </a:r>
          </a:p>
          <a:p>
            <a:pPr lvl="1"/>
            <a:r>
              <a:rPr lang="en-US" sz="1600" dirty="0">
                <a:latin typeface="Calibri" panose="020F0502020204030204" pitchFamily="34" charset="0"/>
                <a:cs typeface="Times New Roman" panose="02020603050405020304" pitchFamily="18" charset="0"/>
              </a:rPr>
              <a:t>Action – Tero to review security section</a:t>
            </a:r>
          </a:p>
          <a:p>
            <a:pPr lvl="1"/>
            <a:r>
              <a:rPr lang="en-US" sz="1600" dirty="0">
                <a:latin typeface="Calibri" panose="020F0502020204030204" pitchFamily="34" charset="0"/>
                <a:cs typeface="Times New Roman" panose="02020603050405020304" pitchFamily="18" charset="0"/>
              </a:rPr>
              <a:t>Action Phil Beecher – update on energy constrained, low power devices</a:t>
            </a:r>
          </a:p>
          <a:p>
            <a:pPr lvl="1"/>
            <a:r>
              <a:rPr lang="en-US" sz="1600" dirty="0">
                <a:latin typeface="Calibri" panose="020F0502020204030204" pitchFamily="34" charset="0"/>
                <a:cs typeface="Times New Roman" panose="02020603050405020304" pitchFamily="18" charset="0"/>
              </a:rPr>
              <a:t>Tim – review and update Companion document - 24-24-0029-00-sgtg-2025-update-package-of-802-smart-grid-standards.docx   (looks like equal or greater effort than the white paper) </a:t>
            </a:r>
          </a:p>
          <a:p>
            <a:pPr lvl="1"/>
            <a:endParaRPr lang="en-US" sz="1600" dirty="0">
              <a:latin typeface="Calibri" panose="020F0502020204030204" pitchFamily="34" charset="0"/>
              <a:cs typeface="Times New Roman" panose="02020603050405020304" pitchFamily="18" charset="0"/>
            </a:endParaRPr>
          </a:p>
          <a:p>
            <a:pPr lvl="1"/>
            <a:r>
              <a:rPr lang="en-US" sz="1600" dirty="0">
                <a:latin typeface="Calibri" panose="020F0502020204030204" pitchFamily="34" charset="0"/>
                <a:cs typeface="Times New Roman" panose="02020603050405020304" pitchFamily="18" charset="0"/>
              </a:rPr>
              <a:t>Incorporate note on IEEE 2857-2021 is IEEE adoption of Wi-SUN FAN. </a:t>
            </a:r>
          </a:p>
          <a:p>
            <a:pPr lvl="1"/>
            <a:endParaRPr lang="en-US" sz="1600" dirty="0">
              <a:latin typeface="Calibri" panose="020F0502020204030204" pitchFamily="34" charset="0"/>
              <a:cs typeface="Times New Roman" panose="02020603050405020304" pitchFamily="18" charset="0"/>
            </a:endParaRPr>
          </a:p>
          <a:p>
            <a:r>
              <a:rPr lang="en-US" sz="2000" dirty="0">
                <a:latin typeface="Calibri" panose="020F0502020204030204" pitchFamily="34" charset="0"/>
                <a:cs typeface="Times New Roman" panose="02020603050405020304" pitchFamily="18" charset="0"/>
              </a:rPr>
              <a:t>Tuesday May 13 is not conflicting with TG4ad or </a:t>
            </a:r>
            <a:r>
              <a:rPr lang="en-US" sz="2000" dirty="0" err="1">
                <a:latin typeface="Calibri" panose="020F0502020204030204" pitchFamily="34" charset="0"/>
                <a:cs typeface="Times New Roman" panose="02020603050405020304" pitchFamily="18" charset="0"/>
              </a:rPr>
              <a:t>Maint</a:t>
            </a:r>
            <a:r>
              <a:rPr lang="en-US" sz="2000" dirty="0">
                <a:latin typeface="Calibri" panose="020F0502020204030204" pitchFamily="34" charset="0"/>
                <a:cs typeface="Times New Roman" panose="02020603050405020304" pitchFamily="18" charset="0"/>
              </a:rPr>
              <a:t> – Phil and Tero invited. </a:t>
            </a:r>
          </a:p>
          <a:p>
            <a:pPr marL="457200" lvl="1" indent="0">
              <a:buNone/>
            </a:pPr>
            <a:endParaRPr lang="en-US" sz="2000" dirty="0">
              <a:latin typeface="Calibri" panose="020F0502020204030204" pitchFamily="34" charset="0"/>
              <a:cs typeface="Times New Roman" panose="02020603050405020304" pitchFamily="18" charset="0"/>
            </a:endParaRPr>
          </a:p>
          <a:p>
            <a:endParaRPr lang="en-US" sz="4400" dirty="0"/>
          </a:p>
          <a:p>
            <a:endParaRPr lang="en-US" sz="4400" dirty="0"/>
          </a:p>
        </p:txBody>
      </p:sp>
      <p:sp>
        <p:nvSpPr>
          <p:cNvPr id="4" name="Footer Placeholder 3">
            <a:extLst>
              <a:ext uri="{FF2B5EF4-FFF2-40B4-BE49-F238E27FC236}">
                <a16:creationId xmlns:a16="http://schemas.microsoft.com/office/drawing/2014/main" id="{9456D537-B7A7-5268-BE42-A6C80A3E796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78ED4A6-CD10-08F2-92A2-43114FD2A74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876603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2E778-EF74-E856-BF3B-C2331E257FCE}"/>
              </a:ext>
            </a:extLst>
          </p:cNvPr>
          <p:cNvSpPr>
            <a:spLocks noGrp="1"/>
          </p:cNvSpPr>
          <p:nvPr>
            <p:ph type="title"/>
          </p:nvPr>
        </p:nvSpPr>
        <p:spPr/>
        <p:txBody>
          <a:bodyPr/>
          <a:lstStyle/>
          <a:p>
            <a:r>
              <a:rPr lang="en-US" dirty="0"/>
              <a:t>Discussion from May 2025</a:t>
            </a:r>
          </a:p>
        </p:txBody>
      </p:sp>
      <p:sp>
        <p:nvSpPr>
          <p:cNvPr id="3" name="Content Placeholder 2">
            <a:extLst>
              <a:ext uri="{FF2B5EF4-FFF2-40B4-BE49-F238E27FC236}">
                <a16:creationId xmlns:a16="http://schemas.microsoft.com/office/drawing/2014/main" id="{D2AE5C86-7EAA-84A6-DB58-1A511AE5FCFE}"/>
              </a:ext>
            </a:extLst>
          </p:cNvPr>
          <p:cNvSpPr>
            <a:spLocks noGrp="1"/>
          </p:cNvSpPr>
          <p:nvPr>
            <p:ph idx="1"/>
          </p:nvPr>
        </p:nvSpPr>
        <p:spPr/>
        <p:txBody>
          <a:bodyPr/>
          <a:lstStyle/>
          <a:p>
            <a:r>
              <a:rPr lang="en-US" dirty="0"/>
              <a:t>Provide draft to Phil for update on energy constrained, low power devices</a:t>
            </a:r>
          </a:p>
          <a:p>
            <a:r>
              <a:rPr lang="en-US" sz="3200" dirty="0">
                <a:latin typeface="Calibri" panose="020F0502020204030204" pitchFamily="34" charset="0"/>
                <a:cs typeface="Times New Roman" panose="02020603050405020304" pitchFamily="18" charset="0"/>
              </a:rPr>
              <a:t>Decision to remove OneM2M.</a:t>
            </a:r>
          </a:p>
          <a:p>
            <a:r>
              <a:rPr lang="en-US" dirty="0"/>
              <a:t>Extract text to send to Tero on security. Page 4</a:t>
            </a:r>
          </a:p>
          <a:p>
            <a:endParaRPr lang="en-US" dirty="0"/>
          </a:p>
          <a:p>
            <a:r>
              <a:rPr lang="en-US" dirty="0"/>
              <a:t>Interim draft </a:t>
            </a:r>
          </a:p>
          <a:p>
            <a:endParaRPr lang="en-US" dirty="0"/>
          </a:p>
          <a:p>
            <a:endParaRPr lang="en-US" dirty="0"/>
          </a:p>
        </p:txBody>
      </p:sp>
      <p:sp>
        <p:nvSpPr>
          <p:cNvPr id="4" name="Footer Placeholder 3">
            <a:extLst>
              <a:ext uri="{FF2B5EF4-FFF2-40B4-BE49-F238E27FC236}">
                <a16:creationId xmlns:a16="http://schemas.microsoft.com/office/drawing/2014/main" id="{83C6140F-08F8-3208-D42C-EF6797B90BB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F321952-9AA3-F9EF-197A-ECBDF2D8E69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41390677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B1E94-85E3-3216-B1EA-80294C6D9A75}"/>
              </a:ext>
            </a:extLst>
          </p:cNvPr>
          <p:cNvSpPr>
            <a:spLocks noGrp="1"/>
          </p:cNvSpPr>
          <p:nvPr>
            <p:ph type="title"/>
          </p:nvPr>
        </p:nvSpPr>
        <p:spPr/>
        <p:txBody>
          <a:bodyPr/>
          <a:lstStyle/>
          <a:p>
            <a:r>
              <a:rPr lang="en-US" dirty="0"/>
              <a:t>Smart Grid White Paper Revision Plan</a:t>
            </a:r>
          </a:p>
        </p:txBody>
      </p:sp>
      <p:sp>
        <p:nvSpPr>
          <p:cNvPr id="3" name="Content Placeholder 2">
            <a:extLst>
              <a:ext uri="{FF2B5EF4-FFF2-40B4-BE49-F238E27FC236}">
                <a16:creationId xmlns:a16="http://schemas.microsoft.com/office/drawing/2014/main" id="{00D5ECAB-F203-23AA-5846-E6419311AC71}"/>
              </a:ext>
            </a:extLst>
          </p:cNvPr>
          <p:cNvSpPr>
            <a:spLocks noGrp="1"/>
          </p:cNvSpPr>
          <p:nvPr>
            <p:ph idx="1"/>
          </p:nvPr>
        </p:nvSpPr>
        <p:spPr>
          <a:xfrm>
            <a:off x="990600" y="2061882"/>
            <a:ext cx="10363200" cy="4114800"/>
          </a:xfrm>
        </p:spPr>
        <p:txBody>
          <a:bodyPr>
            <a:normAutofit fontScale="47500" lnSpcReduction="20000"/>
          </a:bodyPr>
          <a:lstStyle/>
          <a:p>
            <a:r>
              <a:rPr lang="en-US" dirty="0"/>
              <a:t>New Standards</a:t>
            </a:r>
          </a:p>
          <a:p>
            <a:pPr lvl="1"/>
            <a:r>
              <a:rPr lang="en-US" dirty="0"/>
              <a:t>Amendments of 802.15.4  (SUN) u, v, x, y, ac, ad/NG,  (4me revision)    Phil Beecher, Gary Stuebing, Don Sturek, Jeorg</a:t>
            </a:r>
          </a:p>
          <a:p>
            <a:pPr lvl="1"/>
            <a:r>
              <a:rPr lang="en-US" dirty="0"/>
              <a:t>LECIM/LPWAN  802.15.4w  Jeorg</a:t>
            </a:r>
          </a:p>
          <a:p>
            <a:pPr lvl="1"/>
            <a:r>
              <a:rPr lang="en-US" dirty="0"/>
              <a:t>802.15.9      Tero </a:t>
            </a:r>
          </a:p>
          <a:p>
            <a:pPr lvl="1"/>
            <a:r>
              <a:rPr lang="en-US" dirty="0"/>
              <a:t>802.1 TSN     Reference to the TSN White Paper  (Janos)</a:t>
            </a:r>
          </a:p>
          <a:p>
            <a:pPr lvl="1"/>
            <a:r>
              <a:rPr lang="en-US" dirty="0"/>
              <a:t>802.11ah and 11ax                 (Dave </a:t>
            </a:r>
            <a:r>
              <a:rPr lang="en-US" dirty="0" err="1"/>
              <a:t>Halasz</a:t>
            </a:r>
            <a:r>
              <a:rPr lang="en-US" dirty="0"/>
              <a:t>)</a:t>
            </a:r>
          </a:p>
          <a:p>
            <a:pPr lvl="1"/>
            <a:r>
              <a:rPr lang="en-US" dirty="0"/>
              <a:t>802.16s, 16t       (Tim, Harry)</a:t>
            </a:r>
          </a:p>
          <a:p>
            <a:pPr lvl="1"/>
            <a:r>
              <a:rPr lang="en-US" dirty="0"/>
              <a:t>802.19.3   sub-1 GHz coexistence    (Ben)</a:t>
            </a:r>
          </a:p>
          <a:p>
            <a:pPr lvl="1"/>
            <a:endParaRPr lang="en-US" dirty="0"/>
          </a:p>
          <a:p>
            <a:r>
              <a:rPr lang="en-US" dirty="0"/>
              <a:t>New topics</a:t>
            </a:r>
          </a:p>
          <a:p>
            <a:pPr lvl="1"/>
            <a:r>
              <a:rPr lang="en-US" dirty="0"/>
              <a:t>Integration of Gas/Water into electric metering</a:t>
            </a:r>
          </a:p>
          <a:p>
            <a:pPr lvl="1"/>
            <a:r>
              <a:rPr lang="en-US" dirty="0"/>
              <a:t>Battery leaf nodes for low power</a:t>
            </a:r>
          </a:p>
          <a:p>
            <a:pPr lvl="1"/>
            <a:r>
              <a:rPr lang="en-US" dirty="0"/>
              <a:t>Sensors</a:t>
            </a:r>
          </a:p>
          <a:p>
            <a:pPr lvl="1"/>
            <a:r>
              <a:rPr lang="en-US" dirty="0"/>
              <a:t>Situational Awareness</a:t>
            </a:r>
          </a:p>
          <a:p>
            <a:pPr lvl="1"/>
            <a:r>
              <a:rPr lang="en-US" dirty="0"/>
              <a:t>Physical Security</a:t>
            </a:r>
          </a:p>
          <a:p>
            <a:pPr lvl="1"/>
            <a:r>
              <a:rPr lang="en-US" dirty="0"/>
              <a:t>Wildfire detection and prevention</a:t>
            </a:r>
          </a:p>
          <a:p>
            <a:pPr lvl="1"/>
            <a:r>
              <a:rPr lang="en-US" dirty="0"/>
              <a:t>Any others identified by contributors.</a:t>
            </a:r>
          </a:p>
          <a:p>
            <a:pPr lvl="1"/>
            <a:endParaRPr lang="en-US" dirty="0"/>
          </a:p>
          <a:p>
            <a:r>
              <a:rPr lang="en-US" dirty="0"/>
              <a:t>Complementary role of IEEE 802 with cellular technologies</a:t>
            </a:r>
          </a:p>
          <a:p>
            <a:endParaRPr lang="en-US" dirty="0"/>
          </a:p>
          <a:p>
            <a:endParaRPr lang="en-US" dirty="0"/>
          </a:p>
        </p:txBody>
      </p:sp>
      <p:sp>
        <p:nvSpPr>
          <p:cNvPr id="4" name="Footer Placeholder 3">
            <a:extLst>
              <a:ext uri="{FF2B5EF4-FFF2-40B4-BE49-F238E27FC236}">
                <a16:creationId xmlns:a16="http://schemas.microsoft.com/office/drawing/2014/main" id="{112700C9-1047-E737-C4A6-AD601B25BBC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D83E089-E3B6-D15D-2A51-C1A21283A3B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2966422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8586E-E716-0160-38CE-308AEBB9F3F5}"/>
              </a:ext>
            </a:extLst>
          </p:cNvPr>
          <p:cNvSpPr>
            <a:spLocks noGrp="1"/>
          </p:cNvSpPr>
          <p:nvPr>
            <p:ph type="title"/>
          </p:nvPr>
        </p:nvSpPr>
        <p:spPr/>
        <p:txBody>
          <a:bodyPr/>
          <a:lstStyle/>
          <a:p>
            <a:r>
              <a:rPr lang="en-US" dirty="0"/>
              <a:t>Agenda for Wednesday</a:t>
            </a:r>
          </a:p>
        </p:txBody>
      </p:sp>
      <p:sp>
        <p:nvSpPr>
          <p:cNvPr id="3" name="Content Placeholder 2">
            <a:extLst>
              <a:ext uri="{FF2B5EF4-FFF2-40B4-BE49-F238E27FC236}">
                <a16:creationId xmlns:a16="http://schemas.microsoft.com/office/drawing/2014/main" id="{576D39AA-154B-4146-538C-F5F11105EEB9}"/>
              </a:ext>
            </a:extLst>
          </p:cNvPr>
          <p:cNvSpPr>
            <a:spLocks noGrp="1"/>
          </p:cNvSpPr>
          <p:nvPr>
            <p:ph idx="1"/>
          </p:nvPr>
        </p:nvSpPr>
        <p:spPr>
          <a:xfrm>
            <a:off x="914400" y="1905000"/>
            <a:ext cx="10363200" cy="4191000"/>
          </a:xfrm>
        </p:spPr>
        <p:txBody>
          <a:bodyPr>
            <a:normAutofit fontScale="70000" lnSpcReduction="20000"/>
          </a:bodyPr>
          <a:lstStyle/>
          <a:p>
            <a:r>
              <a:rPr lang="en-US" dirty="0"/>
              <a:t>AFV White Paper and contribution</a:t>
            </a:r>
          </a:p>
          <a:p>
            <a:r>
              <a:rPr lang="en-US" dirty="0"/>
              <a:t>Discussion on 802.11 Auto TIG collaboration</a:t>
            </a:r>
          </a:p>
          <a:p>
            <a:pPr lvl="1"/>
            <a:r>
              <a:rPr lang="en-US" dirty="0"/>
              <a:t>Auto TIG will continue to meet through January 2026. </a:t>
            </a:r>
          </a:p>
          <a:p>
            <a:r>
              <a:rPr lang="en-US" dirty="0"/>
              <a:t>Revisit IoT White Paper and contribution plan</a:t>
            </a:r>
          </a:p>
          <a:p>
            <a:pPr lvl="1"/>
            <a:r>
              <a:rPr lang="en-US" dirty="0"/>
              <a:t>Tim will clean up existing document, assign a new document number. </a:t>
            </a:r>
            <a:r>
              <a:rPr lang="en-US" dirty="0">
                <a:hlinkClick r:id="rId2"/>
              </a:rPr>
              <a:t>802.24-25-0014r0</a:t>
            </a:r>
            <a:endParaRPr lang="en-US" dirty="0"/>
          </a:p>
          <a:p>
            <a:pPr lvl="1"/>
            <a:r>
              <a:rPr lang="en-US" dirty="0"/>
              <a:t>Raquel will expand text on Page 7 w.r.t Matter from comment in the new document and upload a revision</a:t>
            </a:r>
          </a:p>
          <a:p>
            <a:r>
              <a:rPr lang="en-US" dirty="0"/>
              <a:t>Raquel’s comments on Smart Grid WP in 24-25-0013r0. </a:t>
            </a:r>
          </a:p>
          <a:p>
            <a:pPr lvl="1"/>
            <a:r>
              <a:rPr lang="en-US" dirty="0"/>
              <a:t>Tim will incorporate in update </a:t>
            </a:r>
            <a:r>
              <a:rPr lang="en-US" dirty="0">
                <a:hlinkClick r:id="rId3"/>
              </a:rPr>
              <a:t>24-24-0014r7</a:t>
            </a:r>
            <a:r>
              <a:rPr lang="en-US" dirty="0"/>
              <a:t>, (remove change marks) then Raquel can expand those sections as needed. </a:t>
            </a:r>
          </a:p>
          <a:p>
            <a:pPr lvl="1"/>
            <a:r>
              <a:rPr lang="en-US" dirty="0"/>
              <a:t>Either as separate document to be merged, or in main document 24-0014 with change marks. </a:t>
            </a:r>
          </a:p>
          <a:p>
            <a:pPr lvl="1"/>
            <a:endParaRPr lang="en-US" dirty="0"/>
          </a:p>
        </p:txBody>
      </p:sp>
      <p:sp>
        <p:nvSpPr>
          <p:cNvPr id="4" name="Footer Placeholder 3">
            <a:extLst>
              <a:ext uri="{FF2B5EF4-FFF2-40B4-BE49-F238E27FC236}">
                <a16:creationId xmlns:a16="http://schemas.microsoft.com/office/drawing/2014/main" id="{0B7D0084-4144-DEAC-83FA-2FA9B42E48E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38A2925-0B5E-4BDE-54E8-ACDC3F819F38}"/>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1992923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&lt;open&gt;</a:t>
            </a:r>
          </a:p>
          <a:p>
            <a:r>
              <a:rPr lang="en-US" altLang="en-US" dirty="0"/>
              <a:t>21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92500" lnSpcReduction="10000"/>
          </a:bodyPr>
          <a:lstStyle/>
          <a:p>
            <a:r>
              <a:rPr lang="en-US" dirty="0"/>
              <a:t>Types of AFV sites:  residential, commercial vehicle depot, public transport site, long haul freight transportation.  (Public parking facilities)</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sp>
        <p:nvSpPr>
          <p:cNvPr id="3" name="Content Placeholder 2">
            <a:extLst>
              <a:ext uri="{FF2B5EF4-FFF2-40B4-BE49-F238E27FC236}">
                <a16:creationId xmlns:a16="http://schemas.microsoft.com/office/drawing/2014/main" id="{07AE19B1-EFE7-27F1-5563-8F9A45ED5D8E}"/>
              </a:ext>
            </a:extLst>
          </p:cNvPr>
          <p:cNvSpPr>
            <a:spLocks noGrp="1"/>
          </p:cNvSpPr>
          <p:nvPr>
            <p:ph idx="1"/>
          </p:nvPr>
        </p:nvSpPr>
        <p:spPr/>
        <p:txBody>
          <a:bodyPr/>
          <a:lstStyle/>
          <a:p>
            <a:r>
              <a:rPr lang="en-US" dirty="0"/>
              <a:t>802.24-25-0011r0 IEEE 802 Networks for Last mile Energy Orchestration Framework</a:t>
            </a:r>
          </a:p>
          <a:p>
            <a:pPr lvl="1"/>
            <a:r>
              <a:rPr lang="en-US" dirty="0"/>
              <a:t>Jin Seek Choi (Hanyang University), Hyeong Ho Lee (</a:t>
            </a:r>
            <a:r>
              <a:rPr lang="en-US" dirty="0" err="1"/>
              <a:t>Netvision</a:t>
            </a:r>
            <a:r>
              <a:rPr lang="en-US" dirty="0"/>
              <a:t> Telecom Inc.)</a:t>
            </a:r>
          </a:p>
          <a:p>
            <a:r>
              <a:rPr lang="en-US" dirty="0"/>
              <a:t>802.24-25-0010r0 – Minutes of 1-May-2025 teleconference</a:t>
            </a:r>
          </a:p>
        </p:txBody>
      </p:sp>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8EFCD-8A8D-957A-0CE8-38AF80D072F5}"/>
              </a:ext>
            </a:extLst>
          </p:cNvPr>
          <p:cNvSpPr>
            <a:spLocks noGrp="1"/>
          </p:cNvSpPr>
          <p:nvPr>
            <p:ph type="title"/>
          </p:nvPr>
        </p:nvSpPr>
        <p:spPr/>
        <p:txBody>
          <a:bodyPr/>
          <a:lstStyle/>
          <a:p>
            <a:r>
              <a:rPr lang="en-US" dirty="0"/>
              <a:t>AFV Next Steps </a:t>
            </a:r>
          </a:p>
        </p:txBody>
      </p:sp>
      <p:sp>
        <p:nvSpPr>
          <p:cNvPr id="3" name="Content Placeholder 2">
            <a:extLst>
              <a:ext uri="{FF2B5EF4-FFF2-40B4-BE49-F238E27FC236}">
                <a16:creationId xmlns:a16="http://schemas.microsoft.com/office/drawing/2014/main" id="{074FDD37-72B0-4FAE-7CBC-9468C93E1532}"/>
              </a:ext>
            </a:extLst>
          </p:cNvPr>
          <p:cNvSpPr>
            <a:spLocks noGrp="1"/>
          </p:cNvSpPr>
          <p:nvPr>
            <p:ph idx="1"/>
          </p:nvPr>
        </p:nvSpPr>
        <p:spPr>
          <a:xfrm>
            <a:off x="914400" y="2209800"/>
            <a:ext cx="10363200" cy="4114800"/>
          </a:xfrm>
        </p:spPr>
        <p:txBody>
          <a:bodyPr>
            <a:normAutofit fontScale="77500" lnSpcReduction="20000"/>
          </a:bodyPr>
          <a:lstStyle/>
          <a:p>
            <a:r>
              <a:rPr lang="en-US" dirty="0"/>
              <a:t>New draft in 802.24-25-0011r0</a:t>
            </a:r>
          </a:p>
          <a:p>
            <a:endParaRPr lang="en-US" dirty="0"/>
          </a:p>
          <a:p>
            <a:r>
              <a:rPr lang="en-US" dirty="0"/>
              <a:t>Output document of combined outline:</a:t>
            </a:r>
          </a:p>
          <a:p>
            <a:pPr lvl="1"/>
            <a:r>
              <a:rPr lang="en-US" dirty="0">
                <a:hlinkClick r:id="rId2"/>
              </a:rPr>
              <a:t>24-24-0027-01-0000</a:t>
            </a:r>
            <a:r>
              <a:rPr lang="en-US" dirty="0"/>
              <a:t>-proposed-an-extended-outline-for-adding-use-cases-of-integrated-charging-infrastructure-with-distributed-energy-resources-building-and-grid-level-energy-management-systems-in-clause-3—1</a:t>
            </a:r>
          </a:p>
          <a:p>
            <a:endParaRPr lang="en-US" dirty="0"/>
          </a:p>
          <a:p>
            <a:r>
              <a:rPr lang="en-US" dirty="0"/>
              <a:t>Latest AFV White Paper Outline in 802.24-24-28r0</a:t>
            </a:r>
          </a:p>
          <a:p>
            <a:endParaRPr lang="en-US" dirty="0"/>
          </a:p>
          <a:p>
            <a:r>
              <a:rPr lang="en-US" dirty="0"/>
              <a:t>No update to AFV draft coming out of May 2025</a:t>
            </a:r>
          </a:p>
          <a:p>
            <a:pPr lvl="1"/>
            <a:endParaRPr lang="en-US" dirty="0"/>
          </a:p>
          <a:p>
            <a:pPr lvl="1"/>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918B9800-A99B-5731-BD15-D130597082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A0A4418C-DB5F-77BE-86C9-69D7F0FAFE0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22</a:t>
            </a:fld>
            <a:endParaRPr lang="en-US" altLang="en-US"/>
          </a:p>
        </p:txBody>
      </p:sp>
    </p:spTree>
    <p:extLst>
      <p:ext uri="{BB962C8B-B14F-4D97-AF65-F5344CB8AC3E}">
        <p14:creationId xmlns:p14="http://schemas.microsoft.com/office/powerpoint/2010/main" val="952143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1219200" y="1828800"/>
            <a:ext cx="10363200" cy="4495800"/>
          </a:xfrm>
        </p:spPr>
        <p:txBody>
          <a:bodyPr>
            <a:normAutofit fontScale="47500" lnSpcReduction="20000"/>
          </a:bodyPr>
          <a:lstStyle/>
          <a:p>
            <a:pPr lvl="1"/>
            <a:endParaRPr lang="en-US" dirty="0"/>
          </a:p>
          <a:p>
            <a:r>
              <a:rPr lang="en-US" dirty="0"/>
              <a:t>A whitepaper/document for application-specific use cases of Sub 1GHz standards 802.15.4g and 802.11ah. How use mechanisms in 802.19.3 and new amendment 802.19.3a</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r>
              <a:rPr lang="en-US" dirty="0"/>
              <a:t>Aspect of unique communications requirements for DER integration- dispatch/provisioning vs protection.</a:t>
            </a:r>
          </a:p>
          <a:p>
            <a:pPr lvl="1"/>
            <a:r>
              <a:rPr lang="en-US" dirty="0"/>
              <a:t>Review possible activity in mid-2025?</a:t>
            </a:r>
          </a:p>
          <a:p>
            <a:pPr lvl="1"/>
            <a:endParaRPr lang="en-US" dirty="0"/>
          </a:p>
          <a:p>
            <a:r>
              <a:rPr lang="en-US" dirty="0"/>
              <a:t>Possible topic follow up on AFV.</a:t>
            </a:r>
          </a:p>
          <a:p>
            <a:pPr lvl="1"/>
            <a:r>
              <a:rPr lang="en-US" dirty="0"/>
              <a:t>Future state of integrated networks for Energy Management Systems across electric vehicle, home, building, and grid. </a:t>
            </a:r>
          </a:p>
          <a:p>
            <a:pPr lvl="1"/>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pPr lvl="1"/>
            <a:r>
              <a:rPr lang="en-US" dirty="0"/>
              <a:t>Maybe future white paper on TSN integrating into Wireless networks with various technologies. </a:t>
            </a:r>
          </a:p>
          <a:p>
            <a:endParaRPr lang="en-US" dirty="0"/>
          </a:p>
          <a:p>
            <a:r>
              <a:rPr lang="en-US" dirty="0"/>
              <a:t>Potential collaboration or follow white paper from 802.11 Auto TIG.  Input from Jim Lansford. Possible joint meetings of TIG and 802.24 later in 2025. </a:t>
            </a:r>
          </a:p>
          <a:p>
            <a:pPr lvl="1"/>
            <a:endParaRPr lang="en-US" dirty="0"/>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676400"/>
            <a:ext cx="10439400" cy="4831279"/>
          </a:xfrm>
        </p:spPr>
        <p:txBody>
          <a:bodyPr>
            <a:normAutofit fontScale="85000" lnSpcReduction="20000"/>
          </a:bodyPr>
          <a:lstStyle/>
          <a:p>
            <a:r>
              <a:rPr lang="en-US" dirty="0"/>
              <a:t>Action Items</a:t>
            </a:r>
          </a:p>
          <a:p>
            <a:pPr lvl="1"/>
            <a:r>
              <a:rPr lang="en-US" dirty="0"/>
              <a:t>Tim – upload clean updates to SG and IoT WPs</a:t>
            </a:r>
          </a:p>
          <a:p>
            <a:pPr lvl="1"/>
            <a:r>
              <a:rPr lang="en-US" dirty="0"/>
              <a:t>Raquel contribute text to both updates.</a:t>
            </a:r>
          </a:p>
          <a:p>
            <a:pPr lvl="1"/>
            <a:r>
              <a:rPr lang="en-US" dirty="0"/>
              <a:t>Ben and/or Raquel on spectrum sharing</a:t>
            </a:r>
          </a:p>
          <a:p>
            <a:pPr lvl="1"/>
            <a:r>
              <a:rPr lang="en-US" sz="2800" dirty="0">
                <a:latin typeface="Calibri" panose="020F0502020204030204" pitchFamily="34" charset="0"/>
                <a:cs typeface="Times New Roman" panose="02020603050405020304" pitchFamily="18" charset="0"/>
              </a:rPr>
              <a:t>Phil Beecher – update on energy constrained, low power devices</a:t>
            </a:r>
          </a:p>
          <a:p>
            <a:pPr lvl="1"/>
            <a:endParaRPr lang="en-US" dirty="0"/>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July 2025 – Madrid Spain</a:t>
            </a:r>
            <a:endParaRPr lang="en-US" sz="2000" dirty="0">
              <a:effectLst/>
              <a:latin typeface="Calibri" panose="020F0502020204030204" pitchFamily="34" charset="0"/>
              <a:ea typeface="Times New Roman" panose="02020603050405020304" pitchFamily="18" charset="0"/>
            </a:endParaRPr>
          </a:p>
          <a:p>
            <a:r>
              <a:rPr lang="en-US" dirty="0"/>
              <a:t>Adjourn</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802.24 May Interim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0849" y="1304925"/>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PM2</a:t>
            </a:r>
          </a:p>
          <a:p>
            <a:pPr lvl="1"/>
            <a:r>
              <a:rPr lang="en-US" sz="2000" dirty="0">
                <a:effectLst/>
                <a:latin typeface="Arial" panose="020B0604020202020204" pitchFamily="34" charset="0"/>
                <a:ea typeface="Calibri" panose="020F0502020204030204" pitchFamily="34" charset="0"/>
              </a:rPr>
              <a:t>Wednesday PM2   </a:t>
            </a:r>
          </a:p>
          <a:p>
            <a:r>
              <a:rPr lang="en-US" sz="2800" dirty="0">
                <a:latin typeface="Arial" panose="020B0604020202020204" pitchFamily="34" charset="0"/>
              </a:rPr>
              <a:t>Accredited Hybrid Meeting with Remote Participation</a:t>
            </a:r>
            <a:endParaRPr lang="en-US" sz="28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a:xfrm>
            <a:off x="7315200" y="6475413"/>
            <a:ext cx="4165600" cy="184666"/>
          </a:xfrm>
        </p:spPr>
        <p:txBody>
          <a:bodyPr/>
          <a:lstStyle/>
          <a:p>
            <a:r>
              <a:rPr lang="en-US" altLang="en-US" dirty="0"/>
              <a:t> Tim Godfrey, EPRI</a:t>
            </a:r>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761599"/>
            <a:ext cx="528319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800" b="1" dirty="0">
                <a:effectLst/>
                <a:latin typeface="Aptos" panose="020B0004020202020204" pitchFamily="34" charset="0"/>
                <a:ea typeface="Times New Roman" panose="02020603050405020304" pitchFamily="18" charset="0"/>
                <a:cs typeface="Aptos" panose="020B0004020202020204" pitchFamily="34" charset="0"/>
              </a:rPr>
              <a:t>PM2: Tuesday May 13 	4PM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4"/>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effectLst/>
                <a:latin typeface="Aptos" panose="020B0004020202020204" pitchFamily="34" charset="0"/>
                <a:ea typeface="Times New Roman" panose="02020603050405020304" pitchFamily="18" charset="0"/>
                <a:cs typeface="Aptos" panose="020B0004020202020204" pitchFamily="34" charset="0"/>
              </a:rPr>
              <a:t>Meeting</a:t>
            </a:r>
            <a:r>
              <a:rPr lang="en-US" sz="1800" dirty="0">
                <a:effectLst/>
                <a:latin typeface="Aptos" panose="020B0004020202020204" pitchFamily="34" charset="0"/>
                <a:ea typeface="Times New Roman" panose="02020603050405020304" pitchFamily="18" charset="0"/>
                <a:cs typeface="Aptos" panose="020B0004020202020204" pitchFamily="34" charset="0"/>
              </a:rPr>
              <a:t> number:         2431 857 1018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Meeting password: 75cEAxEnTK2  </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Join by phone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+1-855-797-9485 US Toll free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+1-415-655-0002 US Toll   </a:t>
            </a: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400800" y="3761600"/>
            <a:ext cx="5544207"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sz="1800" b="1" dirty="0">
                <a:effectLst/>
                <a:latin typeface="Aptos" panose="020B0004020202020204" pitchFamily="34" charset="0"/>
                <a:ea typeface="Times New Roman" panose="02020603050405020304" pitchFamily="18" charset="0"/>
                <a:cs typeface="Aptos" panose="020B0004020202020204" pitchFamily="34" charset="0"/>
              </a:rPr>
              <a:t>PM2: Wednesday May 14 	4PM CET</a:t>
            </a:r>
            <a:br>
              <a:rPr lang="en-US" sz="1800" b="1" dirty="0">
                <a:effectLst/>
                <a:latin typeface="Aptos" panose="020B0004020202020204" pitchFamily="34" charset="0"/>
                <a:ea typeface="Times New Roman" panose="02020603050405020304" pitchFamily="18" charset="0"/>
                <a:cs typeface="Aptos" panose="020B0004020202020204" pitchFamily="34" charset="0"/>
              </a:rPr>
            </a:br>
            <a:br>
              <a:rPr lang="en-US" sz="1800" b="1" dirty="0">
                <a:effectLst/>
                <a:latin typeface="Aptos" panose="020B0004020202020204" pitchFamily="34" charset="0"/>
                <a:ea typeface="Times New Roman" panose="02020603050405020304" pitchFamily="18" charset="0"/>
                <a:cs typeface="Aptos" panose="020B0004020202020204" pitchFamily="34" charset="0"/>
              </a:rPr>
            </a:br>
            <a:r>
              <a:rPr lang="en-US" sz="1800" u="sng" dirty="0">
                <a:solidFill>
                  <a:srgbClr val="0000FF"/>
                </a:solidFill>
                <a:effectLst/>
                <a:latin typeface="Aptos" panose="020B0004020202020204" pitchFamily="34" charset="0"/>
                <a:ea typeface="Times New Roman" panose="02020603050405020304" pitchFamily="18" charset="0"/>
                <a:cs typeface="Aptos" panose="020B0004020202020204" pitchFamily="34" charset="0"/>
                <a:hlinkClick r:id="rId5"/>
              </a:rPr>
              <a:t>Join WebEx meeting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err="1">
                <a:effectLst/>
                <a:latin typeface="Aptos" panose="020B0004020202020204" pitchFamily="34" charset="0"/>
                <a:ea typeface="Times New Roman" panose="02020603050405020304" pitchFamily="18" charset="0"/>
                <a:cs typeface="Aptos" panose="020B0004020202020204" pitchFamily="34" charset="0"/>
              </a:rPr>
              <a:t>Meeting</a:t>
            </a:r>
            <a:r>
              <a:rPr lang="en-US" sz="1800" dirty="0">
                <a:effectLst/>
                <a:latin typeface="Aptos" panose="020B0004020202020204" pitchFamily="34" charset="0"/>
                <a:ea typeface="Times New Roman" panose="02020603050405020304" pitchFamily="18" charset="0"/>
                <a:cs typeface="Aptos" panose="020B0004020202020204" pitchFamily="34" charset="0"/>
              </a:rPr>
              <a:t> number:         2438 431 9571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Meeting password: TXpfupep393  </a:t>
            </a:r>
            <a:br>
              <a:rPr lang="en-US" sz="1800" dirty="0">
                <a:effectLst/>
                <a:latin typeface="Aptos" panose="020B0004020202020204" pitchFamily="34" charset="0"/>
                <a:ea typeface="Times New Roman" panose="02020603050405020304" pitchFamily="18" charset="0"/>
                <a:cs typeface="Aptos" panose="020B0004020202020204" pitchFamily="34" charset="0"/>
              </a:rPr>
            </a:b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Join by phone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+1-855-797-9485 US Toll free   </a:t>
            </a:r>
            <a:br>
              <a:rPr lang="en-US" sz="1800" dirty="0">
                <a:effectLst/>
                <a:latin typeface="Aptos" panose="020B0004020202020204" pitchFamily="34" charset="0"/>
                <a:ea typeface="Times New Roman" panose="02020603050405020304" pitchFamily="18" charset="0"/>
                <a:cs typeface="Aptos" panose="020B0004020202020204" pitchFamily="34" charset="0"/>
              </a:rPr>
            </a:br>
            <a:r>
              <a:rPr lang="en-US" sz="1800" dirty="0">
                <a:effectLst/>
                <a:latin typeface="Aptos" panose="020B0004020202020204" pitchFamily="34" charset="0"/>
                <a:ea typeface="Times New Roman" panose="02020603050405020304" pitchFamily="18" charset="0"/>
                <a:cs typeface="Aptos" panose="020B0004020202020204" pitchFamily="34" charset="0"/>
              </a:rPr>
              <a:t>+1-415-655-0002 US Toll   </a:t>
            </a:r>
            <a:br>
              <a:rPr lang="en-US" sz="1800" dirty="0">
                <a:effectLst/>
                <a:latin typeface="Aptos" panose="020B0004020202020204" pitchFamily="34" charset="0"/>
                <a:ea typeface="Times New Roman" panose="02020603050405020304" pitchFamily="18" charset="0"/>
                <a:cs typeface="Aptos" panose="020B0004020202020204" pitchFamily="34" charset="0"/>
              </a:rPr>
            </a:br>
            <a:endParaRPr kumimoji="0" lang="en-US" altLang="en-US" sz="180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10490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IoT white paper Development and Contributions</a:t>
            </a:r>
          </a:p>
          <a:p>
            <a:pPr fontAlgn="b">
              <a:lnSpc>
                <a:spcPct val="120000"/>
              </a:lnSpc>
            </a:pPr>
            <a:r>
              <a:rPr lang="en-US" dirty="0"/>
              <a:t>Development of update to Smart Grid White paper.</a:t>
            </a:r>
          </a:p>
          <a:p>
            <a:pPr fontAlgn="b">
              <a:lnSpc>
                <a:spcPct val="120000"/>
              </a:lnSpc>
            </a:pPr>
            <a:r>
              <a:rPr lang="en-US" dirty="0"/>
              <a:t>AFV Infrastructure communications white paper: Review contributions and white paper draft</a:t>
            </a:r>
          </a:p>
          <a:p>
            <a:pPr fontAlgn="b">
              <a:lnSpc>
                <a:spcPct val="120000"/>
              </a:lnSpc>
            </a:pPr>
            <a:r>
              <a:rPr lang="en-US" dirty="0"/>
              <a:t>Discussion: new work?</a:t>
            </a:r>
          </a:p>
          <a:p>
            <a:pPr fontAlgn="b">
              <a:lnSpc>
                <a:spcPct val="120000"/>
              </a:lnSpc>
            </a:pPr>
            <a:r>
              <a:rPr lang="en-US" dirty="0" err="1"/>
              <a:t>AoB</a:t>
            </a:r>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54058</TotalTime>
  <Words>2546</Words>
  <Application>Microsoft Office PowerPoint</Application>
  <PresentationFormat>Widescreen</PresentationFormat>
  <Paragraphs>288</Paragraphs>
  <Slides>24</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MS Gothic</vt:lpstr>
      <vt:lpstr>Aptos</vt:lpstr>
      <vt:lpstr>Arial</vt:lpstr>
      <vt:lpstr>Calibri</vt:lpstr>
      <vt:lpstr>Helvetica</vt:lpstr>
      <vt:lpstr>Monotype Sorts</vt:lpstr>
      <vt:lpstr>Times New Roman</vt:lpstr>
      <vt:lpstr>802-24-Theme1</vt:lpstr>
      <vt:lpstr>802.24 Vertical Applications TAG</vt:lpstr>
      <vt:lpstr>802.24 Overview</vt:lpstr>
      <vt:lpstr>802.24 May Interim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IoT White Paper Discussion from May 2025</vt:lpstr>
      <vt:lpstr>Smart Grid white paper revision</vt:lpstr>
      <vt:lpstr>Areas discussed and Edited March 2025</vt:lpstr>
      <vt:lpstr>Discussion from May 2025</vt:lpstr>
      <vt:lpstr>Smart Grid White Paper Revision Plan</vt:lpstr>
      <vt:lpstr>Agenda for Wednesday</vt:lpstr>
      <vt:lpstr>AFV Communications - White Paper</vt:lpstr>
      <vt:lpstr>Contributions related to AFV White Paper</vt:lpstr>
      <vt:lpstr>AFV Next Steps </vt:lpstr>
      <vt:lpstr>Future TAG Activity Planning</vt:lpstr>
      <vt:lpstr>802.24 TAG 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519</cp:revision>
  <dcterms:created xsi:type="dcterms:W3CDTF">2020-10-13T15:01:18Z</dcterms:created>
  <dcterms:modified xsi:type="dcterms:W3CDTF">2025-05-15T08:34:16Z</dcterms:modified>
</cp:coreProperties>
</file>