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0" r:id="rId15"/>
    <p:sldId id="1908" r:id="rId16"/>
    <p:sldId id="1899" r:id="rId17"/>
    <p:sldId id="1907" r:id="rId18"/>
    <p:sldId id="1909" r:id="rId19"/>
    <p:sldId id="1902" r:id="rId20"/>
    <p:sldId id="1910" r:id="rId21"/>
    <p:sldId id="1885" r:id="rId22"/>
    <p:sldId id="1894" r:id="rId23"/>
    <p:sldId id="1906"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0"/>
            <p14:sldId id="1908"/>
            <p14:sldId id="1899"/>
            <p14:sldId id="1907"/>
            <p14:sldId id="1909"/>
            <p14:sldId id="1902"/>
            <p14:sldId id="1910"/>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17" d="100"/>
          <a:sy n="117" d="100"/>
        </p:scale>
        <p:origin x="108" y="24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7-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 Id="rId5" Type="http://schemas.openxmlformats.org/officeDocument/2006/relationships/hyperlink" Target="https://epri.webex.com/epri/j.php?MTID=m1c6b707f356fe78447c4a6a943bb39c0" TargetMode="External"/><Relationship Id="rId4" Type="http://schemas.openxmlformats.org/officeDocument/2006/relationships/hyperlink" Target="https://epri.webex.com/epri/j.php?MTID=md8b37765234eb09604086d6b0e947be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2025 Interim Session</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March 2025 TAG minutes</a:t>
            </a:r>
          </a:p>
          <a:p>
            <a:pPr lvl="1"/>
            <a:r>
              <a:rPr lang="en-US" dirty="0"/>
              <a:t>802.24-25-0006r0</a:t>
            </a:r>
          </a:p>
          <a:p>
            <a:pPr lvl="1"/>
            <a:endParaRPr lang="en-US" dirty="0">
              <a:solidFill>
                <a:schemeClr val="bg1">
                  <a:lumMod val="95000"/>
                </a:schemeClr>
              </a:solidFill>
            </a:endParaRPr>
          </a:p>
          <a:p>
            <a:pPr lvl="1"/>
            <a:endParaRPr lang="en-US" dirty="0"/>
          </a:p>
          <a:p>
            <a:r>
              <a:rPr lang="en-US" dirty="0"/>
              <a:t>Action Items from March</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0000" lnSpcReduction="20000"/>
          </a:bodyPr>
          <a:lstStyle/>
          <a:p>
            <a:r>
              <a:rPr lang="en-US" dirty="0"/>
              <a:t>Draft at end of March 2025 meeting: </a:t>
            </a:r>
            <a:r>
              <a:rPr lang="en-US" dirty="0">
                <a:hlinkClick r:id="rId2"/>
              </a:rPr>
              <a:t>24-22-0011-08-IoTg-internet-of-things-white-paper</a:t>
            </a:r>
            <a:endParaRPr lang="en-US" dirty="0"/>
          </a:p>
          <a:p>
            <a:pPr marL="0" indent="0">
              <a:buNone/>
            </a:pPr>
            <a:endParaRPr lang="en-US" dirty="0"/>
          </a:p>
          <a:p>
            <a:r>
              <a:rPr lang="en-US" dirty="0"/>
              <a:t>Discussions Notes</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  (needs review from WG experts)</a:t>
            </a:r>
          </a:p>
          <a:p>
            <a:pPr lvl="2"/>
            <a:endParaRPr lang="en-US" dirty="0"/>
          </a:p>
          <a:p>
            <a:pPr lvl="1"/>
            <a:r>
              <a:rPr lang="en-US" dirty="0"/>
              <a:t>Actions from March 25 Meeting</a:t>
            </a:r>
          </a:p>
          <a:p>
            <a:pPr lvl="2"/>
            <a:r>
              <a:rPr lang="en-US" dirty="0"/>
              <a:t>Smart City / Utility section – Ben will seek </a:t>
            </a:r>
            <a:r>
              <a:rPr lang="en-US" dirty="0" err="1"/>
              <a:t>Wi-Sun</a:t>
            </a:r>
            <a:r>
              <a:rPr lang="en-US" dirty="0"/>
              <a:t> text for this. </a:t>
            </a:r>
          </a:p>
          <a:p>
            <a:pPr lvl="2"/>
            <a:r>
              <a:rPr lang="en-US" dirty="0"/>
              <a:t>New section moved to conclusion: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D38C3-D865-19BF-D1DB-4FCC6E309013}"/>
              </a:ext>
            </a:extLst>
          </p:cNvPr>
          <p:cNvSpPr>
            <a:spLocks noGrp="1"/>
          </p:cNvSpPr>
          <p:nvPr>
            <p:ph type="title"/>
          </p:nvPr>
        </p:nvSpPr>
        <p:spPr/>
        <p:txBody>
          <a:bodyPr/>
          <a:lstStyle/>
          <a:p>
            <a:r>
              <a:rPr lang="en-US" dirty="0"/>
              <a:t>Discussion from May 2025</a:t>
            </a:r>
          </a:p>
        </p:txBody>
      </p:sp>
      <p:sp>
        <p:nvSpPr>
          <p:cNvPr id="3" name="Content Placeholder 2">
            <a:extLst>
              <a:ext uri="{FF2B5EF4-FFF2-40B4-BE49-F238E27FC236}">
                <a16:creationId xmlns:a16="http://schemas.microsoft.com/office/drawing/2014/main" id="{A9874ED6-A201-85D5-4505-9DE3D4C9C8C7}"/>
              </a:ext>
            </a:extLst>
          </p:cNvPr>
          <p:cNvSpPr>
            <a:spLocks noGrp="1"/>
          </p:cNvSpPr>
          <p:nvPr>
            <p:ph idx="1"/>
          </p:nvPr>
        </p:nvSpPr>
        <p:spPr/>
        <p:txBody>
          <a:bodyPr>
            <a:normAutofit fontScale="85000" lnSpcReduction="20000"/>
          </a:bodyPr>
          <a:lstStyle/>
          <a:p>
            <a:r>
              <a:rPr lang="en-US" dirty="0"/>
              <a:t>Section 5, and Section 8 – Comment for Ben to pull in content from Chris </a:t>
            </a:r>
            <a:r>
              <a:rPr lang="en-US" dirty="0" err="1"/>
              <a:t>DiMinico</a:t>
            </a:r>
            <a:r>
              <a:rPr lang="en-US" dirty="0"/>
              <a:t> contribution </a:t>
            </a:r>
          </a:p>
          <a:p>
            <a:pPr lvl="1"/>
            <a:r>
              <a:rPr lang="en-US" dirty="0"/>
              <a:t>Need to review offline to understand what content is referenced. </a:t>
            </a:r>
          </a:p>
          <a:p>
            <a:r>
              <a:rPr lang="en-US" dirty="0"/>
              <a:t>Section 7 – import from WI-SUN smart cities. </a:t>
            </a:r>
          </a:p>
          <a:p>
            <a:r>
              <a:rPr lang="en-US" dirty="0"/>
              <a:t>Section 10 - (Create a table of 802.11 PHY vs applicable band)</a:t>
            </a:r>
          </a:p>
          <a:p>
            <a:pPr lvl="1"/>
            <a:r>
              <a:rPr lang="en-US" dirty="0"/>
              <a:t>Extract from frequency table - Document EC-22-0266 added</a:t>
            </a:r>
          </a:p>
          <a:p>
            <a:pPr lvl="1"/>
            <a:endParaRPr lang="en-US" dirty="0"/>
          </a:p>
          <a:p>
            <a:r>
              <a:rPr lang="en-US" dirty="0"/>
              <a:t>New draft in 11r12</a:t>
            </a:r>
          </a:p>
          <a:p>
            <a:r>
              <a:rPr lang="en-US" dirty="0"/>
              <a:t>Remove closed comments and revision marks, update to new doc number</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1DBCFA8-C980-4E92-E1E4-1415368275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F830A82-06AA-BE11-2D40-17A5CAA492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740879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March 2025</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a:xfrm>
            <a:off x="914400" y="1828800"/>
            <a:ext cx="10363200" cy="4114800"/>
          </a:xfrm>
        </p:spPr>
        <p:txBody>
          <a:bodyPr/>
          <a:lstStyle/>
          <a:p>
            <a:r>
              <a:rPr lang="en-US" sz="2400" dirty="0">
                <a:latin typeface="Calibri" panose="020F0502020204030204" pitchFamily="34" charset="0"/>
                <a:cs typeface="Times New Roman" panose="02020603050405020304" pitchFamily="18" charset="0"/>
              </a:rPr>
              <a:t>Output draft from March 2025: </a:t>
            </a:r>
            <a:r>
              <a:rPr lang="en-US" sz="2400" dirty="0">
                <a:hlinkClick r:id="rId2"/>
              </a:rPr>
              <a:t>24-24-0014-05-sgtg-802.24</a:t>
            </a:r>
            <a:r>
              <a:rPr lang="en-US" sz="2400" dirty="0"/>
              <a:t> </a:t>
            </a:r>
            <a:endParaRPr lang="en-US" sz="24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Discussion from March 2025</a:t>
            </a:r>
          </a:p>
          <a:p>
            <a:pPr lvl="1"/>
            <a:r>
              <a:rPr lang="en-US" sz="1600" dirty="0">
                <a:latin typeface="Calibri" panose="020F0502020204030204" pitchFamily="34" charset="0"/>
                <a:cs typeface="Times New Roman" panose="02020603050405020304" pitchFamily="18" charset="0"/>
              </a:rPr>
              <a:t>Action for Ben </a:t>
            </a:r>
            <a:r>
              <a:rPr lang="en-US" sz="1600" dirty="0" err="1">
                <a:latin typeface="Calibri" panose="020F0502020204030204" pitchFamily="34" charset="0"/>
                <a:cs typeface="Times New Roman" panose="02020603050405020304" pitchFamily="18" charset="0"/>
              </a:rPr>
              <a:t>w.r.t.</a:t>
            </a:r>
            <a:r>
              <a:rPr lang="en-US" sz="1600" dirty="0">
                <a:latin typeface="Calibri" panose="020F0502020204030204" pitchFamily="34" charset="0"/>
                <a:cs typeface="Times New Roman" panose="02020603050405020304" pitchFamily="18" charset="0"/>
              </a:rPr>
              <a:t> spectrum sharing</a:t>
            </a:r>
          </a:p>
          <a:p>
            <a:pPr lvl="1"/>
            <a:r>
              <a:rPr lang="en-US" sz="1600" dirty="0">
                <a:latin typeface="Calibri" panose="020F0502020204030204" pitchFamily="34" charset="0"/>
                <a:cs typeface="Times New Roman" panose="02020603050405020304" pitchFamily="18" charset="0"/>
              </a:rPr>
              <a:t>Action – do we retain or remove OneM2M?  Is there any relevance? </a:t>
            </a:r>
          </a:p>
          <a:p>
            <a:pPr lvl="1"/>
            <a:r>
              <a:rPr lang="en-US" sz="1600" dirty="0">
                <a:latin typeface="Calibri" panose="020F0502020204030204" pitchFamily="34" charset="0"/>
                <a:cs typeface="Times New Roman" panose="02020603050405020304" pitchFamily="18" charset="0"/>
              </a:rPr>
              <a:t>Action – Tero to review security section</a:t>
            </a:r>
          </a:p>
          <a:p>
            <a:pPr lvl="1"/>
            <a:r>
              <a:rPr lang="en-US" sz="1600" dirty="0">
                <a:latin typeface="Calibri" panose="020F0502020204030204" pitchFamily="34" charset="0"/>
                <a:cs typeface="Times New Roman" panose="02020603050405020304" pitchFamily="18" charset="0"/>
              </a:rPr>
              <a:t>Action Phil Beecher – update on energy constrained, low power devices</a:t>
            </a:r>
          </a:p>
          <a:p>
            <a:pPr lvl="1"/>
            <a:r>
              <a:rPr lang="en-US" sz="1600" dirty="0">
                <a:latin typeface="Calibri" panose="020F0502020204030204" pitchFamily="34" charset="0"/>
                <a:cs typeface="Times New Roman" panose="02020603050405020304" pitchFamily="18" charset="0"/>
              </a:rPr>
              <a:t>Tim – review and update Companion document - 24-24-0029-00-sgtg-2025-update-package-of-802-smart-grid-standards.docx   (looks like equal or greater effort than the white paper) </a:t>
            </a:r>
          </a:p>
          <a:p>
            <a:pPr lvl="1"/>
            <a:endParaRPr lang="en-US" sz="1600" dirty="0">
              <a:latin typeface="Calibri" panose="020F0502020204030204" pitchFamily="34" charset="0"/>
              <a:cs typeface="Times New Roman" panose="02020603050405020304" pitchFamily="18" charset="0"/>
            </a:endParaRPr>
          </a:p>
          <a:p>
            <a:pPr lvl="1"/>
            <a:r>
              <a:rPr lang="en-US" sz="1600" dirty="0">
                <a:latin typeface="Calibri" panose="020F0502020204030204" pitchFamily="34" charset="0"/>
                <a:cs typeface="Times New Roman" panose="02020603050405020304" pitchFamily="18" charset="0"/>
              </a:rPr>
              <a:t>Incorporate note on IEEE 2857-2021 is IEEE adoption of Wi-SUN FAN. </a:t>
            </a:r>
          </a:p>
          <a:p>
            <a:pPr lvl="1"/>
            <a:endParaRPr lang="en-US" sz="16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Tuesday May 13 is not conflicting with TG4ad or </a:t>
            </a:r>
            <a:r>
              <a:rPr lang="en-US" sz="2000" dirty="0" err="1">
                <a:latin typeface="Calibri" panose="020F0502020204030204" pitchFamily="34" charset="0"/>
                <a:cs typeface="Times New Roman" panose="02020603050405020304" pitchFamily="18" charset="0"/>
              </a:rPr>
              <a:t>Maint</a:t>
            </a:r>
            <a:r>
              <a:rPr lang="en-US" sz="2000" dirty="0">
                <a:latin typeface="Calibri" panose="020F0502020204030204" pitchFamily="34" charset="0"/>
                <a:cs typeface="Times New Roman" panose="02020603050405020304" pitchFamily="18" charset="0"/>
              </a:rPr>
              <a:t> – Phil and Tero invited. </a:t>
            </a:r>
          </a:p>
          <a:p>
            <a:pPr marL="457200" lvl="1" indent="0">
              <a:buNone/>
            </a:pPr>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Discussion from May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p:txBody>
          <a:bodyPr/>
          <a:lstStyle/>
          <a:p>
            <a:r>
              <a:rPr lang="en-US" dirty="0"/>
              <a:t>Provide draft to Phil for update on energy constrained, low power devices</a:t>
            </a:r>
          </a:p>
          <a:p>
            <a:r>
              <a:rPr lang="en-US" sz="3200" dirty="0">
                <a:latin typeface="Calibri" panose="020F0502020204030204" pitchFamily="34" charset="0"/>
                <a:cs typeface="Times New Roman" panose="02020603050405020304" pitchFamily="18" charset="0"/>
              </a:rPr>
              <a:t>Decision to remove OneM2M.</a:t>
            </a:r>
          </a:p>
          <a:p>
            <a:r>
              <a:rPr lang="en-US" dirty="0"/>
              <a:t>Extract text to send to Tero on security. Page 4</a:t>
            </a:r>
          </a:p>
          <a:p>
            <a:endParaRPr lang="en-US" dirty="0"/>
          </a:p>
          <a:p>
            <a:r>
              <a:rPr lang="en-US" dirty="0"/>
              <a:t>Interim draft </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586E-E716-0160-38CE-308AEBB9F3F5}"/>
              </a:ext>
            </a:extLst>
          </p:cNvPr>
          <p:cNvSpPr>
            <a:spLocks noGrp="1"/>
          </p:cNvSpPr>
          <p:nvPr>
            <p:ph type="title"/>
          </p:nvPr>
        </p:nvSpPr>
        <p:spPr/>
        <p:txBody>
          <a:bodyPr/>
          <a:lstStyle/>
          <a:p>
            <a:r>
              <a:rPr lang="en-US" dirty="0"/>
              <a:t>Agenda for Wednesday</a:t>
            </a:r>
          </a:p>
        </p:txBody>
      </p:sp>
      <p:sp>
        <p:nvSpPr>
          <p:cNvPr id="3" name="Content Placeholder 2">
            <a:extLst>
              <a:ext uri="{FF2B5EF4-FFF2-40B4-BE49-F238E27FC236}">
                <a16:creationId xmlns:a16="http://schemas.microsoft.com/office/drawing/2014/main" id="{576D39AA-154B-4146-538C-F5F11105EEB9}"/>
              </a:ext>
            </a:extLst>
          </p:cNvPr>
          <p:cNvSpPr>
            <a:spLocks noGrp="1"/>
          </p:cNvSpPr>
          <p:nvPr>
            <p:ph idx="1"/>
          </p:nvPr>
        </p:nvSpPr>
        <p:spPr>
          <a:xfrm>
            <a:off x="914400" y="1905000"/>
            <a:ext cx="10363200" cy="4191000"/>
          </a:xfrm>
        </p:spPr>
        <p:txBody>
          <a:bodyPr>
            <a:normAutofit fontScale="77500" lnSpcReduction="20000"/>
          </a:bodyPr>
          <a:lstStyle/>
          <a:p>
            <a:r>
              <a:rPr lang="en-US" dirty="0"/>
              <a:t>AFV White Paper and contribution</a:t>
            </a:r>
          </a:p>
          <a:p>
            <a:r>
              <a:rPr lang="en-US" dirty="0"/>
              <a:t>Discussion on 802.11 Auto TIG collaboration</a:t>
            </a:r>
          </a:p>
          <a:p>
            <a:pPr lvl="1"/>
            <a:r>
              <a:rPr lang="en-US" dirty="0"/>
              <a:t>Auto TIG will continue to meet through January 2026. </a:t>
            </a:r>
          </a:p>
          <a:p>
            <a:r>
              <a:rPr lang="en-US" dirty="0"/>
              <a:t>Revisit IoT White Paper and contribution plan</a:t>
            </a:r>
          </a:p>
          <a:p>
            <a:pPr lvl="1"/>
            <a:r>
              <a:rPr lang="en-US" dirty="0"/>
              <a:t>Tim will clean up existing document, assign a new document number. </a:t>
            </a:r>
          </a:p>
          <a:p>
            <a:pPr lvl="1"/>
            <a:r>
              <a:rPr lang="en-US" dirty="0"/>
              <a:t>Raquel will expand text on Page 7 w.r.t Matter from comment in the new document and upload a revision</a:t>
            </a:r>
          </a:p>
          <a:p>
            <a:r>
              <a:rPr lang="en-US" dirty="0"/>
              <a:t>Raquel’s comments on Smart Grid WP in 24-25-0013r0. Tim will incorporate in update 24-24-0014r7, (remove change marks) then Raquel can expand those sections as needed. </a:t>
            </a:r>
          </a:p>
          <a:p>
            <a:pPr lvl="1"/>
            <a:r>
              <a:rPr lang="en-US" dirty="0"/>
              <a:t>Either as separate document to be merged, or in main document 24-0014 with change marks. </a:t>
            </a:r>
          </a:p>
          <a:p>
            <a:pPr lvl="1"/>
            <a:endParaRPr lang="en-US" dirty="0"/>
          </a:p>
        </p:txBody>
      </p:sp>
      <p:sp>
        <p:nvSpPr>
          <p:cNvPr id="4" name="Footer Placeholder 3">
            <a:extLst>
              <a:ext uri="{FF2B5EF4-FFF2-40B4-BE49-F238E27FC236}">
                <a16:creationId xmlns:a16="http://schemas.microsoft.com/office/drawing/2014/main" id="{0B7D0084-4144-DEAC-83FA-2FA9B42E48E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8A2925-0B5E-4BDE-54E8-ACDC3F819F3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992923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3" name="Content Placeholder 2">
            <a:extLst>
              <a:ext uri="{FF2B5EF4-FFF2-40B4-BE49-F238E27FC236}">
                <a16:creationId xmlns:a16="http://schemas.microsoft.com/office/drawing/2014/main" id="{07AE19B1-EFE7-27F1-5563-8F9A45ED5D8E}"/>
              </a:ext>
            </a:extLst>
          </p:cNvPr>
          <p:cNvSpPr>
            <a:spLocks noGrp="1"/>
          </p:cNvSpPr>
          <p:nvPr>
            <p:ph idx="1"/>
          </p:nvPr>
        </p:nvSpPr>
        <p:spPr/>
        <p:txBody>
          <a:bodyPr/>
          <a:lstStyle/>
          <a:p>
            <a:r>
              <a:rPr lang="en-US" dirty="0"/>
              <a:t>802.24-25-0011r0 IEEE 802 Networks for Last mile Energy Orchestration Framework</a:t>
            </a:r>
          </a:p>
          <a:p>
            <a:pPr lvl="1"/>
            <a:r>
              <a:rPr lang="en-US" dirty="0"/>
              <a:t>Jin Seek Choi (Hanyang University), Hyeong Ho Lee (</a:t>
            </a:r>
            <a:r>
              <a:rPr lang="en-US" dirty="0" err="1"/>
              <a:t>Netvision</a:t>
            </a:r>
            <a:r>
              <a:rPr lang="en-US" dirty="0"/>
              <a:t> Telecom Inc.)</a:t>
            </a:r>
          </a:p>
          <a:p>
            <a:r>
              <a:rPr lang="en-US" dirty="0"/>
              <a:t>802.24-25-0010r0 – Minutes of 1-May-2025 teleconference</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fontScale="92500" lnSpcReduction="20000"/>
          </a:bodyPr>
          <a:lstStyle/>
          <a:p>
            <a:r>
              <a:rPr lang="en-US" dirty="0"/>
              <a:t>New draft in 802.24-25-0011r0</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r>
              <a:rPr lang="en-US" dirty="0"/>
              <a:t>New AFV White Paper Outline in 24-24-28r0</a:t>
            </a:r>
          </a:p>
          <a:p>
            <a:endParaRPr lang="en-US" dirty="0"/>
          </a:p>
          <a:p>
            <a:r>
              <a:rPr lang="en-US" dirty="0"/>
              <a:t>No update to AFV draft coming out of May 2025</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endParaRPr lang="en-US" dirty="0"/>
          </a:p>
          <a:p>
            <a:r>
              <a:rPr lang="en-US" dirty="0"/>
              <a:t>Potential collaboration or follow white paper from 802.11 Auto TIG.  Input from Jim Lansford. Possible joint meetings of TIG and 802.24 later in 2025.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85000" lnSpcReduction="20000"/>
          </a:bodyPr>
          <a:lstStyle/>
          <a:p>
            <a:r>
              <a:rPr lang="en-US" dirty="0"/>
              <a:t>Action Items</a:t>
            </a:r>
          </a:p>
          <a:p>
            <a:pPr lvl="1"/>
            <a:r>
              <a:rPr lang="en-US" dirty="0"/>
              <a:t>Tim – upload clean updates to SG and IoT WPs</a:t>
            </a:r>
          </a:p>
          <a:p>
            <a:pPr lvl="1"/>
            <a:r>
              <a:rPr lang="en-US" dirty="0"/>
              <a:t>Raquel contribute text to both updates.</a:t>
            </a:r>
          </a:p>
          <a:p>
            <a:pPr lvl="1"/>
            <a:r>
              <a:rPr lang="en-US" dirty="0"/>
              <a:t>Ben and/or Raquel on spectrum sharing</a:t>
            </a:r>
          </a:p>
          <a:p>
            <a:pPr lvl="1"/>
            <a:r>
              <a:rPr lang="en-US" sz="2800" dirty="0">
                <a:latin typeface="Calibri" panose="020F0502020204030204" pitchFamily="34" charset="0"/>
                <a:cs typeface="Times New Roman" panose="02020603050405020304" pitchFamily="18" charset="0"/>
              </a:rPr>
              <a:t>Phil Beecher – update on energy constrained, low power devices</a:t>
            </a:r>
          </a:p>
          <a:p>
            <a:pPr lvl="1"/>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July 2025 – Madrid Spain</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761599"/>
            <a:ext cx="528319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May 13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2431 857 1018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75cEAxEnTK2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May 14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2438 431 9571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TXpfupep393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53017</TotalTime>
  <Words>2643</Words>
  <Application>Microsoft Office PowerPoint</Application>
  <PresentationFormat>Widescreen</PresentationFormat>
  <Paragraphs>302</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vt:lpstr>
      <vt:lpstr>Discussion from May 2025</vt:lpstr>
      <vt:lpstr>Smart Grid white paper revision</vt:lpstr>
      <vt:lpstr>Areas discussed and Edited March 2025</vt:lpstr>
      <vt:lpstr>Discussion from May 2025</vt:lpstr>
      <vt:lpstr>Smart Grid White Paper Revision Plan</vt:lpstr>
      <vt:lpstr>Agenda for Wednesday</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515</cp:revision>
  <dcterms:created xsi:type="dcterms:W3CDTF">2020-10-13T15:01:18Z</dcterms:created>
  <dcterms:modified xsi:type="dcterms:W3CDTF">2025-05-14T15:10:47Z</dcterms:modified>
</cp:coreProperties>
</file>