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7"/>
  </p:notesMasterIdLst>
  <p:handoutMasterIdLst>
    <p:handoutMasterId r:id="rId28"/>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1897" r:id="rId15"/>
    <p:sldId id="486" r:id="rId16"/>
    <p:sldId id="475" r:id="rId17"/>
    <p:sldId id="1898" r:id="rId18"/>
    <p:sldId id="521" r:id="rId19"/>
    <p:sldId id="1885" r:id="rId20"/>
    <p:sldId id="1894" r:id="rId21"/>
    <p:sldId id="1886" r:id="rId22"/>
    <p:sldId id="524" r:id="rId23"/>
    <p:sldId id="474" r:id="rId24"/>
    <p:sldId id="391" r:id="rId25"/>
    <p:sldId id="1895"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1897"/>
            <p14:sldId id="486"/>
            <p14:sldId id="475"/>
            <p14:sldId id="1898"/>
            <p14:sldId id="521"/>
            <p14:sldId id="1885"/>
            <p14:sldId id="1894"/>
            <p14:sldId id="1886"/>
            <p14:sldId id="524"/>
            <p14:sldId id="474"/>
            <p14:sldId id="391"/>
            <p14:sldId id="189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68" autoAdjust="0"/>
    <p:restoredTop sz="94099" autoAdjust="0"/>
  </p:normalViewPr>
  <p:slideViewPr>
    <p:cSldViewPr>
      <p:cViewPr varScale="1">
        <p:scale>
          <a:sx n="143" d="100"/>
          <a:sy n="143" d="100"/>
        </p:scale>
        <p:origin x="132" y="900"/>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802.24-23-0029r0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November 2023</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24/dcn/23/24-23-0025-00-0000-september-2023-tag-minute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24/dcn/22/24-22-0011-01-IoTg-internet-of-things-white-paper.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24/dcn/23/24-23-0007-03-0000-afv-white-paper.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epri.webex.com/epri/globalcallin.php?MTID=mb034ed3111c3810502d2b644955e7315" TargetMode="External"/><Relationship Id="rId3" Type="http://schemas.openxmlformats.org/officeDocument/2006/relationships/hyperlink" Target="https://epri.webex.com/epri/j.php?MTID=m5ca7d23a458e8c55b53a40fe547c9147" TargetMode="External"/><Relationship Id="rId7" Type="http://schemas.openxmlformats.org/officeDocument/2006/relationships/hyperlink" Target="https://epri.webex.com/epri/j.php?MTID=m932bb8b2874760807593f1ff8253689d" TargetMode="External"/><Relationship Id="rId2" Type="http://schemas.openxmlformats.org/officeDocument/2006/relationships/hyperlink" Target="https://cvent.me/Pna0qm" TargetMode="External"/><Relationship Id="rId1" Type="http://schemas.openxmlformats.org/officeDocument/2006/relationships/slideLayout" Target="../slideLayouts/slideLayout2.xml"/><Relationship Id="rId6" Type="http://schemas.openxmlformats.org/officeDocument/2006/relationships/hyperlink" Target="https://cisco.com/go/toll-free-dialing-restrictions" TargetMode="External"/><Relationship Id="rId5" Type="http://schemas.openxmlformats.org/officeDocument/2006/relationships/hyperlink" Target="https://epri.webex.com/epri/globalcallin.php?MTID=m888eee9fc057c3d4bc8f64d13ac7ca5d" TargetMode="External"/><Relationship Id="rId4" Type="http://schemas.openxmlformats.org/officeDocument/2006/relationships/hyperlink" Target="https://epri.webex.com/epri/j.php?MTID=mb474016b7c19b24772d366e34e8a650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November 2023 Plenary Meeting</a:t>
            </a:r>
          </a:p>
          <a:p>
            <a:r>
              <a:rPr lang="en-US" dirty="0"/>
              <a:t>Honolulu, Hawaii, USA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fontScale="92500" lnSpcReduction="20000"/>
          </a:bodyPr>
          <a:lstStyle/>
          <a:p>
            <a:endParaRPr lang="en-US" dirty="0"/>
          </a:p>
          <a:p>
            <a:r>
              <a:rPr lang="en-US" dirty="0"/>
              <a:t>Approve September 2023 TAG minutes</a:t>
            </a:r>
          </a:p>
          <a:p>
            <a:pPr lvl="1"/>
            <a:r>
              <a:rPr lang="en-US" dirty="0">
                <a:hlinkClick r:id="rId2"/>
              </a:rPr>
              <a:t>https://mentor.ieee.org/802.24/dcn/23/24-23-0025-00-0000-september-2023-tag-minutes.pdf</a:t>
            </a:r>
            <a:endParaRPr lang="en-US" dirty="0"/>
          </a:p>
          <a:p>
            <a:pPr lvl="1"/>
            <a:endParaRPr lang="en-US" dirty="0"/>
          </a:p>
          <a:p>
            <a:pPr lvl="1"/>
            <a:endParaRPr lang="en-US" dirty="0"/>
          </a:p>
          <a:p>
            <a:pPr lvl="1"/>
            <a:endParaRPr lang="en-US" dirty="0"/>
          </a:p>
          <a:p>
            <a:r>
              <a:rPr lang="en-US" dirty="0"/>
              <a:t>Action Items from September</a:t>
            </a:r>
          </a:p>
          <a:p>
            <a:pPr lvl="1">
              <a:buFont typeface="Wingdings" panose="05000000000000000000" pitchFamily="2" charset="2"/>
              <a:buChar char="ü"/>
            </a:pPr>
            <a:r>
              <a:rPr lang="en-US" dirty="0"/>
              <a:t>Tim: Send LL and 802 Vertical White Papers to IEEE Editors</a:t>
            </a:r>
          </a:p>
          <a:p>
            <a:pPr lvl="1"/>
            <a:r>
              <a:rPr lang="en-US" dirty="0"/>
              <a:t>Ben: Engage more people on IoT White Paper</a:t>
            </a:r>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fontScale="92500" lnSpcReduction="10000"/>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Chris </a:t>
            </a:r>
            <a:r>
              <a:rPr lang="en-US" sz="2400" dirty="0" err="1"/>
              <a:t>DiMinico</a:t>
            </a:r>
            <a:endParaRPr lang="en-US" sz="2400" dirty="0"/>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r>
              <a:rPr lang="en-US" sz="2400" dirty="0"/>
              <a:t>Chris D – will identify a point of contact or potential liaison for automotive  (Steve Carlson). Also check with Jim Lansford.</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DBB36-9E12-6DEA-D875-18098D1D4726}"/>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AAD91425-3268-57EF-4FE1-67994DBCF6B6}"/>
              </a:ext>
            </a:extLst>
          </p:cNvPr>
          <p:cNvSpPr>
            <a:spLocks noGrp="1"/>
          </p:cNvSpPr>
          <p:nvPr>
            <p:ph idx="1"/>
          </p:nvPr>
        </p:nvSpPr>
        <p:spPr/>
        <p:txBody>
          <a:bodyPr>
            <a:normAutofit/>
          </a:bodyPr>
          <a:lstStyle/>
          <a:p>
            <a:r>
              <a:rPr lang="en-US" dirty="0"/>
              <a:t>802.18 RR TAG. </a:t>
            </a:r>
          </a:p>
        </p:txBody>
      </p:sp>
      <p:sp>
        <p:nvSpPr>
          <p:cNvPr id="4" name="Footer Placeholder 3">
            <a:extLst>
              <a:ext uri="{FF2B5EF4-FFF2-40B4-BE49-F238E27FC236}">
                <a16:creationId xmlns:a16="http://schemas.microsoft.com/office/drawing/2014/main" id="{A5C8F68B-1B0E-90A6-810E-2C836B2103E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FD774B7-F6D4-9D1D-A46B-63C35F245B1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082304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a:xfrm>
            <a:off x="911469" y="1828800"/>
            <a:ext cx="10363200" cy="4419600"/>
          </a:xfrm>
        </p:spPr>
        <p:txBody>
          <a:bodyPr>
            <a:normAutofit/>
          </a:bodyPr>
          <a:lstStyle/>
          <a:p>
            <a:r>
              <a:rPr lang="en-US" dirty="0"/>
              <a:t>Document 802.24-23-20r1 “IEEE 802 Networks for Vertical Application” forwarded to IEEE editors for editing, formatting, and publishing process.</a:t>
            </a:r>
          </a:p>
          <a:p>
            <a:endParaRPr lang="en-US" dirty="0"/>
          </a:p>
          <a:p>
            <a:r>
              <a:rPr lang="en-US" dirty="0"/>
              <a:t>Discuss any feedback.</a:t>
            </a:r>
          </a:p>
          <a:p>
            <a:endParaRPr lang="en-US" dirty="0"/>
          </a:p>
          <a:p>
            <a:endParaRPr lang="en-US" dirty="0"/>
          </a:p>
          <a:p>
            <a:pPr lvl="1"/>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a:bodyPr>
          <a:lstStyle/>
          <a:p>
            <a:r>
              <a:rPr lang="en-US" dirty="0"/>
              <a:t>Finalize and move into IEEE Editors</a:t>
            </a:r>
          </a:p>
          <a:p>
            <a:r>
              <a:rPr lang="en-US" dirty="0"/>
              <a:t>Document 802.24-23-10r6 “Low Latency Communication White Paper”  forwarded to IEEE editors for editing, formatting, and publishing process.</a:t>
            </a:r>
          </a:p>
          <a:p>
            <a:endParaRPr lang="en-US" dirty="0"/>
          </a:p>
          <a:p>
            <a:r>
              <a:rPr lang="en-US" dirty="0"/>
              <a:t>Discuss any feedback.</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dirty="0"/>
              <a:t>Slide </a:t>
            </a:r>
            <a:fld id="{D2793805-6678-4F90-9549-7863581D2258}" type="slidenum">
              <a:rPr lang="en-US" altLang="en-US" smtClean="0"/>
              <a:pPr/>
              <a:t>16</a:t>
            </a:fld>
            <a:endParaRPr lang="en-US" altLang="en-US" dirty="0"/>
          </a:p>
        </p:txBody>
      </p:sp>
    </p:spTree>
    <p:extLst>
      <p:ext uri="{BB962C8B-B14F-4D97-AF65-F5344CB8AC3E}">
        <p14:creationId xmlns:p14="http://schemas.microsoft.com/office/powerpoint/2010/main" val="530639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34B35-BC5A-24B1-B83D-2FE197BDE747}"/>
              </a:ext>
            </a:extLst>
          </p:cNvPr>
          <p:cNvSpPr>
            <a:spLocks noGrp="1"/>
          </p:cNvSpPr>
          <p:nvPr>
            <p:ph type="title"/>
          </p:nvPr>
        </p:nvSpPr>
        <p:spPr/>
        <p:txBody>
          <a:bodyPr/>
          <a:lstStyle/>
          <a:p>
            <a:r>
              <a:rPr lang="en-US" dirty="0"/>
              <a:t>IoT White Paper Strategy</a:t>
            </a:r>
          </a:p>
        </p:txBody>
      </p:sp>
      <p:sp>
        <p:nvSpPr>
          <p:cNvPr id="3" name="Content Placeholder 2">
            <a:extLst>
              <a:ext uri="{FF2B5EF4-FFF2-40B4-BE49-F238E27FC236}">
                <a16:creationId xmlns:a16="http://schemas.microsoft.com/office/drawing/2014/main" id="{3AD0F6D2-A283-FFA1-BE9A-D3F5D79A3CB1}"/>
              </a:ext>
            </a:extLst>
          </p:cNvPr>
          <p:cNvSpPr>
            <a:spLocks noGrp="1"/>
          </p:cNvSpPr>
          <p:nvPr>
            <p:ph idx="1"/>
          </p:nvPr>
        </p:nvSpPr>
        <p:spPr/>
        <p:txBody>
          <a:bodyPr/>
          <a:lstStyle/>
          <a:p>
            <a:r>
              <a:rPr lang="en-US" dirty="0"/>
              <a:t>Existing WP draft 24-22-11r2 </a:t>
            </a:r>
          </a:p>
          <a:p>
            <a:r>
              <a:rPr lang="en-US" dirty="0"/>
              <a:t>SPE (Chris </a:t>
            </a:r>
            <a:r>
              <a:rPr lang="en-US" dirty="0" err="1"/>
              <a:t>DiMinico</a:t>
            </a:r>
            <a:r>
              <a:rPr lang="en-US" dirty="0"/>
              <a:t>) 24-23-0013-00-IoTg-802-24-2-iot-10base-t1l-spe-switches-and-adapters.pdf</a:t>
            </a:r>
          </a:p>
          <a:p>
            <a:r>
              <a:rPr lang="en-US" dirty="0"/>
              <a:t>New draft from Ben and Allan (maybe an outline?)</a:t>
            </a:r>
          </a:p>
          <a:p>
            <a:endParaRPr lang="en-US" dirty="0"/>
          </a:p>
          <a:p>
            <a:r>
              <a:rPr lang="en-US" dirty="0"/>
              <a:t>Need to refine the wireless standards aspects of IoT.</a:t>
            </a:r>
          </a:p>
          <a:p>
            <a:pPr lvl="1"/>
            <a:r>
              <a:rPr lang="en-US" dirty="0"/>
              <a:t>Bring in Wi-SUN, WFA/802.11ah, Matter/Thread, Building control,  UWB Alliance, </a:t>
            </a:r>
          </a:p>
          <a:p>
            <a:endParaRPr lang="en-US" dirty="0"/>
          </a:p>
        </p:txBody>
      </p:sp>
      <p:sp>
        <p:nvSpPr>
          <p:cNvPr id="4" name="Footer Placeholder 3">
            <a:extLst>
              <a:ext uri="{FF2B5EF4-FFF2-40B4-BE49-F238E27FC236}">
                <a16:creationId xmlns:a16="http://schemas.microsoft.com/office/drawing/2014/main" id="{186B950C-8079-E2C2-FF20-2CD1C6F0226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806D5E9-E3DC-D1C1-F85D-1FD9DAF3925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647335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IoT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New Internet of Things White Paper </a:t>
            </a:r>
            <a:r>
              <a:rPr lang="en-US" dirty="0">
                <a:hlinkClick r:id="rId2"/>
              </a:rPr>
              <a:t>24-22-0011-01-IoTg-internet-of-things-white-paper</a:t>
            </a:r>
            <a:endParaRPr lang="en-US" dirty="0"/>
          </a:p>
          <a:p>
            <a:endParaRPr lang="en-US" dirty="0"/>
          </a:p>
          <a:p>
            <a:r>
              <a:rPr lang="en-US" dirty="0"/>
              <a:t>Contributions for November:</a:t>
            </a:r>
          </a:p>
          <a:p>
            <a:endParaRPr lang="en-US" dirty="0"/>
          </a:p>
          <a:p>
            <a:endParaRPr lang="en-US" dirty="0"/>
          </a:p>
          <a:p>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85000" lnSpcReduction="20000"/>
          </a:bodyPr>
          <a:lstStyle/>
          <a:p>
            <a:r>
              <a:rPr lang="en-US" dirty="0"/>
              <a:t>Types of AFV sites:  residential, commercial vehicle depot, public transport site, long haul freight transportation.  (Public parking facilities)</a:t>
            </a:r>
          </a:p>
          <a:p>
            <a:r>
              <a:rPr lang="en-US" dirty="0"/>
              <a:t>Long dwell / short dwell  </a:t>
            </a:r>
          </a:p>
          <a:p>
            <a:r>
              <a:rPr lang="en-US" dirty="0"/>
              <a:t>High power / lower power</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25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graphicFrame>
        <p:nvGraphicFramePr>
          <p:cNvPr id="6" name="Content Placeholder 5">
            <a:extLst>
              <a:ext uri="{FF2B5EF4-FFF2-40B4-BE49-F238E27FC236}">
                <a16:creationId xmlns:a16="http://schemas.microsoft.com/office/drawing/2014/main" id="{142684EA-6523-3897-6FE8-0C89EE85E0DF}"/>
              </a:ext>
            </a:extLst>
          </p:cNvPr>
          <p:cNvGraphicFramePr>
            <a:graphicFrameLocks noGrp="1"/>
          </p:cNvGraphicFramePr>
          <p:nvPr>
            <p:ph idx="1"/>
            <p:extLst>
              <p:ext uri="{D42A27DB-BD31-4B8C-83A1-F6EECF244321}">
                <p14:modId xmlns:p14="http://schemas.microsoft.com/office/powerpoint/2010/main" val="2025569628"/>
              </p:ext>
            </p:extLst>
          </p:nvPr>
        </p:nvGraphicFramePr>
        <p:xfrm>
          <a:off x="914400" y="2209800"/>
          <a:ext cx="10363200" cy="1737360"/>
        </p:xfrm>
        <a:graphic>
          <a:graphicData uri="http://schemas.openxmlformats.org/drawingml/2006/table">
            <a:tbl>
              <a:tblPr/>
              <a:tblGrid>
                <a:gridCol w="762000">
                  <a:extLst>
                    <a:ext uri="{9D8B030D-6E8A-4147-A177-3AD203B41FA5}">
                      <a16:colId xmlns:a16="http://schemas.microsoft.com/office/drawing/2014/main" val="2726607364"/>
                    </a:ext>
                  </a:extLst>
                </a:gridCol>
                <a:gridCol w="762000">
                  <a:extLst>
                    <a:ext uri="{9D8B030D-6E8A-4147-A177-3AD203B41FA5}">
                      <a16:colId xmlns:a16="http://schemas.microsoft.com/office/drawing/2014/main" val="1198123443"/>
                    </a:ext>
                  </a:extLst>
                </a:gridCol>
                <a:gridCol w="533400">
                  <a:extLst>
                    <a:ext uri="{9D8B030D-6E8A-4147-A177-3AD203B41FA5}">
                      <a16:colId xmlns:a16="http://schemas.microsoft.com/office/drawing/2014/main" val="978823419"/>
                    </a:ext>
                  </a:extLst>
                </a:gridCol>
                <a:gridCol w="2057400">
                  <a:extLst>
                    <a:ext uri="{9D8B030D-6E8A-4147-A177-3AD203B41FA5}">
                      <a16:colId xmlns:a16="http://schemas.microsoft.com/office/drawing/2014/main" val="1347802288"/>
                    </a:ext>
                  </a:extLst>
                </a:gridCol>
                <a:gridCol w="3352800">
                  <a:extLst>
                    <a:ext uri="{9D8B030D-6E8A-4147-A177-3AD203B41FA5}">
                      <a16:colId xmlns:a16="http://schemas.microsoft.com/office/drawing/2014/main" val="1064732746"/>
                    </a:ext>
                  </a:extLst>
                </a:gridCol>
                <a:gridCol w="2895600">
                  <a:extLst>
                    <a:ext uri="{9D8B030D-6E8A-4147-A177-3AD203B41FA5}">
                      <a16:colId xmlns:a16="http://schemas.microsoft.com/office/drawing/2014/main" val="4286634255"/>
                    </a:ext>
                  </a:extLst>
                </a:gridCol>
              </a:tblGrid>
              <a:tr h="0">
                <a:tc>
                  <a:txBody>
                    <a:bodyPr/>
                    <a:lstStyle/>
                    <a:p>
                      <a:r>
                        <a:rPr lang="en-US"/>
                        <a:t>2023</a:t>
                      </a:r>
                    </a:p>
                  </a:txBody>
                  <a:tcPr anchor="ctr">
                    <a:lnL>
                      <a:noFill/>
                    </a:lnL>
                    <a:lnR>
                      <a:noFill/>
                    </a:lnR>
                    <a:lnT>
                      <a:noFill/>
                    </a:lnT>
                    <a:lnB>
                      <a:noFill/>
                    </a:lnB>
                  </a:tcPr>
                </a:tc>
                <a:tc>
                  <a:txBody>
                    <a:bodyPr/>
                    <a:lstStyle/>
                    <a:p>
                      <a:r>
                        <a:rPr lang="en-US"/>
                        <a:t>28</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TAG documents</a:t>
                      </a:r>
                    </a:p>
                  </a:txBody>
                  <a:tcPr anchor="ctr">
                    <a:lnL>
                      <a:noFill/>
                    </a:lnL>
                    <a:lnR>
                      <a:noFill/>
                    </a:lnR>
                    <a:lnT>
                      <a:noFill/>
                    </a:lnT>
                    <a:lnB>
                      <a:noFill/>
                    </a:lnB>
                  </a:tcPr>
                </a:tc>
                <a:tc>
                  <a:txBody>
                    <a:bodyPr/>
                    <a:lstStyle/>
                    <a:p>
                      <a:r>
                        <a:rPr lang="en-US"/>
                        <a:t>Proposed Modification of Clause 3.5.4 "Integrating EV charging in an EMAP network" in the AFV Draft White Paper (Doc. 24-23-0007-03-0000)</a:t>
                      </a:r>
                    </a:p>
                  </a:txBody>
                  <a:tcPr anchor="ctr">
                    <a:lnL>
                      <a:noFill/>
                    </a:lnL>
                    <a:lnR>
                      <a:noFill/>
                    </a:lnR>
                    <a:lnT>
                      <a:noFill/>
                    </a:lnT>
                    <a:lnB>
                      <a:noFill/>
                    </a:lnB>
                  </a:tcPr>
                </a:tc>
                <a:tc>
                  <a:txBody>
                    <a:bodyPr/>
                    <a:lstStyle/>
                    <a:p>
                      <a:r>
                        <a:rPr lang="en-US" dirty="0"/>
                        <a:t>Jin Seek Choi (</a:t>
                      </a:r>
                      <a:r>
                        <a:rPr lang="en-US" dirty="0" err="1"/>
                        <a:t>Hanyang</a:t>
                      </a:r>
                      <a:r>
                        <a:rPr lang="en-US" dirty="0"/>
                        <a:t> University), Hyeong Ho Lee (Seoul National University of Science &amp; </a:t>
                      </a:r>
                      <a:br>
                        <a:rPr lang="en-US" dirty="0"/>
                      </a:br>
                      <a:r>
                        <a:rPr lang="en-US" dirty="0"/>
                        <a:t>Technology/</a:t>
                      </a:r>
                      <a:r>
                        <a:rPr lang="en-US" dirty="0" err="1"/>
                        <a:t>NetvisionTelecom</a:t>
                      </a:r>
                      <a:r>
                        <a:rPr lang="en-US" dirty="0"/>
                        <a:t> Inc.)</a:t>
                      </a:r>
                    </a:p>
                  </a:txBody>
                  <a:tcPr anchor="ctr">
                    <a:lnL>
                      <a:noFill/>
                    </a:lnL>
                    <a:lnR>
                      <a:noFill/>
                    </a:lnR>
                    <a:lnT>
                      <a:noFill/>
                    </a:lnT>
                    <a:lnB>
                      <a:noFill/>
                    </a:lnB>
                  </a:tcPr>
                </a:tc>
                <a:extLst>
                  <a:ext uri="{0D108BD9-81ED-4DB2-BD59-A6C34878D82A}">
                    <a16:rowId xmlns:a16="http://schemas.microsoft.com/office/drawing/2014/main" val="3327048645"/>
                  </a:ext>
                </a:extLst>
              </a:tr>
            </a:tbl>
          </a:graphicData>
        </a:graphic>
      </p:graphicFrame>
    </p:spTree>
    <p:extLst>
      <p:ext uri="{BB962C8B-B14F-4D97-AF65-F5344CB8AC3E}">
        <p14:creationId xmlns:p14="http://schemas.microsoft.com/office/powerpoint/2010/main" val="1036571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E7810-54EE-142D-AA9A-A4744CDE22DA}"/>
              </a:ext>
            </a:extLst>
          </p:cNvPr>
          <p:cNvSpPr>
            <a:spLocks noGrp="1"/>
          </p:cNvSpPr>
          <p:nvPr>
            <p:ph type="title"/>
          </p:nvPr>
        </p:nvSpPr>
        <p:spPr/>
        <p:txBody>
          <a:bodyPr/>
          <a:lstStyle/>
          <a:p>
            <a:r>
              <a:rPr lang="en-US" dirty="0"/>
              <a:t>AFV White Paper</a:t>
            </a:r>
          </a:p>
        </p:txBody>
      </p:sp>
      <p:sp>
        <p:nvSpPr>
          <p:cNvPr id="3" name="Content Placeholder 2">
            <a:extLst>
              <a:ext uri="{FF2B5EF4-FFF2-40B4-BE49-F238E27FC236}">
                <a16:creationId xmlns:a16="http://schemas.microsoft.com/office/drawing/2014/main" id="{B6520870-9BD7-E889-B7E5-061EA43C5C84}"/>
              </a:ext>
            </a:extLst>
          </p:cNvPr>
          <p:cNvSpPr>
            <a:spLocks noGrp="1"/>
          </p:cNvSpPr>
          <p:nvPr>
            <p:ph idx="1"/>
          </p:nvPr>
        </p:nvSpPr>
        <p:spPr/>
        <p:txBody>
          <a:bodyPr>
            <a:normAutofit/>
          </a:bodyPr>
          <a:lstStyle/>
          <a:p>
            <a:r>
              <a:rPr lang="en-US" dirty="0"/>
              <a:t>Draft white paper  </a:t>
            </a:r>
            <a:r>
              <a:rPr lang="en-US" dirty="0">
                <a:hlinkClick r:id="rId2"/>
              </a:rPr>
              <a:t>802.24-23-0007r3</a:t>
            </a:r>
            <a:r>
              <a:rPr lang="en-US" dirty="0"/>
              <a:t>   </a:t>
            </a:r>
          </a:p>
          <a:p>
            <a:endParaRPr lang="en-US" dirty="0"/>
          </a:p>
          <a:p>
            <a:r>
              <a:rPr lang="en-US" dirty="0"/>
              <a:t>Notes:</a:t>
            </a:r>
          </a:p>
          <a:p>
            <a:pPr marL="457200" lvl="1" indent="0">
              <a:buNone/>
            </a:pPr>
            <a:endParaRPr lang="en-US" dirty="0"/>
          </a:p>
        </p:txBody>
      </p:sp>
      <p:sp>
        <p:nvSpPr>
          <p:cNvPr id="4" name="Footer Placeholder 3">
            <a:extLst>
              <a:ext uri="{FF2B5EF4-FFF2-40B4-BE49-F238E27FC236}">
                <a16:creationId xmlns:a16="http://schemas.microsoft.com/office/drawing/2014/main" id="{B69710D9-6CE2-E2AD-FF0E-74BD51F5195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7208213C-8592-06C4-B942-BF5C93FA5E5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370426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70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pPr lvl="1"/>
            <a:r>
              <a:rPr lang="en-US" dirty="0"/>
              <a:t>Identify the people connected with new market sectors.</a:t>
            </a:r>
          </a:p>
          <a:p>
            <a:pPr lvl="1"/>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Action Plan</a:t>
            </a:r>
          </a:p>
          <a:p>
            <a:pPr lvl="1"/>
            <a:r>
              <a:rPr lang="en-US" dirty="0"/>
              <a:t>Promote 802.24 as a venue for vertical stakeholders to initiate standardization</a:t>
            </a:r>
          </a:p>
          <a:p>
            <a:pPr lvl="1"/>
            <a:r>
              <a:rPr lang="en-US" dirty="0"/>
              <a:t>Partner with public visibility SC – further outreach to industry alliances and advocates.  Close the loop from external specs back into IEEE 802.  Document success stories to motivate.</a:t>
            </a:r>
          </a:p>
          <a:p>
            <a:pPr lvl="1"/>
            <a:r>
              <a:rPr lang="en-US" dirty="0"/>
              <a:t>Participate in any IEEE 802 Showcase events to bring in industry people who are not interested in being a standards developer, but want to know about standards, and how to get them initiated. </a:t>
            </a:r>
          </a:p>
          <a:p>
            <a:pPr lvl="1"/>
            <a:r>
              <a:rPr lang="en-US" dirty="0"/>
              <a:t>Engage and bring in new verticals at specific industry events and conferences </a:t>
            </a:r>
          </a:p>
          <a:p>
            <a:endParaRPr lang="en-US" dirty="0"/>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fontScale="47500" lnSpcReduction="20000"/>
          </a:bodyPr>
          <a:lstStyle/>
          <a:p>
            <a:r>
              <a:rPr lang="en-US" dirty="0"/>
              <a:t>Update of first Smart Grid white paper to address latest amendments of 802.15.4 u, v, w, x, y, Rev-me, (eventual) transition to 802.15.15 (new organization of documents to separate UWB from Narrowband)</a:t>
            </a:r>
          </a:p>
          <a:p>
            <a:pPr lvl="1"/>
            <a:r>
              <a:rPr lang="en-US" dirty="0"/>
              <a:t>New topics – integration of Gas/Water into electric metering, battery leaf nodes for low power. </a:t>
            </a:r>
          </a:p>
          <a:p>
            <a:pPr lvl="1"/>
            <a:endParaRPr lang="en-US" dirty="0"/>
          </a:p>
          <a:p>
            <a:r>
              <a:rPr lang="en-US" dirty="0"/>
              <a:t>A whitepaper/document for application-specific use cases of Sub 1GHz standards 802.15.4g and 802.11ah. How use mechanisms in 802.19.3</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pPr lvl="1"/>
            <a:r>
              <a:rPr lang="en-US" dirty="0"/>
              <a:t>Ask Tero, coordinate with 802.15 IETF SC   (Attend Tutorial in May 2023 on RAW and DETNET)</a:t>
            </a:r>
          </a:p>
          <a:p>
            <a:pPr lvl="1"/>
            <a:r>
              <a:rPr lang="en-US" dirty="0"/>
              <a:t>Ann will report back from next IETF</a:t>
            </a:r>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
        <p:nvSpPr>
          <p:cNvPr id="6" name="Arrow: Right 5">
            <a:extLst>
              <a:ext uri="{FF2B5EF4-FFF2-40B4-BE49-F238E27FC236}">
                <a16:creationId xmlns:a16="http://schemas.microsoft.com/office/drawing/2014/main" id="{3ADC49D3-2B7C-CC03-633F-CD1845C6AF4C}"/>
              </a:ext>
            </a:extLst>
          </p:cNvPr>
          <p:cNvSpPr/>
          <p:nvPr/>
        </p:nvSpPr>
        <p:spPr bwMode="auto">
          <a:xfrm>
            <a:off x="266700" y="1981200"/>
            <a:ext cx="800100" cy="381000"/>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036341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799"/>
            <a:ext cx="10439400" cy="4831279"/>
          </a:xfrm>
        </p:spPr>
        <p:txBody>
          <a:bodyPr>
            <a:normAutofit/>
          </a:bodyPr>
          <a:lstStyle/>
          <a:p>
            <a:r>
              <a:rPr lang="en-US" dirty="0"/>
              <a:t>Action Items</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January 2024, Panama  Interim</a:t>
            </a:r>
          </a:p>
          <a:p>
            <a:pPr marL="742950" lvl="2">
              <a:spcBef>
                <a:spcPts val="0"/>
              </a:spcBef>
              <a:spcAft>
                <a:spcPts val="1200"/>
              </a:spcAft>
            </a:pPr>
            <a:r>
              <a:rPr lang="en-US" sz="2000" dirty="0">
                <a:latin typeface="Calibri" panose="020F0502020204030204" pitchFamily="34" charset="0"/>
                <a:ea typeface="Times New Roman" panose="02020603050405020304" pitchFamily="18" charset="0"/>
              </a:rPr>
              <a:t>March 2024 Denver, CO, USA  Plenary</a:t>
            </a:r>
          </a:p>
          <a:p>
            <a:pPr marL="742950" lvl="2">
              <a:spcBef>
                <a:spcPts val="0"/>
              </a:spcBef>
              <a:spcAft>
                <a:spcPts val="1200"/>
              </a:spcAft>
            </a:pPr>
            <a:endParaRPr lang="en-US" sz="2000" dirty="0">
              <a:effectLst/>
              <a:latin typeface="Calibri" panose="020F0502020204030204" pitchFamily="34" charset="0"/>
              <a:ea typeface="Times New Roman" panose="02020603050405020304" pitchFamily="18" charset="0"/>
            </a:endParaRPr>
          </a:p>
          <a:p>
            <a:r>
              <a:rPr lang="en-US" dirty="0"/>
              <a:t>Adjourn</a:t>
            </a:r>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4B4DD69-5B5B-9179-2D3F-75182B6AE7A4}"/>
              </a:ext>
            </a:extLst>
          </p:cNvPr>
          <p:cNvSpPr>
            <a:spLocks noGrp="1"/>
          </p:cNvSpPr>
          <p:nvPr>
            <p:ph type="ctrTitle"/>
          </p:nvPr>
        </p:nvSpPr>
        <p:spPr/>
        <p:txBody>
          <a:bodyPr/>
          <a:lstStyle/>
          <a:p>
            <a:r>
              <a:rPr lang="en-US" dirty="0"/>
              <a:t>Backup </a:t>
            </a:r>
            <a:br>
              <a:rPr lang="en-US" dirty="0"/>
            </a:br>
            <a:endParaRPr lang="en-US" dirty="0"/>
          </a:p>
        </p:txBody>
      </p:sp>
      <p:sp>
        <p:nvSpPr>
          <p:cNvPr id="7" name="Subtitle 6">
            <a:extLst>
              <a:ext uri="{FF2B5EF4-FFF2-40B4-BE49-F238E27FC236}">
                <a16:creationId xmlns:a16="http://schemas.microsoft.com/office/drawing/2014/main" id="{7422D6BC-2C85-CA1D-02B7-AB6C0CCD7299}"/>
              </a:ext>
            </a:extLst>
          </p:cNvPr>
          <p:cNvSpPr>
            <a:spLocks noGrp="1"/>
          </p:cNvSpPr>
          <p:nvPr>
            <p:ph type="subTitle" idx="1"/>
          </p:nvPr>
        </p:nvSpPr>
        <p:spPr/>
        <p:txBody>
          <a:bodyPr/>
          <a:lstStyle/>
          <a:p>
            <a:endParaRPr lang="en-US" dirty="0"/>
          </a:p>
        </p:txBody>
      </p:sp>
      <p:sp>
        <p:nvSpPr>
          <p:cNvPr id="4" name="Footer Placeholder 3">
            <a:extLst>
              <a:ext uri="{FF2B5EF4-FFF2-40B4-BE49-F238E27FC236}">
                <a16:creationId xmlns:a16="http://schemas.microsoft.com/office/drawing/2014/main" id="{0950F6D7-1231-C2CA-37BE-E0BF31525D0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CA3724BE-5BBC-190E-36CF-4F8FB35CCC2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561461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November Plenary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Nov 14, 2023, PM2   4PM HST</a:t>
            </a:r>
          </a:p>
          <a:p>
            <a:pPr lvl="1"/>
            <a:r>
              <a:rPr lang="en-US" sz="2000" dirty="0">
                <a:effectLst/>
                <a:latin typeface="Arial" panose="020B0604020202020204" pitchFamily="34" charset="0"/>
                <a:ea typeface="Calibri" panose="020F0502020204030204" pitchFamily="34" charset="0"/>
              </a:rPr>
              <a:t>Wednesday Nov 15, 2023, PM2  4PM HST</a:t>
            </a:r>
          </a:p>
          <a:p>
            <a:r>
              <a:rPr lang="en-US" sz="2400" dirty="0">
                <a:latin typeface="Arial" panose="020B0604020202020204" pitchFamily="34" charset="0"/>
              </a:rPr>
              <a:t>Accredited 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3484602"/>
            <a:ext cx="5283197"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HST, Tuesday </a:t>
            </a:r>
            <a:r>
              <a:rPr lang="en-US" sz="1800" dirty="0">
                <a:effectLst/>
                <a:latin typeface="Arial" panose="020B0604020202020204" pitchFamily="34" charset="0"/>
                <a:ea typeface="Calibri" panose="020F0502020204030204" pitchFamily="34" charset="0"/>
              </a:rPr>
              <a:t>Nov 14</a:t>
            </a:r>
            <a:r>
              <a:rPr kumimoji="0" lang="en-US" altLang="en-US" sz="1800" b="1" i="0" u="none" strike="noStrike" cap="none" normalizeH="0" baseline="0" dirty="0">
                <a:ln>
                  <a:noFill/>
                </a:ln>
                <a:solidFill>
                  <a:schemeClr val="tx1"/>
                </a:solidFill>
                <a:effectLst/>
                <a:latin typeface="Arial" panose="020B0604020202020204" pitchFamily="34" charset="0"/>
              </a:rPr>
              <a:t>,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Calibri" panose="020F0502020204030204" pitchFamily="34" charset="0"/>
                <a:hlinkClick r:id="rId4"/>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2439 008 0166</a:t>
            </a:r>
            <a:r>
              <a:rPr lang="en-US" sz="1800" dirty="0">
                <a:effectLst/>
                <a:latin typeface="Arial" panose="020B0604020202020204" pitchFamily="34" charset="0"/>
                <a:ea typeface="Calibri" panose="020F0502020204030204" pitchFamily="34" charset="0"/>
              </a:rPr>
              <a:t>  Meeting password: 9PbXw5Sp2e8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2439 008 0166</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5"/>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190593" y="3623102"/>
            <a:ext cx="554420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HST, Wednesday </a:t>
            </a:r>
            <a:r>
              <a:rPr lang="en-US" sz="1800" dirty="0">
                <a:effectLst/>
                <a:latin typeface="Arial" panose="020B0604020202020204" pitchFamily="34" charset="0"/>
                <a:ea typeface="Calibri" panose="020F0502020204030204" pitchFamily="34" charset="0"/>
              </a:rPr>
              <a:t>Nov 15</a:t>
            </a:r>
            <a:r>
              <a:rPr kumimoji="0" lang="en-US" altLang="en-US" sz="1800" b="1" i="0" u="none" strike="noStrike" cap="none" normalizeH="0" baseline="0" dirty="0">
                <a:ln>
                  <a:noFill/>
                </a:ln>
                <a:solidFill>
                  <a:schemeClr val="tx1"/>
                </a:solidFill>
                <a:effectLst/>
                <a:latin typeface="Arial" panose="020B0604020202020204" pitchFamily="34" charset="0"/>
              </a:rPr>
              <a:t>,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Calibri" panose="020F0502020204030204" pitchFamily="34" charset="0"/>
                <a:hlinkClick r:id="rId7"/>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2430 995 1850</a:t>
            </a:r>
            <a:r>
              <a:rPr lang="en-US" sz="1800" dirty="0">
                <a:effectLst/>
                <a:latin typeface="Arial" panose="020B0604020202020204" pitchFamily="34" charset="0"/>
                <a:ea typeface="Calibri" panose="020F0502020204030204" pitchFamily="34" charset="0"/>
              </a:rPr>
              <a:t>  Meeting password: 7jhYGcbYX46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2430 995 1850</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8"/>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0820400" cy="4419600"/>
          </a:xfrm>
        </p:spPr>
        <p:txBody>
          <a:bodyPr>
            <a:normAutofit fontScale="92500" lnSpcReduction="2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"IEEE 802 Solutions for Vertical Applications" White Paper</a:t>
            </a:r>
          </a:p>
          <a:p>
            <a:pPr fontAlgn="t">
              <a:lnSpc>
                <a:spcPct val="120000"/>
              </a:lnSpc>
            </a:pPr>
            <a:r>
              <a:rPr lang="en-US" dirty="0"/>
              <a:t>Low Latency White Paper</a:t>
            </a:r>
          </a:p>
          <a:p>
            <a:pPr fontAlgn="t">
              <a:lnSpc>
                <a:spcPct val="120000"/>
              </a:lnSpc>
            </a:pPr>
            <a:r>
              <a:rPr lang="en-US" dirty="0"/>
              <a:t>IoT white paper Development and Contributions</a:t>
            </a:r>
          </a:p>
          <a:p>
            <a:pPr fontAlgn="b">
              <a:lnSpc>
                <a:spcPct val="120000"/>
              </a:lnSpc>
            </a:pPr>
            <a:r>
              <a:rPr lang="en-US" dirty="0"/>
              <a:t>AFV Infrastructure communications white paper: Review contributions and white paper draft</a:t>
            </a:r>
          </a:p>
          <a:p>
            <a:pPr fontAlgn="t"/>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28490</TotalTime>
  <Words>2448</Words>
  <Application>Microsoft Office PowerPoint</Application>
  <PresentationFormat>Widescreen</PresentationFormat>
  <Paragraphs>259</Paragraphs>
  <Slides>25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Helvetica</vt:lpstr>
      <vt:lpstr>Monotype Sorts</vt:lpstr>
      <vt:lpstr>Times New Roman</vt:lpstr>
      <vt:lpstr>Wingdings</vt:lpstr>
      <vt:lpstr>802-24-Theme1</vt:lpstr>
      <vt:lpstr>802.24 Vertical Applications TAG</vt:lpstr>
      <vt:lpstr>802.24 Overview</vt:lpstr>
      <vt:lpstr>November Plenary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Liaison Updates</vt:lpstr>
      <vt:lpstr>"IEEE 802 Solutions for Vertical Applications"</vt:lpstr>
      <vt:lpstr>“Low latency” White Paper</vt:lpstr>
      <vt:lpstr>IoT White Paper Strategy</vt:lpstr>
      <vt:lpstr>802.24.2 IoT White Paper</vt:lpstr>
      <vt:lpstr>AFV Communications - White Paper</vt:lpstr>
      <vt:lpstr>Contributions related to AFV White Paper</vt:lpstr>
      <vt:lpstr>AFV White Paper</vt:lpstr>
      <vt:lpstr>Vertical Applications – Industry Standards Outreach</vt:lpstr>
      <vt:lpstr>Future TAG Activity Planning</vt:lpstr>
      <vt:lpstr>802.24 TAG closing</vt:lpstr>
      <vt:lpstr>Backup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367</cp:revision>
  <dcterms:created xsi:type="dcterms:W3CDTF">2020-10-13T15:01:18Z</dcterms:created>
  <dcterms:modified xsi:type="dcterms:W3CDTF">2023-10-19T14:55:23Z</dcterms:modified>
</cp:coreProperties>
</file>