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9" r:id="rId1"/>
  </p:sldMasterIdLst>
  <p:notesMasterIdLst>
    <p:notesMasterId r:id="rId33"/>
  </p:notesMasterIdLst>
  <p:handoutMasterIdLst>
    <p:handoutMasterId r:id="rId34"/>
  </p:handoutMasterIdLst>
  <p:sldIdLst>
    <p:sldId id="258" r:id="rId2"/>
    <p:sldId id="500" r:id="rId3"/>
    <p:sldId id="523" r:id="rId4"/>
    <p:sldId id="285" r:id="rId5"/>
    <p:sldId id="414" r:id="rId6"/>
    <p:sldId id="283" r:id="rId7"/>
    <p:sldId id="284" r:id="rId8"/>
    <p:sldId id="287" r:id="rId9"/>
    <p:sldId id="288" r:id="rId10"/>
    <p:sldId id="289" r:id="rId11"/>
    <p:sldId id="259" r:id="rId12"/>
    <p:sldId id="270" r:id="rId13"/>
    <p:sldId id="495" r:id="rId14"/>
    <p:sldId id="486" r:id="rId15"/>
    <p:sldId id="1887" r:id="rId16"/>
    <p:sldId id="521" r:id="rId17"/>
    <p:sldId id="1893" r:id="rId18"/>
    <p:sldId id="531" r:id="rId19"/>
    <p:sldId id="475" r:id="rId20"/>
    <p:sldId id="1892" r:id="rId21"/>
    <p:sldId id="1885" r:id="rId22"/>
    <p:sldId id="1894" r:id="rId23"/>
    <p:sldId id="1886" r:id="rId24"/>
    <p:sldId id="524" r:id="rId25"/>
    <p:sldId id="474" r:id="rId26"/>
    <p:sldId id="391" r:id="rId27"/>
    <p:sldId id="1895" r:id="rId28"/>
    <p:sldId id="1888" r:id="rId29"/>
    <p:sldId id="1890" r:id="rId30"/>
    <p:sldId id="1889" r:id="rId31"/>
    <p:sldId id="1891" r:id="rId32"/>
  </p:sldIdLst>
  <p:sldSz cx="12192000" cy="6858000"/>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521415D9-36F7-43E2-AB2F-B90AF26B5E84}">
      <p14:sectionLst xmlns:p14="http://schemas.microsoft.com/office/powerpoint/2010/main">
        <p14:section name="Default Section" id="{FDC62493-49E5-4F60-86E9-F555B970C0E0}">
          <p14:sldIdLst>
            <p14:sldId id="258"/>
            <p14:sldId id="500"/>
            <p14:sldId id="523"/>
            <p14:sldId id="285"/>
            <p14:sldId id="414"/>
            <p14:sldId id="283"/>
            <p14:sldId id="284"/>
            <p14:sldId id="287"/>
            <p14:sldId id="288"/>
            <p14:sldId id="289"/>
            <p14:sldId id="259"/>
            <p14:sldId id="270"/>
            <p14:sldId id="495"/>
            <p14:sldId id="486"/>
            <p14:sldId id="1887"/>
            <p14:sldId id="521"/>
            <p14:sldId id="1893"/>
            <p14:sldId id="531"/>
            <p14:sldId id="475"/>
            <p14:sldId id="1892"/>
            <p14:sldId id="1885"/>
            <p14:sldId id="1894"/>
            <p14:sldId id="1886"/>
            <p14:sldId id="524"/>
            <p14:sldId id="474"/>
            <p14:sldId id="391"/>
            <p14:sldId id="1895"/>
            <p14:sldId id="1888"/>
            <p14:sldId id="1890"/>
            <p14:sldId id="1889"/>
            <p14:sldId id="189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68" autoAdjust="0"/>
    <p:restoredTop sz="94099" autoAdjust="0"/>
  </p:normalViewPr>
  <p:slideViewPr>
    <p:cSldViewPr>
      <p:cViewPr varScale="1">
        <p:scale>
          <a:sx n="163" d="100"/>
          <a:sy n="163" d="100"/>
        </p:scale>
        <p:origin x="156" y="924"/>
      </p:cViewPr>
      <p:guideLst>
        <p:guide orient="horz" pos="2160"/>
        <p:guide pos="3840"/>
      </p:guideLst>
    </p:cSldViewPr>
  </p:slideViewPr>
  <p:outlineViewPr>
    <p:cViewPr>
      <p:scale>
        <a:sx n="33" d="100"/>
        <a:sy n="33" d="100"/>
      </p:scale>
      <p:origin x="0" y="-3869"/>
    </p:cViewPr>
  </p:outlineViewPr>
  <p:notesTextViewPr>
    <p:cViewPr>
      <p:scale>
        <a:sx n="1" d="1"/>
        <a:sy n="1" d="1"/>
      </p:scale>
      <p:origin x="0" y="0"/>
    </p:cViewPr>
  </p:notesTextViewPr>
  <p:sorterViewPr>
    <p:cViewPr>
      <p:scale>
        <a:sx n="100" d="100"/>
        <a:sy n="100" d="100"/>
      </p:scale>
      <p:origin x="0" y="-156"/>
    </p:cViewPr>
  </p:sorterViewPr>
  <p:notesViewPr>
    <p:cSldViewPr>
      <p:cViewPr varScale="1">
        <p:scale>
          <a:sx n="114" d="100"/>
          <a:sy n="114" d="100"/>
        </p:scale>
        <p:origin x="2899" y="101"/>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544888" y="177800"/>
            <a:ext cx="2693987"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802.24</a:t>
            </a:r>
          </a:p>
        </p:txBody>
      </p:sp>
      <p:sp>
        <p:nvSpPr>
          <p:cNvPr id="3075" name="Rectangle 3"/>
          <p:cNvSpPr>
            <a:spLocks noGrp="1" noChangeArrowheads="1"/>
          </p:cNvSpPr>
          <p:nvPr>
            <p:ph type="dt" sz="quarter" idx="1"/>
          </p:nvPr>
        </p:nvSpPr>
        <p:spPr bwMode="auto">
          <a:xfrm>
            <a:off x="695325" y="175081"/>
            <a:ext cx="2309813"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dirty="0"/>
              <a:t>July 2020</a:t>
            </a:r>
          </a:p>
        </p:txBody>
      </p:sp>
      <p:sp>
        <p:nvSpPr>
          <p:cNvPr id="3076" name="Rectangle 4"/>
          <p:cNvSpPr>
            <a:spLocks noGrp="1" noChangeArrowheads="1"/>
          </p:cNvSpPr>
          <p:nvPr>
            <p:ph type="ftr" sz="quarter" idx="2"/>
          </p:nvPr>
        </p:nvSpPr>
        <p:spPr bwMode="auto">
          <a:xfrm>
            <a:off x="4160838" y="8982075"/>
            <a:ext cx="2157412"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sz="1000"/>
            </a:lvl1pPr>
          </a:lstStyle>
          <a:p>
            <a:r>
              <a:rPr lang="en-US" altLang="en-US"/>
              <a:t>Tim Godfrey (EPRI)</a:t>
            </a:r>
          </a:p>
        </p:txBody>
      </p:sp>
      <p:sp>
        <p:nvSpPr>
          <p:cNvPr id="3077" name="Rectangle 5"/>
          <p:cNvSpPr>
            <a:spLocks noGrp="1" noChangeArrowheads="1"/>
          </p:cNvSpPr>
          <p:nvPr>
            <p:ph type="sldNum" sz="quarter" idx="3"/>
          </p:nvPr>
        </p:nvSpPr>
        <p:spPr bwMode="auto">
          <a:xfrm>
            <a:off x="2697163" y="8982075"/>
            <a:ext cx="1385887"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ctr" defTabSz="933450">
              <a:defRPr sz="1000"/>
            </a:lvl1pPr>
          </a:lstStyle>
          <a:p>
            <a:r>
              <a:rPr lang="en-US" altLang="en-US"/>
              <a:t>Page </a:t>
            </a:r>
            <a:fld id="{F05CCD38-E3BA-4351-86DA-0A746BC4558B}" type="slidenum">
              <a:rPr lang="en-US" altLang="en-US"/>
              <a:pPr/>
              <a:t>‹#›</a:t>
            </a:fld>
            <a:endParaRPr lang="en-US" alt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Rectangle 7"/>
          <p:cNvSpPr>
            <a:spLocks noChangeArrowheads="1"/>
          </p:cNvSpPr>
          <p:nvPr/>
        </p:nvSpPr>
        <p:spPr bwMode="auto">
          <a:xfrm>
            <a:off x="693738" y="8982075"/>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Times New Roman" panose="02020603050405020304" pitchFamily="18" charset="0"/>
              </a:defRPr>
            </a:lvl1pPr>
            <a:lvl2pPr marL="461963" defTabSz="933450">
              <a:defRPr sz="2400">
                <a:solidFill>
                  <a:schemeClr val="tx1"/>
                </a:solidFill>
                <a:latin typeface="Times New Roman" panose="02020603050405020304" pitchFamily="18" charset="0"/>
              </a:defRPr>
            </a:lvl2pPr>
            <a:lvl3pPr marL="923925" defTabSz="933450">
              <a:defRPr sz="2400">
                <a:solidFill>
                  <a:schemeClr val="tx1"/>
                </a:solidFill>
                <a:latin typeface="Times New Roman" panose="02020603050405020304" pitchFamily="18" charset="0"/>
              </a:defRPr>
            </a:lvl3pPr>
            <a:lvl4pPr marL="1387475" defTabSz="933450">
              <a:defRPr sz="2400">
                <a:solidFill>
                  <a:schemeClr val="tx1"/>
                </a:solidFill>
                <a:latin typeface="Times New Roman" panose="02020603050405020304" pitchFamily="18" charset="0"/>
              </a:defRPr>
            </a:lvl4pPr>
            <a:lvl5pPr marL="1849438" defTabSz="933450">
              <a:defRPr sz="2400">
                <a:solidFill>
                  <a:schemeClr val="tx1"/>
                </a:solidFill>
                <a:latin typeface="Times New Roman" panose="02020603050405020304" pitchFamily="18" charset="0"/>
              </a:defRPr>
            </a:lvl5pPr>
            <a:lvl6pPr marL="2306638" defTabSz="933450" eaLnBrk="0" fontAlgn="base" hangingPunct="0">
              <a:spcBef>
                <a:spcPct val="0"/>
              </a:spcBef>
              <a:spcAft>
                <a:spcPct val="0"/>
              </a:spcAft>
              <a:defRPr sz="2400">
                <a:solidFill>
                  <a:schemeClr val="tx1"/>
                </a:solidFill>
                <a:latin typeface="Times New Roman" panose="02020603050405020304" pitchFamily="18" charset="0"/>
              </a:defRPr>
            </a:lvl6pPr>
            <a:lvl7pPr marL="2763838" defTabSz="933450" eaLnBrk="0" fontAlgn="base" hangingPunct="0">
              <a:spcBef>
                <a:spcPct val="0"/>
              </a:spcBef>
              <a:spcAft>
                <a:spcPct val="0"/>
              </a:spcAft>
              <a:defRPr sz="2400">
                <a:solidFill>
                  <a:schemeClr val="tx1"/>
                </a:solidFill>
                <a:latin typeface="Times New Roman" panose="02020603050405020304" pitchFamily="18" charset="0"/>
              </a:defRPr>
            </a:lvl7pPr>
            <a:lvl8pPr marL="3221038" defTabSz="933450" eaLnBrk="0" fontAlgn="base" hangingPunct="0">
              <a:spcBef>
                <a:spcPct val="0"/>
              </a:spcBef>
              <a:spcAft>
                <a:spcPct val="0"/>
              </a:spcAft>
              <a:defRPr sz="2400">
                <a:solidFill>
                  <a:schemeClr val="tx1"/>
                </a:solidFill>
                <a:latin typeface="Times New Roman" panose="02020603050405020304" pitchFamily="18" charset="0"/>
              </a:defRPr>
            </a:lvl8pPr>
            <a:lvl9pPr marL="3678238" defTabSz="93345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200"/>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3933912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467100" y="98425"/>
            <a:ext cx="2814638" cy="21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defTabSz="933450">
              <a:defRPr sz="1400" b="1"/>
            </a:lvl1pPr>
          </a:lstStyle>
          <a:p>
            <a:r>
              <a:rPr lang="en-US" altLang="en-US"/>
              <a:t>doc.: IEEE 802.24</a:t>
            </a:r>
          </a:p>
        </p:txBody>
      </p:sp>
      <p:sp>
        <p:nvSpPr>
          <p:cNvPr id="2051" name="Rectangle 3"/>
          <p:cNvSpPr>
            <a:spLocks noGrp="1" noChangeArrowheads="1"/>
          </p:cNvSpPr>
          <p:nvPr>
            <p:ph type="dt" idx="1"/>
          </p:nvPr>
        </p:nvSpPr>
        <p:spPr bwMode="auto">
          <a:xfrm>
            <a:off x="654050" y="95706"/>
            <a:ext cx="273685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defTabSz="933450">
              <a:defRPr sz="1400" b="1"/>
            </a:lvl1pPr>
          </a:lstStyle>
          <a:p>
            <a:r>
              <a:rPr lang="en-US" altLang="en-US" dirty="0"/>
              <a:t>July 2020</a:t>
            </a:r>
          </a:p>
        </p:txBody>
      </p:sp>
      <p:sp>
        <p:nvSpPr>
          <p:cNvPr id="2052" name="Rectangle 4"/>
          <p:cNvSpPr>
            <a:spLocks noGrp="1" noRot="1" noChangeAspect="1" noChangeArrowheads="1" noTextEdit="1"/>
          </p:cNvSpPr>
          <p:nvPr>
            <p:ph type="sldImg" idx="2"/>
          </p:nvPr>
        </p:nvSpPr>
        <p:spPr bwMode="auto">
          <a:xfrm>
            <a:off x="384175" y="701675"/>
            <a:ext cx="6165850" cy="3468688"/>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662" tIns="46038" rIns="93662"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4" name="Rectangle 6"/>
          <p:cNvSpPr>
            <a:spLocks noGrp="1" noChangeArrowheads="1"/>
          </p:cNvSpPr>
          <p:nvPr>
            <p:ph type="ftr" sz="quarter" idx="4"/>
          </p:nvPr>
        </p:nvSpPr>
        <p:spPr bwMode="auto">
          <a:xfrm>
            <a:off x="3771900" y="8985250"/>
            <a:ext cx="250983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5pPr marL="457200" lvl="4" algn="r" defTabSz="933450">
              <a:defRPr/>
            </a:lvl5pPr>
          </a:lstStyle>
          <a:p>
            <a:pPr lvl="4"/>
            <a:r>
              <a:rPr lang="en-US" altLang="en-US"/>
              <a:t>Tim Godfrey (EPRI)</a:t>
            </a:r>
          </a:p>
        </p:txBody>
      </p:sp>
      <p:sp>
        <p:nvSpPr>
          <p:cNvPr id="2055" name="Rectangle 7"/>
          <p:cNvSpPr>
            <a:spLocks noGrp="1" noChangeArrowheads="1"/>
          </p:cNvSpPr>
          <p:nvPr>
            <p:ph type="sldNum" sz="quarter" idx="5"/>
          </p:nvPr>
        </p:nvSpPr>
        <p:spPr bwMode="auto">
          <a:xfrm>
            <a:off x="2933700" y="8985250"/>
            <a:ext cx="801688"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defTabSz="933450">
              <a:defRPr/>
            </a:lvl1pPr>
          </a:lstStyle>
          <a:p>
            <a:r>
              <a:rPr lang="en-US" altLang="en-US"/>
              <a:t>Page </a:t>
            </a:r>
            <a:fld id="{F9031878-2613-4CF8-8C8B-1C8D0CA1FB2E}" type="slidenum">
              <a:rPr lang="en-US" altLang="en-US"/>
              <a:pPr/>
              <a:t>‹#›</a:t>
            </a:fld>
            <a:endParaRPr lang="en-US" altLang="en-US"/>
          </a:p>
        </p:txBody>
      </p:sp>
      <p:sp>
        <p:nvSpPr>
          <p:cNvPr id="2056" name="Rectangle 8"/>
          <p:cNvSpPr>
            <a:spLocks noChangeArrowheads="1"/>
          </p:cNvSpPr>
          <p:nvPr/>
        </p:nvSpPr>
        <p:spPr bwMode="auto">
          <a:xfrm>
            <a:off x="723900" y="8985250"/>
            <a:ext cx="7112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116220718"/>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ltLang="en-US"/>
              <a:t>doc.: IEEE 802.24</a:t>
            </a:r>
          </a:p>
        </p:txBody>
      </p:sp>
      <p:sp>
        <p:nvSpPr>
          <p:cNvPr id="5" name="Rectangle 3"/>
          <p:cNvSpPr>
            <a:spLocks noGrp="1" noChangeArrowheads="1"/>
          </p:cNvSpPr>
          <p:nvPr>
            <p:ph type="dt" idx="1"/>
          </p:nvPr>
        </p:nvSpPr>
        <p:spPr>
          <a:xfrm>
            <a:off x="654050" y="95706"/>
            <a:ext cx="2736850" cy="215444"/>
          </a:xfrm>
          <a:ln/>
        </p:spPr>
        <p:txBody>
          <a:bodyPr/>
          <a:lstStyle/>
          <a:p>
            <a:r>
              <a:rPr lang="en-US" altLang="en-US" dirty="0"/>
              <a:t>July 2020</a:t>
            </a:r>
          </a:p>
        </p:txBody>
      </p:sp>
      <p:sp>
        <p:nvSpPr>
          <p:cNvPr id="6" name="Rectangle 6"/>
          <p:cNvSpPr>
            <a:spLocks noGrp="1" noChangeArrowheads="1"/>
          </p:cNvSpPr>
          <p:nvPr>
            <p:ph type="ftr" sz="quarter" idx="4"/>
          </p:nvPr>
        </p:nvSpPr>
        <p:spPr>
          <a:ln/>
        </p:spPr>
        <p:txBody>
          <a:bodyPr/>
          <a:lstStyle/>
          <a:p>
            <a:pPr lvl="4"/>
            <a:r>
              <a:rPr lang="en-US" altLang="en-US"/>
              <a:t>Tim Godfrey (EPRI)</a:t>
            </a:r>
          </a:p>
        </p:txBody>
      </p:sp>
      <p:sp>
        <p:nvSpPr>
          <p:cNvPr id="7" name="Rectangle 7"/>
          <p:cNvSpPr>
            <a:spLocks noGrp="1" noChangeArrowheads="1"/>
          </p:cNvSpPr>
          <p:nvPr>
            <p:ph type="sldNum" sz="quarter" idx="5"/>
          </p:nvPr>
        </p:nvSpPr>
        <p:spPr>
          <a:ln/>
        </p:spPr>
        <p:txBody>
          <a:bodyPr/>
          <a:lstStyle/>
          <a:p>
            <a:r>
              <a:rPr lang="en-US" altLang="en-US"/>
              <a:t>Page </a:t>
            </a:r>
            <a:fld id="{CEDB8187-817F-4946-82F7-CCFC76068F71}" type="slidenum">
              <a:rPr lang="en-US" altLang="en-US"/>
              <a:pPr/>
              <a:t>2</a:t>
            </a:fld>
            <a:endParaRPr lang="en-US" altLang="en-US"/>
          </a:p>
        </p:txBody>
      </p:sp>
      <p:sp>
        <p:nvSpPr>
          <p:cNvPr id="24578" name="Rectangle 2"/>
          <p:cNvSpPr>
            <a:spLocks noGrp="1" noRot="1" noChangeAspect="1" noChangeArrowheads="1" noTextEdit="1"/>
          </p:cNvSpPr>
          <p:nvPr>
            <p:ph type="sldImg"/>
          </p:nvPr>
        </p:nvSpPr>
        <p:spPr>
          <a:xfrm>
            <a:off x="384175" y="701675"/>
            <a:ext cx="6165850" cy="3468688"/>
          </a:xfrm>
          <a:ln/>
        </p:spPr>
      </p:sp>
      <p:sp>
        <p:nvSpPr>
          <p:cNvPr id="24579"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736858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152FD06B-10FB-4CC0-9DFF-E15C04D30AD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defRPr>
            </a:lvl1pPr>
            <a:lvl2pPr marL="742950" indent="-285750" defTabSz="966788">
              <a:defRPr sz="2400">
                <a:solidFill>
                  <a:schemeClr val="tx1"/>
                </a:solidFill>
                <a:latin typeface="Times New Roman" panose="02020603050405020304" pitchFamily="18" charset="0"/>
              </a:defRPr>
            </a:lvl2pPr>
            <a:lvl3pPr marL="1143000" indent="-228600" defTabSz="966788">
              <a:defRPr sz="2400">
                <a:solidFill>
                  <a:schemeClr val="tx1"/>
                </a:solidFill>
                <a:latin typeface="Times New Roman" panose="02020603050405020304" pitchFamily="18" charset="0"/>
              </a:defRPr>
            </a:lvl3pPr>
            <a:lvl4pPr marL="1600200" indent="-228600" defTabSz="966788">
              <a:defRPr sz="2400">
                <a:solidFill>
                  <a:schemeClr val="tx1"/>
                </a:solidFill>
                <a:latin typeface="Times New Roman" panose="02020603050405020304" pitchFamily="18" charset="0"/>
              </a:defRPr>
            </a:lvl4pPr>
            <a:lvl5pPr marL="2057400" indent="-228600" defTabSz="966788">
              <a:defRPr sz="2400">
                <a:solidFill>
                  <a:schemeClr val="tx1"/>
                </a:solidFill>
                <a:latin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defRPr>
            </a:lvl9pPr>
          </a:lstStyle>
          <a:p>
            <a:fld id="{DA942F09-CE82-418D-8E31-B9F050E9E440}" type="slidenum">
              <a:rPr lang="en-US" altLang="en-US" sz="1300"/>
              <a:pPr/>
              <a:t>5</a:t>
            </a:fld>
            <a:endParaRPr lang="en-US" altLang="en-US" sz="1300"/>
          </a:p>
        </p:txBody>
      </p:sp>
      <p:sp>
        <p:nvSpPr>
          <p:cNvPr id="17411" name="Rectangle 2">
            <a:extLst>
              <a:ext uri="{FF2B5EF4-FFF2-40B4-BE49-F238E27FC236}">
                <a16:creationId xmlns:a16="http://schemas.microsoft.com/office/drawing/2014/main" id="{AC693646-7038-437B-90C6-350ECB1F89EB}"/>
              </a:ext>
            </a:extLst>
          </p:cNvPr>
          <p:cNvSpPr>
            <a:spLocks noGrp="1" noRot="1" noChangeAspect="1" noChangeArrowheads="1" noTextEdit="1"/>
          </p:cNvSpPr>
          <p:nvPr>
            <p:ph type="sldImg"/>
          </p:nvPr>
        </p:nvSpPr>
        <p:spPr>
          <a:xfrm>
            <a:off x="384175" y="701675"/>
            <a:ext cx="6165850" cy="3468688"/>
          </a:xfrm>
          <a:ln/>
        </p:spPr>
      </p:sp>
      <p:sp>
        <p:nvSpPr>
          <p:cNvPr id="17412" name="Rectangle 3">
            <a:extLst>
              <a:ext uri="{FF2B5EF4-FFF2-40B4-BE49-F238E27FC236}">
                <a16:creationId xmlns:a16="http://schemas.microsoft.com/office/drawing/2014/main" id="{EE43C536-E771-4160-9DA4-3D762947B8B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Times New Roman" panose="02020603050405020304" pitchFamily="18" charset="0"/>
            </a:endParaRPr>
          </a:p>
        </p:txBody>
      </p:sp>
    </p:spTree>
    <p:extLst>
      <p:ext uri="{BB962C8B-B14F-4D97-AF65-F5344CB8AC3E}">
        <p14:creationId xmlns:p14="http://schemas.microsoft.com/office/powerpoint/2010/main" val="7199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altLang="en-US"/>
              <a:t>Tim Godfrey, EPRI</a:t>
            </a:r>
            <a:endParaRPr lang="en-US" altLang="en-US" dirty="0"/>
          </a:p>
        </p:txBody>
      </p:sp>
      <p:sp>
        <p:nvSpPr>
          <p:cNvPr id="6" name="Slide Number Placeholder 5"/>
          <p:cNvSpPr>
            <a:spLocks noGrp="1"/>
          </p:cNvSpPr>
          <p:nvPr>
            <p:ph type="sldNum" sz="quarter" idx="12"/>
          </p:nvPr>
        </p:nvSpPr>
        <p:spPr/>
        <p:txBody>
          <a:bodyPr/>
          <a:lstStyle>
            <a:lvl1pPr>
              <a:defRPr/>
            </a:lvl1pPr>
          </a:lstStyle>
          <a:p>
            <a:r>
              <a:rPr lang="en-US" altLang="en-US"/>
              <a:t>Slide </a:t>
            </a:r>
            <a:fld id="{869219CD-136A-40C3-85E0-D9FA436669C2}" type="slidenum">
              <a:rPr lang="en-US" altLang="en-US" smtClean="0"/>
              <a:pPr/>
              <a:t>‹#›</a:t>
            </a:fld>
            <a:endParaRPr lang="en-US" altLang="en-US"/>
          </a:p>
        </p:txBody>
      </p:sp>
    </p:spTree>
    <p:extLst>
      <p:ext uri="{BB962C8B-B14F-4D97-AF65-F5344CB8AC3E}">
        <p14:creationId xmlns:p14="http://schemas.microsoft.com/office/powerpoint/2010/main" val="2480693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lvl1pPr>
              <a:defRPr/>
            </a:lvl1pPr>
          </a:lstStyle>
          <a:p>
            <a:r>
              <a:rPr lang="en-US" altLang="en-US"/>
              <a:t>Tim Godfrey, EPRI</a:t>
            </a:r>
            <a:endParaRPr lang="en-US" altLang="en-US" dirty="0"/>
          </a:p>
        </p:txBody>
      </p:sp>
      <p:sp>
        <p:nvSpPr>
          <p:cNvPr id="6" name="Slide Number Placeholder 5"/>
          <p:cNvSpPr>
            <a:spLocks noGrp="1"/>
          </p:cNvSpPr>
          <p:nvPr>
            <p:ph type="sldNum" sz="quarter" idx="12"/>
          </p:nvPr>
        </p:nvSpPr>
        <p:spPr/>
        <p:txBody>
          <a:bodyPr/>
          <a:lstStyle>
            <a:lvl1pPr>
              <a:defRPr/>
            </a:lvl1pPr>
          </a:lstStyle>
          <a:p>
            <a:r>
              <a:rPr lang="en-US" altLang="en-US"/>
              <a:t>Slide </a:t>
            </a:r>
            <a:fld id="{D2793805-6678-4F90-9549-7863581D2258}" type="slidenum">
              <a:rPr lang="en-US" altLang="en-US" smtClean="0"/>
              <a:pPr/>
              <a:t>‹#›</a:t>
            </a:fld>
            <a:endParaRPr lang="en-US" altLang="en-US"/>
          </a:p>
        </p:txBody>
      </p:sp>
    </p:spTree>
    <p:extLst>
      <p:ext uri="{BB962C8B-B14F-4D97-AF65-F5344CB8AC3E}">
        <p14:creationId xmlns:p14="http://schemas.microsoft.com/office/powerpoint/2010/main" val="1360553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1"/>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6"/>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5" name="Footer Placeholder 4"/>
          <p:cNvSpPr>
            <a:spLocks noGrp="1"/>
          </p:cNvSpPr>
          <p:nvPr>
            <p:ph type="ftr" sz="quarter" idx="11"/>
          </p:nvPr>
        </p:nvSpPr>
        <p:spPr/>
        <p:txBody>
          <a:bodyPr/>
          <a:lstStyle>
            <a:lvl1pPr>
              <a:defRPr/>
            </a:lvl1pPr>
          </a:lstStyle>
          <a:p>
            <a:r>
              <a:rPr lang="en-US" altLang="en-US"/>
              <a:t>Tim Godfrey, EPRI</a:t>
            </a:r>
            <a:endParaRPr lang="en-US" altLang="en-US" dirty="0"/>
          </a:p>
        </p:txBody>
      </p:sp>
      <p:sp>
        <p:nvSpPr>
          <p:cNvPr id="6" name="Slide Number Placeholder 5"/>
          <p:cNvSpPr>
            <a:spLocks noGrp="1"/>
          </p:cNvSpPr>
          <p:nvPr>
            <p:ph type="sldNum" sz="quarter" idx="12"/>
          </p:nvPr>
        </p:nvSpPr>
        <p:spPr/>
        <p:txBody>
          <a:bodyPr/>
          <a:lstStyle>
            <a:lvl1pPr>
              <a:defRPr/>
            </a:lvl1pPr>
          </a:lstStyle>
          <a:p>
            <a:r>
              <a:rPr lang="en-US" altLang="en-US"/>
              <a:t>Slide </a:t>
            </a:r>
            <a:fld id="{A42A6F1F-89D0-4C7C-88C0-E46BC40C428C}" type="slidenum">
              <a:rPr lang="en-US" altLang="en-US" smtClean="0"/>
              <a:pPr/>
              <a:t>‹#›</a:t>
            </a:fld>
            <a:endParaRPr lang="en-US" altLang="en-US"/>
          </a:p>
        </p:txBody>
      </p:sp>
    </p:spTree>
    <p:extLst>
      <p:ext uri="{BB962C8B-B14F-4D97-AF65-F5344CB8AC3E}">
        <p14:creationId xmlns:p14="http://schemas.microsoft.com/office/powerpoint/2010/main" val="2268992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lvl1pPr>
              <a:defRPr/>
            </a:lvl1pPr>
          </a:lstStyle>
          <a:p>
            <a:r>
              <a:rPr lang="en-US" altLang="en-US"/>
              <a:t>Tim Godfrey, EPRI</a:t>
            </a:r>
            <a:endParaRPr lang="en-US" altLang="en-US" dirty="0"/>
          </a:p>
        </p:txBody>
      </p:sp>
      <p:sp>
        <p:nvSpPr>
          <p:cNvPr id="7" name="Slide Number Placeholder 6"/>
          <p:cNvSpPr>
            <a:spLocks noGrp="1"/>
          </p:cNvSpPr>
          <p:nvPr>
            <p:ph type="sldNum" sz="quarter" idx="12"/>
          </p:nvPr>
        </p:nvSpPr>
        <p:spPr/>
        <p:txBody>
          <a:bodyPr/>
          <a:lstStyle>
            <a:lvl1pPr>
              <a:defRPr/>
            </a:lvl1pPr>
          </a:lstStyle>
          <a:p>
            <a:r>
              <a:rPr lang="en-US" altLang="en-US"/>
              <a:t>Slide </a:t>
            </a:r>
            <a:fld id="{43D6F4AB-797C-4E10-8BE8-7E7A0FDF1173}" type="slidenum">
              <a:rPr lang="en-US" altLang="en-US" smtClean="0"/>
              <a:pPr/>
              <a:t>‹#›</a:t>
            </a:fld>
            <a:endParaRPr lang="en-US" altLang="en-US"/>
          </a:p>
        </p:txBody>
      </p:sp>
    </p:spTree>
    <p:extLst>
      <p:ext uri="{BB962C8B-B14F-4D97-AF65-F5344CB8AC3E}">
        <p14:creationId xmlns:p14="http://schemas.microsoft.com/office/powerpoint/2010/main" val="153159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8"/>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9"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9"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lvl1pPr>
              <a:defRPr/>
            </a:lvl1pPr>
          </a:lstStyle>
          <a:p>
            <a:r>
              <a:rPr lang="en-US" altLang="en-US"/>
              <a:t>Tim Godfrey, EPRI</a:t>
            </a:r>
            <a:endParaRPr lang="en-US" altLang="en-US" dirty="0"/>
          </a:p>
        </p:txBody>
      </p:sp>
      <p:sp>
        <p:nvSpPr>
          <p:cNvPr id="9" name="Slide Number Placeholder 8"/>
          <p:cNvSpPr>
            <a:spLocks noGrp="1"/>
          </p:cNvSpPr>
          <p:nvPr>
            <p:ph type="sldNum" sz="quarter" idx="12"/>
          </p:nvPr>
        </p:nvSpPr>
        <p:spPr/>
        <p:txBody>
          <a:bodyPr/>
          <a:lstStyle>
            <a:lvl1pPr>
              <a:defRPr/>
            </a:lvl1pPr>
          </a:lstStyle>
          <a:p>
            <a:r>
              <a:rPr lang="en-US" altLang="en-US"/>
              <a:t>Slide </a:t>
            </a:r>
            <a:fld id="{EFA497F3-03E4-43CE-BA28-C5FC5BC2AE2C}" type="slidenum">
              <a:rPr lang="en-US" altLang="en-US" smtClean="0"/>
              <a:pPr/>
              <a:t>‹#›</a:t>
            </a:fld>
            <a:endParaRPr lang="en-US" altLang="en-US"/>
          </a:p>
        </p:txBody>
      </p:sp>
    </p:spTree>
    <p:extLst>
      <p:ext uri="{BB962C8B-B14F-4D97-AF65-F5344CB8AC3E}">
        <p14:creationId xmlns:p14="http://schemas.microsoft.com/office/powerpoint/2010/main" val="2708404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lvl1pPr>
              <a:defRPr/>
            </a:lvl1pPr>
          </a:lstStyle>
          <a:p>
            <a:r>
              <a:rPr lang="en-US" altLang="en-US"/>
              <a:t>Tim Godfrey, EPRI</a:t>
            </a:r>
            <a:endParaRPr lang="en-US" altLang="en-US" dirty="0"/>
          </a:p>
        </p:txBody>
      </p:sp>
      <p:sp>
        <p:nvSpPr>
          <p:cNvPr id="5" name="Slide Number Placeholder 4"/>
          <p:cNvSpPr>
            <a:spLocks noGrp="1"/>
          </p:cNvSpPr>
          <p:nvPr>
            <p:ph type="sldNum" sz="quarter" idx="12"/>
          </p:nvPr>
        </p:nvSpPr>
        <p:spPr/>
        <p:txBody>
          <a:bodyPr/>
          <a:lstStyle>
            <a:lvl1pPr>
              <a:defRPr/>
            </a:lvl1pPr>
          </a:lstStyle>
          <a:p>
            <a:r>
              <a:rPr lang="en-US" altLang="en-US"/>
              <a:t>Slide </a:t>
            </a:r>
            <a:fld id="{71B338A4-ED28-4298-8247-49C20A64E3B7}" type="slidenum">
              <a:rPr lang="en-US" altLang="en-US" smtClean="0"/>
              <a:pPr/>
              <a:t>‹#›</a:t>
            </a:fld>
            <a:endParaRPr lang="en-US" altLang="en-US"/>
          </a:p>
        </p:txBody>
      </p:sp>
    </p:spTree>
    <p:extLst>
      <p:ext uri="{BB962C8B-B14F-4D97-AF65-F5344CB8AC3E}">
        <p14:creationId xmlns:p14="http://schemas.microsoft.com/office/powerpoint/2010/main" val="3235040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lvl1pPr>
          </a:lstStyle>
          <a:p>
            <a:r>
              <a:rPr lang="en-US" altLang="en-US"/>
              <a:t>Tim Godfrey, EPRI</a:t>
            </a:r>
            <a:endParaRPr lang="en-US" altLang="en-US" dirty="0"/>
          </a:p>
        </p:txBody>
      </p:sp>
      <p:sp>
        <p:nvSpPr>
          <p:cNvPr id="4" name="Slide Number Placeholder 3"/>
          <p:cNvSpPr>
            <a:spLocks noGrp="1"/>
          </p:cNvSpPr>
          <p:nvPr>
            <p:ph type="sldNum" sz="quarter" idx="12"/>
          </p:nvPr>
        </p:nvSpPr>
        <p:spPr/>
        <p:txBody>
          <a:bodyPr/>
          <a:lstStyle>
            <a:lvl1pPr>
              <a:defRPr/>
            </a:lvl1pPr>
          </a:lstStyle>
          <a:p>
            <a:r>
              <a:rPr lang="en-US" altLang="en-US"/>
              <a:t>Slide </a:t>
            </a:r>
            <a:fld id="{10F6A3D7-DD84-42AF-989C-56ECD19EC4B5}" type="slidenum">
              <a:rPr lang="en-US" altLang="en-US" smtClean="0"/>
              <a:pPr/>
              <a:t>‹#›</a:t>
            </a:fld>
            <a:endParaRPr lang="en-US" altLang="en-US"/>
          </a:p>
        </p:txBody>
      </p:sp>
    </p:spTree>
    <p:extLst>
      <p:ext uri="{BB962C8B-B14F-4D97-AF65-F5344CB8AC3E}">
        <p14:creationId xmlns:p14="http://schemas.microsoft.com/office/powerpoint/2010/main" val="2626716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9"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914400" y="378281"/>
            <a:ext cx="2133600" cy="215444"/>
          </a:xfrm>
          <a:prstGeom prst="rect">
            <a:avLst/>
          </a:prstGeom>
        </p:spPr>
        <p:txBody>
          <a:bodyPr/>
          <a:lstStyle>
            <a:lvl1pPr>
              <a:defRPr/>
            </a:lvl1pPr>
          </a:lstStyle>
          <a:p>
            <a:r>
              <a:rPr lang="en-US" altLang="en-US"/>
              <a:t>&lt;month year&gt;</a:t>
            </a:r>
          </a:p>
        </p:txBody>
      </p:sp>
      <p:sp>
        <p:nvSpPr>
          <p:cNvPr id="6" name="Footer Placeholder 5"/>
          <p:cNvSpPr>
            <a:spLocks noGrp="1"/>
          </p:cNvSpPr>
          <p:nvPr>
            <p:ph type="ftr" sz="quarter" idx="11"/>
          </p:nvPr>
        </p:nvSpPr>
        <p:spPr/>
        <p:txBody>
          <a:bodyPr/>
          <a:lstStyle>
            <a:lvl1pPr>
              <a:defRPr/>
            </a:lvl1pPr>
          </a:lstStyle>
          <a:p>
            <a:r>
              <a:rPr lang="en-US" altLang="en-US"/>
              <a:t>Tim Godfrey, EPRI</a:t>
            </a:r>
            <a:endParaRPr lang="en-US" altLang="en-US" dirty="0"/>
          </a:p>
        </p:txBody>
      </p:sp>
      <p:sp>
        <p:nvSpPr>
          <p:cNvPr id="7" name="Slide Number Placeholder 6"/>
          <p:cNvSpPr>
            <a:spLocks noGrp="1"/>
          </p:cNvSpPr>
          <p:nvPr>
            <p:ph type="sldNum" sz="quarter" idx="12"/>
          </p:nvPr>
        </p:nvSpPr>
        <p:spPr/>
        <p:txBody>
          <a:bodyPr/>
          <a:lstStyle>
            <a:lvl1pPr>
              <a:defRPr/>
            </a:lvl1pPr>
          </a:lstStyle>
          <a:p>
            <a:r>
              <a:rPr lang="en-US" altLang="en-US"/>
              <a:t>Slide </a:t>
            </a:r>
            <a:fld id="{68D59594-AA2E-416C-8D6D-4EAE56C9B638}" type="slidenum">
              <a:rPr lang="en-US" altLang="en-US" smtClean="0"/>
              <a:pPr/>
              <a:t>‹#›</a:t>
            </a:fld>
            <a:endParaRPr lang="en-US" altLang="en-US"/>
          </a:p>
        </p:txBody>
      </p:sp>
    </p:spTree>
    <p:extLst>
      <p:ext uri="{BB962C8B-B14F-4D97-AF65-F5344CB8AC3E}">
        <p14:creationId xmlns:p14="http://schemas.microsoft.com/office/powerpoint/2010/main" val="1211837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85800"/>
            <a:ext cx="10363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ftr" sz="quarter" idx="3"/>
          </p:nvPr>
        </p:nvSpPr>
        <p:spPr bwMode="auto">
          <a:xfrm>
            <a:off x="7315200" y="6475413"/>
            <a:ext cx="41656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r">
              <a:defRPr/>
            </a:lvl1pPr>
          </a:lstStyle>
          <a:p>
            <a:r>
              <a:rPr lang="en-US" altLang="en-US"/>
              <a:t>Tim Godfrey, EPRI</a:t>
            </a:r>
            <a:endParaRPr lang="en-US" altLang="en-US" dirty="0"/>
          </a:p>
        </p:txBody>
      </p:sp>
      <p:sp>
        <p:nvSpPr>
          <p:cNvPr id="1030" name="Rectangle 6"/>
          <p:cNvSpPr>
            <a:spLocks noGrp="1" noChangeArrowheads="1"/>
          </p:cNvSpPr>
          <p:nvPr>
            <p:ph type="sldNum" sz="quarter" idx="4"/>
          </p:nvPr>
        </p:nvSpPr>
        <p:spPr bwMode="auto">
          <a:xfrm>
            <a:off x="5717198" y="6475413"/>
            <a:ext cx="85921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4CFCE8D9-1B5D-49FC-8389-90980ECCA564}" type="slidenum">
              <a:rPr lang="en-US" altLang="en-US" smtClean="0"/>
              <a:pPr/>
              <a:t>‹#›</a:t>
            </a:fld>
            <a:endParaRPr lang="en-US" altLang="en-US"/>
          </a:p>
        </p:txBody>
      </p:sp>
      <p:sp>
        <p:nvSpPr>
          <p:cNvPr id="1031" name="Rectangle 7"/>
          <p:cNvSpPr>
            <a:spLocks noChangeArrowheads="1"/>
          </p:cNvSpPr>
          <p:nvPr/>
        </p:nvSpPr>
        <p:spPr bwMode="auto">
          <a:xfrm>
            <a:off x="5689600" y="394156"/>
            <a:ext cx="55880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lvl="4" algn="r"/>
            <a:r>
              <a:rPr lang="en-US" altLang="en-US" sz="1400" b="1" dirty="0"/>
              <a:t>doc.: IEEE 802.24-23-0016r1</a:t>
            </a: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p>
        </p:txBody>
      </p:sp>
      <p:sp>
        <p:nvSpPr>
          <p:cNvPr id="1033" name="Rectangle 9"/>
          <p:cNvSpPr>
            <a:spLocks noChangeArrowheads="1"/>
          </p:cNvSpPr>
          <p:nvPr/>
        </p:nvSpPr>
        <p:spPr bwMode="auto">
          <a:xfrm>
            <a:off x="914400" y="6475413"/>
            <a:ext cx="94826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r>
              <a:rPr lang="en-US" altLang="en-US" sz="1200"/>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a:p>
        </p:txBody>
      </p:sp>
      <p:sp>
        <p:nvSpPr>
          <p:cNvPr id="11" name="Rectangle 7"/>
          <p:cNvSpPr>
            <a:spLocks noChangeArrowheads="1"/>
          </p:cNvSpPr>
          <p:nvPr/>
        </p:nvSpPr>
        <p:spPr bwMode="auto">
          <a:xfrm>
            <a:off x="914400" y="381000"/>
            <a:ext cx="5791200"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0" lvl="4" algn="l"/>
            <a:r>
              <a:rPr lang="en-US" altLang="en-US" sz="1400" b="1" dirty="0"/>
              <a:t>July 2023</a:t>
            </a:r>
          </a:p>
        </p:txBody>
      </p:sp>
    </p:spTree>
    <p:extLst>
      <p:ext uri="{BB962C8B-B14F-4D97-AF65-F5344CB8AC3E}">
        <p14:creationId xmlns:p14="http://schemas.microsoft.com/office/powerpoint/2010/main" val="226047078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hf hdr="0"/>
  <p:txStyles>
    <p:titleStyle>
      <a:lvl1pPr algn="ctr" rtl="0" eaLnBrk="1" fontAlgn="base" hangingPunct="1">
        <a:spcBef>
          <a:spcPct val="0"/>
        </a:spcBef>
        <a:spcAft>
          <a:spcPct val="0"/>
        </a:spcAft>
        <a:defRPr sz="3600" kern="1200">
          <a:solidFill>
            <a:schemeClr val="tx2"/>
          </a:solidFill>
          <a:latin typeface="+mj-lt"/>
          <a:ea typeface="+mj-ea"/>
          <a:cs typeface="+mj-cs"/>
        </a:defRPr>
      </a:lvl1pPr>
      <a:lvl2pPr algn="ctr" rtl="0" eaLnBrk="1" fontAlgn="base" hangingPunct="1">
        <a:spcBef>
          <a:spcPct val="0"/>
        </a:spcBef>
        <a:spcAft>
          <a:spcPct val="0"/>
        </a:spcAft>
        <a:defRPr sz="3600">
          <a:solidFill>
            <a:schemeClr val="tx2"/>
          </a:solidFill>
          <a:latin typeface="Times New Roman" panose="02020603050405020304" pitchFamily="18" charset="0"/>
        </a:defRPr>
      </a:lvl2pPr>
      <a:lvl3pPr algn="ctr" rtl="0" eaLnBrk="1" fontAlgn="base" hangingPunct="1">
        <a:spcBef>
          <a:spcPct val="0"/>
        </a:spcBef>
        <a:spcAft>
          <a:spcPct val="0"/>
        </a:spcAft>
        <a:defRPr sz="3600">
          <a:solidFill>
            <a:schemeClr val="tx2"/>
          </a:solidFill>
          <a:latin typeface="Times New Roman" panose="02020603050405020304" pitchFamily="18" charset="0"/>
        </a:defRPr>
      </a:lvl3pPr>
      <a:lvl4pPr algn="ctr" rtl="0" eaLnBrk="1" fontAlgn="base" hangingPunct="1">
        <a:spcBef>
          <a:spcPct val="0"/>
        </a:spcBef>
        <a:spcAft>
          <a:spcPct val="0"/>
        </a:spcAft>
        <a:defRPr sz="3600">
          <a:solidFill>
            <a:schemeClr val="tx2"/>
          </a:solidFill>
          <a:latin typeface="Times New Roman" panose="02020603050405020304" pitchFamily="18" charset="0"/>
        </a:defRPr>
      </a:lvl4pPr>
      <a:lvl5pPr algn="ctr" rtl="0" eaLnBrk="1" fontAlgn="base" hangingPunct="1">
        <a:spcBef>
          <a:spcPct val="0"/>
        </a:spcBef>
        <a:spcAft>
          <a:spcPct val="0"/>
        </a:spcAft>
        <a:defRPr sz="3600">
          <a:solidFill>
            <a:schemeClr val="tx2"/>
          </a:solidFill>
          <a:latin typeface="Times New Roman" panose="02020603050405020304" pitchFamily="18" charset="0"/>
        </a:defRPr>
      </a:lvl5pPr>
      <a:lvl6pPr marL="457200" algn="ctr" rtl="0" eaLnBrk="1" fontAlgn="base" hangingPunct="1">
        <a:spcBef>
          <a:spcPct val="0"/>
        </a:spcBef>
        <a:spcAft>
          <a:spcPct val="0"/>
        </a:spcAft>
        <a:defRPr sz="3600">
          <a:solidFill>
            <a:schemeClr val="tx2"/>
          </a:solidFill>
          <a:latin typeface="Times New Roman" panose="02020603050405020304" pitchFamily="18" charset="0"/>
        </a:defRPr>
      </a:lvl6pPr>
      <a:lvl7pPr marL="914400" algn="ctr" rtl="0" eaLnBrk="1" fontAlgn="base" hangingPunct="1">
        <a:spcBef>
          <a:spcPct val="0"/>
        </a:spcBef>
        <a:spcAft>
          <a:spcPct val="0"/>
        </a:spcAft>
        <a:defRPr sz="3600">
          <a:solidFill>
            <a:schemeClr val="tx2"/>
          </a:solidFill>
          <a:latin typeface="Times New Roman" panose="02020603050405020304" pitchFamily="18" charset="0"/>
        </a:defRPr>
      </a:lvl7pPr>
      <a:lvl8pPr marL="1371600" algn="ctr" rtl="0" eaLnBrk="1" fontAlgn="base" hangingPunct="1">
        <a:spcBef>
          <a:spcPct val="0"/>
        </a:spcBef>
        <a:spcAft>
          <a:spcPct val="0"/>
        </a:spcAft>
        <a:defRPr sz="3600">
          <a:solidFill>
            <a:schemeClr val="tx2"/>
          </a:solidFill>
          <a:latin typeface="Times New Roman" panose="02020603050405020304" pitchFamily="18" charset="0"/>
        </a:defRPr>
      </a:lvl8pPr>
      <a:lvl9pPr marL="1828800" algn="ctr" rtl="0" eaLnBrk="1" fontAlgn="base" hangingPunct="1">
        <a:spcBef>
          <a:spcPct val="0"/>
        </a:spcBef>
        <a:spcAft>
          <a:spcPct val="0"/>
        </a:spcAft>
        <a:defRPr sz="3600">
          <a:solidFill>
            <a:schemeClr val="tx2"/>
          </a:solidFill>
          <a:latin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08585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42875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177165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stds-802-all@listserv.ieee.org" TargetMode="External"/><Relationship Id="rId2" Type="http://schemas.openxmlformats.org/officeDocument/2006/relationships/hyperlink" Target="http://mentor.ieee.org/802.24/document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24/dcn/22/24-22-0011-01-IoTg-internet-of-things-white-paper.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mentor.ieee.org/802.24/dcn/23/24-23-0007-00-0000-draft-afv-whitepaper.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hyperlink" Target="https://mentor.ieee.org/802.24/dcn/23/24-23-0011-01-0000-low-latency-communications-white-paper-pdf-for-comment.pdf"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s://epri.webex.com/epri/globalcallin.php?MTID=m260bc5a98bc37ae0e07076658829e469" TargetMode="External"/><Relationship Id="rId3" Type="http://schemas.openxmlformats.org/officeDocument/2006/relationships/hyperlink" Target="https://epri.webex.com/epri/j.php?MTID=m5ca7d23a458e8c55b53a40fe547c9147" TargetMode="External"/><Relationship Id="rId7" Type="http://schemas.openxmlformats.org/officeDocument/2006/relationships/hyperlink" Target="https://epri.webex.com/epri/j.php?MTID=mdb12d82e9fba8a2e248f2431cf3914b3" TargetMode="External"/><Relationship Id="rId2" Type="http://schemas.openxmlformats.org/officeDocument/2006/relationships/hyperlink" Target="https://cvent.me/NK7vPg" TargetMode="External"/><Relationship Id="rId1" Type="http://schemas.openxmlformats.org/officeDocument/2006/relationships/slideLayout" Target="../slideLayouts/slideLayout2.xml"/><Relationship Id="rId6" Type="http://schemas.openxmlformats.org/officeDocument/2006/relationships/hyperlink" Target="https://www.webex.com/pdf/tollfree_restrictions.pdf" TargetMode="External"/><Relationship Id="rId5" Type="http://schemas.openxmlformats.org/officeDocument/2006/relationships/hyperlink" Target="https://epri.webex.com/epri/globalcallin.php?MTID=m1081e09c8b9ce6b4c64b48511407e6b9" TargetMode="External"/><Relationship Id="rId4" Type="http://schemas.openxmlformats.org/officeDocument/2006/relationships/hyperlink" Target="https://epri.webex.com/epri/j.php?MTID=me15df82a9188758eec8caf09398e3e83" TargetMode="External"/></Relationships>
</file>

<file path=ppt/slides/_rels/slide30.xml.rels><?xml version="1.0" encoding="UTF-8" standalone="yes"?>
<Relationships xmlns="http://schemas.openxmlformats.org/package/2006/relationships"><Relationship Id="rId2" Type="http://schemas.openxmlformats.org/officeDocument/2006/relationships/hyperlink" Target="https://mentor.ieee.org/802.24/dcn/23/24-23-0012-00-0000-ieee-802-networks-for-vertical-applications-white-paper-pdf-for-comment.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ieee.org/content/dam/ieee-org/ieee/web/org/about/ieee_code_of_conduct.pdf" TargetMode="External"/><Relationship Id="rId2" Type="http://schemas.openxmlformats.org/officeDocument/2006/relationships/hyperlink" Target="http://www.ieee.org/about/corporate/governance/p7-8.html" TargetMode="External"/><Relationship Id="rId1" Type="http://schemas.openxmlformats.org/officeDocument/2006/relationships/slideLayout" Target="../slideLayouts/slideLayout2.xml"/><Relationship Id="rId4" Type="http://schemas.openxmlformats.org/officeDocument/2006/relationships/hyperlink" Target="http://www.ieee.org/about/corporate/governance"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tandards.ieee.org/develop/policies/bylaws/sb_bylaws.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p:txBody>
          <a:bodyPr anchor="ctr"/>
          <a:lstStyle/>
          <a:p>
            <a:r>
              <a:rPr lang="en-US" altLang="en-US" sz="3600" dirty="0"/>
              <a:t>802.24 Vertical Applications TAG</a:t>
            </a:r>
          </a:p>
        </p:txBody>
      </p:sp>
      <p:sp>
        <p:nvSpPr>
          <p:cNvPr id="2" name="Subtitle 1"/>
          <p:cNvSpPr>
            <a:spLocks noGrp="1"/>
          </p:cNvSpPr>
          <p:nvPr>
            <p:ph type="subTitle" idx="1"/>
          </p:nvPr>
        </p:nvSpPr>
        <p:spPr/>
        <p:txBody>
          <a:bodyPr/>
          <a:lstStyle/>
          <a:p>
            <a:r>
              <a:rPr lang="en-US" dirty="0"/>
              <a:t>Agenda and Meeting Presentation</a:t>
            </a:r>
          </a:p>
          <a:p>
            <a:endParaRPr lang="en-US" dirty="0"/>
          </a:p>
          <a:p>
            <a:r>
              <a:rPr lang="en-US" dirty="0"/>
              <a:t>July 2023 Plenary Meeting</a:t>
            </a:r>
          </a:p>
          <a:p>
            <a:r>
              <a:rPr lang="en-US" dirty="0"/>
              <a:t>Berlin, Germany</a:t>
            </a:r>
          </a:p>
          <a:p>
            <a:endParaRPr lang="en-US" dirty="0"/>
          </a:p>
        </p:txBody>
      </p:sp>
      <p:sp>
        <p:nvSpPr>
          <p:cNvPr id="5" name="Footer Placeholder 4"/>
          <p:cNvSpPr>
            <a:spLocks noGrp="1"/>
          </p:cNvSpPr>
          <p:nvPr>
            <p:ph type="ftr" sz="quarter" idx="11"/>
          </p:nvPr>
        </p:nvSpPr>
        <p:spPr/>
        <p:txBody>
          <a:bodyPr/>
          <a:lstStyle/>
          <a:p>
            <a:r>
              <a:rPr lang="en-US" altLang="en-US" dirty="0"/>
              <a:t>Tim Godfrey, EPRI</a:t>
            </a:r>
          </a:p>
        </p:txBody>
      </p:sp>
      <p:sp>
        <p:nvSpPr>
          <p:cNvPr id="6" name="Slide Number Placeholder 5"/>
          <p:cNvSpPr>
            <a:spLocks noGrp="1"/>
          </p:cNvSpPr>
          <p:nvPr>
            <p:ph type="sldNum" sz="quarter" idx="12"/>
          </p:nvPr>
        </p:nvSpPr>
        <p:spPr>
          <a:xfrm>
            <a:off x="5930398" y="6475413"/>
            <a:ext cx="432811" cy="184666"/>
          </a:xfrm>
        </p:spPr>
        <p:txBody>
          <a:bodyPr/>
          <a:lstStyle/>
          <a:p>
            <a:r>
              <a:rPr lang="en-US" altLang="en-US"/>
              <a:t>Slide </a:t>
            </a:r>
            <a:fld id="{FB77950E-B72B-4A4A-976E-ED1B46E90826}" type="slidenum">
              <a:rPr lang="en-US" altLang="en-US"/>
              <a:pPr/>
              <a:t>1</a:t>
            </a:fld>
            <a:endParaRPr lang="en-US"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5">
                    <a:lumMod val="50000"/>
                  </a:schemeClr>
                </a:solidFill>
              </a:rPr>
              <a:t>IEEE-SA standards activities shall allow the fair &amp;</a:t>
            </a:r>
            <a:br>
              <a:rPr lang="en-US" dirty="0">
                <a:solidFill>
                  <a:schemeClr val="accent5">
                    <a:lumMod val="50000"/>
                  </a:schemeClr>
                </a:solidFill>
              </a:rPr>
            </a:br>
            <a:r>
              <a:rPr lang="en-US" dirty="0">
                <a:solidFill>
                  <a:schemeClr val="accent5">
                    <a:lumMod val="50000"/>
                  </a:schemeClr>
                </a:solidFill>
              </a:rPr>
              <a:t>equitable consideration of all viewpoints</a:t>
            </a:r>
          </a:p>
        </p:txBody>
      </p:sp>
      <p:sp>
        <p:nvSpPr>
          <p:cNvPr id="3" name="Content Placeholder 2"/>
          <p:cNvSpPr>
            <a:spLocks noGrp="1"/>
          </p:cNvSpPr>
          <p:nvPr>
            <p:ph idx="1"/>
          </p:nvPr>
        </p:nvSpPr>
        <p:spPr>
          <a:xfrm>
            <a:off x="914400" y="1981200"/>
            <a:ext cx="10363200" cy="4419600"/>
          </a:xfrm>
        </p:spPr>
        <p:txBody>
          <a:bodyPr>
            <a:normAutofit fontScale="85000" lnSpcReduction="10000"/>
          </a:bodyPr>
          <a:lstStyle/>
          <a:p>
            <a:pPr>
              <a:buFont typeface="Arial" panose="020B0604020202020204" pitchFamily="34" charset="0"/>
              <a:buChar char="•"/>
            </a:pPr>
            <a:r>
              <a:rPr lang="en-US" dirty="0"/>
              <a:t>The </a:t>
            </a:r>
            <a:r>
              <a:rPr lang="en-US" dirty="0">
                <a:hlinkClick r:id="rId2"/>
              </a:rPr>
              <a:t>IEEE-SA Standards Board Bylaws </a:t>
            </a:r>
            <a:r>
              <a:rPr lang="en-US" dirty="0"/>
              <a:t>(clause 5.2.1.3) specifies that “</a:t>
            </a:r>
            <a:r>
              <a:rPr lang="en-US" i="1" dirty="0"/>
              <a:t>the standards development process shall not be dominated by any single interest category, individual, or organization</a:t>
            </a:r>
            <a:r>
              <a:rPr lang="en-US" dirty="0"/>
              <a:t>”</a:t>
            </a:r>
          </a:p>
          <a:p>
            <a:pPr lvl="1">
              <a:buFont typeface="Arial" panose="020B0604020202020204" pitchFamily="34" charset="0"/>
              <a:buChar char="•"/>
            </a:pPr>
            <a:r>
              <a:rPr lang="en-US" sz="1800" dirty="0"/>
              <a:t>This means no participant may exercise “</a:t>
            </a:r>
            <a:r>
              <a:rPr lang="en-US" sz="1800" i="1" dirty="0"/>
              <a:t>authority, leadership, or influence by reason of superior leverage, strength, or representation to the exclusion of fair and equitable consideration of other viewpoints</a:t>
            </a:r>
            <a:r>
              <a:rPr lang="en-US" sz="1800" dirty="0"/>
              <a:t>” or “</a:t>
            </a:r>
            <a:r>
              <a:rPr lang="en-US" sz="1800" i="1" dirty="0"/>
              <a:t>to hinder the progress of the standards development activity</a:t>
            </a:r>
            <a:r>
              <a:rPr lang="en-US" sz="1800" dirty="0"/>
              <a:t>”</a:t>
            </a:r>
          </a:p>
          <a:p>
            <a:pPr>
              <a:buFont typeface="Arial" panose="020B0604020202020204" pitchFamily="34" charset="0"/>
              <a:buChar char="•"/>
            </a:pPr>
            <a:r>
              <a:rPr lang="en-US" dirty="0"/>
              <a:t>This rule applies equally to those participating in a standards development project and to that project’s leadership group</a:t>
            </a:r>
          </a:p>
          <a:p>
            <a:pPr>
              <a:buFont typeface="Arial" panose="020B0604020202020204" pitchFamily="34" charset="0"/>
              <a:buChar char="•"/>
            </a:pPr>
            <a:r>
              <a:rPr lang="en-US" dirty="0"/>
              <a:t>Any person who reasonably suspects that dominance is occurring in a standards development project is encouraged to bring the issue to the attention of the Standards Committee or the project’s IEEE-SA Program Manager</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10</a:t>
            </a:fld>
            <a:endParaRPr lang="en-GB" dirty="0"/>
          </a:p>
        </p:txBody>
      </p:sp>
    </p:spTree>
    <p:extLst>
      <p:ext uri="{BB962C8B-B14F-4D97-AF65-F5344CB8AC3E}">
        <p14:creationId xmlns:p14="http://schemas.microsoft.com/office/powerpoint/2010/main" val="969542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Administration</a:t>
            </a:r>
          </a:p>
        </p:txBody>
      </p:sp>
      <p:sp>
        <p:nvSpPr>
          <p:cNvPr id="3" name="Content Placeholder 2"/>
          <p:cNvSpPr>
            <a:spLocks noGrp="1"/>
          </p:cNvSpPr>
          <p:nvPr>
            <p:ph idx="1"/>
          </p:nvPr>
        </p:nvSpPr>
        <p:spPr>
          <a:xfrm>
            <a:off x="914400" y="1676400"/>
            <a:ext cx="10566400" cy="4495800"/>
          </a:xfrm>
        </p:spPr>
        <p:txBody>
          <a:bodyPr>
            <a:normAutofit fontScale="62500" lnSpcReduction="20000"/>
          </a:bodyPr>
          <a:lstStyle/>
          <a:p>
            <a:r>
              <a:rPr lang="en-US" dirty="0"/>
              <a:t>Attendance take on IMAT – This meeting will be accredited to attendance</a:t>
            </a:r>
          </a:p>
          <a:p>
            <a:pPr lvl="1"/>
            <a:r>
              <a:rPr lang="en-US" dirty="0"/>
              <a:t>Reciprocal rights for most WGs</a:t>
            </a:r>
          </a:p>
          <a:p>
            <a:r>
              <a:rPr lang="en-US" dirty="0"/>
              <a:t>Web page</a:t>
            </a:r>
          </a:p>
          <a:p>
            <a:pPr lvl="1"/>
            <a:r>
              <a:rPr lang="en-US" dirty="0"/>
              <a:t>http://www.ieee802.org/24</a:t>
            </a:r>
          </a:p>
          <a:p>
            <a:r>
              <a:rPr lang="en-US" dirty="0"/>
              <a:t>Mailing list</a:t>
            </a:r>
          </a:p>
          <a:p>
            <a:pPr lvl="1"/>
            <a:r>
              <a:rPr lang="en-US" dirty="0"/>
              <a:t>stds-802-24@listserv.ieee.org</a:t>
            </a:r>
          </a:p>
          <a:p>
            <a:pPr lvl="1"/>
            <a:r>
              <a:rPr lang="en-US" dirty="0"/>
              <a:t>802-24-voters@listserv.ieee.org (voters list)</a:t>
            </a:r>
          </a:p>
          <a:p>
            <a:r>
              <a:rPr lang="en-US" dirty="0"/>
              <a:t>Document archive</a:t>
            </a:r>
          </a:p>
          <a:p>
            <a:pPr lvl="1"/>
            <a:r>
              <a:rPr lang="en-US" dirty="0"/>
              <a:t> </a:t>
            </a:r>
            <a:r>
              <a:rPr lang="en-US" dirty="0">
                <a:hlinkClick r:id="rId2"/>
              </a:rPr>
              <a:t>http://mentor.ieee.org/802.24/documents</a:t>
            </a:r>
            <a:endParaRPr lang="en-US" dirty="0"/>
          </a:p>
          <a:p>
            <a:pPr lvl="1"/>
            <a:endParaRPr lang="en-US" dirty="0"/>
          </a:p>
          <a:p>
            <a:r>
              <a:rPr lang="en-US" dirty="0"/>
              <a:t>IEEE 802 announcement reflector, </a:t>
            </a:r>
            <a:r>
              <a:rPr lang="en-US" dirty="0">
                <a:hlinkClick r:id="rId3"/>
              </a:rPr>
              <a:t>stds-802-all@listserv.ieee.org</a:t>
            </a:r>
            <a:endParaRPr lang="en-US" dirty="0"/>
          </a:p>
          <a:p>
            <a:pPr lvl="1"/>
            <a:r>
              <a:rPr lang="en-US" dirty="0"/>
              <a:t>Send email to listserv@listserv.ieee.org with no subject and with the </a:t>
            </a:r>
          </a:p>
          <a:p>
            <a:pPr lvl="1"/>
            <a:r>
              <a:rPr lang="en-US" dirty="0"/>
              <a:t>following 2 lines appearing first in the body of the message</a:t>
            </a:r>
          </a:p>
          <a:p>
            <a:pPr marL="0" indent="0">
              <a:buNone/>
            </a:pPr>
            <a:r>
              <a:rPr lang="en-US" sz="2900" dirty="0">
                <a:latin typeface="+mj-lt"/>
              </a:rPr>
              <a:t>		Subscribe stds-802-all</a:t>
            </a:r>
          </a:p>
          <a:p>
            <a:pPr marL="0" indent="0">
              <a:buNone/>
            </a:pPr>
            <a:r>
              <a:rPr lang="en-US" sz="2900" dirty="0">
                <a:latin typeface="+mj-lt"/>
              </a:rPr>
              <a:t>		end</a:t>
            </a:r>
          </a:p>
          <a:p>
            <a:pPr marL="0" indent="0">
              <a:buNone/>
            </a:pPr>
            <a:endParaRPr lang="en-US" dirty="0"/>
          </a:p>
        </p:txBody>
      </p:sp>
      <p:sp>
        <p:nvSpPr>
          <p:cNvPr id="5" name="Footer Placeholder 4"/>
          <p:cNvSpPr>
            <a:spLocks noGrp="1"/>
          </p:cNvSpPr>
          <p:nvPr>
            <p:ph type="ftr" sz="quarter" idx="11"/>
          </p:nvPr>
        </p:nvSpPr>
        <p:spPr/>
        <p:txBody>
          <a:bodyPr/>
          <a:lstStyle/>
          <a:p>
            <a:r>
              <a:rPr lang="en-US" altLang="en-US"/>
              <a:t>Tim Godfrey, EPRI</a:t>
            </a:r>
            <a:endParaRPr lang="en-US" altLang="en-US" dirty="0"/>
          </a:p>
        </p:txBody>
      </p:sp>
      <p:sp>
        <p:nvSpPr>
          <p:cNvPr id="6" name="Slide Number Placeholder 5"/>
          <p:cNvSpPr>
            <a:spLocks noGrp="1"/>
          </p:cNvSpPr>
          <p:nvPr>
            <p:ph type="sldNum" sz="quarter" idx="12"/>
          </p:nvPr>
        </p:nvSpPr>
        <p:spPr>
          <a:xfrm>
            <a:off x="5930398" y="6475413"/>
            <a:ext cx="432811" cy="184666"/>
          </a:xfrm>
        </p:spPr>
        <p:txBody>
          <a:bodyPr/>
          <a:lstStyle/>
          <a:p>
            <a:r>
              <a:rPr lang="en-US" altLang="en-US"/>
              <a:t>Slide </a:t>
            </a:r>
            <a:fld id="{D2793805-6678-4F90-9549-7863581D2258}" type="slidenum">
              <a:rPr lang="en-US" altLang="en-US" smtClean="0"/>
              <a:pPr/>
              <a:t>11</a:t>
            </a:fld>
            <a:endParaRPr lang="en-US" altLang="en-US"/>
          </a:p>
        </p:txBody>
      </p:sp>
    </p:spTree>
    <p:extLst>
      <p:ext uri="{BB962C8B-B14F-4D97-AF65-F5344CB8AC3E}">
        <p14:creationId xmlns:p14="http://schemas.microsoft.com/office/powerpoint/2010/main" val="3163055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802.24 TAG Opening</a:t>
            </a:r>
          </a:p>
        </p:txBody>
      </p:sp>
      <p:sp>
        <p:nvSpPr>
          <p:cNvPr id="3" name="Content Placeholder 2"/>
          <p:cNvSpPr>
            <a:spLocks noGrp="1"/>
          </p:cNvSpPr>
          <p:nvPr>
            <p:ph idx="1"/>
          </p:nvPr>
        </p:nvSpPr>
        <p:spPr>
          <a:xfrm>
            <a:off x="914400" y="1828800"/>
            <a:ext cx="10566400" cy="4114800"/>
          </a:xfrm>
        </p:spPr>
        <p:txBody>
          <a:bodyPr>
            <a:normAutofit fontScale="92500" lnSpcReduction="20000"/>
          </a:bodyPr>
          <a:lstStyle/>
          <a:p>
            <a:endParaRPr lang="en-US" dirty="0"/>
          </a:p>
          <a:p>
            <a:r>
              <a:rPr lang="en-US" dirty="0"/>
              <a:t>Approve May 2023 TAG wireless interim minutes</a:t>
            </a:r>
          </a:p>
          <a:p>
            <a:pPr lvl="1"/>
            <a:r>
              <a:rPr lang="en-US" dirty="0"/>
              <a:t>802.24-23-0014r0</a:t>
            </a:r>
          </a:p>
          <a:p>
            <a:pPr lvl="1"/>
            <a:endParaRPr lang="en-US" dirty="0"/>
          </a:p>
          <a:p>
            <a:pPr lvl="1"/>
            <a:endParaRPr lang="en-US" dirty="0"/>
          </a:p>
          <a:p>
            <a:pPr lvl="1"/>
            <a:endParaRPr lang="en-US" dirty="0"/>
          </a:p>
          <a:p>
            <a:r>
              <a:rPr lang="en-US" dirty="0"/>
              <a:t>Action Items from May</a:t>
            </a:r>
          </a:p>
          <a:p>
            <a:pPr lvl="1"/>
            <a:r>
              <a:rPr lang="en-US" dirty="0"/>
              <a:t>Start Whitepaper Review poll</a:t>
            </a:r>
          </a:p>
          <a:p>
            <a:pPr lvl="1"/>
            <a:r>
              <a:rPr lang="en-US" dirty="0"/>
              <a:t>Allan and Ben to coordinate on IoT White Paper and set date for ad-hoc teleconference. </a:t>
            </a:r>
          </a:p>
          <a:p>
            <a:pPr lvl="1"/>
            <a:endParaRPr lang="en-US" dirty="0"/>
          </a:p>
        </p:txBody>
      </p:sp>
      <p:sp>
        <p:nvSpPr>
          <p:cNvPr id="4" name="Footer Placeholder 3"/>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p:cNvSpPr>
            <a:spLocks noGrp="1"/>
          </p:cNvSpPr>
          <p:nvPr>
            <p:ph type="sldNum" sz="quarter" idx="12"/>
          </p:nvPr>
        </p:nvSpPr>
        <p:spPr>
          <a:xfrm>
            <a:off x="5930398" y="6475413"/>
            <a:ext cx="432811" cy="184666"/>
          </a:xfrm>
        </p:spPr>
        <p:txBody>
          <a:bodyPr/>
          <a:lstStyle/>
          <a:p>
            <a:r>
              <a:rPr lang="en-US" altLang="en-US"/>
              <a:t>Slide </a:t>
            </a:r>
            <a:fld id="{D2793805-6678-4F90-9549-7863581D2258}" type="slidenum">
              <a:rPr lang="en-US" altLang="en-US" smtClean="0"/>
              <a:pPr/>
              <a:t>12</a:t>
            </a:fld>
            <a:endParaRPr lang="en-US" altLang="en-US"/>
          </a:p>
        </p:txBody>
      </p:sp>
    </p:spTree>
    <p:extLst>
      <p:ext uri="{BB962C8B-B14F-4D97-AF65-F5344CB8AC3E}">
        <p14:creationId xmlns:p14="http://schemas.microsoft.com/office/powerpoint/2010/main" val="447617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11DC3-D0B7-46F3-AA2D-4A0A21B8970D}"/>
              </a:ext>
            </a:extLst>
          </p:cNvPr>
          <p:cNvSpPr>
            <a:spLocks noGrp="1"/>
          </p:cNvSpPr>
          <p:nvPr>
            <p:ph type="title"/>
          </p:nvPr>
        </p:nvSpPr>
        <p:spPr/>
        <p:txBody>
          <a:bodyPr/>
          <a:lstStyle/>
          <a:p>
            <a:r>
              <a:rPr lang="en-US" dirty="0"/>
              <a:t>Liaison Updates</a:t>
            </a:r>
          </a:p>
        </p:txBody>
      </p:sp>
      <p:sp>
        <p:nvSpPr>
          <p:cNvPr id="3" name="Content Placeholder 2">
            <a:extLst>
              <a:ext uri="{FF2B5EF4-FFF2-40B4-BE49-F238E27FC236}">
                <a16:creationId xmlns:a16="http://schemas.microsoft.com/office/drawing/2014/main" id="{B6FBFB69-2387-49A0-A9B5-4BD601FC9935}"/>
              </a:ext>
            </a:extLst>
          </p:cNvPr>
          <p:cNvSpPr>
            <a:spLocks noGrp="1"/>
          </p:cNvSpPr>
          <p:nvPr>
            <p:ph idx="1"/>
          </p:nvPr>
        </p:nvSpPr>
        <p:spPr>
          <a:xfrm>
            <a:off x="914400" y="1600200"/>
            <a:ext cx="10896600" cy="4724400"/>
          </a:xfrm>
        </p:spPr>
        <p:txBody>
          <a:bodyPr>
            <a:normAutofit lnSpcReduction="10000"/>
          </a:bodyPr>
          <a:lstStyle/>
          <a:p>
            <a:r>
              <a:rPr lang="en-US" sz="2400" dirty="0"/>
              <a:t>Wi-Fi Alliance (Informal)			&lt;vacant&gt;</a:t>
            </a:r>
          </a:p>
          <a:p>
            <a:r>
              <a:rPr lang="en-US" sz="2400" dirty="0"/>
              <a:t>CSA / Matter (Informal)			Clint Powell   Active</a:t>
            </a:r>
          </a:p>
          <a:p>
            <a:r>
              <a:rPr lang="en-US" sz="2400" dirty="0" err="1"/>
              <a:t>FiRa</a:t>
            </a:r>
            <a:r>
              <a:rPr lang="en-US" sz="2400" dirty="0"/>
              <a:t>  (UWB ranging based on 15.4)   Clint Powell  </a:t>
            </a:r>
          </a:p>
          <a:p>
            <a:r>
              <a:rPr lang="en-US" sz="2400" dirty="0"/>
              <a:t>CCC (access control and automotive key based on NFC, next gen will be UWB)   (new – liaison needed) </a:t>
            </a:r>
          </a:p>
          <a:p>
            <a:r>
              <a:rPr lang="en-US" sz="2400" dirty="0"/>
              <a:t>TIA-TR42					Chris </a:t>
            </a:r>
            <a:r>
              <a:rPr lang="en-US" sz="2400" dirty="0" err="1"/>
              <a:t>DiMinico</a:t>
            </a:r>
            <a:endParaRPr lang="en-US" sz="2400" dirty="0"/>
          </a:p>
          <a:p>
            <a:r>
              <a:rPr lang="en-US" sz="2400" dirty="0"/>
              <a:t>Wi-SUN Alliance (informal)		Phil Beecher</a:t>
            </a:r>
          </a:p>
          <a:p>
            <a:r>
              <a:rPr lang="en-US" sz="2400" dirty="0"/>
              <a:t>802.18					Edward Au</a:t>
            </a:r>
          </a:p>
          <a:p>
            <a:r>
              <a:rPr lang="en-US" sz="2400" dirty="0"/>
              <a:t>ATIS TOPS 				Farrokh </a:t>
            </a:r>
            <a:r>
              <a:rPr lang="en-US" sz="2400" dirty="0" err="1"/>
              <a:t>Khatibi</a:t>
            </a:r>
            <a:r>
              <a:rPr lang="en-US" sz="2400" dirty="0"/>
              <a:t> (unknown)</a:t>
            </a:r>
          </a:p>
          <a:p>
            <a:endParaRPr lang="en-US" sz="2400" dirty="0"/>
          </a:p>
          <a:p>
            <a:r>
              <a:rPr lang="en-US" sz="2400" dirty="0"/>
              <a:t>Chris D – will identify a point of contact or potential liaison for automotive. Also check with Jim Lansford.</a:t>
            </a:r>
          </a:p>
          <a:p>
            <a:endParaRPr lang="en-US" sz="2400" dirty="0"/>
          </a:p>
        </p:txBody>
      </p:sp>
      <p:sp>
        <p:nvSpPr>
          <p:cNvPr id="4" name="Footer Placeholder 3">
            <a:extLst>
              <a:ext uri="{FF2B5EF4-FFF2-40B4-BE49-F238E27FC236}">
                <a16:creationId xmlns:a16="http://schemas.microsoft.com/office/drawing/2014/main" id="{611074C8-E6EE-4E6A-85A6-19469732984A}"/>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ED85F0CE-BE1D-4DB7-92D4-80CD70EB12B0}"/>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13</a:t>
            </a:fld>
            <a:endParaRPr lang="en-US" altLang="en-US"/>
          </a:p>
        </p:txBody>
      </p:sp>
    </p:spTree>
    <p:extLst>
      <p:ext uri="{BB962C8B-B14F-4D97-AF65-F5344CB8AC3E}">
        <p14:creationId xmlns:p14="http://schemas.microsoft.com/office/powerpoint/2010/main" val="1858319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001C9-E376-4DF8-9BF6-60901B3E15B1}"/>
              </a:ext>
            </a:extLst>
          </p:cNvPr>
          <p:cNvSpPr>
            <a:spLocks noGrp="1"/>
          </p:cNvSpPr>
          <p:nvPr>
            <p:ph type="title"/>
          </p:nvPr>
        </p:nvSpPr>
        <p:spPr/>
        <p:txBody>
          <a:bodyPr/>
          <a:lstStyle/>
          <a:p>
            <a:r>
              <a:rPr lang="en-US" dirty="0"/>
              <a:t>"IEEE 802 Solutions for Vertical Applications"</a:t>
            </a:r>
          </a:p>
        </p:txBody>
      </p:sp>
      <p:sp>
        <p:nvSpPr>
          <p:cNvPr id="3" name="Content Placeholder 2">
            <a:extLst>
              <a:ext uri="{FF2B5EF4-FFF2-40B4-BE49-F238E27FC236}">
                <a16:creationId xmlns:a16="http://schemas.microsoft.com/office/drawing/2014/main" id="{25F2CF68-157A-4033-BD60-D52BEAC9A473}"/>
              </a:ext>
            </a:extLst>
          </p:cNvPr>
          <p:cNvSpPr>
            <a:spLocks noGrp="1"/>
          </p:cNvSpPr>
          <p:nvPr>
            <p:ph idx="1"/>
          </p:nvPr>
        </p:nvSpPr>
        <p:spPr>
          <a:xfrm>
            <a:off x="911469" y="1752600"/>
            <a:ext cx="10363200" cy="2895600"/>
          </a:xfrm>
        </p:spPr>
        <p:txBody>
          <a:bodyPr>
            <a:normAutofit fontScale="70000" lnSpcReduction="20000"/>
          </a:bodyPr>
          <a:lstStyle/>
          <a:p>
            <a:r>
              <a:rPr lang="en-US" dirty="0"/>
              <a:t>The 802 Solutions for Verticals could be a reason why 3GPP should care about IEEE 802 </a:t>
            </a:r>
          </a:p>
          <a:p>
            <a:r>
              <a:rPr lang="en-US" dirty="0"/>
              <a:t>Start review of entire document 12r5 – ask 802.1, 802.3, 802.11, 802.15, </a:t>
            </a:r>
          </a:p>
          <a:p>
            <a:pPr lvl="1"/>
            <a:r>
              <a:rPr lang="en-US" dirty="0"/>
              <a:t>Set up an </a:t>
            </a:r>
            <a:r>
              <a:rPr lang="en-US" dirty="0" err="1"/>
              <a:t>epoll</a:t>
            </a:r>
            <a:r>
              <a:rPr lang="en-US" dirty="0"/>
              <a:t> on mentor</a:t>
            </a:r>
          </a:p>
          <a:p>
            <a:pPr lvl="1"/>
            <a:r>
              <a:rPr lang="en-US" dirty="0"/>
              <a:t>Save review documents as PDF to get stable line numbers</a:t>
            </a:r>
          </a:p>
          <a:p>
            <a:r>
              <a:rPr lang="en-US" dirty="0"/>
              <a:t>For comment:</a:t>
            </a:r>
          </a:p>
          <a:p>
            <a:pPr lvl="1"/>
            <a:r>
              <a:rPr lang="en-US" dirty="0"/>
              <a:t>24-23-0012-00-0000-ieee-802-networks-for-vertical-applications-PDF-for-comment.pdf</a:t>
            </a:r>
          </a:p>
          <a:p>
            <a:pPr lvl="1"/>
            <a:endParaRPr lang="en-US" dirty="0"/>
          </a:p>
          <a:p>
            <a:pPr lvl="1"/>
            <a:endParaRPr lang="en-US" dirty="0"/>
          </a:p>
          <a:p>
            <a:pPr lvl="1"/>
            <a:endParaRPr lang="en-US" dirty="0"/>
          </a:p>
          <a:p>
            <a:pPr marL="0" indent="0">
              <a:buNone/>
            </a:pPr>
            <a:endParaRPr lang="en-US" dirty="0"/>
          </a:p>
        </p:txBody>
      </p:sp>
      <p:sp>
        <p:nvSpPr>
          <p:cNvPr id="4" name="Footer Placeholder 3">
            <a:extLst>
              <a:ext uri="{FF2B5EF4-FFF2-40B4-BE49-F238E27FC236}">
                <a16:creationId xmlns:a16="http://schemas.microsoft.com/office/drawing/2014/main" id="{B7CFF186-9736-43C3-9F71-8E8303898703}"/>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09D7872B-F5E7-41F6-9DDF-2B98B1C72D46}"/>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14</a:t>
            </a:fld>
            <a:endParaRPr lang="en-US" altLang="en-US"/>
          </a:p>
        </p:txBody>
      </p:sp>
      <p:graphicFrame>
        <p:nvGraphicFramePr>
          <p:cNvPr id="6" name="Table 5">
            <a:extLst>
              <a:ext uri="{FF2B5EF4-FFF2-40B4-BE49-F238E27FC236}">
                <a16:creationId xmlns:a16="http://schemas.microsoft.com/office/drawing/2014/main" id="{09D4B52A-5E2B-F290-F8DD-03311D1C8FA7}"/>
              </a:ext>
            </a:extLst>
          </p:cNvPr>
          <p:cNvGraphicFramePr>
            <a:graphicFrameLocks noGrp="1"/>
          </p:cNvGraphicFramePr>
          <p:nvPr>
            <p:extLst>
              <p:ext uri="{D42A27DB-BD31-4B8C-83A1-F6EECF244321}">
                <p14:modId xmlns:p14="http://schemas.microsoft.com/office/powerpoint/2010/main" val="2925138326"/>
              </p:ext>
            </p:extLst>
          </p:nvPr>
        </p:nvGraphicFramePr>
        <p:xfrm>
          <a:off x="870438" y="4960034"/>
          <a:ext cx="10439400" cy="1188720"/>
        </p:xfrm>
        <a:graphic>
          <a:graphicData uri="http://schemas.openxmlformats.org/drawingml/2006/table">
            <a:tbl>
              <a:tblPr/>
              <a:tblGrid>
                <a:gridCol w="1304925">
                  <a:extLst>
                    <a:ext uri="{9D8B030D-6E8A-4147-A177-3AD203B41FA5}">
                      <a16:colId xmlns:a16="http://schemas.microsoft.com/office/drawing/2014/main" val="2728916261"/>
                    </a:ext>
                  </a:extLst>
                </a:gridCol>
                <a:gridCol w="793506">
                  <a:extLst>
                    <a:ext uri="{9D8B030D-6E8A-4147-A177-3AD203B41FA5}">
                      <a16:colId xmlns:a16="http://schemas.microsoft.com/office/drawing/2014/main" val="205446899"/>
                    </a:ext>
                  </a:extLst>
                </a:gridCol>
                <a:gridCol w="609600">
                  <a:extLst>
                    <a:ext uri="{9D8B030D-6E8A-4147-A177-3AD203B41FA5}">
                      <a16:colId xmlns:a16="http://schemas.microsoft.com/office/drawing/2014/main" val="1254426473"/>
                    </a:ext>
                  </a:extLst>
                </a:gridCol>
                <a:gridCol w="381000">
                  <a:extLst>
                    <a:ext uri="{9D8B030D-6E8A-4147-A177-3AD203B41FA5}">
                      <a16:colId xmlns:a16="http://schemas.microsoft.com/office/drawing/2014/main" val="1737493317"/>
                    </a:ext>
                  </a:extLst>
                </a:gridCol>
                <a:gridCol w="1371600">
                  <a:extLst>
                    <a:ext uri="{9D8B030D-6E8A-4147-A177-3AD203B41FA5}">
                      <a16:colId xmlns:a16="http://schemas.microsoft.com/office/drawing/2014/main" val="2966342942"/>
                    </a:ext>
                  </a:extLst>
                </a:gridCol>
                <a:gridCol w="3368919">
                  <a:extLst>
                    <a:ext uri="{9D8B030D-6E8A-4147-A177-3AD203B41FA5}">
                      <a16:colId xmlns:a16="http://schemas.microsoft.com/office/drawing/2014/main" val="3007454698"/>
                    </a:ext>
                  </a:extLst>
                </a:gridCol>
                <a:gridCol w="1304925">
                  <a:extLst>
                    <a:ext uri="{9D8B030D-6E8A-4147-A177-3AD203B41FA5}">
                      <a16:colId xmlns:a16="http://schemas.microsoft.com/office/drawing/2014/main" val="3972421783"/>
                    </a:ext>
                  </a:extLst>
                </a:gridCol>
                <a:gridCol w="1304925">
                  <a:extLst>
                    <a:ext uri="{9D8B030D-6E8A-4147-A177-3AD203B41FA5}">
                      <a16:colId xmlns:a16="http://schemas.microsoft.com/office/drawing/2014/main" val="1565474059"/>
                    </a:ext>
                  </a:extLst>
                </a:gridCol>
              </a:tblGrid>
              <a:tr h="0">
                <a:tc>
                  <a:txBody>
                    <a:bodyPr/>
                    <a:lstStyle/>
                    <a:p>
                      <a:r>
                        <a:rPr lang="en-US"/>
                        <a:t>18-May-2023 ET</a:t>
                      </a:r>
                    </a:p>
                  </a:txBody>
                  <a:tcPr anchor="ctr">
                    <a:lnL>
                      <a:noFill/>
                    </a:lnL>
                    <a:lnR>
                      <a:noFill/>
                    </a:lnR>
                    <a:lnT>
                      <a:noFill/>
                    </a:lnT>
                    <a:lnB>
                      <a:noFill/>
                    </a:lnB>
                  </a:tcPr>
                </a:tc>
                <a:tc>
                  <a:txBody>
                    <a:bodyPr/>
                    <a:lstStyle/>
                    <a:p>
                      <a:r>
                        <a:rPr lang="en-US" dirty="0"/>
                        <a:t>2023</a:t>
                      </a:r>
                    </a:p>
                  </a:txBody>
                  <a:tcPr anchor="ctr">
                    <a:lnL>
                      <a:noFill/>
                    </a:lnL>
                    <a:lnR>
                      <a:noFill/>
                    </a:lnR>
                    <a:lnT>
                      <a:noFill/>
                    </a:lnT>
                    <a:lnB>
                      <a:noFill/>
                    </a:lnB>
                  </a:tcPr>
                </a:tc>
                <a:tc>
                  <a:txBody>
                    <a:bodyPr/>
                    <a:lstStyle/>
                    <a:p>
                      <a:r>
                        <a:rPr lang="en-US"/>
                        <a:t>12</a:t>
                      </a:r>
                    </a:p>
                  </a:txBody>
                  <a:tcPr anchor="ctr">
                    <a:lnL>
                      <a:noFill/>
                    </a:lnL>
                    <a:lnR>
                      <a:noFill/>
                    </a:lnR>
                    <a:lnT>
                      <a:noFill/>
                    </a:lnT>
                    <a:lnB>
                      <a:noFill/>
                    </a:lnB>
                  </a:tcPr>
                </a:tc>
                <a:tc>
                  <a:txBody>
                    <a:bodyPr/>
                    <a:lstStyle/>
                    <a:p>
                      <a:r>
                        <a:rPr lang="en-US" dirty="0"/>
                        <a:t>0</a:t>
                      </a:r>
                    </a:p>
                  </a:txBody>
                  <a:tcPr anchor="ctr">
                    <a:lnL>
                      <a:noFill/>
                    </a:lnL>
                    <a:lnR>
                      <a:noFill/>
                    </a:lnR>
                    <a:lnT>
                      <a:noFill/>
                    </a:lnT>
                    <a:lnB>
                      <a:noFill/>
                    </a:lnB>
                  </a:tcPr>
                </a:tc>
                <a:tc>
                  <a:txBody>
                    <a:bodyPr/>
                    <a:lstStyle/>
                    <a:p>
                      <a:r>
                        <a:rPr lang="en-US"/>
                        <a:t>TAG documents</a:t>
                      </a:r>
                    </a:p>
                  </a:txBody>
                  <a:tcPr anchor="ctr">
                    <a:lnL>
                      <a:noFill/>
                    </a:lnL>
                    <a:lnR>
                      <a:noFill/>
                    </a:lnR>
                    <a:lnT>
                      <a:noFill/>
                    </a:lnT>
                    <a:lnB>
                      <a:noFill/>
                    </a:lnB>
                  </a:tcPr>
                </a:tc>
                <a:tc>
                  <a:txBody>
                    <a:bodyPr/>
                    <a:lstStyle/>
                    <a:p>
                      <a:r>
                        <a:rPr lang="en-US"/>
                        <a:t>IEEE 802 Networks for Vertical Applications White Paper (PDF-for-comment)</a:t>
                      </a:r>
                    </a:p>
                  </a:txBody>
                  <a:tcPr anchor="ctr">
                    <a:lnL>
                      <a:noFill/>
                    </a:lnL>
                    <a:lnR>
                      <a:noFill/>
                    </a:lnR>
                    <a:lnT>
                      <a:noFill/>
                    </a:lnT>
                    <a:lnB>
                      <a:noFill/>
                    </a:lnB>
                  </a:tcPr>
                </a:tc>
                <a:tc>
                  <a:txBody>
                    <a:bodyPr/>
                    <a:lstStyle/>
                    <a:p>
                      <a:r>
                        <a:rPr lang="en-US"/>
                        <a:t>802.24 TAG</a:t>
                      </a:r>
                    </a:p>
                  </a:txBody>
                  <a:tcPr anchor="ctr">
                    <a:lnL>
                      <a:noFill/>
                    </a:lnL>
                    <a:lnR>
                      <a:noFill/>
                    </a:lnR>
                    <a:lnT>
                      <a:noFill/>
                    </a:lnT>
                    <a:lnB>
                      <a:noFill/>
                    </a:lnB>
                  </a:tcPr>
                </a:tc>
                <a:tc>
                  <a:txBody>
                    <a:bodyPr/>
                    <a:lstStyle/>
                    <a:p>
                      <a:r>
                        <a:rPr lang="en-US" dirty="0"/>
                        <a:t>18-May-2023 17:39:07 ET</a:t>
                      </a:r>
                    </a:p>
                  </a:txBody>
                  <a:tcPr anchor="ctr">
                    <a:lnL>
                      <a:noFill/>
                    </a:lnL>
                    <a:lnR>
                      <a:noFill/>
                    </a:lnR>
                    <a:lnT>
                      <a:noFill/>
                    </a:lnT>
                    <a:lnB>
                      <a:noFill/>
                    </a:lnB>
                  </a:tcPr>
                </a:tc>
                <a:extLst>
                  <a:ext uri="{0D108BD9-81ED-4DB2-BD59-A6C34878D82A}">
                    <a16:rowId xmlns:a16="http://schemas.microsoft.com/office/drawing/2014/main" val="2085864127"/>
                  </a:ext>
                </a:extLst>
              </a:tr>
            </a:tbl>
          </a:graphicData>
        </a:graphic>
      </p:graphicFrame>
    </p:spTree>
    <p:extLst>
      <p:ext uri="{BB962C8B-B14F-4D97-AF65-F5344CB8AC3E}">
        <p14:creationId xmlns:p14="http://schemas.microsoft.com/office/powerpoint/2010/main" val="2688332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51B59-EEAA-21F7-2338-0DBCFD598FF2}"/>
              </a:ext>
            </a:extLst>
          </p:cNvPr>
          <p:cNvSpPr>
            <a:spLocks noGrp="1"/>
          </p:cNvSpPr>
          <p:nvPr>
            <p:ph type="title"/>
          </p:nvPr>
        </p:nvSpPr>
        <p:spPr/>
        <p:txBody>
          <a:bodyPr/>
          <a:lstStyle/>
          <a:p>
            <a:r>
              <a:rPr lang="en-US" dirty="0"/>
              <a:t>"IEEE 802 Solutions for Vertical Applications"</a:t>
            </a:r>
          </a:p>
        </p:txBody>
      </p:sp>
      <p:sp>
        <p:nvSpPr>
          <p:cNvPr id="3" name="Content Placeholder 2">
            <a:extLst>
              <a:ext uri="{FF2B5EF4-FFF2-40B4-BE49-F238E27FC236}">
                <a16:creationId xmlns:a16="http://schemas.microsoft.com/office/drawing/2014/main" id="{0B5D32C0-06C1-CEEA-89E9-26DFCAF3E18F}"/>
              </a:ext>
            </a:extLst>
          </p:cNvPr>
          <p:cNvSpPr>
            <a:spLocks noGrp="1"/>
          </p:cNvSpPr>
          <p:nvPr>
            <p:ph idx="1"/>
          </p:nvPr>
        </p:nvSpPr>
        <p:spPr/>
        <p:txBody>
          <a:bodyPr>
            <a:normAutofit/>
          </a:bodyPr>
          <a:lstStyle/>
          <a:p>
            <a:r>
              <a:rPr lang="en-US" dirty="0"/>
              <a:t>Comment Review</a:t>
            </a:r>
          </a:p>
        </p:txBody>
      </p:sp>
      <p:sp>
        <p:nvSpPr>
          <p:cNvPr id="4" name="Footer Placeholder 3">
            <a:extLst>
              <a:ext uri="{FF2B5EF4-FFF2-40B4-BE49-F238E27FC236}">
                <a16:creationId xmlns:a16="http://schemas.microsoft.com/office/drawing/2014/main" id="{2A571AA0-C037-3914-9A72-D368CF5EF6F7}"/>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0A50700E-AC40-5105-1F38-8F409E8A6D07}"/>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15</a:t>
            </a:fld>
            <a:endParaRPr lang="en-US" altLang="en-US"/>
          </a:p>
        </p:txBody>
      </p:sp>
    </p:spTree>
    <p:extLst>
      <p:ext uri="{BB962C8B-B14F-4D97-AF65-F5344CB8AC3E}">
        <p14:creationId xmlns:p14="http://schemas.microsoft.com/office/powerpoint/2010/main" val="3132842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802.24.2 IoT White Paper</a:t>
            </a:r>
          </a:p>
        </p:txBody>
      </p:sp>
      <p:sp>
        <p:nvSpPr>
          <p:cNvPr id="3" name="Content Placeholder 2"/>
          <p:cNvSpPr>
            <a:spLocks noGrp="1"/>
          </p:cNvSpPr>
          <p:nvPr>
            <p:ph idx="1"/>
          </p:nvPr>
        </p:nvSpPr>
        <p:spPr>
          <a:xfrm>
            <a:off x="1066800" y="1752600"/>
            <a:ext cx="10210800" cy="4343400"/>
          </a:xfrm>
        </p:spPr>
        <p:txBody>
          <a:bodyPr>
            <a:normAutofit/>
          </a:bodyPr>
          <a:lstStyle/>
          <a:p>
            <a:r>
              <a:rPr lang="en-US" dirty="0"/>
              <a:t>New Internet of Things White Paper </a:t>
            </a:r>
            <a:r>
              <a:rPr lang="en-US" dirty="0">
                <a:hlinkClick r:id="rId2"/>
              </a:rPr>
              <a:t>24-22-0011-01-IoTg-internet-of-things-white-paper</a:t>
            </a:r>
            <a:endParaRPr lang="en-US" dirty="0"/>
          </a:p>
          <a:p>
            <a:pPr lvl="1"/>
            <a:endParaRPr lang="en-US" dirty="0"/>
          </a:p>
        </p:txBody>
      </p:sp>
      <p:sp>
        <p:nvSpPr>
          <p:cNvPr id="4" name="Footer Placeholder 3"/>
          <p:cNvSpPr>
            <a:spLocks noGrp="1"/>
          </p:cNvSpPr>
          <p:nvPr>
            <p:ph type="ftr" sz="quarter" idx="11"/>
          </p:nvPr>
        </p:nvSpPr>
        <p:spPr>
          <a:xfrm>
            <a:off x="7315200" y="6475413"/>
            <a:ext cx="4165600" cy="184666"/>
          </a:xfrm>
        </p:spPr>
        <p:txBody>
          <a:bodyPr/>
          <a:lstStyle/>
          <a:p>
            <a:r>
              <a:rPr lang="en-US" altLang="en-US"/>
              <a:t>Tim Godfrey, EPRI</a:t>
            </a:r>
            <a:endParaRPr lang="en-US" altLang="en-US" dirty="0"/>
          </a:p>
        </p:txBody>
      </p:sp>
      <p:sp>
        <p:nvSpPr>
          <p:cNvPr id="5" name="Slide Number Placeholder 4"/>
          <p:cNvSpPr>
            <a:spLocks noGrp="1"/>
          </p:cNvSpPr>
          <p:nvPr>
            <p:ph type="sldNum" sz="quarter" idx="12"/>
          </p:nvPr>
        </p:nvSpPr>
        <p:spPr>
          <a:xfrm>
            <a:off x="5891926" y="6475413"/>
            <a:ext cx="509755" cy="184666"/>
          </a:xfrm>
        </p:spPr>
        <p:txBody>
          <a:bodyPr/>
          <a:lstStyle/>
          <a:p>
            <a:r>
              <a:rPr lang="en-US" altLang="en-US"/>
              <a:t>Slide </a:t>
            </a:r>
            <a:fld id="{D2793805-6678-4F90-9549-7863581D2258}" type="slidenum">
              <a:rPr lang="en-US" altLang="en-US" smtClean="0"/>
              <a:pPr/>
              <a:t>16</a:t>
            </a:fld>
            <a:endParaRPr lang="en-US" altLang="en-US"/>
          </a:p>
        </p:txBody>
      </p:sp>
    </p:spTree>
    <p:extLst>
      <p:ext uri="{BB962C8B-B14F-4D97-AF65-F5344CB8AC3E}">
        <p14:creationId xmlns:p14="http://schemas.microsoft.com/office/powerpoint/2010/main" val="1451735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06071-079C-2147-2A2E-57F6B1C3B8EA}"/>
              </a:ext>
            </a:extLst>
          </p:cNvPr>
          <p:cNvSpPr>
            <a:spLocks noGrp="1"/>
          </p:cNvSpPr>
          <p:nvPr>
            <p:ph type="title"/>
          </p:nvPr>
        </p:nvSpPr>
        <p:spPr/>
        <p:txBody>
          <a:bodyPr/>
          <a:lstStyle/>
          <a:p>
            <a:r>
              <a:rPr lang="en-US" dirty="0"/>
              <a:t>IoT White Paper</a:t>
            </a:r>
          </a:p>
        </p:txBody>
      </p:sp>
      <p:sp>
        <p:nvSpPr>
          <p:cNvPr id="3" name="Content Placeholder 2">
            <a:extLst>
              <a:ext uri="{FF2B5EF4-FFF2-40B4-BE49-F238E27FC236}">
                <a16:creationId xmlns:a16="http://schemas.microsoft.com/office/drawing/2014/main" id="{7024DDB7-8DE5-F3DF-B04E-839867362CF0}"/>
              </a:ext>
            </a:extLst>
          </p:cNvPr>
          <p:cNvSpPr>
            <a:spLocks noGrp="1"/>
          </p:cNvSpPr>
          <p:nvPr>
            <p:ph idx="1"/>
          </p:nvPr>
        </p:nvSpPr>
        <p:spPr/>
        <p:txBody>
          <a:bodyPr/>
          <a:lstStyle/>
          <a:p>
            <a:r>
              <a:rPr lang="en-US" dirty="0"/>
              <a:t>Contributions for July:</a:t>
            </a:r>
          </a:p>
          <a:p>
            <a:pPr lvl="1"/>
            <a:r>
              <a:rPr lang="en-US" dirty="0"/>
              <a:t>2023-0013r0 	IoT Task Group 	802.24.2 IOT-10BASE-T1L SPE Switches and Adapters 	Christopher </a:t>
            </a:r>
            <a:r>
              <a:rPr lang="en-US" dirty="0" err="1"/>
              <a:t>DiMinico</a:t>
            </a:r>
            <a:r>
              <a:rPr lang="en-US" dirty="0"/>
              <a:t> – </a:t>
            </a:r>
            <a:r>
              <a:rPr lang="en-US" dirty="0" err="1"/>
              <a:t>SenTekse</a:t>
            </a:r>
            <a:endParaRPr lang="en-US" dirty="0"/>
          </a:p>
          <a:p>
            <a:endParaRPr lang="en-US" dirty="0"/>
          </a:p>
          <a:p>
            <a:endParaRPr lang="en-US" dirty="0"/>
          </a:p>
        </p:txBody>
      </p:sp>
      <p:sp>
        <p:nvSpPr>
          <p:cNvPr id="4" name="Footer Placeholder 3">
            <a:extLst>
              <a:ext uri="{FF2B5EF4-FFF2-40B4-BE49-F238E27FC236}">
                <a16:creationId xmlns:a16="http://schemas.microsoft.com/office/drawing/2014/main" id="{CF7AC6E2-C120-270C-6C83-85333219137C}"/>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5381D4E1-1D94-D2A7-65A8-D3C908900BB0}"/>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17</a:t>
            </a:fld>
            <a:endParaRPr lang="en-US" altLang="en-US"/>
          </a:p>
        </p:txBody>
      </p:sp>
    </p:spTree>
    <p:extLst>
      <p:ext uri="{BB962C8B-B14F-4D97-AF65-F5344CB8AC3E}">
        <p14:creationId xmlns:p14="http://schemas.microsoft.com/office/powerpoint/2010/main" val="2613170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E1D46-1869-41D7-B453-AC44203047B6}"/>
              </a:ext>
            </a:extLst>
          </p:cNvPr>
          <p:cNvSpPr>
            <a:spLocks noGrp="1"/>
          </p:cNvSpPr>
          <p:nvPr>
            <p:ph type="title"/>
          </p:nvPr>
        </p:nvSpPr>
        <p:spPr/>
        <p:txBody>
          <a:bodyPr/>
          <a:lstStyle/>
          <a:p>
            <a:r>
              <a:rPr lang="en-US" dirty="0"/>
              <a:t>IoT White Paper Discussion</a:t>
            </a:r>
          </a:p>
        </p:txBody>
      </p:sp>
      <p:sp>
        <p:nvSpPr>
          <p:cNvPr id="3" name="Content Placeholder 2">
            <a:extLst>
              <a:ext uri="{FF2B5EF4-FFF2-40B4-BE49-F238E27FC236}">
                <a16:creationId xmlns:a16="http://schemas.microsoft.com/office/drawing/2014/main" id="{F92781AD-CBCA-4247-8686-79ABEDBED4AF}"/>
              </a:ext>
            </a:extLst>
          </p:cNvPr>
          <p:cNvSpPr>
            <a:spLocks noGrp="1"/>
          </p:cNvSpPr>
          <p:nvPr>
            <p:ph idx="1"/>
          </p:nvPr>
        </p:nvSpPr>
        <p:spPr>
          <a:xfrm>
            <a:off x="914400" y="1447800"/>
            <a:ext cx="10363200" cy="4648200"/>
          </a:xfrm>
        </p:spPr>
        <p:txBody>
          <a:bodyPr>
            <a:normAutofit fontScale="47500" lnSpcReduction="20000"/>
          </a:bodyPr>
          <a:lstStyle/>
          <a:p>
            <a:r>
              <a:rPr lang="en-US" dirty="0"/>
              <a:t>Plan of action</a:t>
            </a:r>
          </a:p>
          <a:p>
            <a:pPr lvl="1"/>
            <a:r>
              <a:rPr lang="en-US" dirty="0"/>
              <a:t>Action Chris D. Incorporate parts of Single Pair Ethernet</a:t>
            </a:r>
          </a:p>
          <a:p>
            <a:pPr lvl="2"/>
            <a:r>
              <a:rPr lang="en-US" dirty="0"/>
              <a:t>Now included in 802.3-2022 Clause 146.   </a:t>
            </a:r>
          </a:p>
          <a:p>
            <a:pPr lvl="2"/>
            <a:r>
              <a:rPr lang="en-US" dirty="0"/>
              <a:t>IEC TS 63444 based on SPE with intrinsic safety application with and without POE. </a:t>
            </a:r>
          </a:p>
          <a:p>
            <a:pPr lvl="1"/>
            <a:r>
              <a:rPr lang="en-US" dirty="0"/>
              <a:t>Expand with Wireless 802 standards highlights.   (from low latency WP and original smart grid WP) show where they fit. </a:t>
            </a:r>
          </a:p>
          <a:p>
            <a:pPr lvl="2"/>
            <a:r>
              <a:rPr lang="en-US" dirty="0"/>
              <a:t>Re-use rate-vs range diagram?</a:t>
            </a:r>
          </a:p>
          <a:p>
            <a:pPr lvl="2"/>
            <a:r>
              <a:rPr lang="en-US" dirty="0"/>
              <a:t>Which standards are optimized for specific markets or applications? </a:t>
            </a:r>
          </a:p>
          <a:p>
            <a:pPr lvl="1"/>
            <a:r>
              <a:rPr lang="en-US" dirty="0"/>
              <a:t>Discussion on what IoT means today as the term has lost a specific meaning. </a:t>
            </a:r>
            <a:r>
              <a:rPr lang="en-US" dirty="0" err="1"/>
              <a:t>Iot</a:t>
            </a:r>
            <a:r>
              <a:rPr lang="en-US" dirty="0"/>
              <a:t> is deploying, but only partially conforming to standards.</a:t>
            </a:r>
          </a:p>
          <a:p>
            <a:pPr lvl="1"/>
            <a:r>
              <a:rPr lang="en-US" dirty="0"/>
              <a:t>White paper could address remaining issues to be solved.  Raise awareness of vertical applications and relation to IEEE802. </a:t>
            </a:r>
          </a:p>
          <a:p>
            <a:endParaRPr lang="en-US" dirty="0"/>
          </a:p>
          <a:p>
            <a:r>
              <a:rPr lang="en-US" dirty="0"/>
              <a:t>Target Audience</a:t>
            </a:r>
          </a:p>
          <a:p>
            <a:pPr lvl="1"/>
            <a:r>
              <a:rPr lang="en-US" dirty="0"/>
              <a:t>Architects or engineering leaders in vertical industries responsible for defining communications solutions for their IoT devices</a:t>
            </a:r>
          </a:p>
          <a:p>
            <a:endParaRPr lang="en-US" dirty="0"/>
          </a:p>
          <a:p>
            <a:r>
              <a:rPr lang="en-US" dirty="0"/>
              <a:t>Focus on use-cases, where there is less content elsewhere.  Define an outline, set boundaries for scope. </a:t>
            </a:r>
          </a:p>
          <a:p>
            <a:r>
              <a:rPr lang="en-US" dirty="0"/>
              <a:t>Co owners – Allen Jones and Ben Rolfe – will hold ad-hoc call</a:t>
            </a:r>
          </a:p>
          <a:p>
            <a:r>
              <a:rPr lang="en-US" dirty="0"/>
              <a:t>Recruit Volunteers:</a:t>
            </a:r>
          </a:p>
          <a:p>
            <a:pPr lvl="1"/>
            <a:r>
              <a:rPr lang="en-US" dirty="0"/>
              <a:t>Chris </a:t>
            </a:r>
            <a:r>
              <a:rPr lang="en-US" dirty="0" err="1"/>
              <a:t>DiMinico</a:t>
            </a:r>
            <a:r>
              <a:rPr lang="en-US" dirty="0"/>
              <a:t>  - wired</a:t>
            </a:r>
          </a:p>
          <a:p>
            <a:pPr lvl="1"/>
            <a:r>
              <a:rPr lang="en-US" dirty="0"/>
              <a:t>Phil Beecher</a:t>
            </a:r>
          </a:p>
          <a:p>
            <a:pPr lvl="1"/>
            <a:r>
              <a:rPr lang="en-US" dirty="0"/>
              <a:t>Ask Dave </a:t>
            </a:r>
            <a:r>
              <a:rPr lang="en-US" dirty="0" err="1"/>
              <a:t>Halasz</a:t>
            </a:r>
            <a:endParaRPr lang="en-US" dirty="0"/>
          </a:p>
          <a:p>
            <a:pPr lvl="1"/>
            <a:r>
              <a:rPr lang="en-US" dirty="0"/>
              <a:t>Jim Lansford (automotive)</a:t>
            </a:r>
          </a:p>
          <a:p>
            <a:endParaRPr lang="en-US" dirty="0"/>
          </a:p>
          <a:p>
            <a:pPr marL="0" indent="0">
              <a:buNone/>
            </a:pPr>
            <a:endParaRPr lang="en-US" dirty="0"/>
          </a:p>
        </p:txBody>
      </p:sp>
      <p:sp>
        <p:nvSpPr>
          <p:cNvPr id="4" name="Footer Placeholder 3">
            <a:extLst>
              <a:ext uri="{FF2B5EF4-FFF2-40B4-BE49-F238E27FC236}">
                <a16:creationId xmlns:a16="http://schemas.microsoft.com/office/drawing/2014/main" id="{AAE78DC8-D24E-48A7-AFB6-A367B96FD96E}"/>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04472455-6DBE-43FF-924A-B11B056D9572}"/>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18</a:t>
            </a:fld>
            <a:endParaRPr lang="en-US" altLang="en-US"/>
          </a:p>
        </p:txBody>
      </p:sp>
    </p:spTree>
    <p:extLst>
      <p:ext uri="{BB962C8B-B14F-4D97-AF65-F5344CB8AC3E}">
        <p14:creationId xmlns:p14="http://schemas.microsoft.com/office/powerpoint/2010/main" val="24225751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B0C0A-4CF0-4BE5-A8BA-E99B82019517}"/>
              </a:ext>
            </a:extLst>
          </p:cNvPr>
          <p:cNvSpPr>
            <a:spLocks noGrp="1"/>
          </p:cNvSpPr>
          <p:nvPr>
            <p:ph type="title"/>
          </p:nvPr>
        </p:nvSpPr>
        <p:spPr/>
        <p:txBody>
          <a:bodyPr/>
          <a:lstStyle/>
          <a:p>
            <a:r>
              <a:rPr lang="en-US" dirty="0"/>
              <a:t>“Low latency” White Paper</a:t>
            </a:r>
          </a:p>
        </p:txBody>
      </p:sp>
      <p:sp>
        <p:nvSpPr>
          <p:cNvPr id="3" name="Content Placeholder 2">
            <a:extLst>
              <a:ext uri="{FF2B5EF4-FFF2-40B4-BE49-F238E27FC236}">
                <a16:creationId xmlns:a16="http://schemas.microsoft.com/office/drawing/2014/main" id="{98CDD10A-D17A-4D19-ACDF-E56AB68C17C6}"/>
              </a:ext>
            </a:extLst>
          </p:cNvPr>
          <p:cNvSpPr>
            <a:spLocks noGrp="1"/>
          </p:cNvSpPr>
          <p:nvPr>
            <p:ph idx="1"/>
          </p:nvPr>
        </p:nvSpPr>
        <p:spPr>
          <a:xfrm>
            <a:off x="914400" y="1981200"/>
            <a:ext cx="10515600" cy="4114800"/>
          </a:xfrm>
        </p:spPr>
        <p:txBody>
          <a:bodyPr>
            <a:normAutofit/>
          </a:bodyPr>
          <a:lstStyle/>
          <a:p>
            <a:r>
              <a:rPr lang="en-US" dirty="0"/>
              <a:t>Finalize and move into IEEE Editors</a:t>
            </a:r>
          </a:p>
          <a:p>
            <a:r>
              <a:rPr lang="en-US" dirty="0"/>
              <a:t>Comment Collection Initiated</a:t>
            </a:r>
          </a:p>
          <a:p>
            <a:pPr lvl="1"/>
            <a:r>
              <a:rPr lang="en-US" dirty="0"/>
              <a:t>Open Issues:  more details in section on standards </a:t>
            </a:r>
          </a:p>
          <a:p>
            <a:endParaRPr lang="en-US" dirty="0"/>
          </a:p>
          <a:p>
            <a:endParaRPr lang="en-US" dirty="0"/>
          </a:p>
        </p:txBody>
      </p:sp>
      <p:sp>
        <p:nvSpPr>
          <p:cNvPr id="4" name="Footer Placeholder 3">
            <a:extLst>
              <a:ext uri="{FF2B5EF4-FFF2-40B4-BE49-F238E27FC236}">
                <a16:creationId xmlns:a16="http://schemas.microsoft.com/office/drawing/2014/main" id="{3543921C-5A9E-4DC6-A37F-41CCD028BB40}"/>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22EB8714-5E0B-4F8F-992B-5DCC1227A6C3}"/>
              </a:ext>
            </a:extLst>
          </p:cNvPr>
          <p:cNvSpPr>
            <a:spLocks noGrp="1"/>
          </p:cNvSpPr>
          <p:nvPr>
            <p:ph type="sldNum" sz="quarter" idx="12"/>
          </p:nvPr>
        </p:nvSpPr>
        <p:spPr>
          <a:xfrm>
            <a:off x="5891926" y="6475413"/>
            <a:ext cx="509755" cy="184666"/>
          </a:xfrm>
        </p:spPr>
        <p:txBody>
          <a:bodyPr/>
          <a:lstStyle/>
          <a:p>
            <a:r>
              <a:rPr lang="en-US" altLang="en-US" dirty="0"/>
              <a:t>Slide </a:t>
            </a:r>
            <a:fld id="{D2793805-6678-4F90-9549-7863581D2258}" type="slidenum">
              <a:rPr lang="en-US" altLang="en-US" smtClean="0"/>
              <a:pPr/>
              <a:t>19</a:t>
            </a:fld>
            <a:endParaRPr lang="en-US" altLang="en-US" dirty="0"/>
          </a:p>
        </p:txBody>
      </p:sp>
      <p:graphicFrame>
        <p:nvGraphicFramePr>
          <p:cNvPr id="7" name="Table 6">
            <a:extLst>
              <a:ext uri="{FF2B5EF4-FFF2-40B4-BE49-F238E27FC236}">
                <a16:creationId xmlns:a16="http://schemas.microsoft.com/office/drawing/2014/main" id="{C2C31B24-FF1D-DC26-5C57-9886676C90C5}"/>
              </a:ext>
            </a:extLst>
          </p:cNvPr>
          <p:cNvGraphicFramePr>
            <a:graphicFrameLocks noGrp="1"/>
          </p:cNvGraphicFramePr>
          <p:nvPr>
            <p:extLst>
              <p:ext uri="{D42A27DB-BD31-4B8C-83A1-F6EECF244321}">
                <p14:modId xmlns:p14="http://schemas.microsoft.com/office/powerpoint/2010/main" val="2431539917"/>
              </p:ext>
            </p:extLst>
          </p:nvPr>
        </p:nvGraphicFramePr>
        <p:xfrm>
          <a:off x="838200" y="4227663"/>
          <a:ext cx="10972800" cy="1755476"/>
        </p:xfrm>
        <a:graphic>
          <a:graphicData uri="http://schemas.openxmlformats.org/drawingml/2006/table">
            <a:tbl>
              <a:tblPr/>
              <a:tblGrid>
                <a:gridCol w="1371600">
                  <a:extLst>
                    <a:ext uri="{9D8B030D-6E8A-4147-A177-3AD203B41FA5}">
                      <a16:colId xmlns:a16="http://schemas.microsoft.com/office/drawing/2014/main" val="2987025881"/>
                    </a:ext>
                  </a:extLst>
                </a:gridCol>
                <a:gridCol w="1371600">
                  <a:extLst>
                    <a:ext uri="{9D8B030D-6E8A-4147-A177-3AD203B41FA5}">
                      <a16:colId xmlns:a16="http://schemas.microsoft.com/office/drawing/2014/main" val="2410840168"/>
                    </a:ext>
                  </a:extLst>
                </a:gridCol>
                <a:gridCol w="1371600">
                  <a:extLst>
                    <a:ext uri="{9D8B030D-6E8A-4147-A177-3AD203B41FA5}">
                      <a16:colId xmlns:a16="http://schemas.microsoft.com/office/drawing/2014/main" val="2147485519"/>
                    </a:ext>
                  </a:extLst>
                </a:gridCol>
                <a:gridCol w="685800">
                  <a:extLst>
                    <a:ext uri="{9D8B030D-6E8A-4147-A177-3AD203B41FA5}">
                      <a16:colId xmlns:a16="http://schemas.microsoft.com/office/drawing/2014/main" val="3574731039"/>
                    </a:ext>
                  </a:extLst>
                </a:gridCol>
                <a:gridCol w="1295400">
                  <a:extLst>
                    <a:ext uri="{9D8B030D-6E8A-4147-A177-3AD203B41FA5}">
                      <a16:colId xmlns:a16="http://schemas.microsoft.com/office/drawing/2014/main" val="1572652288"/>
                    </a:ext>
                  </a:extLst>
                </a:gridCol>
                <a:gridCol w="2133600">
                  <a:extLst>
                    <a:ext uri="{9D8B030D-6E8A-4147-A177-3AD203B41FA5}">
                      <a16:colId xmlns:a16="http://schemas.microsoft.com/office/drawing/2014/main" val="571220058"/>
                    </a:ext>
                  </a:extLst>
                </a:gridCol>
                <a:gridCol w="1371600">
                  <a:extLst>
                    <a:ext uri="{9D8B030D-6E8A-4147-A177-3AD203B41FA5}">
                      <a16:colId xmlns:a16="http://schemas.microsoft.com/office/drawing/2014/main" val="1667860816"/>
                    </a:ext>
                  </a:extLst>
                </a:gridCol>
                <a:gridCol w="1371600">
                  <a:extLst>
                    <a:ext uri="{9D8B030D-6E8A-4147-A177-3AD203B41FA5}">
                      <a16:colId xmlns:a16="http://schemas.microsoft.com/office/drawing/2014/main" val="340995937"/>
                    </a:ext>
                  </a:extLst>
                </a:gridCol>
              </a:tblGrid>
              <a:tr h="685800">
                <a:tc>
                  <a:txBody>
                    <a:bodyPr/>
                    <a:lstStyle/>
                    <a:p>
                      <a:r>
                        <a:rPr lang="en-US" sz="1500" dirty="0"/>
                        <a:t>16-May-2023 ET</a:t>
                      </a:r>
                    </a:p>
                  </a:txBody>
                  <a:tcPr marL="77638" marR="77638" marT="38819" marB="38819" anchor="ctr">
                    <a:lnL>
                      <a:noFill/>
                    </a:lnL>
                    <a:lnR>
                      <a:noFill/>
                    </a:lnR>
                    <a:lnT>
                      <a:noFill/>
                    </a:lnT>
                    <a:lnB>
                      <a:noFill/>
                    </a:lnB>
                  </a:tcPr>
                </a:tc>
                <a:tc>
                  <a:txBody>
                    <a:bodyPr/>
                    <a:lstStyle/>
                    <a:p>
                      <a:r>
                        <a:rPr lang="en-US" sz="1500"/>
                        <a:t>2023</a:t>
                      </a:r>
                    </a:p>
                  </a:txBody>
                  <a:tcPr marL="77638" marR="77638" marT="38819" marB="38819" anchor="ctr">
                    <a:lnL>
                      <a:noFill/>
                    </a:lnL>
                    <a:lnR>
                      <a:noFill/>
                    </a:lnR>
                    <a:lnT>
                      <a:noFill/>
                    </a:lnT>
                    <a:lnB>
                      <a:noFill/>
                    </a:lnB>
                  </a:tcPr>
                </a:tc>
                <a:tc>
                  <a:txBody>
                    <a:bodyPr/>
                    <a:lstStyle/>
                    <a:p>
                      <a:r>
                        <a:rPr lang="en-US" sz="1500"/>
                        <a:t>11</a:t>
                      </a:r>
                    </a:p>
                  </a:txBody>
                  <a:tcPr marL="77638" marR="77638" marT="38819" marB="38819" anchor="ctr">
                    <a:lnL>
                      <a:noFill/>
                    </a:lnL>
                    <a:lnR>
                      <a:noFill/>
                    </a:lnR>
                    <a:lnT>
                      <a:noFill/>
                    </a:lnT>
                    <a:lnB>
                      <a:noFill/>
                    </a:lnB>
                  </a:tcPr>
                </a:tc>
                <a:tc>
                  <a:txBody>
                    <a:bodyPr/>
                    <a:lstStyle/>
                    <a:p>
                      <a:r>
                        <a:rPr lang="en-US" sz="1500"/>
                        <a:t>1</a:t>
                      </a:r>
                    </a:p>
                  </a:txBody>
                  <a:tcPr marL="77638" marR="77638" marT="38819" marB="38819" anchor="ctr">
                    <a:lnL>
                      <a:noFill/>
                    </a:lnL>
                    <a:lnR>
                      <a:noFill/>
                    </a:lnR>
                    <a:lnT>
                      <a:noFill/>
                    </a:lnT>
                    <a:lnB>
                      <a:noFill/>
                    </a:lnB>
                  </a:tcPr>
                </a:tc>
                <a:tc>
                  <a:txBody>
                    <a:bodyPr/>
                    <a:lstStyle/>
                    <a:p>
                      <a:r>
                        <a:rPr lang="en-US" sz="1500"/>
                        <a:t>TAG documents</a:t>
                      </a:r>
                    </a:p>
                  </a:txBody>
                  <a:tcPr marL="77638" marR="77638" marT="38819" marB="38819" anchor="ctr">
                    <a:lnL>
                      <a:noFill/>
                    </a:lnL>
                    <a:lnR>
                      <a:noFill/>
                    </a:lnR>
                    <a:lnT>
                      <a:noFill/>
                    </a:lnT>
                    <a:lnB>
                      <a:noFill/>
                    </a:lnB>
                  </a:tcPr>
                </a:tc>
                <a:tc>
                  <a:txBody>
                    <a:bodyPr/>
                    <a:lstStyle/>
                    <a:p>
                      <a:r>
                        <a:rPr lang="en-US" sz="1500"/>
                        <a:t>Low Latency Communications White Paper (PDF-for-comment)</a:t>
                      </a:r>
                    </a:p>
                  </a:txBody>
                  <a:tcPr marL="77638" marR="77638" marT="38819" marB="38819" anchor="ctr">
                    <a:lnL>
                      <a:noFill/>
                    </a:lnL>
                    <a:lnR>
                      <a:noFill/>
                    </a:lnR>
                    <a:lnT>
                      <a:noFill/>
                    </a:lnT>
                    <a:lnB>
                      <a:noFill/>
                    </a:lnB>
                  </a:tcPr>
                </a:tc>
                <a:tc>
                  <a:txBody>
                    <a:bodyPr/>
                    <a:lstStyle/>
                    <a:p>
                      <a:r>
                        <a:rPr lang="en-US" sz="1500"/>
                        <a:t>802.24 TAG</a:t>
                      </a:r>
                    </a:p>
                  </a:txBody>
                  <a:tcPr marL="77638" marR="77638" marT="38819" marB="38819" anchor="ctr">
                    <a:lnL>
                      <a:noFill/>
                    </a:lnL>
                    <a:lnR>
                      <a:noFill/>
                    </a:lnR>
                    <a:lnT>
                      <a:noFill/>
                    </a:lnT>
                    <a:lnB>
                      <a:noFill/>
                    </a:lnB>
                  </a:tcPr>
                </a:tc>
                <a:tc>
                  <a:txBody>
                    <a:bodyPr/>
                    <a:lstStyle/>
                    <a:p>
                      <a:r>
                        <a:rPr lang="en-US" sz="1500"/>
                        <a:t>17-May-2023 17:04:26 ET</a:t>
                      </a:r>
                    </a:p>
                  </a:txBody>
                  <a:tcPr marL="77638" marR="77638" marT="38819" marB="38819" anchor="ctr">
                    <a:lnL>
                      <a:noFill/>
                    </a:lnL>
                    <a:lnR>
                      <a:noFill/>
                    </a:lnR>
                    <a:lnT>
                      <a:noFill/>
                    </a:lnT>
                    <a:lnB>
                      <a:noFill/>
                    </a:lnB>
                  </a:tcPr>
                </a:tc>
                <a:extLst>
                  <a:ext uri="{0D108BD9-81ED-4DB2-BD59-A6C34878D82A}">
                    <a16:rowId xmlns:a16="http://schemas.microsoft.com/office/drawing/2014/main" val="3211112717"/>
                  </a:ext>
                </a:extLst>
              </a:tr>
              <a:tr h="685800">
                <a:tc>
                  <a:txBody>
                    <a:bodyPr/>
                    <a:lstStyle/>
                    <a:p>
                      <a:r>
                        <a:rPr lang="en-US" sz="1500"/>
                        <a:t>16-May-2023 ET</a:t>
                      </a:r>
                    </a:p>
                  </a:txBody>
                  <a:tcPr marL="77638" marR="77638" marT="38819" marB="38819" anchor="ctr">
                    <a:lnL>
                      <a:noFill/>
                    </a:lnL>
                    <a:lnR>
                      <a:noFill/>
                    </a:lnR>
                    <a:lnT>
                      <a:noFill/>
                    </a:lnT>
                    <a:lnB>
                      <a:noFill/>
                    </a:lnB>
                  </a:tcPr>
                </a:tc>
                <a:tc>
                  <a:txBody>
                    <a:bodyPr/>
                    <a:lstStyle/>
                    <a:p>
                      <a:r>
                        <a:rPr lang="en-US" sz="1500"/>
                        <a:t>2023</a:t>
                      </a:r>
                    </a:p>
                  </a:txBody>
                  <a:tcPr marL="77638" marR="77638" marT="38819" marB="38819" anchor="ctr">
                    <a:lnL>
                      <a:noFill/>
                    </a:lnL>
                    <a:lnR>
                      <a:noFill/>
                    </a:lnR>
                    <a:lnT>
                      <a:noFill/>
                    </a:lnT>
                    <a:lnB>
                      <a:noFill/>
                    </a:lnB>
                  </a:tcPr>
                </a:tc>
                <a:tc>
                  <a:txBody>
                    <a:bodyPr/>
                    <a:lstStyle/>
                    <a:p>
                      <a:r>
                        <a:rPr lang="en-US" sz="1500"/>
                        <a:t>10</a:t>
                      </a:r>
                    </a:p>
                  </a:txBody>
                  <a:tcPr marL="77638" marR="77638" marT="38819" marB="38819" anchor="ctr">
                    <a:lnL>
                      <a:noFill/>
                    </a:lnL>
                    <a:lnR>
                      <a:noFill/>
                    </a:lnR>
                    <a:lnT>
                      <a:noFill/>
                    </a:lnT>
                    <a:lnB>
                      <a:noFill/>
                    </a:lnB>
                  </a:tcPr>
                </a:tc>
                <a:tc>
                  <a:txBody>
                    <a:bodyPr/>
                    <a:lstStyle/>
                    <a:p>
                      <a:r>
                        <a:rPr lang="en-US" sz="1500"/>
                        <a:t>1</a:t>
                      </a:r>
                    </a:p>
                  </a:txBody>
                  <a:tcPr marL="77638" marR="77638" marT="38819" marB="38819" anchor="ctr">
                    <a:lnL>
                      <a:noFill/>
                    </a:lnL>
                    <a:lnR>
                      <a:noFill/>
                    </a:lnR>
                    <a:lnT>
                      <a:noFill/>
                    </a:lnT>
                    <a:lnB>
                      <a:noFill/>
                    </a:lnB>
                  </a:tcPr>
                </a:tc>
                <a:tc>
                  <a:txBody>
                    <a:bodyPr/>
                    <a:lstStyle/>
                    <a:p>
                      <a:r>
                        <a:rPr lang="en-US" sz="1500"/>
                        <a:t>TAG documents</a:t>
                      </a:r>
                    </a:p>
                  </a:txBody>
                  <a:tcPr marL="77638" marR="77638" marT="38819" marB="38819" anchor="ctr">
                    <a:lnL>
                      <a:noFill/>
                    </a:lnL>
                    <a:lnR>
                      <a:noFill/>
                    </a:lnR>
                    <a:lnT>
                      <a:noFill/>
                    </a:lnT>
                    <a:lnB>
                      <a:noFill/>
                    </a:lnB>
                  </a:tcPr>
                </a:tc>
                <a:tc>
                  <a:txBody>
                    <a:bodyPr/>
                    <a:lstStyle/>
                    <a:p>
                      <a:r>
                        <a:rPr lang="en-US" sz="1500"/>
                        <a:t>Low Latency Communication White Paper to Publication</a:t>
                      </a:r>
                    </a:p>
                  </a:txBody>
                  <a:tcPr marL="77638" marR="77638" marT="38819" marB="38819" anchor="ctr">
                    <a:lnL>
                      <a:noFill/>
                    </a:lnL>
                    <a:lnR>
                      <a:noFill/>
                    </a:lnR>
                    <a:lnT>
                      <a:noFill/>
                    </a:lnT>
                    <a:lnB>
                      <a:noFill/>
                    </a:lnB>
                  </a:tcPr>
                </a:tc>
                <a:tc>
                  <a:txBody>
                    <a:bodyPr/>
                    <a:lstStyle/>
                    <a:p>
                      <a:r>
                        <a:rPr lang="en-US" sz="1500"/>
                        <a:t>802.24 TAG</a:t>
                      </a:r>
                    </a:p>
                  </a:txBody>
                  <a:tcPr marL="77638" marR="77638" marT="38819" marB="38819" anchor="ctr">
                    <a:lnL>
                      <a:noFill/>
                    </a:lnL>
                    <a:lnR>
                      <a:noFill/>
                    </a:lnR>
                    <a:lnT>
                      <a:noFill/>
                    </a:lnT>
                    <a:lnB>
                      <a:noFill/>
                    </a:lnB>
                  </a:tcPr>
                </a:tc>
                <a:tc>
                  <a:txBody>
                    <a:bodyPr/>
                    <a:lstStyle/>
                    <a:p>
                      <a:r>
                        <a:rPr lang="en-US" sz="1500" dirty="0"/>
                        <a:t>16-May-2023 20:32:18 ET</a:t>
                      </a:r>
                    </a:p>
                  </a:txBody>
                  <a:tcPr marL="77638" marR="77638" marT="38819" marB="38819" anchor="ctr">
                    <a:lnL>
                      <a:noFill/>
                    </a:lnL>
                    <a:lnR>
                      <a:noFill/>
                    </a:lnR>
                    <a:lnT>
                      <a:noFill/>
                    </a:lnT>
                    <a:lnB>
                      <a:noFill/>
                    </a:lnB>
                  </a:tcPr>
                </a:tc>
                <a:extLst>
                  <a:ext uri="{0D108BD9-81ED-4DB2-BD59-A6C34878D82A}">
                    <a16:rowId xmlns:a16="http://schemas.microsoft.com/office/drawing/2014/main" val="2749882748"/>
                  </a:ext>
                </a:extLst>
              </a:tr>
            </a:tbl>
          </a:graphicData>
        </a:graphic>
      </p:graphicFrame>
    </p:spTree>
    <p:extLst>
      <p:ext uri="{BB962C8B-B14F-4D97-AF65-F5344CB8AC3E}">
        <p14:creationId xmlns:p14="http://schemas.microsoft.com/office/powerpoint/2010/main" val="530639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ln/>
        </p:spPr>
        <p:txBody>
          <a:bodyPr/>
          <a:lstStyle/>
          <a:p>
            <a:r>
              <a:rPr lang="en-US" altLang="en-US" sz="3200" dirty="0"/>
              <a:t>802.24 Overview</a:t>
            </a:r>
          </a:p>
        </p:txBody>
      </p:sp>
      <p:sp>
        <p:nvSpPr>
          <p:cNvPr id="4099" name="Rectangle 3"/>
          <p:cNvSpPr>
            <a:spLocks noGrp="1" noChangeArrowheads="1"/>
          </p:cNvSpPr>
          <p:nvPr>
            <p:ph idx="1"/>
          </p:nvPr>
        </p:nvSpPr>
        <p:spPr>
          <a:xfrm>
            <a:off x="914400" y="3048000"/>
            <a:ext cx="10439400" cy="3124200"/>
          </a:xfrm>
          <a:ln/>
        </p:spPr>
        <p:txBody>
          <a:bodyPr>
            <a:normAutofit fontScale="92500" lnSpcReduction="20000"/>
          </a:bodyPr>
          <a:lstStyle/>
          <a:p>
            <a:r>
              <a:rPr lang="en-US" altLang="en-US" dirty="0"/>
              <a:t>Officers</a:t>
            </a:r>
          </a:p>
          <a:p>
            <a:pPr lvl="1"/>
            <a:r>
              <a:rPr lang="en-US" altLang="en-US" sz="2900" dirty="0"/>
              <a:t>TAG Chair:					Tim Godfrey</a:t>
            </a:r>
          </a:p>
          <a:p>
            <a:pPr lvl="1"/>
            <a:r>
              <a:rPr lang="en-US" altLang="en-US" sz="2900" dirty="0"/>
              <a:t>Secretary &amp; TAG Vice Chair:		Ben Rolfe</a:t>
            </a:r>
          </a:p>
          <a:p>
            <a:r>
              <a:rPr lang="en-US" altLang="en-US" dirty="0"/>
              <a:t>Task Groups</a:t>
            </a:r>
          </a:p>
          <a:p>
            <a:pPr lvl="1"/>
            <a:r>
              <a:rPr lang="en-US" altLang="en-US" dirty="0"/>
              <a:t>802.24.1	Smart Grid TG		Tim Godfrey</a:t>
            </a:r>
          </a:p>
          <a:p>
            <a:pPr lvl="1"/>
            <a:r>
              <a:rPr lang="en-US" altLang="en-US" dirty="0"/>
              <a:t>802.24.2	IoT TG			Chris </a:t>
            </a:r>
            <a:r>
              <a:rPr lang="en-US" altLang="en-US" dirty="0" err="1"/>
              <a:t>DiMinico</a:t>
            </a:r>
            <a:endParaRPr lang="en-US" altLang="en-US" dirty="0"/>
          </a:p>
          <a:p>
            <a:r>
              <a:rPr lang="en-US" altLang="en-US" dirty="0"/>
              <a:t>25 Voting Members</a:t>
            </a:r>
          </a:p>
        </p:txBody>
      </p:sp>
      <p:sp>
        <p:nvSpPr>
          <p:cNvPr id="6" name="Slide Number Placeholder 5"/>
          <p:cNvSpPr>
            <a:spLocks noGrp="1"/>
          </p:cNvSpPr>
          <p:nvPr>
            <p:ph type="sldNum" sz="quarter" idx="12"/>
          </p:nvPr>
        </p:nvSpPr>
        <p:spPr>
          <a:xfrm>
            <a:off x="5930398" y="6475413"/>
            <a:ext cx="432811" cy="184666"/>
          </a:xfrm>
          <a:prstGeom prst="rect">
            <a:avLst/>
          </a:prstGeom>
        </p:spPr>
        <p:txBody>
          <a:bodyPr/>
          <a:lstStyle/>
          <a:p>
            <a:r>
              <a:rPr lang="en-US" altLang="en-US"/>
              <a:t>Slide </a:t>
            </a:r>
            <a:fld id="{21094F23-5605-4FD6-98C1-874C85FFA791}" type="slidenum">
              <a:rPr lang="en-US" altLang="en-US" smtClean="0"/>
              <a:pPr/>
              <a:t>2</a:t>
            </a:fld>
            <a:endParaRPr lang="en-US" altLang="en-US"/>
          </a:p>
        </p:txBody>
      </p:sp>
      <p:grpSp>
        <p:nvGrpSpPr>
          <p:cNvPr id="5" name="Group 12">
            <a:extLst>
              <a:ext uri="{FF2B5EF4-FFF2-40B4-BE49-F238E27FC236}">
                <a16:creationId xmlns:a16="http://schemas.microsoft.com/office/drawing/2014/main" id="{FE3287ED-0E24-4B57-A95A-5B7F1E934678}"/>
              </a:ext>
            </a:extLst>
          </p:cNvPr>
          <p:cNvGrpSpPr>
            <a:grpSpLocks/>
          </p:cNvGrpSpPr>
          <p:nvPr/>
        </p:nvGrpSpPr>
        <p:grpSpPr bwMode="auto">
          <a:xfrm>
            <a:off x="3200400" y="1600200"/>
            <a:ext cx="5943600" cy="1391444"/>
            <a:chOff x="827584" y="1412776"/>
            <a:chExt cx="7704856" cy="1440160"/>
          </a:xfrm>
          <a:solidFill>
            <a:schemeClr val="accent6">
              <a:lumMod val="20000"/>
              <a:lumOff val="80000"/>
            </a:schemeClr>
          </a:solidFill>
        </p:grpSpPr>
        <p:sp>
          <p:nvSpPr>
            <p:cNvPr id="7" name="Rectangle 6">
              <a:extLst>
                <a:ext uri="{FF2B5EF4-FFF2-40B4-BE49-F238E27FC236}">
                  <a16:creationId xmlns:a16="http://schemas.microsoft.com/office/drawing/2014/main" id="{535C678F-AFE1-47E9-8110-D7B68D53D3DB}"/>
                </a:ext>
              </a:extLst>
            </p:cNvPr>
            <p:cNvSpPr/>
            <p:nvPr/>
          </p:nvSpPr>
          <p:spPr bwMode="auto">
            <a:xfrm>
              <a:off x="1855152" y="1412776"/>
              <a:ext cx="5549051" cy="503689"/>
            </a:xfrm>
            <a:prstGeom prst="rect">
              <a:avLst/>
            </a:prstGeom>
            <a:grpFill/>
            <a:ln w="12700" cap="flat" cmpd="sng" algn="ctr">
              <a:solidFill>
                <a:schemeClr val="tx1"/>
              </a:solidFill>
              <a:prstDash val="solid"/>
              <a:round/>
              <a:headEnd type="none" w="sm" len="sm"/>
              <a:tailEnd type="none" w="sm" len="sm"/>
            </a:ln>
            <a:effectLst/>
          </p:spPr>
          <p:txBody>
            <a:bodyPr/>
            <a:lstStyle/>
            <a:p>
              <a:pPr algn="ctr">
                <a:defRPr/>
              </a:pPr>
              <a:r>
                <a:rPr lang="en-US" sz="2000" b="1" dirty="0">
                  <a:latin typeface="Calibri" panose="020F0502020204030204" pitchFamily="34" charset="0"/>
                  <a:cs typeface="Calibri" panose="020F0502020204030204" pitchFamily="34" charset="0"/>
                </a:rPr>
                <a:t>802.24 Vertical Applications TAG</a:t>
              </a:r>
            </a:p>
          </p:txBody>
        </p:sp>
        <p:sp>
          <p:nvSpPr>
            <p:cNvPr id="8" name="Rectangle 7">
              <a:extLst>
                <a:ext uri="{FF2B5EF4-FFF2-40B4-BE49-F238E27FC236}">
                  <a16:creationId xmlns:a16="http://schemas.microsoft.com/office/drawing/2014/main" id="{79BA5A7E-7E6B-4781-BC0A-3BFD25FDE636}"/>
                </a:ext>
              </a:extLst>
            </p:cNvPr>
            <p:cNvSpPr/>
            <p:nvPr/>
          </p:nvSpPr>
          <p:spPr bwMode="auto">
            <a:xfrm>
              <a:off x="827584" y="2349247"/>
              <a:ext cx="3744818" cy="503689"/>
            </a:xfrm>
            <a:prstGeom prst="rect">
              <a:avLst/>
            </a:prstGeom>
            <a:grpFill/>
            <a:ln w="12700" cap="flat" cmpd="sng" algn="ctr">
              <a:solidFill>
                <a:schemeClr val="tx1"/>
              </a:solidFill>
              <a:prstDash val="solid"/>
              <a:round/>
              <a:headEnd type="none" w="sm" len="sm"/>
              <a:tailEnd type="none" w="sm" len="sm"/>
            </a:ln>
            <a:effectLst/>
          </p:spPr>
          <p:txBody>
            <a:bodyPr/>
            <a:lstStyle/>
            <a:p>
              <a:pPr algn="ctr">
                <a:defRPr/>
              </a:pPr>
              <a:r>
                <a:rPr lang="en-US" sz="1600" dirty="0">
                  <a:latin typeface="Calibri" panose="020F0502020204030204" pitchFamily="34" charset="0"/>
                  <a:cs typeface="Calibri" panose="020F0502020204030204" pitchFamily="34" charset="0"/>
                </a:rPr>
                <a:t>802.24.1 Smart Grid TG</a:t>
              </a:r>
            </a:p>
          </p:txBody>
        </p:sp>
        <p:sp>
          <p:nvSpPr>
            <p:cNvPr id="9" name="Rectangle 8">
              <a:extLst>
                <a:ext uri="{FF2B5EF4-FFF2-40B4-BE49-F238E27FC236}">
                  <a16:creationId xmlns:a16="http://schemas.microsoft.com/office/drawing/2014/main" id="{F9B4D763-FEF0-42EF-8BA2-5EEF1856AB96}"/>
                </a:ext>
              </a:extLst>
            </p:cNvPr>
            <p:cNvSpPr/>
            <p:nvPr/>
          </p:nvSpPr>
          <p:spPr bwMode="auto">
            <a:xfrm>
              <a:off x="4787622" y="2349247"/>
              <a:ext cx="3744818" cy="503689"/>
            </a:xfrm>
            <a:prstGeom prst="rect">
              <a:avLst/>
            </a:prstGeom>
            <a:grpFill/>
            <a:ln w="12700" cap="flat" cmpd="sng" algn="ctr">
              <a:solidFill>
                <a:schemeClr val="tx1"/>
              </a:solidFill>
              <a:prstDash val="solid"/>
              <a:round/>
              <a:headEnd type="none" w="sm" len="sm"/>
              <a:tailEnd type="none" w="sm" len="sm"/>
            </a:ln>
            <a:effectLst/>
          </p:spPr>
          <p:txBody>
            <a:bodyPr/>
            <a:lstStyle/>
            <a:p>
              <a:pPr algn="ctr">
                <a:defRPr/>
              </a:pPr>
              <a:r>
                <a:rPr lang="en-US" sz="1600" dirty="0">
                  <a:latin typeface="Calibri" panose="020F0502020204030204" pitchFamily="34" charset="0"/>
                  <a:cs typeface="Calibri" panose="020F0502020204030204" pitchFamily="34" charset="0"/>
                </a:rPr>
                <a:t>802.24.2 IoT TG</a:t>
              </a:r>
            </a:p>
          </p:txBody>
        </p:sp>
        <p:cxnSp>
          <p:nvCxnSpPr>
            <p:cNvPr id="10" name="Elbow Connector 9">
              <a:extLst>
                <a:ext uri="{FF2B5EF4-FFF2-40B4-BE49-F238E27FC236}">
                  <a16:creationId xmlns:a16="http://schemas.microsoft.com/office/drawing/2014/main" id="{9B22EF9D-286E-4B26-9C13-C251DE26C408}"/>
                </a:ext>
              </a:extLst>
            </p:cNvPr>
            <p:cNvCxnSpPr>
              <a:cxnSpLocks noChangeShapeType="1"/>
              <a:stCxn id="7" idx="2"/>
              <a:endCxn id="8" idx="0"/>
            </p:cNvCxnSpPr>
            <p:nvPr/>
          </p:nvCxnSpPr>
          <p:spPr bwMode="auto">
            <a:xfrm rot="5400000">
              <a:off x="3448445" y="1168015"/>
              <a:ext cx="432782" cy="1929684"/>
            </a:xfrm>
            <a:prstGeom prst="bentConnector3">
              <a:avLst>
                <a:gd name="adj1" fmla="val 50000"/>
              </a:avLst>
            </a:prstGeom>
            <a:grpFill/>
            <a:ln w="12700" algn="ctr">
              <a:solidFill>
                <a:schemeClr val="tx1"/>
              </a:solidFill>
              <a:round/>
              <a:headEnd type="none" w="sm" len="sm"/>
              <a:tailEnd type="triangle" w="med" len="med"/>
            </a:ln>
          </p:spPr>
        </p:cxnSp>
        <p:cxnSp>
          <p:nvCxnSpPr>
            <p:cNvPr id="11" name="Elbow Connector 11">
              <a:extLst>
                <a:ext uri="{FF2B5EF4-FFF2-40B4-BE49-F238E27FC236}">
                  <a16:creationId xmlns:a16="http://schemas.microsoft.com/office/drawing/2014/main" id="{A0E07E63-52F2-4AAB-9C72-78B29DB7E554}"/>
                </a:ext>
              </a:extLst>
            </p:cNvPr>
            <p:cNvCxnSpPr>
              <a:cxnSpLocks noChangeShapeType="1"/>
              <a:stCxn id="7" idx="2"/>
              <a:endCxn id="9" idx="0"/>
            </p:cNvCxnSpPr>
            <p:nvPr/>
          </p:nvCxnSpPr>
          <p:spPr bwMode="auto">
            <a:xfrm rot="16200000" flipH="1">
              <a:off x="5428463" y="1117678"/>
              <a:ext cx="432782" cy="2030355"/>
            </a:xfrm>
            <a:prstGeom prst="bentConnector3">
              <a:avLst>
                <a:gd name="adj1" fmla="val 50000"/>
              </a:avLst>
            </a:prstGeom>
            <a:grpFill/>
            <a:ln w="12700" algn="ctr">
              <a:solidFill>
                <a:schemeClr val="tx1"/>
              </a:solidFill>
              <a:round/>
              <a:headEnd type="none" w="sm" len="sm"/>
              <a:tailEnd type="triangle" w="med" len="med"/>
            </a:ln>
          </p:spPr>
        </p:cxnSp>
      </p:grpSp>
    </p:spTree>
    <p:extLst>
      <p:ext uri="{BB962C8B-B14F-4D97-AF65-F5344CB8AC3E}">
        <p14:creationId xmlns:p14="http://schemas.microsoft.com/office/powerpoint/2010/main" val="3953464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FE837-B6E8-A787-35EF-4CB4FBE05F89}"/>
              </a:ext>
            </a:extLst>
          </p:cNvPr>
          <p:cNvSpPr>
            <a:spLocks noGrp="1"/>
          </p:cNvSpPr>
          <p:nvPr>
            <p:ph type="title"/>
          </p:nvPr>
        </p:nvSpPr>
        <p:spPr/>
        <p:txBody>
          <a:bodyPr/>
          <a:lstStyle/>
          <a:p>
            <a:r>
              <a:rPr lang="en-US" dirty="0"/>
              <a:t>“Low latency” White Paper</a:t>
            </a:r>
          </a:p>
        </p:txBody>
      </p:sp>
      <p:sp>
        <p:nvSpPr>
          <p:cNvPr id="3" name="Content Placeholder 2">
            <a:extLst>
              <a:ext uri="{FF2B5EF4-FFF2-40B4-BE49-F238E27FC236}">
                <a16:creationId xmlns:a16="http://schemas.microsoft.com/office/drawing/2014/main" id="{18407072-BD40-1888-7B61-D66704C12012}"/>
              </a:ext>
            </a:extLst>
          </p:cNvPr>
          <p:cNvSpPr>
            <a:spLocks noGrp="1"/>
          </p:cNvSpPr>
          <p:nvPr>
            <p:ph idx="1"/>
          </p:nvPr>
        </p:nvSpPr>
        <p:spPr/>
        <p:txBody>
          <a:bodyPr/>
          <a:lstStyle/>
          <a:p>
            <a:r>
              <a:rPr lang="en-US" dirty="0"/>
              <a:t>Review of submitted comments</a:t>
            </a:r>
          </a:p>
        </p:txBody>
      </p:sp>
      <p:sp>
        <p:nvSpPr>
          <p:cNvPr id="4" name="Footer Placeholder 3">
            <a:extLst>
              <a:ext uri="{FF2B5EF4-FFF2-40B4-BE49-F238E27FC236}">
                <a16:creationId xmlns:a16="http://schemas.microsoft.com/office/drawing/2014/main" id="{A42DDB7F-54BE-C76C-DA83-732E07916826}"/>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7ED24B31-2C4B-2703-C1EC-224E042D1277}"/>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20</a:t>
            </a:fld>
            <a:endParaRPr lang="en-US" altLang="en-US"/>
          </a:p>
        </p:txBody>
      </p:sp>
    </p:spTree>
    <p:extLst>
      <p:ext uri="{BB962C8B-B14F-4D97-AF65-F5344CB8AC3E}">
        <p14:creationId xmlns:p14="http://schemas.microsoft.com/office/powerpoint/2010/main" val="668893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EA66A-B61C-A0A4-158F-F167C54CA5B7}"/>
              </a:ext>
            </a:extLst>
          </p:cNvPr>
          <p:cNvSpPr>
            <a:spLocks noGrp="1"/>
          </p:cNvSpPr>
          <p:nvPr>
            <p:ph type="title"/>
          </p:nvPr>
        </p:nvSpPr>
        <p:spPr/>
        <p:txBody>
          <a:bodyPr/>
          <a:lstStyle/>
          <a:p>
            <a:r>
              <a:rPr lang="en-US" dirty="0"/>
              <a:t>AFV Communications - White Paper</a:t>
            </a:r>
          </a:p>
        </p:txBody>
      </p:sp>
      <p:sp>
        <p:nvSpPr>
          <p:cNvPr id="3" name="Content Placeholder 2">
            <a:extLst>
              <a:ext uri="{FF2B5EF4-FFF2-40B4-BE49-F238E27FC236}">
                <a16:creationId xmlns:a16="http://schemas.microsoft.com/office/drawing/2014/main" id="{B0EB9829-47E1-77D0-6522-97BC8503EAB3}"/>
              </a:ext>
            </a:extLst>
          </p:cNvPr>
          <p:cNvSpPr>
            <a:spLocks noGrp="1"/>
          </p:cNvSpPr>
          <p:nvPr>
            <p:ph idx="1"/>
          </p:nvPr>
        </p:nvSpPr>
        <p:spPr/>
        <p:txBody>
          <a:bodyPr>
            <a:normAutofit fontScale="85000" lnSpcReduction="20000"/>
          </a:bodyPr>
          <a:lstStyle/>
          <a:p>
            <a:r>
              <a:rPr lang="en-US" dirty="0"/>
              <a:t>Types of AFV sites:  residential, commercial vehicle depot, public transport site, long haul freight transportation.  (Public parking facilities)</a:t>
            </a:r>
          </a:p>
          <a:p>
            <a:r>
              <a:rPr lang="en-US" dirty="0"/>
              <a:t>Long dwell / short dwell  </a:t>
            </a:r>
          </a:p>
          <a:p>
            <a:r>
              <a:rPr lang="en-US" dirty="0"/>
              <a:t>High power / lower power</a:t>
            </a:r>
          </a:p>
          <a:p>
            <a:r>
              <a:rPr lang="en-US" dirty="0"/>
              <a:t>Communications requirements: data volume, resilience, reliability. </a:t>
            </a:r>
          </a:p>
          <a:p>
            <a:pPr lvl="1"/>
            <a:r>
              <a:rPr lang="en-US" dirty="0"/>
              <a:t>Ancillary communication to vehicles (maps, firmware and software updates for vehicles, inventory tracking, logistics, media, </a:t>
            </a:r>
            <a:r>
              <a:rPr lang="en-US" dirty="0" err="1"/>
              <a:t>etc</a:t>
            </a:r>
            <a:r>
              <a:rPr lang="en-US" dirty="0"/>
              <a:t>)</a:t>
            </a:r>
          </a:p>
          <a:p>
            <a:r>
              <a:rPr lang="en-US" dirty="0"/>
              <a:t>Relate to the use of IEEE 802 technologies as the solution</a:t>
            </a:r>
          </a:p>
        </p:txBody>
      </p:sp>
      <p:sp>
        <p:nvSpPr>
          <p:cNvPr id="4" name="Footer Placeholder 3">
            <a:extLst>
              <a:ext uri="{FF2B5EF4-FFF2-40B4-BE49-F238E27FC236}">
                <a16:creationId xmlns:a16="http://schemas.microsoft.com/office/drawing/2014/main" id="{8141E627-34F5-A0F2-9FF1-8CAAC040AB05}"/>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1B914825-F8E7-DD30-0299-528825957282}"/>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21</a:t>
            </a:fld>
            <a:endParaRPr lang="en-US" altLang="en-US"/>
          </a:p>
        </p:txBody>
      </p:sp>
    </p:spTree>
    <p:extLst>
      <p:ext uri="{BB962C8B-B14F-4D97-AF65-F5344CB8AC3E}">
        <p14:creationId xmlns:p14="http://schemas.microsoft.com/office/powerpoint/2010/main" val="2019965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458AC-6707-2437-E2E2-5A4F235FA5AD}"/>
              </a:ext>
            </a:extLst>
          </p:cNvPr>
          <p:cNvSpPr>
            <a:spLocks noGrp="1"/>
          </p:cNvSpPr>
          <p:nvPr>
            <p:ph type="title"/>
          </p:nvPr>
        </p:nvSpPr>
        <p:spPr/>
        <p:txBody>
          <a:bodyPr/>
          <a:lstStyle/>
          <a:p>
            <a:r>
              <a:rPr lang="en-US" dirty="0"/>
              <a:t>Contributions related to AFV White Paper</a:t>
            </a:r>
          </a:p>
        </p:txBody>
      </p:sp>
      <p:graphicFrame>
        <p:nvGraphicFramePr>
          <p:cNvPr id="6" name="Content Placeholder 5">
            <a:extLst>
              <a:ext uri="{FF2B5EF4-FFF2-40B4-BE49-F238E27FC236}">
                <a16:creationId xmlns:a16="http://schemas.microsoft.com/office/drawing/2014/main" id="{11EC442D-DB2C-CB84-B8C0-5AD6354EA003}"/>
              </a:ext>
            </a:extLst>
          </p:cNvPr>
          <p:cNvGraphicFramePr>
            <a:graphicFrameLocks noGrp="1"/>
          </p:cNvGraphicFramePr>
          <p:nvPr>
            <p:ph idx="1"/>
            <p:extLst>
              <p:ext uri="{D42A27DB-BD31-4B8C-83A1-F6EECF244321}">
                <p14:modId xmlns:p14="http://schemas.microsoft.com/office/powerpoint/2010/main" val="307714402"/>
              </p:ext>
            </p:extLst>
          </p:nvPr>
        </p:nvGraphicFramePr>
        <p:xfrm>
          <a:off x="1066800" y="2376646"/>
          <a:ext cx="10363200" cy="1737360"/>
        </p:xfrm>
        <a:graphic>
          <a:graphicData uri="http://schemas.openxmlformats.org/drawingml/2006/table">
            <a:tbl>
              <a:tblPr/>
              <a:tblGrid>
                <a:gridCol w="1727200">
                  <a:extLst>
                    <a:ext uri="{9D8B030D-6E8A-4147-A177-3AD203B41FA5}">
                      <a16:colId xmlns:a16="http://schemas.microsoft.com/office/drawing/2014/main" val="1964287876"/>
                    </a:ext>
                  </a:extLst>
                </a:gridCol>
                <a:gridCol w="1727200">
                  <a:extLst>
                    <a:ext uri="{9D8B030D-6E8A-4147-A177-3AD203B41FA5}">
                      <a16:colId xmlns:a16="http://schemas.microsoft.com/office/drawing/2014/main" val="3338977330"/>
                    </a:ext>
                  </a:extLst>
                </a:gridCol>
                <a:gridCol w="1727200">
                  <a:extLst>
                    <a:ext uri="{9D8B030D-6E8A-4147-A177-3AD203B41FA5}">
                      <a16:colId xmlns:a16="http://schemas.microsoft.com/office/drawing/2014/main" val="3529859474"/>
                    </a:ext>
                  </a:extLst>
                </a:gridCol>
                <a:gridCol w="1727200">
                  <a:extLst>
                    <a:ext uri="{9D8B030D-6E8A-4147-A177-3AD203B41FA5}">
                      <a16:colId xmlns:a16="http://schemas.microsoft.com/office/drawing/2014/main" val="1443652380"/>
                    </a:ext>
                  </a:extLst>
                </a:gridCol>
                <a:gridCol w="1727200">
                  <a:extLst>
                    <a:ext uri="{9D8B030D-6E8A-4147-A177-3AD203B41FA5}">
                      <a16:colId xmlns:a16="http://schemas.microsoft.com/office/drawing/2014/main" val="3334935022"/>
                    </a:ext>
                  </a:extLst>
                </a:gridCol>
                <a:gridCol w="1727200">
                  <a:extLst>
                    <a:ext uri="{9D8B030D-6E8A-4147-A177-3AD203B41FA5}">
                      <a16:colId xmlns:a16="http://schemas.microsoft.com/office/drawing/2014/main" val="231494767"/>
                    </a:ext>
                  </a:extLst>
                </a:gridCol>
              </a:tblGrid>
              <a:tr h="0">
                <a:tc>
                  <a:txBody>
                    <a:bodyPr/>
                    <a:lstStyle/>
                    <a:p>
                      <a:r>
                        <a:rPr lang="en-US"/>
                        <a:t>2023</a:t>
                      </a:r>
                    </a:p>
                  </a:txBody>
                  <a:tcPr anchor="ctr">
                    <a:lnL>
                      <a:noFill/>
                    </a:lnL>
                    <a:lnR>
                      <a:noFill/>
                    </a:lnR>
                    <a:lnT>
                      <a:noFill/>
                    </a:lnT>
                    <a:lnB>
                      <a:noFill/>
                    </a:lnB>
                  </a:tcPr>
                </a:tc>
                <a:tc>
                  <a:txBody>
                    <a:bodyPr/>
                    <a:lstStyle/>
                    <a:p>
                      <a:r>
                        <a:rPr lang="en-US"/>
                        <a:t>15</a:t>
                      </a:r>
                    </a:p>
                  </a:txBody>
                  <a:tcPr anchor="ctr">
                    <a:lnL>
                      <a:noFill/>
                    </a:lnL>
                    <a:lnR>
                      <a:noFill/>
                    </a:lnR>
                    <a:lnT>
                      <a:noFill/>
                    </a:lnT>
                    <a:lnB>
                      <a:noFill/>
                    </a:lnB>
                  </a:tcPr>
                </a:tc>
                <a:tc>
                  <a:txBody>
                    <a:bodyPr/>
                    <a:lstStyle/>
                    <a:p>
                      <a:r>
                        <a:rPr lang="en-US"/>
                        <a:t>0</a:t>
                      </a:r>
                    </a:p>
                  </a:txBody>
                  <a:tcPr anchor="ctr">
                    <a:lnL>
                      <a:noFill/>
                    </a:lnL>
                    <a:lnR>
                      <a:noFill/>
                    </a:lnR>
                    <a:lnT>
                      <a:noFill/>
                    </a:lnT>
                    <a:lnB>
                      <a:noFill/>
                    </a:lnB>
                  </a:tcPr>
                </a:tc>
                <a:tc>
                  <a:txBody>
                    <a:bodyPr/>
                    <a:lstStyle/>
                    <a:p>
                      <a:r>
                        <a:rPr lang="en-US"/>
                        <a:t>TAG documents</a:t>
                      </a:r>
                    </a:p>
                  </a:txBody>
                  <a:tcPr anchor="ctr">
                    <a:lnL>
                      <a:noFill/>
                    </a:lnL>
                    <a:lnR>
                      <a:noFill/>
                    </a:lnR>
                    <a:lnT>
                      <a:noFill/>
                    </a:lnT>
                    <a:lnB>
                      <a:noFill/>
                    </a:lnB>
                  </a:tcPr>
                </a:tc>
                <a:tc>
                  <a:txBody>
                    <a:bodyPr/>
                    <a:lstStyle/>
                    <a:p>
                      <a:r>
                        <a:rPr lang="en-US"/>
                        <a:t>Proposed Texts and Figures of Clause 4.1.4 in the draft-afv-whitepaper</a:t>
                      </a:r>
                    </a:p>
                  </a:txBody>
                  <a:tcPr anchor="ctr">
                    <a:lnL>
                      <a:noFill/>
                    </a:lnL>
                    <a:lnR>
                      <a:noFill/>
                    </a:lnR>
                    <a:lnT>
                      <a:noFill/>
                    </a:lnT>
                    <a:lnB>
                      <a:noFill/>
                    </a:lnB>
                  </a:tcPr>
                </a:tc>
                <a:tc>
                  <a:txBody>
                    <a:bodyPr/>
                    <a:lstStyle/>
                    <a:p>
                      <a:r>
                        <a:rPr lang="en-US" dirty="0"/>
                        <a:t>Jin Seek Choi (</a:t>
                      </a:r>
                      <a:r>
                        <a:rPr lang="en-US" dirty="0" err="1"/>
                        <a:t>Hanyang</a:t>
                      </a:r>
                      <a:r>
                        <a:rPr lang="en-US" dirty="0"/>
                        <a:t> University)</a:t>
                      </a:r>
                    </a:p>
                  </a:txBody>
                  <a:tcPr anchor="ctr">
                    <a:lnL>
                      <a:noFill/>
                    </a:lnL>
                    <a:lnR>
                      <a:noFill/>
                    </a:lnR>
                    <a:lnT>
                      <a:noFill/>
                    </a:lnT>
                    <a:lnB>
                      <a:noFill/>
                    </a:lnB>
                  </a:tcPr>
                </a:tc>
                <a:extLst>
                  <a:ext uri="{0D108BD9-81ED-4DB2-BD59-A6C34878D82A}">
                    <a16:rowId xmlns:a16="http://schemas.microsoft.com/office/drawing/2014/main" val="1668368086"/>
                  </a:ext>
                </a:extLst>
              </a:tr>
            </a:tbl>
          </a:graphicData>
        </a:graphic>
      </p:graphicFrame>
      <p:sp>
        <p:nvSpPr>
          <p:cNvPr id="4" name="Footer Placeholder 3">
            <a:extLst>
              <a:ext uri="{FF2B5EF4-FFF2-40B4-BE49-F238E27FC236}">
                <a16:creationId xmlns:a16="http://schemas.microsoft.com/office/drawing/2014/main" id="{B787469F-A51B-06F6-AD18-6AF26EE356FE}"/>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0DA9CF6C-9393-3956-4285-82E300034DD9}"/>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22</a:t>
            </a:fld>
            <a:endParaRPr lang="en-US" altLang="en-US"/>
          </a:p>
        </p:txBody>
      </p:sp>
    </p:spTree>
    <p:extLst>
      <p:ext uri="{BB962C8B-B14F-4D97-AF65-F5344CB8AC3E}">
        <p14:creationId xmlns:p14="http://schemas.microsoft.com/office/powerpoint/2010/main" val="1036571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E7810-54EE-142D-AA9A-A4744CDE22DA}"/>
              </a:ext>
            </a:extLst>
          </p:cNvPr>
          <p:cNvSpPr>
            <a:spLocks noGrp="1"/>
          </p:cNvSpPr>
          <p:nvPr>
            <p:ph type="title"/>
          </p:nvPr>
        </p:nvSpPr>
        <p:spPr/>
        <p:txBody>
          <a:bodyPr/>
          <a:lstStyle/>
          <a:p>
            <a:r>
              <a:rPr lang="en-US" dirty="0"/>
              <a:t>AFV White Paper</a:t>
            </a:r>
          </a:p>
        </p:txBody>
      </p:sp>
      <p:sp>
        <p:nvSpPr>
          <p:cNvPr id="3" name="Content Placeholder 2">
            <a:extLst>
              <a:ext uri="{FF2B5EF4-FFF2-40B4-BE49-F238E27FC236}">
                <a16:creationId xmlns:a16="http://schemas.microsoft.com/office/drawing/2014/main" id="{B6520870-9BD7-E889-B7E5-061EA43C5C84}"/>
              </a:ext>
            </a:extLst>
          </p:cNvPr>
          <p:cNvSpPr>
            <a:spLocks noGrp="1"/>
          </p:cNvSpPr>
          <p:nvPr>
            <p:ph idx="1"/>
          </p:nvPr>
        </p:nvSpPr>
        <p:spPr/>
        <p:txBody>
          <a:bodyPr>
            <a:normAutofit/>
          </a:bodyPr>
          <a:lstStyle/>
          <a:p>
            <a:r>
              <a:rPr lang="en-US" dirty="0"/>
              <a:t>Draft white paper  </a:t>
            </a:r>
            <a:r>
              <a:rPr lang="en-US" dirty="0">
                <a:hlinkClick r:id="rId2"/>
              </a:rPr>
              <a:t>802.24-23-0007r0</a:t>
            </a:r>
            <a:r>
              <a:rPr lang="en-US" dirty="0"/>
              <a:t>   </a:t>
            </a:r>
          </a:p>
          <a:p>
            <a:endParaRPr lang="en-US" dirty="0"/>
          </a:p>
          <a:p>
            <a:r>
              <a:rPr lang="en-US" dirty="0"/>
              <a:t>Notes:</a:t>
            </a:r>
          </a:p>
          <a:p>
            <a:pPr lvl="1"/>
            <a:r>
              <a:rPr lang="en-US" dirty="0"/>
              <a:t>Considering using DSRC 5.9 spectrum (independent of WAVE protocol stack)</a:t>
            </a:r>
          </a:p>
          <a:p>
            <a:pPr lvl="1"/>
            <a:r>
              <a:rPr lang="en-US" dirty="0"/>
              <a:t>Privacy aspects of charging infrastructure – apply 802.11bh and 802.11bi?</a:t>
            </a:r>
          </a:p>
          <a:p>
            <a:pPr marL="457200" lvl="1" indent="0">
              <a:buNone/>
            </a:pPr>
            <a:endParaRPr lang="en-US" dirty="0"/>
          </a:p>
        </p:txBody>
      </p:sp>
      <p:sp>
        <p:nvSpPr>
          <p:cNvPr id="4" name="Footer Placeholder 3">
            <a:extLst>
              <a:ext uri="{FF2B5EF4-FFF2-40B4-BE49-F238E27FC236}">
                <a16:creationId xmlns:a16="http://schemas.microsoft.com/office/drawing/2014/main" id="{B69710D9-6CE2-E2AD-FF0E-74BD51F51950}"/>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7208213C-8592-06C4-B942-BF5C93FA5E51}"/>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23</a:t>
            </a:fld>
            <a:endParaRPr lang="en-US" altLang="en-US"/>
          </a:p>
        </p:txBody>
      </p:sp>
    </p:spTree>
    <p:extLst>
      <p:ext uri="{BB962C8B-B14F-4D97-AF65-F5344CB8AC3E}">
        <p14:creationId xmlns:p14="http://schemas.microsoft.com/office/powerpoint/2010/main" val="33704266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689C0-4DB6-4410-A623-4654AE615676}"/>
              </a:ext>
            </a:extLst>
          </p:cNvPr>
          <p:cNvSpPr>
            <a:spLocks noGrp="1"/>
          </p:cNvSpPr>
          <p:nvPr>
            <p:ph type="title"/>
          </p:nvPr>
        </p:nvSpPr>
        <p:spPr/>
        <p:txBody>
          <a:bodyPr/>
          <a:lstStyle/>
          <a:p>
            <a:r>
              <a:rPr lang="en-US" dirty="0"/>
              <a:t>Vertical Applications – Industry Standards Outreach</a:t>
            </a:r>
          </a:p>
        </p:txBody>
      </p:sp>
      <p:sp>
        <p:nvSpPr>
          <p:cNvPr id="3" name="Content Placeholder 2">
            <a:extLst>
              <a:ext uri="{FF2B5EF4-FFF2-40B4-BE49-F238E27FC236}">
                <a16:creationId xmlns:a16="http://schemas.microsoft.com/office/drawing/2014/main" id="{41F3A753-2842-452A-912B-67971DED6783}"/>
              </a:ext>
            </a:extLst>
          </p:cNvPr>
          <p:cNvSpPr>
            <a:spLocks noGrp="1"/>
          </p:cNvSpPr>
          <p:nvPr>
            <p:ph idx="1"/>
          </p:nvPr>
        </p:nvSpPr>
        <p:spPr>
          <a:xfrm>
            <a:off x="914400" y="1523999"/>
            <a:ext cx="10363200" cy="4951413"/>
          </a:xfrm>
        </p:spPr>
        <p:txBody>
          <a:bodyPr>
            <a:normAutofit fontScale="70000" lnSpcReduction="20000"/>
          </a:bodyPr>
          <a:lstStyle/>
          <a:p>
            <a:r>
              <a:rPr lang="en-US" dirty="0"/>
              <a:t>802.24 serving as an opportunity for vertical markets and stakeholders (transportation, oil/gas, </a:t>
            </a:r>
            <a:r>
              <a:rPr lang="en-US" dirty="0" err="1"/>
              <a:t>etc</a:t>
            </a:r>
            <a:r>
              <a:rPr lang="en-US" dirty="0"/>
              <a:t>) engage with IEEE 802 and identify relevant “standards gaps” that we result in new projects.</a:t>
            </a:r>
          </a:p>
          <a:p>
            <a:pPr lvl="1"/>
            <a:r>
              <a:rPr lang="en-US" dirty="0"/>
              <a:t>Identify the people connected with new market sectors.</a:t>
            </a:r>
          </a:p>
          <a:p>
            <a:pPr lvl="1"/>
            <a:r>
              <a:rPr lang="en-US" dirty="0"/>
              <a:t>802.24 would function as an all-802 TIG for identifying and clarifying standardization needs for vertical markets</a:t>
            </a:r>
          </a:p>
          <a:p>
            <a:pPr lvl="1"/>
            <a:r>
              <a:rPr lang="en-US" dirty="0"/>
              <a:t>Initiate activities to collaborate with WNG activities in Working Groups</a:t>
            </a:r>
          </a:p>
          <a:p>
            <a:r>
              <a:rPr lang="en-US" dirty="0"/>
              <a:t>Action Plan</a:t>
            </a:r>
          </a:p>
          <a:p>
            <a:pPr lvl="1"/>
            <a:r>
              <a:rPr lang="en-US" dirty="0"/>
              <a:t>Promote 802.24 as a venue for vertical stakeholders to initiate standardization</a:t>
            </a:r>
          </a:p>
          <a:p>
            <a:pPr lvl="1"/>
            <a:r>
              <a:rPr lang="en-US" dirty="0"/>
              <a:t>Partner with public visibility SC – further outreach to industry alliances and advocates.  Close the loop from external specs back into IEEE 802.  Document success stories to motivate.</a:t>
            </a:r>
          </a:p>
          <a:p>
            <a:pPr lvl="1"/>
            <a:r>
              <a:rPr lang="en-US" dirty="0"/>
              <a:t>Participate in any IEEE 802 Showcase events to bring in industry people who are not interested in being a standards developer, but want to know about standards, and how to get them initiated. </a:t>
            </a:r>
          </a:p>
          <a:p>
            <a:pPr lvl="1"/>
            <a:r>
              <a:rPr lang="en-US" dirty="0"/>
              <a:t>Engage and bring in new verticals at specific industry events and conferences </a:t>
            </a:r>
          </a:p>
          <a:p>
            <a:endParaRPr lang="en-US" dirty="0"/>
          </a:p>
          <a:p>
            <a:endParaRPr lang="en-US" dirty="0"/>
          </a:p>
          <a:p>
            <a:endParaRPr lang="en-US" dirty="0"/>
          </a:p>
          <a:p>
            <a:pPr lvl="1"/>
            <a:endParaRPr lang="en-US" dirty="0"/>
          </a:p>
          <a:p>
            <a:pPr lvl="1"/>
            <a:endParaRPr lang="en-US" dirty="0"/>
          </a:p>
        </p:txBody>
      </p:sp>
      <p:sp>
        <p:nvSpPr>
          <p:cNvPr id="4" name="Footer Placeholder 3">
            <a:extLst>
              <a:ext uri="{FF2B5EF4-FFF2-40B4-BE49-F238E27FC236}">
                <a16:creationId xmlns:a16="http://schemas.microsoft.com/office/drawing/2014/main" id="{3E087737-4E5F-4C12-BD75-36CD83624D89}"/>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41A9A0C1-C0A7-4FF0-8A2B-1C54C905C745}"/>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24</a:t>
            </a:fld>
            <a:endParaRPr lang="en-US" altLang="en-US"/>
          </a:p>
        </p:txBody>
      </p:sp>
    </p:spTree>
    <p:extLst>
      <p:ext uri="{BB962C8B-B14F-4D97-AF65-F5344CB8AC3E}">
        <p14:creationId xmlns:p14="http://schemas.microsoft.com/office/powerpoint/2010/main" val="2463520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9947B-1EDB-4267-BCE9-FF9BB8551370}"/>
              </a:ext>
            </a:extLst>
          </p:cNvPr>
          <p:cNvSpPr>
            <a:spLocks noGrp="1"/>
          </p:cNvSpPr>
          <p:nvPr>
            <p:ph type="title"/>
          </p:nvPr>
        </p:nvSpPr>
        <p:spPr/>
        <p:txBody>
          <a:bodyPr/>
          <a:lstStyle/>
          <a:p>
            <a:r>
              <a:rPr lang="en-US" dirty="0"/>
              <a:t>Future TAG Activity Planning</a:t>
            </a:r>
          </a:p>
        </p:txBody>
      </p:sp>
      <p:sp>
        <p:nvSpPr>
          <p:cNvPr id="3" name="Content Placeholder 2">
            <a:extLst>
              <a:ext uri="{FF2B5EF4-FFF2-40B4-BE49-F238E27FC236}">
                <a16:creationId xmlns:a16="http://schemas.microsoft.com/office/drawing/2014/main" id="{7C652FBF-CC55-4915-9C7F-4AC2887D9818}"/>
              </a:ext>
            </a:extLst>
          </p:cNvPr>
          <p:cNvSpPr>
            <a:spLocks noGrp="1"/>
          </p:cNvSpPr>
          <p:nvPr>
            <p:ph idx="1"/>
          </p:nvPr>
        </p:nvSpPr>
        <p:spPr>
          <a:xfrm>
            <a:off x="914400" y="1828800"/>
            <a:ext cx="10668000" cy="4495800"/>
          </a:xfrm>
        </p:spPr>
        <p:txBody>
          <a:bodyPr>
            <a:normAutofit fontScale="47500" lnSpcReduction="20000"/>
          </a:bodyPr>
          <a:lstStyle/>
          <a:p>
            <a:r>
              <a:rPr lang="en-US" dirty="0"/>
              <a:t>Update of first Smart Grid white paper to address latest amendments of 802.15.4 u, v, w, x, y, Rev-me, (eventual) transition to 802.15.15 (new organization of documents to separate UWB from Narrowband)</a:t>
            </a:r>
          </a:p>
          <a:p>
            <a:pPr lvl="1"/>
            <a:r>
              <a:rPr lang="en-US" dirty="0"/>
              <a:t>New topics – integration of Gas/Water into electric metering, battery leaf nodes for low power. </a:t>
            </a:r>
          </a:p>
          <a:p>
            <a:pPr lvl="1"/>
            <a:endParaRPr lang="en-US" dirty="0"/>
          </a:p>
          <a:p>
            <a:r>
              <a:rPr lang="en-US" dirty="0"/>
              <a:t>A whitepaper/document for application-specific use cases of Sub 1GHz standards 802.15.4g and 802.11ah. How use mechanisms in 802.19.3</a:t>
            </a:r>
          </a:p>
          <a:p>
            <a:pPr lvl="1"/>
            <a:r>
              <a:rPr lang="en-US" dirty="0"/>
              <a:t>Can this also include applying 802.15.4s-2018 (Spectrum Resource Measurement Capability) in sub-1GHz spectrum?</a:t>
            </a:r>
          </a:p>
          <a:p>
            <a:pPr lvl="1"/>
            <a:r>
              <a:rPr lang="en-US" dirty="0"/>
              <a:t>New activities in Sub-1GHz.  Update to 11ah possible in 802.11-rev, also changes in 802.15. </a:t>
            </a:r>
          </a:p>
          <a:p>
            <a:pPr lvl="1"/>
            <a:endParaRPr lang="en-US" dirty="0"/>
          </a:p>
          <a:p>
            <a:r>
              <a:rPr lang="en-US" dirty="0"/>
              <a:t>IETF: Reliable and Available Wireless – see if there is any opportunity as it evolves? Is anyone involved in this?  If there is no involvement or knowledge, we’ll drop. (check the IETF updates in .11 and .15 first). </a:t>
            </a:r>
          </a:p>
          <a:p>
            <a:pPr lvl="1"/>
            <a:r>
              <a:rPr lang="en-US" dirty="0"/>
              <a:t>Ask Tero, coordinate with 802.15 IETF SC   (Attend Tutorial in May 2023 on RAW and DETNET)</a:t>
            </a:r>
          </a:p>
          <a:p>
            <a:pPr lvl="1"/>
            <a:r>
              <a:rPr lang="en-US" dirty="0"/>
              <a:t>Ann will report back from next IETF</a:t>
            </a:r>
          </a:p>
          <a:p>
            <a:endParaRPr lang="en-US" dirty="0"/>
          </a:p>
          <a:p>
            <a:r>
              <a:rPr lang="en-US" dirty="0"/>
              <a:t>TSN – movement of 802.1 and 802.3 towards specific profiles (related to vertical applications)  AVB, Industrial Automation, Automotive, Aerospace.  Select features out of base standards. TSN is a toolbox, profiles provide interoperability.  Integration of TSN into 802.11 and high availability, could affect TSN profiles. </a:t>
            </a:r>
          </a:p>
          <a:p>
            <a:endParaRPr lang="en-US" dirty="0"/>
          </a:p>
          <a:p>
            <a:pPr lvl="1"/>
            <a:endParaRPr lang="en-US" dirty="0"/>
          </a:p>
        </p:txBody>
      </p:sp>
      <p:sp>
        <p:nvSpPr>
          <p:cNvPr id="4" name="Footer Placeholder 3">
            <a:extLst>
              <a:ext uri="{FF2B5EF4-FFF2-40B4-BE49-F238E27FC236}">
                <a16:creationId xmlns:a16="http://schemas.microsoft.com/office/drawing/2014/main" id="{C72BC836-DB99-4A9C-BF1F-70C5E50F7CDA}"/>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5AFCB22E-C047-418D-813A-FEEE7AD39C7D}"/>
              </a:ext>
            </a:extLst>
          </p:cNvPr>
          <p:cNvSpPr>
            <a:spLocks noGrp="1"/>
          </p:cNvSpPr>
          <p:nvPr>
            <p:ph type="sldNum" sz="quarter" idx="12"/>
          </p:nvPr>
        </p:nvSpPr>
        <p:spPr>
          <a:xfrm>
            <a:off x="5891926" y="6475413"/>
            <a:ext cx="509755" cy="184666"/>
          </a:xfrm>
        </p:spPr>
        <p:txBody>
          <a:bodyPr/>
          <a:lstStyle/>
          <a:p>
            <a:r>
              <a:rPr lang="en-US" altLang="en-US"/>
              <a:t>Slide </a:t>
            </a:r>
            <a:fld id="{D2793805-6678-4F90-9549-7863581D2258}" type="slidenum">
              <a:rPr lang="en-US" altLang="en-US" smtClean="0"/>
              <a:pPr/>
              <a:t>25</a:t>
            </a:fld>
            <a:endParaRPr lang="en-US" altLang="en-US"/>
          </a:p>
        </p:txBody>
      </p:sp>
    </p:spTree>
    <p:extLst>
      <p:ext uri="{BB962C8B-B14F-4D97-AF65-F5344CB8AC3E}">
        <p14:creationId xmlns:p14="http://schemas.microsoft.com/office/powerpoint/2010/main" val="3036341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802.24 TAG closing</a:t>
            </a:r>
          </a:p>
        </p:txBody>
      </p:sp>
      <p:sp>
        <p:nvSpPr>
          <p:cNvPr id="3" name="Content Placeholder 2"/>
          <p:cNvSpPr>
            <a:spLocks noGrp="1"/>
          </p:cNvSpPr>
          <p:nvPr>
            <p:ph idx="1"/>
          </p:nvPr>
        </p:nvSpPr>
        <p:spPr>
          <a:xfrm>
            <a:off x="914400" y="1828800"/>
            <a:ext cx="10439400" cy="4267200"/>
          </a:xfrm>
        </p:spPr>
        <p:txBody>
          <a:bodyPr>
            <a:normAutofit lnSpcReduction="10000"/>
          </a:bodyPr>
          <a:lstStyle/>
          <a:p>
            <a:r>
              <a:rPr lang="en-US" dirty="0"/>
              <a:t>Action Items</a:t>
            </a:r>
          </a:p>
          <a:p>
            <a:pPr lvl="1"/>
            <a:endParaRPr lang="en-US" dirty="0"/>
          </a:p>
          <a:p>
            <a:r>
              <a:rPr lang="en-US" dirty="0"/>
              <a:t>Any New Business?</a:t>
            </a:r>
          </a:p>
          <a:p>
            <a:pPr lvl="1"/>
            <a:endParaRPr lang="en-US" dirty="0"/>
          </a:p>
          <a:p>
            <a:r>
              <a:rPr lang="en-US" dirty="0"/>
              <a:t>Next Meeting</a:t>
            </a:r>
          </a:p>
          <a:p>
            <a:pPr marL="742950" lvl="2">
              <a:spcBef>
                <a:spcPts val="0"/>
              </a:spcBef>
              <a:spcAft>
                <a:spcPts val="1200"/>
              </a:spcAft>
            </a:pPr>
            <a:r>
              <a:rPr lang="en-US" sz="2000" dirty="0">
                <a:effectLst/>
                <a:latin typeface="Calibri" panose="020F0502020204030204" pitchFamily="34" charset="0"/>
                <a:ea typeface="Times New Roman" panose="02020603050405020304" pitchFamily="18" charset="0"/>
              </a:rPr>
              <a:t>September 2023, Atlanta, GA, USA</a:t>
            </a:r>
          </a:p>
          <a:p>
            <a:endParaRPr lang="en-US" dirty="0"/>
          </a:p>
          <a:p>
            <a:r>
              <a:rPr lang="en-US" dirty="0"/>
              <a:t>Adjourn</a:t>
            </a:r>
          </a:p>
          <a:p>
            <a:pPr marL="0" indent="0">
              <a:buNone/>
            </a:pPr>
            <a:endParaRPr lang="en-US" dirty="0"/>
          </a:p>
        </p:txBody>
      </p:sp>
      <p:sp>
        <p:nvSpPr>
          <p:cNvPr id="4" name="Footer Placeholder 3"/>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p:cNvSpPr>
            <a:spLocks noGrp="1"/>
          </p:cNvSpPr>
          <p:nvPr>
            <p:ph type="sldNum" sz="quarter" idx="12"/>
          </p:nvPr>
        </p:nvSpPr>
        <p:spPr>
          <a:xfrm>
            <a:off x="5891926" y="6475413"/>
            <a:ext cx="509755" cy="184666"/>
          </a:xfrm>
        </p:spPr>
        <p:txBody>
          <a:bodyPr/>
          <a:lstStyle/>
          <a:p>
            <a:r>
              <a:rPr lang="en-US" altLang="en-US"/>
              <a:t>Slide </a:t>
            </a:r>
            <a:fld id="{D2793805-6678-4F90-9549-7863581D2258}" type="slidenum">
              <a:rPr lang="en-US" altLang="en-US" smtClean="0"/>
              <a:pPr/>
              <a:t>26</a:t>
            </a:fld>
            <a:endParaRPr lang="en-US" altLang="en-US"/>
          </a:p>
        </p:txBody>
      </p:sp>
    </p:spTree>
    <p:extLst>
      <p:ext uri="{BB962C8B-B14F-4D97-AF65-F5344CB8AC3E}">
        <p14:creationId xmlns:p14="http://schemas.microsoft.com/office/powerpoint/2010/main" val="15933633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4B4DD69-5B5B-9179-2D3F-75182B6AE7A4}"/>
              </a:ext>
            </a:extLst>
          </p:cNvPr>
          <p:cNvSpPr>
            <a:spLocks noGrp="1"/>
          </p:cNvSpPr>
          <p:nvPr>
            <p:ph type="ctrTitle"/>
          </p:nvPr>
        </p:nvSpPr>
        <p:spPr/>
        <p:txBody>
          <a:bodyPr/>
          <a:lstStyle/>
          <a:p>
            <a:endParaRPr lang="en-US"/>
          </a:p>
        </p:txBody>
      </p:sp>
      <p:sp>
        <p:nvSpPr>
          <p:cNvPr id="7" name="Subtitle 6">
            <a:extLst>
              <a:ext uri="{FF2B5EF4-FFF2-40B4-BE49-F238E27FC236}">
                <a16:creationId xmlns:a16="http://schemas.microsoft.com/office/drawing/2014/main" id="{7422D6BC-2C85-CA1D-02B7-AB6C0CCD7299}"/>
              </a:ext>
            </a:extLst>
          </p:cNvPr>
          <p:cNvSpPr>
            <a:spLocks noGrp="1"/>
          </p:cNvSpPr>
          <p:nvPr>
            <p:ph type="subTitle" idx="1"/>
          </p:nvPr>
        </p:nvSpPr>
        <p:spPr/>
        <p:txBody>
          <a:bodyPr/>
          <a:lstStyle/>
          <a:p>
            <a:r>
              <a:rPr lang="en-US" dirty="0"/>
              <a:t>Backup </a:t>
            </a:r>
          </a:p>
        </p:txBody>
      </p:sp>
      <p:sp>
        <p:nvSpPr>
          <p:cNvPr id="4" name="Footer Placeholder 3">
            <a:extLst>
              <a:ext uri="{FF2B5EF4-FFF2-40B4-BE49-F238E27FC236}">
                <a16:creationId xmlns:a16="http://schemas.microsoft.com/office/drawing/2014/main" id="{0950F6D7-1231-C2CA-37BE-E0BF31525D04}"/>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CA3724BE-5BBC-190E-36CF-4F8FB35CCC25}"/>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27</a:t>
            </a:fld>
            <a:endParaRPr lang="en-US" altLang="en-US"/>
          </a:p>
        </p:txBody>
      </p:sp>
    </p:spTree>
    <p:extLst>
      <p:ext uri="{BB962C8B-B14F-4D97-AF65-F5344CB8AC3E}">
        <p14:creationId xmlns:p14="http://schemas.microsoft.com/office/powerpoint/2010/main" val="5614619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F6D03-E8D2-AF59-D077-722B73A6B965}"/>
              </a:ext>
            </a:extLst>
          </p:cNvPr>
          <p:cNvSpPr>
            <a:spLocks noGrp="1"/>
          </p:cNvSpPr>
          <p:nvPr>
            <p:ph type="title"/>
          </p:nvPr>
        </p:nvSpPr>
        <p:spPr/>
        <p:txBody>
          <a:bodyPr/>
          <a:lstStyle/>
          <a:p>
            <a:r>
              <a:rPr lang="en-US" dirty="0"/>
              <a:t>Comment Collection on 802.24 “Low Latency White Paper”</a:t>
            </a:r>
          </a:p>
        </p:txBody>
      </p:sp>
      <p:sp>
        <p:nvSpPr>
          <p:cNvPr id="3" name="Content Placeholder 2">
            <a:extLst>
              <a:ext uri="{FF2B5EF4-FFF2-40B4-BE49-F238E27FC236}">
                <a16:creationId xmlns:a16="http://schemas.microsoft.com/office/drawing/2014/main" id="{8B370E20-E841-02B0-4ECC-9259DCBD7992}"/>
              </a:ext>
            </a:extLst>
          </p:cNvPr>
          <p:cNvSpPr>
            <a:spLocks noGrp="1"/>
          </p:cNvSpPr>
          <p:nvPr>
            <p:ph idx="1"/>
          </p:nvPr>
        </p:nvSpPr>
        <p:spPr/>
        <p:txBody>
          <a:bodyPr/>
          <a:lstStyle/>
          <a:p>
            <a:r>
              <a:rPr lang="en-US" dirty="0"/>
              <a:t>The 802.24 TAG requests review and comments from IEEE 802 Working Groups and TAGs on the Low Latency White Paper document 802.24-23-0010r1</a:t>
            </a:r>
          </a:p>
          <a:p>
            <a:pPr lvl="1"/>
            <a:r>
              <a:rPr lang="en-US" dirty="0">
                <a:hlinkClick r:id="rId2"/>
              </a:rPr>
              <a:t>https://mentor.ieee.org/802.24/dcn/23/24-23-0011-01-0000-low-latency-communications-white-paper-pdf-for-comment.pdf</a:t>
            </a:r>
            <a:endParaRPr lang="en-US" dirty="0"/>
          </a:p>
          <a:p>
            <a:r>
              <a:rPr lang="en-US" dirty="0"/>
              <a:t>The poll is of type “</a:t>
            </a:r>
            <a:r>
              <a:rPr lang="en-US" dirty="0" err="1"/>
              <a:t>ePoll</a:t>
            </a:r>
            <a:r>
              <a:rPr lang="en-US" dirty="0"/>
              <a:t> with Vote and Comments” to use the comment collection. The vote will not be used. </a:t>
            </a:r>
          </a:p>
          <a:p>
            <a:endParaRPr lang="en-US" dirty="0"/>
          </a:p>
        </p:txBody>
      </p:sp>
      <p:sp>
        <p:nvSpPr>
          <p:cNvPr id="4" name="Footer Placeholder 3">
            <a:extLst>
              <a:ext uri="{FF2B5EF4-FFF2-40B4-BE49-F238E27FC236}">
                <a16:creationId xmlns:a16="http://schemas.microsoft.com/office/drawing/2014/main" id="{9FC2B585-9376-D5AF-F92F-67A44ED101EA}"/>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F01B3293-BAAE-190D-D14B-AC1EDF7CF304}"/>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28</a:t>
            </a:fld>
            <a:endParaRPr lang="en-US" altLang="en-US"/>
          </a:p>
        </p:txBody>
      </p:sp>
    </p:spTree>
    <p:extLst>
      <p:ext uri="{BB962C8B-B14F-4D97-AF65-F5344CB8AC3E}">
        <p14:creationId xmlns:p14="http://schemas.microsoft.com/office/powerpoint/2010/main" val="32838343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94479DD-4B86-4257-F7D2-E0C4A111910B}"/>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BD4A69CC-54B4-3BEB-29FD-77B490A269B4}"/>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29</a:t>
            </a:fld>
            <a:endParaRPr lang="en-US" altLang="en-US"/>
          </a:p>
        </p:txBody>
      </p:sp>
      <p:pic>
        <p:nvPicPr>
          <p:cNvPr id="7" name="Picture 6">
            <a:extLst>
              <a:ext uri="{FF2B5EF4-FFF2-40B4-BE49-F238E27FC236}">
                <a16:creationId xmlns:a16="http://schemas.microsoft.com/office/drawing/2014/main" id="{E0D9213F-7B3B-BAA4-9FEE-45746B4D042F}"/>
              </a:ext>
            </a:extLst>
          </p:cNvPr>
          <p:cNvPicPr>
            <a:picLocks noChangeAspect="1"/>
          </p:cNvPicPr>
          <p:nvPr/>
        </p:nvPicPr>
        <p:blipFill>
          <a:blip r:embed="rId2"/>
          <a:stretch>
            <a:fillRect/>
          </a:stretch>
        </p:blipFill>
        <p:spPr>
          <a:xfrm>
            <a:off x="1143000" y="954690"/>
            <a:ext cx="10220325" cy="5520723"/>
          </a:xfrm>
          <a:prstGeom prst="rect">
            <a:avLst/>
          </a:prstGeom>
        </p:spPr>
      </p:pic>
    </p:spTree>
    <p:extLst>
      <p:ext uri="{BB962C8B-B14F-4D97-AF65-F5344CB8AC3E}">
        <p14:creationId xmlns:p14="http://schemas.microsoft.com/office/powerpoint/2010/main" val="1198980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15DA3-F549-4831-9490-80BC7A811C43}"/>
              </a:ext>
            </a:extLst>
          </p:cNvPr>
          <p:cNvSpPr>
            <a:spLocks noGrp="1"/>
          </p:cNvSpPr>
          <p:nvPr>
            <p:ph type="title"/>
          </p:nvPr>
        </p:nvSpPr>
        <p:spPr>
          <a:xfrm>
            <a:off x="914400" y="685800"/>
            <a:ext cx="10363200" cy="609600"/>
          </a:xfrm>
        </p:spPr>
        <p:txBody>
          <a:bodyPr/>
          <a:lstStyle/>
          <a:p>
            <a:r>
              <a:rPr lang="en-US" dirty="0"/>
              <a:t>July Plenary - Meeting Plan</a:t>
            </a:r>
          </a:p>
        </p:txBody>
      </p:sp>
      <p:sp>
        <p:nvSpPr>
          <p:cNvPr id="3" name="Content Placeholder 2">
            <a:extLst>
              <a:ext uri="{FF2B5EF4-FFF2-40B4-BE49-F238E27FC236}">
                <a16:creationId xmlns:a16="http://schemas.microsoft.com/office/drawing/2014/main" id="{5869E525-D164-4700-8950-E8042AC09CC4}"/>
              </a:ext>
            </a:extLst>
          </p:cNvPr>
          <p:cNvSpPr>
            <a:spLocks noGrp="1"/>
          </p:cNvSpPr>
          <p:nvPr>
            <p:ph idx="1"/>
          </p:nvPr>
        </p:nvSpPr>
        <p:spPr>
          <a:xfrm>
            <a:off x="457200" y="1372751"/>
            <a:ext cx="11049000" cy="4648200"/>
          </a:xfrm>
        </p:spPr>
        <p:txBody>
          <a:bodyPr>
            <a:normAutofit/>
          </a:bodyPr>
          <a:lstStyle/>
          <a:p>
            <a:r>
              <a:rPr lang="en-US" sz="2400" dirty="0">
                <a:hlinkClick r:id="rId2"/>
              </a:rPr>
              <a:t>Registration</a:t>
            </a:r>
            <a:r>
              <a:rPr lang="en-US" sz="2000" dirty="0"/>
              <a:t> </a:t>
            </a:r>
            <a:r>
              <a:rPr lang="en-US" sz="2400" dirty="0">
                <a:effectLst/>
                <a:latin typeface="Arial" panose="020B0604020202020204" pitchFamily="34" charset="0"/>
                <a:ea typeface="Calibri" panose="020F0502020204030204" pitchFamily="34" charset="0"/>
              </a:rPr>
              <a:t>is required</a:t>
            </a:r>
          </a:p>
          <a:p>
            <a:r>
              <a:rPr lang="en-US" sz="2400" dirty="0">
                <a:effectLst/>
                <a:latin typeface="Arial" panose="020B0604020202020204" pitchFamily="34" charset="0"/>
                <a:ea typeface="Calibri" panose="020F0502020204030204" pitchFamily="34" charset="0"/>
              </a:rPr>
              <a:t>Two slots: </a:t>
            </a:r>
          </a:p>
          <a:p>
            <a:pPr lvl="1"/>
            <a:r>
              <a:rPr lang="en-US" sz="2000" dirty="0">
                <a:effectLst/>
                <a:latin typeface="Arial" panose="020B0604020202020204" pitchFamily="34" charset="0"/>
                <a:ea typeface="Calibri" panose="020F0502020204030204" pitchFamily="34" charset="0"/>
              </a:rPr>
              <a:t>Tuesday July 11,  PM2   4PM CET</a:t>
            </a:r>
          </a:p>
          <a:p>
            <a:pPr lvl="1"/>
            <a:r>
              <a:rPr lang="en-US" sz="2000" dirty="0">
                <a:effectLst/>
                <a:latin typeface="Arial" panose="020B0604020202020204" pitchFamily="34" charset="0"/>
                <a:ea typeface="Calibri" panose="020F0502020204030204" pitchFamily="34" charset="0"/>
              </a:rPr>
              <a:t>Wednesday July 12,  PM2  4PM CET</a:t>
            </a:r>
          </a:p>
          <a:p>
            <a:r>
              <a:rPr lang="en-US" sz="2400" dirty="0">
                <a:latin typeface="Arial" panose="020B0604020202020204" pitchFamily="34" charset="0"/>
              </a:rPr>
              <a:t>Accredited Hybrid Meeting with Remote Participation</a:t>
            </a:r>
            <a:endParaRPr lang="en-US" sz="2400" dirty="0">
              <a:latin typeface="Arial" panose="020B0604020202020204" pitchFamily="34" charset="0"/>
              <a:hlinkClick r:id="rId3">
                <a:extLst>
                  <a:ext uri="{A12FA001-AC4F-418D-AE19-62706E023703}">
                    <ahyp:hlinkClr xmlns:ahyp="http://schemas.microsoft.com/office/drawing/2018/hyperlinkcolor" val="tx"/>
                  </a:ext>
                </a:extLst>
              </a:hlinkClick>
            </a:endParaRPr>
          </a:p>
          <a:p>
            <a:endParaRPr lang="en-US" sz="2400" dirty="0">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endParaRPr>
          </a:p>
          <a:p>
            <a:pPr marL="0" indent="0">
              <a:buNone/>
            </a:pPr>
            <a:endParaRPr lang="en-US" sz="1600" dirty="0">
              <a:effectLst/>
              <a:latin typeface="Arial" panose="020B0604020202020204" pitchFamily="34" charset="0"/>
              <a:ea typeface="Calibri" panose="020F0502020204030204" pitchFamily="34" charset="0"/>
            </a:endParaRPr>
          </a:p>
          <a:p>
            <a:pPr marL="0" indent="0">
              <a:buNone/>
            </a:pPr>
            <a:r>
              <a:rPr lang="en-US" sz="1600" dirty="0">
                <a:effectLst/>
                <a:latin typeface="Arial" panose="020B0604020202020204" pitchFamily="34" charset="0"/>
                <a:ea typeface="Calibri" panose="020F0502020204030204" pitchFamily="34" charset="0"/>
              </a:rPr>
              <a:t> </a:t>
            </a:r>
            <a:endParaRPr lang="en-US" sz="2400" u="sng" dirty="0">
              <a:solidFill>
                <a:srgbClr val="CC00CC"/>
              </a:solidFill>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endParaRPr>
          </a:p>
        </p:txBody>
      </p:sp>
      <p:sp>
        <p:nvSpPr>
          <p:cNvPr id="4" name="Footer Placeholder 3">
            <a:extLst>
              <a:ext uri="{FF2B5EF4-FFF2-40B4-BE49-F238E27FC236}">
                <a16:creationId xmlns:a16="http://schemas.microsoft.com/office/drawing/2014/main" id="{284C0347-A1D7-4439-8C0D-B600FAF71E6C}"/>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E8FCC63C-A524-4D35-9DC1-3B13A39F58FA}"/>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3</a:t>
            </a:fld>
            <a:endParaRPr lang="en-US" altLang="en-US"/>
          </a:p>
        </p:txBody>
      </p:sp>
      <p:sp>
        <p:nvSpPr>
          <p:cNvPr id="11" name="Rectangle 4">
            <a:extLst>
              <a:ext uri="{FF2B5EF4-FFF2-40B4-BE49-F238E27FC236}">
                <a16:creationId xmlns:a16="http://schemas.microsoft.com/office/drawing/2014/main" id="{E5D482E2-CB05-D926-9C61-F6A1CFAC1C4C}"/>
              </a:ext>
            </a:extLst>
          </p:cNvPr>
          <p:cNvSpPr>
            <a:spLocks noChangeArrowheads="1"/>
          </p:cNvSpPr>
          <p:nvPr/>
        </p:nvSpPr>
        <p:spPr bwMode="auto">
          <a:xfrm>
            <a:off x="381000" y="3623102"/>
            <a:ext cx="5283197"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PM2: 4 PM CET, Tuesday July 11, 2023</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457200" marR="0" lvl="1" indent="0" algn="l" defTabSz="914400" rtl="0" eaLnBrk="0" fontAlgn="base" latinLnBrk="0" hangingPunct="0">
              <a:lnSpc>
                <a:spcPct val="100000"/>
              </a:lnSpc>
              <a:spcBef>
                <a:spcPct val="0"/>
              </a:spcBef>
              <a:spcAft>
                <a:spcPct val="0"/>
              </a:spcAft>
              <a:buClrTx/>
              <a:buSzTx/>
              <a:buFontTx/>
              <a:buNone/>
              <a:tabLst/>
            </a:pPr>
            <a:r>
              <a:rPr lang="en-US" sz="1800" u="sng" dirty="0">
                <a:solidFill>
                  <a:srgbClr val="00AFF9"/>
                </a:solidFill>
                <a:effectLst/>
                <a:latin typeface="Arial" panose="020B0604020202020204" pitchFamily="34" charset="0"/>
                <a:ea typeface="Calibri" panose="020F0502020204030204" pitchFamily="34" charset="0"/>
                <a:hlinkClick r:id="rId4"/>
              </a:rPr>
              <a:t>Join WebEx meeting</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dirty="0" err="1">
                <a:solidFill>
                  <a:srgbClr val="666666"/>
                </a:solidFill>
                <a:effectLst/>
                <a:latin typeface="Arial" panose="020B0604020202020204" pitchFamily="34" charset="0"/>
                <a:ea typeface="Calibri" panose="020F0502020204030204" pitchFamily="34" charset="0"/>
              </a:rPr>
              <a:t>Meeting</a:t>
            </a:r>
            <a:r>
              <a:rPr lang="en-US" sz="1800" dirty="0">
                <a:solidFill>
                  <a:srgbClr val="666666"/>
                </a:solidFill>
                <a:effectLst/>
                <a:latin typeface="Arial" panose="020B0604020202020204" pitchFamily="34" charset="0"/>
                <a:ea typeface="Calibri" panose="020F0502020204030204" pitchFamily="34" charset="0"/>
              </a:rPr>
              <a:t> number: 2420 913 6121</a:t>
            </a:r>
            <a:r>
              <a:rPr lang="en-US" sz="1800" dirty="0">
                <a:effectLst/>
                <a:latin typeface="Arial" panose="020B0604020202020204" pitchFamily="34" charset="0"/>
                <a:ea typeface="Calibri" panose="020F0502020204030204" pitchFamily="34" charset="0"/>
              </a:rPr>
              <a:t>  Meeting password: stVMXtxH566    </a:t>
            </a:r>
            <a:br>
              <a:rPr lang="en-US" sz="1800" dirty="0">
                <a:effectLst/>
                <a:latin typeface="Arial" panose="020B0604020202020204" pitchFamily="34" charset="0"/>
                <a:ea typeface="Calibri" panose="020F0502020204030204" pitchFamily="34" charset="0"/>
              </a:rPr>
            </a:br>
            <a:r>
              <a:rPr lang="en-US" sz="1800" b="1" dirty="0">
                <a:solidFill>
                  <a:srgbClr val="000000"/>
                </a:solidFill>
                <a:effectLst/>
                <a:latin typeface="Arial" panose="020B0604020202020204" pitchFamily="34" charset="0"/>
                <a:ea typeface="Calibri" panose="020F0502020204030204" pitchFamily="34" charset="0"/>
              </a:rPr>
              <a:t>Join by phone</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dirty="0">
                <a:solidFill>
                  <a:srgbClr val="333333"/>
                </a:solidFill>
                <a:effectLst/>
                <a:latin typeface="Arial" panose="020B0604020202020204" pitchFamily="34" charset="0"/>
                <a:ea typeface="Calibri" panose="020F0502020204030204" pitchFamily="34" charset="0"/>
              </a:rPr>
              <a:t>+1-855-797-9485 US Toll free</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dirty="0">
                <a:solidFill>
                  <a:srgbClr val="333333"/>
                </a:solidFill>
                <a:effectLst/>
                <a:latin typeface="Arial" panose="020B0604020202020204" pitchFamily="34" charset="0"/>
                <a:ea typeface="Calibri" panose="020F0502020204030204" pitchFamily="34" charset="0"/>
              </a:rPr>
              <a:t>+1-415-655-0002 US Toll</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dirty="0">
                <a:solidFill>
                  <a:srgbClr val="333333"/>
                </a:solidFill>
                <a:effectLst/>
                <a:latin typeface="Arial" panose="020B0604020202020204" pitchFamily="34" charset="0"/>
                <a:ea typeface="Calibri" panose="020F0502020204030204" pitchFamily="34" charset="0"/>
              </a:rPr>
              <a:t>Access code: 2420 913 6121</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u="sng" dirty="0">
                <a:solidFill>
                  <a:srgbClr val="005E7D"/>
                </a:solidFill>
                <a:effectLst/>
                <a:latin typeface="Arial" panose="020B0604020202020204" pitchFamily="34" charset="0"/>
                <a:ea typeface="Calibri" panose="020F0502020204030204" pitchFamily="34" charset="0"/>
                <a:hlinkClick r:id="rId5"/>
              </a:rPr>
              <a:t>Global call-in numbers</a:t>
            </a:r>
            <a:r>
              <a:rPr lang="en-US" sz="1800" dirty="0">
                <a:effectLst/>
                <a:latin typeface="Arial" panose="020B0604020202020204" pitchFamily="34" charset="0"/>
                <a:ea typeface="Calibri" panose="020F0502020204030204" pitchFamily="34" charset="0"/>
              </a:rPr>
              <a:t>  |  </a:t>
            </a:r>
            <a:r>
              <a:rPr lang="en-US" sz="1800" u="sng" dirty="0">
                <a:solidFill>
                  <a:srgbClr val="005E7D"/>
                </a:solidFill>
                <a:effectLst/>
                <a:latin typeface="Arial" panose="020B0604020202020204" pitchFamily="34" charset="0"/>
                <a:ea typeface="Calibri" panose="020F0502020204030204" pitchFamily="34" charset="0"/>
                <a:hlinkClick r:id="rId6"/>
              </a:rPr>
              <a:t>Toll-free calling restrictions</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5">
            <a:extLst>
              <a:ext uri="{FF2B5EF4-FFF2-40B4-BE49-F238E27FC236}">
                <a16:creationId xmlns:a16="http://schemas.microsoft.com/office/drawing/2014/main" id="{BC5CA8CD-ACD7-A647-6329-68E5CCCEEA32}"/>
              </a:ext>
            </a:extLst>
          </p:cNvPr>
          <p:cNvSpPr>
            <a:spLocks noChangeArrowheads="1"/>
          </p:cNvSpPr>
          <p:nvPr/>
        </p:nvSpPr>
        <p:spPr bwMode="auto">
          <a:xfrm>
            <a:off x="6190593" y="3623102"/>
            <a:ext cx="5544207"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PM2: 4 PM  CET, Wednesday July 12, 2023</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457200" marR="0" lvl="1" indent="0" algn="l" defTabSz="914400" rtl="0" eaLnBrk="0" fontAlgn="base" latinLnBrk="0" hangingPunct="0">
              <a:lnSpc>
                <a:spcPct val="100000"/>
              </a:lnSpc>
              <a:spcBef>
                <a:spcPct val="0"/>
              </a:spcBef>
              <a:spcAft>
                <a:spcPct val="0"/>
              </a:spcAft>
              <a:buClrTx/>
              <a:buSzTx/>
              <a:buFontTx/>
              <a:buNone/>
              <a:tabLst/>
            </a:pPr>
            <a:r>
              <a:rPr lang="en-US" sz="1800" u="sng" dirty="0">
                <a:solidFill>
                  <a:srgbClr val="00AFF9"/>
                </a:solidFill>
                <a:effectLst/>
                <a:latin typeface="Arial" panose="020B0604020202020204" pitchFamily="34" charset="0"/>
                <a:ea typeface="Calibri" panose="020F0502020204030204" pitchFamily="34" charset="0"/>
                <a:hlinkClick r:id="rId7"/>
              </a:rPr>
              <a:t>Join WebEx meeting</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dirty="0" err="1">
                <a:solidFill>
                  <a:srgbClr val="666666"/>
                </a:solidFill>
                <a:effectLst/>
                <a:latin typeface="Arial" panose="020B0604020202020204" pitchFamily="34" charset="0"/>
                <a:ea typeface="Calibri" panose="020F0502020204030204" pitchFamily="34" charset="0"/>
              </a:rPr>
              <a:t>Meeting</a:t>
            </a:r>
            <a:r>
              <a:rPr lang="en-US" sz="1800" dirty="0">
                <a:solidFill>
                  <a:srgbClr val="666666"/>
                </a:solidFill>
                <a:effectLst/>
                <a:latin typeface="Arial" panose="020B0604020202020204" pitchFamily="34" charset="0"/>
                <a:ea typeface="Calibri" panose="020F0502020204030204" pitchFamily="34" charset="0"/>
              </a:rPr>
              <a:t> number: 2421 303 8265</a:t>
            </a:r>
            <a:r>
              <a:rPr lang="en-US" sz="1800" dirty="0">
                <a:effectLst/>
                <a:latin typeface="Arial" panose="020B0604020202020204" pitchFamily="34" charset="0"/>
                <a:ea typeface="Calibri" panose="020F0502020204030204" pitchFamily="34" charset="0"/>
              </a:rPr>
              <a:t>  Meeting password: 9irW7JPgc4y    </a:t>
            </a:r>
            <a:br>
              <a:rPr lang="en-US" sz="1800" dirty="0">
                <a:effectLst/>
                <a:latin typeface="Arial" panose="020B0604020202020204" pitchFamily="34" charset="0"/>
                <a:ea typeface="Calibri" panose="020F0502020204030204" pitchFamily="34" charset="0"/>
              </a:rPr>
            </a:br>
            <a:r>
              <a:rPr lang="en-US" sz="1800" b="1" dirty="0">
                <a:solidFill>
                  <a:srgbClr val="000000"/>
                </a:solidFill>
                <a:effectLst/>
                <a:latin typeface="Arial" panose="020B0604020202020204" pitchFamily="34" charset="0"/>
                <a:ea typeface="Calibri" panose="020F0502020204030204" pitchFamily="34" charset="0"/>
              </a:rPr>
              <a:t>Join by phone</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dirty="0">
                <a:solidFill>
                  <a:srgbClr val="333333"/>
                </a:solidFill>
                <a:effectLst/>
                <a:latin typeface="Arial" panose="020B0604020202020204" pitchFamily="34" charset="0"/>
                <a:ea typeface="Calibri" panose="020F0502020204030204" pitchFamily="34" charset="0"/>
              </a:rPr>
              <a:t>+1-855-797-9485 US Toll free</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dirty="0">
                <a:solidFill>
                  <a:srgbClr val="333333"/>
                </a:solidFill>
                <a:effectLst/>
                <a:latin typeface="Arial" panose="020B0604020202020204" pitchFamily="34" charset="0"/>
                <a:ea typeface="Calibri" panose="020F0502020204030204" pitchFamily="34" charset="0"/>
              </a:rPr>
              <a:t>+1-415-655-0002 US Toll</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dirty="0">
                <a:solidFill>
                  <a:srgbClr val="333333"/>
                </a:solidFill>
                <a:effectLst/>
                <a:latin typeface="Arial" panose="020B0604020202020204" pitchFamily="34" charset="0"/>
                <a:ea typeface="Calibri" panose="020F0502020204030204" pitchFamily="34" charset="0"/>
              </a:rPr>
              <a:t>Access code: 2421 303 8265</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r>
              <a:rPr lang="en-US" sz="1800" u="sng" dirty="0">
                <a:solidFill>
                  <a:srgbClr val="005E7D"/>
                </a:solidFill>
                <a:effectLst/>
                <a:latin typeface="Arial" panose="020B0604020202020204" pitchFamily="34" charset="0"/>
                <a:ea typeface="Calibri" panose="020F0502020204030204" pitchFamily="34" charset="0"/>
                <a:hlinkClick r:id="rId8"/>
              </a:rPr>
              <a:t>Global call-in numbers</a:t>
            </a:r>
            <a:r>
              <a:rPr lang="en-US" sz="1800" dirty="0">
                <a:effectLst/>
                <a:latin typeface="Arial" panose="020B0604020202020204" pitchFamily="34" charset="0"/>
                <a:ea typeface="Calibri" panose="020F0502020204030204" pitchFamily="34" charset="0"/>
              </a:rPr>
              <a:t>  |  </a:t>
            </a:r>
            <a:r>
              <a:rPr lang="en-US" sz="1800" u="sng" dirty="0">
                <a:solidFill>
                  <a:srgbClr val="005E7D"/>
                </a:solidFill>
                <a:effectLst/>
                <a:latin typeface="Arial" panose="020B0604020202020204" pitchFamily="34" charset="0"/>
                <a:ea typeface="Calibri" panose="020F0502020204030204" pitchFamily="34" charset="0"/>
                <a:hlinkClick r:id="rId6"/>
              </a:rPr>
              <a:t>Toll-free calling restrictions</a:t>
            </a:r>
            <a:r>
              <a:rPr lang="en-US" sz="1800" dirty="0">
                <a:effectLst/>
                <a:latin typeface="Arial" panose="020B0604020202020204" pitchFamily="34" charset="0"/>
                <a:ea typeface="Calibri" panose="020F0502020204030204" pitchFamily="34" charset="0"/>
              </a:rPr>
              <a:t>  </a:t>
            </a:r>
            <a:br>
              <a:rPr lang="en-US" sz="1800" dirty="0">
                <a:effectLst/>
                <a:latin typeface="Arial" panose="020B0604020202020204" pitchFamily="34" charset="0"/>
                <a:ea typeface="Calibri" panose="020F050202020403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41491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F6D03-E8D2-AF59-D077-722B73A6B965}"/>
              </a:ext>
            </a:extLst>
          </p:cNvPr>
          <p:cNvSpPr>
            <a:spLocks noGrp="1"/>
          </p:cNvSpPr>
          <p:nvPr>
            <p:ph type="title"/>
          </p:nvPr>
        </p:nvSpPr>
        <p:spPr/>
        <p:txBody>
          <a:bodyPr/>
          <a:lstStyle/>
          <a:p>
            <a:r>
              <a:rPr lang="en-US" dirty="0"/>
              <a:t>Comment Collection on 802.24 “IEEE 802 Networks for Vertical Applications White Paper” </a:t>
            </a:r>
          </a:p>
        </p:txBody>
      </p:sp>
      <p:sp>
        <p:nvSpPr>
          <p:cNvPr id="3" name="Content Placeholder 2">
            <a:extLst>
              <a:ext uri="{FF2B5EF4-FFF2-40B4-BE49-F238E27FC236}">
                <a16:creationId xmlns:a16="http://schemas.microsoft.com/office/drawing/2014/main" id="{8B370E20-E841-02B0-4ECC-9259DCBD7992}"/>
              </a:ext>
            </a:extLst>
          </p:cNvPr>
          <p:cNvSpPr>
            <a:spLocks noGrp="1"/>
          </p:cNvSpPr>
          <p:nvPr>
            <p:ph idx="1"/>
          </p:nvPr>
        </p:nvSpPr>
        <p:spPr/>
        <p:txBody>
          <a:bodyPr/>
          <a:lstStyle/>
          <a:p>
            <a:r>
              <a:rPr lang="en-US" dirty="0"/>
              <a:t>The 802.24 TAG requests review and comments from IEEE 802 Working Groups and TAGs on the “IEEE 802 Networks for Vertical Applications White Paper”  document 802.24-23-0012r0</a:t>
            </a:r>
          </a:p>
          <a:p>
            <a:pPr lvl="1"/>
            <a:r>
              <a:rPr lang="en-US" dirty="0">
                <a:hlinkClick r:id="rId2"/>
              </a:rPr>
              <a:t>https://mentor.ieee.org/802.24/dcn/23/24-23-0012-00-0000-ieee-802-networks-for-vertical-applications-white-paper-pdf-for-comment.pdf</a:t>
            </a:r>
            <a:endParaRPr lang="en-US" dirty="0"/>
          </a:p>
          <a:p>
            <a:r>
              <a:rPr lang="en-US" dirty="0"/>
              <a:t>The poll is of type “</a:t>
            </a:r>
            <a:r>
              <a:rPr lang="en-US" dirty="0" err="1"/>
              <a:t>ePoll</a:t>
            </a:r>
            <a:r>
              <a:rPr lang="en-US" dirty="0"/>
              <a:t> with Vote and Comments” to use the comment collection. The vote will not be used. </a:t>
            </a:r>
          </a:p>
          <a:p>
            <a:endParaRPr lang="en-US" dirty="0"/>
          </a:p>
        </p:txBody>
      </p:sp>
      <p:sp>
        <p:nvSpPr>
          <p:cNvPr id="4" name="Footer Placeholder 3">
            <a:extLst>
              <a:ext uri="{FF2B5EF4-FFF2-40B4-BE49-F238E27FC236}">
                <a16:creationId xmlns:a16="http://schemas.microsoft.com/office/drawing/2014/main" id="{9FC2B585-9376-D5AF-F92F-67A44ED101EA}"/>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F01B3293-BAAE-190D-D14B-AC1EDF7CF304}"/>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30</a:t>
            </a:fld>
            <a:endParaRPr lang="en-US" altLang="en-US"/>
          </a:p>
        </p:txBody>
      </p:sp>
    </p:spTree>
    <p:extLst>
      <p:ext uri="{BB962C8B-B14F-4D97-AF65-F5344CB8AC3E}">
        <p14:creationId xmlns:p14="http://schemas.microsoft.com/office/powerpoint/2010/main" val="1714493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94479DD-4B86-4257-F7D2-E0C4A111910B}"/>
              </a:ext>
            </a:extLst>
          </p:cNvPr>
          <p:cNvSpPr>
            <a:spLocks noGrp="1"/>
          </p:cNvSpPr>
          <p:nvPr>
            <p:ph type="ftr" sz="quarter" idx="11"/>
          </p:nvPr>
        </p:nvSpPr>
        <p:spPr/>
        <p:txBody>
          <a:bodyPr/>
          <a:lstStyle/>
          <a:p>
            <a:r>
              <a:rPr lang="en-US" altLang="en-US"/>
              <a:t>Tim Godfrey, EPRI</a:t>
            </a:r>
            <a:endParaRPr lang="en-US" altLang="en-US" dirty="0"/>
          </a:p>
        </p:txBody>
      </p:sp>
      <p:sp>
        <p:nvSpPr>
          <p:cNvPr id="5" name="Slide Number Placeholder 4">
            <a:extLst>
              <a:ext uri="{FF2B5EF4-FFF2-40B4-BE49-F238E27FC236}">
                <a16:creationId xmlns:a16="http://schemas.microsoft.com/office/drawing/2014/main" id="{BD4A69CC-54B4-3BEB-29FD-77B490A269B4}"/>
              </a:ext>
            </a:extLst>
          </p:cNvPr>
          <p:cNvSpPr>
            <a:spLocks noGrp="1"/>
          </p:cNvSpPr>
          <p:nvPr>
            <p:ph type="sldNum" sz="quarter" idx="12"/>
          </p:nvPr>
        </p:nvSpPr>
        <p:spPr/>
        <p:txBody>
          <a:bodyPr/>
          <a:lstStyle/>
          <a:p>
            <a:r>
              <a:rPr lang="en-US" altLang="en-US"/>
              <a:t>Slide </a:t>
            </a:r>
            <a:fld id="{D2793805-6678-4F90-9549-7863581D2258}" type="slidenum">
              <a:rPr lang="en-US" altLang="en-US" smtClean="0"/>
              <a:pPr/>
              <a:t>31</a:t>
            </a:fld>
            <a:endParaRPr lang="en-US" altLang="en-US"/>
          </a:p>
        </p:txBody>
      </p:sp>
      <p:pic>
        <p:nvPicPr>
          <p:cNvPr id="3" name="Picture 2">
            <a:extLst>
              <a:ext uri="{FF2B5EF4-FFF2-40B4-BE49-F238E27FC236}">
                <a16:creationId xmlns:a16="http://schemas.microsoft.com/office/drawing/2014/main" id="{0D3F5854-B65F-268F-E496-D1FA69D587D3}"/>
              </a:ext>
            </a:extLst>
          </p:cNvPr>
          <p:cNvPicPr>
            <a:picLocks noChangeAspect="1"/>
          </p:cNvPicPr>
          <p:nvPr/>
        </p:nvPicPr>
        <p:blipFill>
          <a:blip r:embed="rId2"/>
          <a:stretch>
            <a:fillRect/>
          </a:stretch>
        </p:blipFill>
        <p:spPr>
          <a:xfrm>
            <a:off x="856748" y="838200"/>
            <a:ext cx="11335252" cy="5605259"/>
          </a:xfrm>
          <a:prstGeom prst="rect">
            <a:avLst/>
          </a:prstGeom>
        </p:spPr>
      </p:pic>
    </p:spTree>
    <p:extLst>
      <p:ext uri="{BB962C8B-B14F-4D97-AF65-F5344CB8AC3E}">
        <p14:creationId xmlns:p14="http://schemas.microsoft.com/office/powerpoint/2010/main" val="2372620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06ED11D-62EF-4426-BE34-ACD435831372}"/>
              </a:ext>
            </a:extLst>
          </p:cNvPr>
          <p:cNvSpPr>
            <a:spLocks noGrp="1"/>
          </p:cNvSpPr>
          <p:nvPr>
            <p:ph type="title"/>
          </p:nvPr>
        </p:nvSpPr>
        <p:spPr/>
        <p:txBody>
          <a:bodyPr/>
          <a:lstStyle/>
          <a:p>
            <a:r>
              <a:rPr lang="en-US" dirty="0"/>
              <a:t>Agenda</a:t>
            </a:r>
          </a:p>
        </p:txBody>
      </p:sp>
      <p:sp>
        <p:nvSpPr>
          <p:cNvPr id="2" name="Content Placeholder 1">
            <a:extLst>
              <a:ext uri="{FF2B5EF4-FFF2-40B4-BE49-F238E27FC236}">
                <a16:creationId xmlns:a16="http://schemas.microsoft.com/office/drawing/2014/main" id="{41023CD6-FC62-4A83-9EAE-A6F907B49C04}"/>
              </a:ext>
            </a:extLst>
          </p:cNvPr>
          <p:cNvSpPr>
            <a:spLocks noGrp="1"/>
          </p:cNvSpPr>
          <p:nvPr>
            <p:ph idx="1"/>
          </p:nvPr>
        </p:nvSpPr>
        <p:spPr>
          <a:xfrm>
            <a:off x="914400" y="1981200"/>
            <a:ext cx="10820400" cy="4419600"/>
          </a:xfrm>
        </p:spPr>
        <p:txBody>
          <a:bodyPr>
            <a:normAutofit fontScale="85000" lnSpcReduction="20000"/>
          </a:bodyPr>
          <a:lstStyle/>
          <a:p>
            <a:pPr fontAlgn="t">
              <a:lnSpc>
                <a:spcPct val="120000"/>
              </a:lnSpc>
            </a:pPr>
            <a:r>
              <a:rPr lang="en-US" dirty="0"/>
              <a:t>Call session to order / “Guidelines for IEEE SA meetings”</a:t>
            </a:r>
          </a:p>
          <a:p>
            <a:pPr fontAlgn="t">
              <a:lnSpc>
                <a:spcPct val="120000"/>
              </a:lnSpc>
            </a:pPr>
            <a:r>
              <a:rPr lang="en-US" dirty="0"/>
              <a:t>Review of Agenda / Approval of Agenda / Approve Minutes</a:t>
            </a:r>
          </a:p>
          <a:p>
            <a:pPr fontAlgn="t">
              <a:lnSpc>
                <a:spcPct val="120000"/>
              </a:lnSpc>
            </a:pPr>
            <a:r>
              <a:rPr lang="en-US" dirty="0"/>
              <a:t>Liaison Updates / Regulatory</a:t>
            </a:r>
          </a:p>
          <a:p>
            <a:pPr fontAlgn="t">
              <a:lnSpc>
                <a:spcPct val="120000"/>
              </a:lnSpc>
            </a:pPr>
            <a:r>
              <a:rPr lang="en-US" dirty="0"/>
              <a:t>"IEEE 802 Solutions for Vertical Applications" White Paper Comment Review </a:t>
            </a:r>
          </a:p>
          <a:p>
            <a:pPr fontAlgn="t">
              <a:lnSpc>
                <a:spcPct val="120000"/>
              </a:lnSpc>
            </a:pPr>
            <a:r>
              <a:rPr lang="en-US" dirty="0"/>
              <a:t>IoT white paper Development and Contributions</a:t>
            </a:r>
          </a:p>
          <a:p>
            <a:pPr fontAlgn="t">
              <a:lnSpc>
                <a:spcPct val="120000"/>
              </a:lnSpc>
            </a:pPr>
            <a:r>
              <a:rPr lang="en-US" dirty="0"/>
              <a:t>Low Latency White Paper  - Comment Review</a:t>
            </a:r>
          </a:p>
          <a:p>
            <a:pPr fontAlgn="b">
              <a:lnSpc>
                <a:spcPct val="120000"/>
              </a:lnSpc>
            </a:pPr>
            <a:r>
              <a:rPr lang="en-US" dirty="0"/>
              <a:t>AFV Infrastructure communications white paper: Review contributions and white paper draft</a:t>
            </a:r>
          </a:p>
          <a:p>
            <a:pPr fontAlgn="t"/>
            <a:endParaRPr lang="en-US" dirty="0"/>
          </a:p>
        </p:txBody>
      </p:sp>
      <p:sp>
        <p:nvSpPr>
          <p:cNvPr id="4" name="Footer Placeholder 3"/>
          <p:cNvSpPr>
            <a:spLocks noGrp="1"/>
          </p:cNvSpPr>
          <p:nvPr>
            <p:ph type="ftr" sz="quarter" idx="11"/>
          </p:nvPr>
        </p:nvSpPr>
        <p:spPr/>
        <p:txBody>
          <a:bodyPr wrap="square" anchor="t">
            <a:normAutofit/>
          </a:bodyPr>
          <a:lstStyle/>
          <a:p>
            <a:pPr>
              <a:spcAft>
                <a:spcPts val="600"/>
              </a:spcAft>
            </a:pPr>
            <a:r>
              <a:rPr lang="en-US" altLang="en-US"/>
              <a:t>Tim Godfrey, EPRI</a:t>
            </a:r>
          </a:p>
        </p:txBody>
      </p:sp>
      <p:sp>
        <p:nvSpPr>
          <p:cNvPr id="5" name="Slide Number Placeholder 4"/>
          <p:cNvSpPr>
            <a:spLocks noGrp="1"/>
          </p:cNvSpPr>
          <p:nvPr>
            <p:ph type="sldNum" sz="quarter" idx="12"/>
          </p:nvPr>
        </p:nvSpPr>
        <p:spPr/>
        <p:txBody>
          <a:bodyPr wrap="none" anchor="t">
            <a:normAutofit/>
          </a:bodyPr>
          <a:lstStyle/>
          <a:p>
            <a:pPr>
              <a:spcAft>
                <a:spcPts val="600"/>
              </a:spcAft>
            </a:pPr>
            <a:r>
              <a:rPr lang="en-US" altLang="en-US"/>
              <a:t>Slide </a:t>
            </a:r>
            <a:fld id="{D2793805-6678-4F90-9549-7863581D2258}" type="slidenum">
              <a:rPr lang="en-US" altLang="en-US" smtClean="0"/>
              <a:pPr>
                <a:spcAft>
                  <a:spcPts val="600"/>
                </a:spcAft>
              </a:pPr>
              <a:t>4</a:t>
            </a:fld>
            <a:endParaRPr lang="en-US" altLang="en-US"/>
          </a:p>
        </p:txBody>
      </p:sp>
    </p:spTree>
    <p:extLst>
      <p:ext uri="{BB962C8B-B14F-4D97-AF65-F5344CB8AC3E}">
        <p14:creationId xmlns:p14="http://schemas.microsoft.com/office/powerpoint/2010/main" val="1155415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6F93A480-2A61-46F4-BD24-F91A0A4F10D7}"/>
              </a:ext>
            </a:extLst>
          </p:cNvPr>
          <p:cNvSpPr>
            <a:spLocks noGrp="1" noChangeArrowheads="1"/>
          </p:cNvSpPr>
          <p:nvPr>
            <p:ph type="title"/>
          </p:nvPr>
        </p:nvSpPr>
        <p:spPr>
          <a:xfrm>
            <a:off x="1857632" y="527050"/>
            <a:ext cx="8458200" cy="609600"/>
          </a:xfrm>
        </p:spPr>
        <p:txBody>
          <a:bodyPr/>
          <a:lstStyle/>
          <a:p>
            <a:r>
              <a:rPr lang="en-US" altLang="en-US" sz="3200" u="sng" dirty="0"/>
              <a:t>Guidelines for IEEE-SA Meetings</a:t>
            </a:r>
          </a:p>
        </p:txBody>
      </p:sp>
      <p:sp>
        <p:nvSpPr>
          <p:cNvPr id="15363" name="Rectangle 3">
            <a:extLst>
              <a:ext uri="{FF2B5EF4-FFF2-40B4-BE49-F238E27FC236}">
                <a16:creationId xmlns:a16="http://schemas.microsoft.com/office/drawing/2014/main" id="{DD70F209-A088-463E-A33E-F570A44F0607}"/>
              </a:ext>
            </a:extLst>
          </p:cNvPr>
          <p:cNvSpPr>
            <a:spLocks noChangeArrowheads="1"/>
          </p:cNvSpPr>
          <p:nvPr/>
        </p:nvSpPr>
        <p:spPr bwMode="auto">
          <a:xfrm>
            <a:off x="2057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742950" indent="-28575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5364" name="Rectangle 4">
            <a:extLst>
              <a:ext uri="{FF2B5EF4-FFF2-40B4-BE49-F238E27FC236}">
                <a16:creationId xmlns:a16="http://schemas.microsoft.com/office/drawing/2014/main" id="{ED8F98C9-BE8B-40FD-8A71-CAC82411B306}"/>
              </a:ext>
            </a:extLst>
          </p:cNvPr>
          <p:cNvSpPr>
            <a:spLocks noChangeArrowheads="1"/>
          </p:cNvSpPr>
          <p:nvPr/>
        </p:nvSpPr>
        <p:spPr bwMode="auto">
          <a:xfrm>
            <a:off x="914400" y="1289050"/>
            <a:ext cx="10439400" cy="518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lr>
                <a:srgbClr val="CC3300"/>
              </a:buClr>
              <a:buSzPct val="50000"/>
              <a:buFont typeface="Monotype Sorts" pitchFamily="2" charset="2"/>
              <a:buChar char="l"/>
              <a:defRPr sz="3200">
                <a:solidFill>
                  <a:srgbClr val="000099"/>
                </a:solidFill>
                <a:latin typeface="Arial" panose="020B0604020202020204" pitchFamily="34" charset="0"/>
              </a:defRPr>
            </a:lvl1pPr>
            <a:lvl2pPr marL="630238" indent="-285750">
              <a:spcBef>
                <a:spcPct val="20000"/>
              </a:spcBef>
              <a:buClr>
                <a:srgbClr val="CC3300"/>
              </a:buClr>
              <a:buSzPct val="50000"/>
              <a:buFont typeface="Monotype Sorts" pitchFamily="2" charset="2"/>
              <a:buChar char="l"/>
              <a:defRPr sz="2800">
                <a:solidFill>
                  <a:srgbClr val="000099"/>
                </a:solidFill>
                <a:latin typeface="Arial" panose="020B0604020202020204" pitchFamily="34" charset="0"/>
              </a:defRPr>
            </a:lvl2pPr>
            <a:lvl3pPr marL="1143000" indent="-228600">
              <a:spcBef>
                <a:spcPct val="20000"/>
              </a:spcBef>
              <a:buClr>
                <a:srgbClr val="CC3300"/>
              </a:buClr>
              <a:buSzPct val="50000"/>
              <a:buFont typeface="Monotype Sorts" pitchFamily="2" charset="2"/>
              <a:buChar char="l"/>
              <a:defRPr sz="2400">
                <a:solidFill>
                  <a:srgbClr val="000099"/>
                </a:solidFill>
                <a:latin typeface="Arial" panose="020B0604020202020204" pitchFamily="34" charset="0"/>
              </a:defRPr>
            </a:lvl3pPr>
            <a:lvl4pPr marL="16002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4pPr>
            <a:lvl5pPr marL="2057400" indent="-228600">
              <a:spcBef>
                <a:spcPct val="20000"/>
              </a:spcBef>
              <a:buClr>
                <a:srgbClr val="CC3300"/>
              </a:buClr>
              <a:buSzPct val="50000"/>
              <a:buFont typeface="Monotype Sorts" pitchFamily="2" charset="2"/>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pPr>
            <a:r>
              <a:rPr lang="en-US" altLang="en-US" sz="1600" b="1" dirty="0"/>
              <a:t>All IEEE-SA standards meetings shall be conducted in compliance with all applicable laws, including antitrust and competition laws.</a:t>
            </a:r>
          </a:p>
          <a:p>
            <a:pPr>
              <a:lnSpc>
                <a:spcPct val="80000"/>
              </a:lnSpc>
              <a:spcAft>
                <a:spcPct val="40000"/>
              </a:spcAft>
            </a:pPr>
            <a:r>
              <a:rPr lang="en-US" altLang="en-US" sz="1600" b="1" dirty="0"/>
              <a:t>Don’t discuss the interpretation, validity, or essentiality of patents/patent claims. </a:t>
            </a:r>
          </a:p>
          <a:p>
            <a:pPr>
              <a:lnSpc>
                <a:spcPct val="80000"/>
              </a:lnSpc>
              <a:spcAft>
                <a:spcPct val="40000"/>
              </a:spcAft>
            </a:pPr>
            <a:r>
              <a:rPr lang="en-US" altLang="en-US" sz="1600" b="1" dirty="0"/>
              <a:t>Don’t discuss specific license rates, terms, or conditions.</a:t>
            </a:r>
          </a:p>
          <a:p>
            <a:pPr lvl="1">
              <a:lnSpc>
                <a:spcPct val="80000"/>
              </a:lnSpc>
              <a:spcAft>
                <a:spcPct val="40000"/>
              </a:spcAft>
            </a:pPr>
            <a:r>
              <a:rPr lang="en-US" altLang="en-US" sz="1300" dirty="0"/>
              <a:t>Relative costs, including licensing costs of essential patent claims, of different technical approaches may be discussed in standards development meetings. </a:t>
            </a:r>
          </a:p>
          <a:p>
            <a:pPr lvl="2">
              <a:lnSpc>
                <a:spcPct val="80000"/>
              </a:lnSpc>
              <a:spcAft>
                <a:spcPct val="40000"/>
              </a:spcAft>
            </a:pPr>
            <a:r>
              <a:rPr lang="en-GB" altLang="en-US" sz="1300" dirty="0"/>
              <a:t>Technical considerations remain primary focus</a:t>
            </a:r>
            <a:endParaRPr lang="en-US" altLang="en-US" sz="1300" dirty="0"/>
          </a:p>
          <a:p>
            <a:pPr>
              <a:lnSpc>
                <a:spcPct val="80000"/>
              </a:lnSpc>
              <a:spcAft>
                <a:spcPct val="40000"/>
              </a:spcAft>
            </a:pPr>
            <a:r>
              <a:rPr lang="en-US" altLang="en-US" sz="1600" b="1" dirty="0"/>
              <a:t>Don’t discuss or engage in the fixing of product prices, allocation of customers, or division of sales markets.</a:t>
            </a:r>
          </a:p>
          <a:p>
            <a:pPr>
              <a:lnSpc>
                <a:spcPct val="80000"/>
              </a:lnSpc>
              <a:spcAft>
                <a:spcPct val="40000"/>
              </a:spcAft>
            </a:pPr>
            <a:r>
              <a:rPr lang="en-US" altLang="en-US" sz="1600" b="1" dirty="0"/>
              <a:t>Don’t discuss the status or substance of ongoing or threatened litigation.</a:t>
            </a:r>
          </a:p>
          <a:p>
            <a:pPr>
              <a:lnSpc>
                <a:spcPct val="80000"/>
              </a:lnSpc>
              <a:spcAft>
                <a:spcPct val="40000"/>
              </a:spcAft>
            </a:pPr>
            <a:r>
              <a:rPr lang="en-US" altLang="en-US" sz="1600" b="1" dirty="0"/>
              <a:t>Don’t be silent if inappropriate topics are discussed… do formally object.</a:t>
            </a:r>
          </a:p>
          <a:p>
            <a:pPr algn="ctr">
              <a:lnSpc>
                <a:spcPct val="80000"/>
              </a:lnSpc>
              <a:buFont typeface="Monotype Sorts" pitchFamily="2" charset="2"/>
              <a:buNone/>
            </a:pPr>
            <a:r>
              <a:rPr lang="en-US" altLang="en-US" sz="1000" b="1" dirty="0"/>
              <a:t>---------------------------------------------------------------   </a:t>
            </a:r>
          </a:p>
          <a:p>
            <a:pPr algn="ctr">
              <a:lnSpc>
                <a:spcPct val="80000"/>
              </a:lnSpc>
              <a:buFont typeface="Monotype Sorts" pitchFamily="2" charset="2"/>
              <a:buNone/>
            </a:pPr>
            <a:r>
              <a:rPr lang="en-US" altLang="en-US" sz="1200" b="1" dirty="0"/>
              <a:t>If you have questions, contact the IEEE-SA Standards Board Patent Committee Administrator at patcom@ieee.org or visit http://standards.ieee.org/about/sasb/patcom/index.html </a:t>
            </a:r>
            <a:br>
              <a:rPr lang="en-US" altLang="en-US" sz="1200" b="1" dirty="0"/>
            </a:br>
            <a:endParaRPr lang="en-US" altLang="en-US" sz="1200" b="1" dirty="0"/>
          </a:p>
          <a:p>
            <a:pPr algn="ctr">
              <a:lnSpc>
                <a:spcPct val="80000"/>
              </a:lnSpc>
              <a:buFont typeface="Monotype Sorts" pitchFamily="2" charset="2"/>
              <a:buNone/>
            </a:pPr>
            <a:r>
              <a:rPr lang="en-US" altLang="en-US" sz="1200" b="1" dirty="0"/>
              <a:t>See </a:t>
            </a:r>
            <a:r>
              <a:rPr lang="en-US" altLang="en-US" sz="1200" b="1" i="1" dirty="0"/>
              <a:t>IEEE-SA Standards Board Operations Manual</a:t>
            </a:r>
            <a:r>
              <a:rPr lang="en-US" altLang="en-US" sz="1200" b="1" dirty="0"/>
              <a:t>, clause 5.3.10 and </a:t>
            </a:r>
            <a:r>
              <a:rPr lang="en-GB" altLang="en-US" sz="1200" b="1" dirty="0"/>
              <a:t>“Promoting Competition and Innovation: What You Need to Know about the IEEE Standards Association's Antitrust and Competition Policy”</a:t>
            </a:r>
            <a:r>
              <a:rPr lang="en-US" altLang="en-US" sz="1200" b="1" dirty="0"/>
              <a:t> for more details.</a:t>
            </a:r>
          </a:p>
          <a:p>
            <a:pPr algn="ctr">
              <a:lnSpc>
                <a:spcPct val="80000"/>
              </a:lnSpc>
              <a:buFont typeface="Monotype Sorts" pitchFamily="2" charset="2"/>
              <a:buNone/>
            </a:pPr>
            <a:endParaRPr lang="en-US" altLang="en-US" sz="1200" b="1" dirty="0"/>
          </a:p>
          <a:p>
            <a:pPr algn="ctr">
              <a:lnSpc>
                <a:spcPct val="80000"/>
              </a:lnSpc>
              <a:buFont typeface="Monotype Sorts" pitchFamily="2" charset="2"/>
              <a:buNone/>
            </a:pPr>
            <a:r>
              <a:rPr lang="en-US" altLang="en-US" sz="1200" b="1" dirty="0"/>
              <a:t>This slide set is available </a:t>
            </a:r>
            <a:br>
              <a:rPr lang="en-US" altLang="en-US" sz="1200" b="1" dirty="0"/>
            </a:br>
            <a:r>
              <a:rPr lang="en-US" altLang="en-US" sz="1200" b="1" dirty="0"/>
              <a:t>at https://development.standards.ieee.org/myproject/Public/mytools/mob/preparslides.ppt</a:t>
            </a:r>
          </a:p>
        </p:txBody>
      </p:sp>
      <p:sp>
        <p:nvSpPr>
          <p:cNvPr id="5" name="Text Box 2">
            <a:extLst>
              <a:ext uri="{FF2B5EF4-FFF2-40B4-BE49-F238E27FC236}">
                <a16:creationId xmlns:a16="http://schemas.microsoft.com/office/drawing/2014/main" id="{393A7522-E90A-4EC2-98FF-C738C6211D64}"/>
              </a:ext>
            </a:extLst>
          </p:cNvPr>
          <p:cNvSpPr txBox="1">
            <a:spLocks noChangeArrowheads="1"/>
          </p:cNvSpPr>
          <p:nvPr/>
        </p:nvSpPr>
        <p:spPr bwMode="auto">
          <a:xfrm>
            <a:off x="7667628" y="6475416"/>
            <a:ext cx="2398713" cy="18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b="1">
                <a:solidFill>
                  <a:schemeClr val="tx1"/>
                </a:solidFill>
                <a:latin typeface="Times New Roman" panose="02020603050405020304" pitchFamily="18" charset="0"/>
              </a:defRPr>
            </a:lvl1pPr>
            <a:lvl2pPr marL="742950" indent="-28575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chemeClr val="tx1"/>
                </a:solidFill>
                <a:latin typeface="Times New Roman" panose="02020603050405020304" pitchFamily="18" charset="0"/>
              </a:defRPr>
            </a:lvl2pPr>
            <a:lvl3pPr marL="11430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Times New Roman" panose="02020603050405020304" pitchFamily="18" charset="0"/>
              </a:defRPr>
            </a:lvl3pPr>
            <a:lvl4pPr marL="16002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Times New Roman" panose="02020603050405020304" pitchFamily="18" charset="0"/>
              </a:defRPr>
            </a:lvl4pPr>
            <a:lvl5pPr marL="2057400" indent="-228600">
              <a:spcBef>
                <a:spcPct val="20000"/>
              </a:spcBef>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chemeClr val="tx1"/>
                </a:solidFill>
                <a:latin typeface="Times New Roman" panose="02020603050405020304" pitchFamily="18" charset="0"/>
              </a:defRPr>
            </a:lvl9pPr>
          </a:lstStyle>
          <a:p>
            <a:pPr algn="r">
              <a:spcBef>
                <a:spcPct val="0"/>
              </a:spcBef>
              <a:buFontTx/>
              <a:buNone/>
            </a:pPr>
            <a:r>
              <a:rPr lang="en-US" altLang="en-US" sz="1200" b="0">
                <a:solidFill>
                  <a:srgbClr val="000000"/>
                </a:solidFill>
                <a:ea typeface="MS Gothic" panose="020B0609070205080204" pitchFamily="49" charset="-128"/>
              </a:rPr>
              <a:t>IEEE 802 Executive Committee</a:t>
            </a:r>
          </a:p>
        </p:txBody>
      </p:sp>
    </p:spTree>
    <p:extLst>
      <p:ext uri="{BB962C8B-B14F-4D97-AF65-F5344CB8AC3E}">
        <p14:creationId xmlns:p14="http://schemas.microsoft.com/office/powerpoint/2010/main" val="30139032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lnSpcReduction="10000"/>
          </a:bodyPr>
          <a:lstStyle/>
          <a:p>
            <a:pPr>
              <a:buFont typeface="Arial" panose="020B0604020202020204" pitchFamily="34" charset="0"/>
              <a:buChar char="•"/>
            </a:pPr>
            <a:r>
              <a:rPr lang="en-US" altLang="en-US" sz="2133" dirty="0"/>
              <a:t>By participating in this activity, you agree to comply with the IEEE Code of Ethics, all applicable laws, and all IEEE policies and procedures including, but not limited to, the IEEE SA Copyright Policy. </a:t>
            </a:r>
          </a:p>
          <a:p>
            <a:pPr marL="457200" indent="-457200">
              <a:spcBef>
                <a:spcPts val="0"/>
              </a:spcBef>
              <a:spcAft>
                <a:spcPts val="0"/>
              </a:spcAft>
              <a:buClr>
                <a:srgbClr val="CC3300"/>
              </a:buClr>
              <a:buSzPct val="50000"/>
              <a:buFont typeface="Arial" panose="020B0604020202020204" pitchFamily="34" charset="0"/>
              <a:buChar char="•"/>
            </a:pPr>
            <a:endParaRPr lang="en-US" altLang="en-US" sz="2933" dirty="0">
              <a:latin typeface="Calibri" pitchFamily="34" charset="0"/>
              <a:cs typeface="Calibri" pitchFamily="34" charset="0"/>
            </a:endParaRPr>
          </a:p>
          <a:p>
            <a:pPr marL="857250" lvl="1" indent="-342900">
              <a:buSzPct val="150000"/>
              <a:buFont typeface="Arial" panose="020B0604020202020204" pitchFamily="34" charset="0"/>
              <a:buChar char="•"/>
            </a:pPr>
            <a:r>
              <a:rPr lang="en-US" altLang="en-US" sz="2067" dirty="0"/>
              <a:t>Previously Published material (copyright assertion indicated) shall not be presented/submitted to the Working Group nor incorporated into a Working Group draft unless permission is granted. </a:t>
            </a:r>
          </a:p>
          <a:p>
            <a:pPr marL="857250" lvl="1" indent="-342900">
              <a:buSzPct val="150000"/>
              <a:buFont typeface="Arial" panose="020B0604020202020204" pitchFamily="34" charset="0"/>
              <a:buChar char="•"/>
            </a:pPr>
            <a:r>
              <a:rPr lang="en-US" altLang="en-US" sz="2067" dirty="0"/>
              <a:t>Prior to presentation or submission, you shall notify the Working Group Chair of previously Published material and should assist the Chair in obtaining copyright permission acceptable to IEEE SA.</a:t>
            </a:r>
          </a:p>
          <a:p>
            <a:pPr marL="857250" lvl="1" indent="-342900">
              <a:buSzPct val="150000"/>
              <a:buFont typeface="Arial" panose="020B0604020202020204" pitchFamily="34" charset="0"/>
              <a:buChar char="•"/>
            </a:pPr>
            <a:r>
              <a:rPr lang="en-US" altLang="en-US" sz="2067" dirty="0"/>
              <a:t>For material that is not previously Published, IEEE is automatically granted a license to use any material that is presented or submitted.</a:t>
            </a:r>
          </a:p>
          <a:p>
            <a:pPr marL="1257300" lvl="2" indent="-342900">
              <a:buSzPct val="150000"/>
              <a:buFont typeface="Arial" panose="020B0604020202020204" pitchFamily="34" charset="0"/>
              <a:buChar char="•"/>
            </a:pPr>
            <a:endParaRPr lang="en-US" altLang="en-US" sz="1867" dirty="0"/>
          </a:p>
        </p:txBody>
      </p:sp>
      <p:sp>
        <p:nvSpPr>
          <p:cNvPr id="4" name="Slide Number Placeholder 3">
            <a:extLst>
              <a:ext uri="{FF2B5EF4-FFF2-40B4-BE49-F238E27FC236}">
                <a16:creationId xmlns:a16="http://schemas.microsoft.com/office/drawing/2014/main" id="{55A750C8-A4EC-EF46-8EBE-2438A1154D1B}"/>
              </a:ext>
            </a:extLst>
          </p:cNvPr>
          <p:cNvSpPr>
            <a:spLocks noGrp="1"/>
          </p:cNvSpPr>
          <p:nvPr>
            <p:ph type="sldNum" idx="12"/>
          </p:nvPr>
        </p:nvSpPr>
        <p:spPr/>
        <p:txBody>
          <a:bodyPr/>
          <a:lstStyle/>
          <a:p>
            <a:fld id="{A3979A82-1A5E-4C7B-AFC0-111CA6C3130A}" type="slidenum">
              <a:rPr lang="en-US" altLang="en-US" smtClean="0"/>
              <a:pPr/>
              <a:t>6</a:t>
            </a:fld>
            <a:endParaRPr lang="en-US" altLang="en-US"/>
          </a:p>
        </p:txBody>
      </p:sp>
    </p:spTree>
    <p:extLst>
      <p:ext uri="{BB962C8B-B14F-4D97-AF65-F5344CB8AC3E}">
        <p14:creationId xmlns:p14="http://schemas.microsoft.com/office/powerpoint/2010/main" val="3464650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914401" y="1600200"/>
            <a:ext cx="10361084" cy="4953000"/>
          </a:xfrm>
        </p:spPr>
        <p:txBody>
          <a:bodyPr>
            <a:normAutofit fontScale="85000" lnSpcReduction="10000"/>
          </a:bodyPr>
          <a:lstStyle/>
          <a:p>
            <a:pPr marL="1200150" lvl="2" indent="-285750">
              <a:buSzPct val="150000"/>
              <a:buFont typeface="Arial" panose="020B0604020202020204" pitchFamily="34" charset="0"/>
              <a:buChar char="•"/>
            </a:pPr>
            <a:r>
              <a:rPr lang="en-US" dirty="0"/>
              <a:t>The IEEE SA Copyright Policy is described in the IEEE SA Standards Board Bylaws and IEEE SA Standards Board Operations Manual</a:t>
            </a:r>
          </a:p>
          <a:p>
            <a:pPr marL="1657350" lvl="3" indent="-285750">
              <a:buSzPct val="150000"/>
              <a:buFont typeface="Arial" panose="020B0604020202020204" pitchFamily="34" charset="0"/>
              <a:buChar char="•"/>
            </a:pPr>
            <a:r>
              <a:rPr lang="en-US" sz="1800" dirty="0"/>
              <a:t>IEEE SA Copyright Policy, see </a:t>
            </a:r>
            <a:br>
              <a:rPr lang="en-US" sz="1800" dirty="0"/>
            </a:br>
            <a:r>
              <a:rPr lang="en-US" sz="1800" dirty="0"/>
              <a:t>	Clause 7 of the IEEE SA Standards Board Bylaws</a:t>
            </a:r>
            <a:br>
              <a:rPr lang="en-US" sz="1800" dirty="0"/>
            </a:br>
            <a:r>
              <a:rPr lang="en-US" sz="1800" dirty="0"/>
              <a:t> 	</a:t>
            </a:r>
            <a:r>
              <a:rPr lang="en-US" dirty="0">
                <a:hlinkClick r:id="rId2"/>
              </a:rPr>
              <a:t>https://standards.ieee.org/about/policies/bylaws/sect6-7.html#7</a:t>
            </a:r>
            <a:br>
              <a:rPr lang="en-US" dirty="0"/>
            </a:br>
            <a:r>
              <a:rPr lang="en-US" sz="1800" dirty="0"/>
              <a:t>	Clause 6.1 of the IEEE SA Standards Board Operations Manual</a:t>
            </a:r>
            <a:br>
              <a:rPr lang="en-US" sz="1800" dirty="0"/>
            </a:br>
            <a:r>
              <a:rPr lang="en-US" sz="1800" dirty="0"/>
              <a:t>	</a:t>
            </a: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r>
              <a:rPr lang="en-US" dirty="0"/>
              <a:t>IEEE SA Copyright Permission</a:t>
            </a:r>
          </a:p>
          <a:p>
            <a:pPr marL="1657350" lvl="3" indent="-285750">
              <a:buSzPct val="150000"/>
              <a:buFont typeface="Arial" panose="020B0604020202020204" pitchFamily="34" charset="0"/>
              <a:buChar char="•"/>
            </a:pPr>
            <a:r>
              <a:rPr lang="en-US" dirty="0">
                <a:hlinkClick r:id="rId4"/>
              </a:rPr>
              <a:t>https://standards.ieee.org/content/dam/ieee-standards/standards/web/documents/other/permissionltrs.zip</a:t>
            </a:r>
            <a:endParaRPr lang="en-US" dirty="0"/>
          </a:p>
          <a:p>
            <a:pPr marL="1200150" lvl="2" indent="-285750">
              <a:buSzPct val="150000"/>
              <a:buFont typeface="Arial" panose="020B0604020202020204" pitchFamily="34" charset="0"/>
              <a:buChar char="•"/>
            </a:pPr>
            <a:r>
              <a:rPr lang="en-US" dirty="0"/>
              <a:t>IEEE SA Copyright FAQs</a:t>
            </a:r>
          </a:p>
          <a:p>
            <a:pPr marL="1657350" lvl="3" indent="-285750">
              <a:buSzPct val="150000"/>
              <a:buFont typeface="Arial" panose="020B0604020202020204" pitchFamily="34" charset="0"/>
              <a:buChar char="•"/>
            </a:pPr>
            <a:r>
              <a:rPr lang="en-US" dirty="0">
                <a:hlinkClick r:id="rId5"/>
              </a:rPr>
              <a:t>http://standards.ieee.org/faqs/copyrights.html/</a:t>
            </a:r>
            <a:endParaRPr lang="en-US" dirty="0"/>
          </a:p>
          <a:p>
            <a:pPr marL="1200150" lvl="2" indent="-285750">
              <a:buSzPct val="150000"/>
              <a:buFont typeface="Arial" panose="020B0604020202020204" pitchFamily="34" charset="0"/>
              <a:buChar char="•"/>
            </a:pPr>
            <a:r>
              <a:rPr lang="en-US" dirty="0"/>
              <a:t>IEEE SA Best Practices for IEEE Standards Development </a:t>
            </a:r>
          </a:p>
          <a:p>
            <a:pPr marL="1657350" lvl="3" indent="-285750">
              <a:buSzPct val="150000"/>
              <a:buFont typeface="Arial" panose="020B0604020202020204" pitchFamily="34" charset="0"/>
              <a:buChar char="•"/>
            </a:pPr>
            <a:r>
              <a:rPr lang="en-US" dirty="0">
                <a:hlinkClick r:id="rId6"/>
              </a:rPr>
              <a:t>http://standards.ieee.org/develop/policies/best_practices_for_ieee_standards_development_051215.pdf</a:t>
            </a:r>
            <a:endParaRPr lang="en-US" dirty="0"/>
          </a:p>
          <a:p>
            <a:pPr marL="1200150" lvl="2" indent="-285750">
              <a:buSzPct val="150000"/>
              <a:buFont typeface="Arial" panose="020B0604020202020204" pitchFamily="34" charset="0"/>
              <a:buChar char="•"/>
            </a:pPr>
            <a:r>
              <a:rPr lang="en-US" dirty="0"/>
              <a:t>Distribution of Draft Standards (see 6.1.3 of the SASB Operations Manual)</a:t>
            </a:r>
          </a:p>
          <a:p>
            <a:pPr marL="1657350" lvl="3" indent="-285750">
              <a:buSzPct val="150000"/>
              <a:buFont typeface="Arial" panose="020B0604020202020204" pitchFamily="34" charset="0"/>
              <a:buChar char="•"/>
            </a:pPr>
            <a:r>
              <a:rPr lang="en-US" dirty="0">
                <a:hlinkClick r:id="rId3"/>
              </a:rPr>
              <a:t>https://standards.ieee.org/about/policies/opman/sect6.html</a:t>
            </a:r>
            <a:endParaRPr lang="en-US" dirty="0"/>
          </a:p>
          <a:p>
            <a:pPr marL="1200150" lvl="2" indent="-285750">
              <a:buSzPct val="150000"/>
              <a:buFont typeface="Arial" panose="020B0604020202020204" pitchFamily="34" charset="0"/>
              <a:buChar char="•"/>
            </a:pPr>
            <a:endParaRPr lang="en-US" altLang="en-US" sz="1600" dirty="0"/>
          </a:p>
        </p:txBody>
      </p:sp>
      <p:sp>
        <p:nvSpPr>
          <p:cNvPr id="4" name="Slide Number Placeholder 3">
            <a:extLst>
              <a:ext uri="{FF2B5EF4-FFF2-40B4-BE49-F238E27FC236}">
                <a16:creationId xmlns:a16="http://schemas.microsoft.com/office/drawing/2014/main" id="{55A750C8-A4EC-EF46-8EBE-2438A1154D1B}"/>
              </a:ext>
            </a:extLst>
          </p:cNvPr>
          <p:cNvSpPr>
            <a:spLocks noGrp="1"/>
          </p:cNvSpPr>
          <p:nvPr>
            <p:ph type="sldNum" idx="12"/>
          </p:nvPr>
        </p:nvSpPr>
        <p:spPr/>
        <p:txBody>
          <a:bodyPr/>
          <a:lstStyle/>
          <a:p>
            <a:fld id="{A3979A82-1A5E-4C7B-AFC0-111CA6C3130A}" type="slidenum">
              <a:rPr lang="en-US" altLang="en-US" smtClean="0"/>
              <a:pPr/>
              <a:t>7</a:t>
            </a:fld>
            <a:endParaRPr lang="en-US" altLang="en-US"/>
          </a:p>
        </p:txBody>
      </p:sp>
    </p:spTree>
    <p:extLst>
      <p:ext uri="{BB962C8B-B14F-4D97-AF65-F5344CB8AC3E}">
        <p14:creationId xmlns:p14="http://schemas.microsoft.com/office/powerpoint/2010/main" val="13117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5">
                    <a:lumMod val="50000"/>
                  </a:schemeClr>
                </a:solidFill>
              </a:rPr>
              <a:t>Participant behavior in IEEE-SA activities is guided</a:t>
            </a:r>
            <a:br>
              <a:rPr lang="en-US" dirty="0">
                <a:solidFill>
                  <a:schemeClr val="accent5">
                    <a:lumMod val="50000"/>
                  </a:schemeClr>
                </a:solidFill>
              </a:rPr>
            </a:br>
            <a:r>
              <a:rPr lang="en-US" dirty="0">
                <a:solidFill>
                  <a:schemeClr val="accent5">
                    <a:lumMod val="50000"/>
                  </a:schemeClr>
                </a:solidFill>
              </a:rPr>
              <a:t>by the IEEE Codes of Ethics &amp; Conduct</a:t>
            </a:r>
          </a:p>
        </p:txBody>
      </p:sp>
      <p:sp>
        <p:nvSpPr>
          <p:cNvPr id="3" name="Content Placeholder 2"/>
          <p:cNvSpPr>
            <a:spLocks noGrp="1"/>
          </p:cNvSpPr>
          <p:nvPr>
            <p:ph idx="1"/>
          </p:nvPr>
        </p:nvSpPr>
        <p:spPr>
          <a:xfrm>
            <a:off x="914400" y="1981200"/>
            <a:ext cx="10363200" cy="4419600"/>
          </a:xfrm>
        </p:spPr>
        <p:txBody>
          <a:bodyPr>
            <a:normAutofit fontScale="92500" lnSpcReduction="20000"/>
          </a:bodyPr>
          <a:lstStyle/>
          <a:p>
            <a:pPr>
              <a:buFont typeface="Arial" panose="020B0604020202020204" pitchFamily="34" charset="0"/>
              <a:buChar char="•"/>
            </a:pPr>
            <a:r>
              <a:rPr lang="en-US" dirty="0"/>
              <a:t>All participants in IEEE-SA activities are expected to adhere to the core principles underlying the:</a:t>
            </a:r>
          </a:p>
          <a:p>
            <a:pPr lvl="1">
              <a:buFont typeface="Arial" panose="020B0604020202020204" pitchFamily="34" charset="0"/>
              <a:buChar char="•"/>
            </a:pPr>
            <a:r>
              <a:rPr lang="en-US" sz="1800" dirty="0">
                <a:hlinkClick r:id="rId2"/>
              </a:rPr>
              <a:t>IEEE Code of Ethics</a:t>
            </a:r>
            <a:endParaRPr lang="en-US" sz="1800" dirty="0"/>
          </a:p>
          <a:p>
            <a:pPr lvl="1">
              <a:buFont typeface="Arial" panose="020B0604020202020204" pitchFamily="34" charset="0"/>
              <a:buChar char="•"/>
            </a:pPr>
            <a:r>
              <a:rPr lang="en-US" sz="1800" dirty="0">
                <a:hlinkClick r:id="rId3"/>
              </a:rPr>
              <a:t>IEEE Code of Conduct</a:t>
            </a:r>
            <a:endParaRPr lang="en-US" sz="1800" dirty="0"/>
          </a:p>
          <a:p>
            <a:pPr>
              <a:buFont typeface="Arial" panose="020B0604020202020204" pitchFamily="34" charset="0"/>
              <a:buChar char="•"/>
            </a:pPr>
            <a:r>
              <a:rPr lang="en-US" dirty="0"/>
              <a:t>The core principles of the IEEE Codes of Ethics &amp; Conduct are to:</a:t>
            </a:r>
          </a:p>
          <a:p>
            <a:pPr lvl="1">
              <a:buFont typeface="Arial" panose="020B0604020202020204" pitchFamily="34" charset="0"/>
              <a:buChar char="•"/>
            </a:pPr>
            <a:r>
              <a:rPr lang="en-US" sz="1800" dirty="0"/>
              <a:t>Uphold the highest standards of integrity, responsible behavior, and ethical and professional conduct</a:t>
            </a:r>
          </a:p>
          <a:p>
            <a:pPr lvl="1">
              <a:buFont typeface="Arial" panose="020B0604020202020204" pitchFamily="34" charset="0"/>
              <a:buChar char="•"/>
            </a:pPr>
            <a:r>
              <a:rPr lang="en-US" sz="1800" dirty="0"/>
              <a:t>Treat people fairly and with respect, to not engage in harassment, discrimination, or retaliation, and to protect people's privacy.</a:t>
            </a:r>
          </a:p>
          <a:p>
            <a:pPr lvl="1">
              <a:buFont typeface="Arial" panose="020B0604020202020204" pitchFamily="34" charset="0"/>
              <a:buChar char="•"/>
            </a:pPr>
            <a:r>
              <a:rPr lang="en-US" sz="1800" dirty="0"/>
              <a:t>Avoid injuring others, their property, reputation, or employment by false or malicious action</a:t>
            </a:r>
          </a:p>
          <a:p>
            <a:pPr>
              <a:buFont typeface="Arial" panose="020B0604020202020204" pitchFamily="34" charset="0"/>
              <a:buChar char="•"/>
            </a:pPr>
            <a:r>
              <a:rPr lang="en-US" dirty="0"/>
              <a:t>The most recent versions of these Codes are available at</a:t>
            </a:r>
          </a:p>
          <a:p>
            <a:pPr lvl="1">
              <a:buFont typeface="Arial" panose="020B0604020202020204" pitchFamily="34" charset="0"/>
              <a:buChar char="•"/>
            </a:pPr>
            <a:r>
              <a:rPr lang="en-US" sz="1800" dirty="0">
                <a:hlinkClick r:id="rId4"/>
              </a:rPr>
              <a:t>http://www.ieee.org/about/corporate/governance</a:t>
            </a:r>
            <a:endParaRPr lang="en-US" sz="1800" dirty="0"/>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8</a:t>
            </a:fld>
            <a:endParaRPr lang="en-GB" dirty="0"/>
          </a:p>
        </p:txBody>
      </p:sp>
    </p:spTree>
    <p:extLst>
      <p:ext uri="{BB962C8B-B14F-4D97-AF65-F5344CB8AC3E}">
        <p14:creationId xmlns:p14="http://schemas.microsoft.com/office/powerpoint/2010/main" val="193308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5">
                    <a:lumMod val="50000"/>
                  </a:schemeClr>
                </a:solidFill>
              </a:rPr>
              <a:t>Participants in the IEEE-SA “individual process” shall</a:t>
            </a:r>
            <a:br>
              <a:rPr lang="en-US" dirty="0">
                <a:solidFill>
                  <a:schemeClr val="accent5">
                    <a:lumMod val="50000"/>
                  </a:schemeClr>
                </a:solidFill>
              </a:rPr>
            </a:br>
            <a:r>
              <a:rPr lang="en-US" dirty="0">
                <a:solidFill>
                  <a:schemeClr val="accent5">
                    <a:lumMod val="50000"/>
                  </a:schemeClr>
                </a:solidFill>
              </a:rPr>
              <a:t>act independently of others, including employers</a:t>
            </a:r>
          </a:p>
        </p:txBody>
      </p:sp>
      <p:sp>
        <p:nvSpPr>
          <p:cNvPr id="3" name="Content Placeholder 2"/>
          <p:cNvSpPr>
            <a:spLocks noGrp="1"/>
          </p:cNvSpPr>
          <p:nvPr>
            <p:ph idx="1"/>
          </p:nvPr>
        </p:nvSpPr>
        <p:spPr/>
        <p:txBody>
          <a:bodyPr/>
          <a:lstStyle/>
          <a:p>
            <a:pPr>
              <a:buFont typeface="Arial" panose="020B0604020202020204" pitchFamily="34" charset="0"/>
              <a:buChar char="•"/>
            </a:pPr>
            <a:r>
              <a:rPr lang="en-US" sz="2000" dirty="0"/>
              <a:t>The </a:t>
            </a:r>
            <a:r>
              <a:rPr lang="en-US" sz="2000" dirty="0">
                <a:hlinkClick r:id="rId2"/>
              </a:rPr>
              <a:t>IEEE-SA Standards Board Bylaws </a:t>
            </a:r>
            <a:r>
              <a:rPr lang="en-US" sz="2000" dirty="0"/>
              <a:t>require that “participants in the IEEE standards development individual process shall act based on their qualifications and experience”</a:t>
            </a:r>
          </a:p>
          <a:p>
            <a:pPr>
              <a:buFont typeface="Arial" panose="020B0604020202020204" pitchFamily="34" charset="0"/>
              <a:buChar char="•"/>
            </a:pPr>
            <a:r>
              <a:rPr lang="en-US" sz="2000" dirty="0"/>
              <a:t>This means participants:</a:t>
            </a:r>
          </a:p>
          <a:p>
            <a:pPr lvl="1">
              <a:buFont typeface="Arial" panose="020B0604020202020204" pitchFamily="34" charset="0"/>
              <a:buChar char="•"/>
            </a:pPr>
            <a:r>
              <a:rPr lang="en-US" sz="1800" b="1" dirty="0">
                <a:solidFill>
                  <a:srgbClr val="00B050"/>
                </a:solidFill>
              </a:rPr>
              <a:t>Shall act &amp; vote </a:t>
            </a:r>
            <a:r>
              <a:rPr lang="en-US" sz="1800" dirty="0"/>
              <a:t>based on their personal &amp; independent opinions derived from their expertise, knowledge, and qualifications</a:t>
            </a:r>
          </a:p>
          <a:p>
            <a:pPr lvl="1">
              <a:buFont typeface="Arial" panose="020B0604020202020204" pitchFamily="34" charset="0"/>
              <a:buChar char="•"/>
            </a:pPr>
            <a:r>
              <a:rPr lang="en-US" sz="1800" b="1" dirty="0">
                <a:solidFill>
                  <a:srgbClr val="FF0000"/>
                </a:solidFill>
              </a:rPr>
              <a:t>Shall not act or vote </a:t>
            </a:r>
            <a:r>
              <a:rPr lang="en-US" sz="1800" dirty="0"/>
              <a:t>based on any obligation to or any direction from any other person or organization, including an employer or client, regardless of any external commitments, agreements, contracts, or orders</a:t>
            </a:r>
          </a:p>
          <a:p>
            <a:pPr lvl="1">
              <a:buFont typeface="Arial" panose="020B0604020202020204" pitchFamily="34" charset="0"/>
              <a:buChar char="•"/>
            </a:pPr>
            <a:r>
              <a:rPr lang="en-US" sz="1800" b="1" dirty="0">
                <a:solidFill>
                  <a:srgbClr val="FF0000"/>
                </a:solidFill>
              </a:rPr>
              <a:t>Shall not direct </a:t>
            </a:r>
            <a:r>
              <a:rPr lang="en-US" sz="1800" dirty="0"/>
              <a:t>the actions or votes of other participants or retaliate against other participants for fulfilling their responsibility to act &amp; vote based on their personal &amp; independently developed opinions</a:t>
            </a:r>
          </a:p>
          <a:p>
            <a:pPr>
              <a:buFont typeface="Arial" panose="020B0604020202020204" pitchFamily="34" charset="0"/>
              <a:buChar char="•"/>
            </a:pPr>
            <a:r>
              <a:rPr lang="en-US" sz="2000" dirty="0"/>
              <a:t>By participating in standards activities using the “</a:t>
            </a:r>
            <a:r>
              <a:rPr lang="en-US" sz="2000" i="1" dirty="0"/>
              <a:t>individual process</a:t>
            </a:r>
            <a:r>
              <a:rPr lang="en-US" sz="2000" dirty="0"/>
              <a:t>”, you are deemed to accept these requirements; if you are unable to satisfy these requirements then you shall immediately cease any participation</a:t>
            </a:r>
          </a:p>
        </p:txBody>
      </p:sp>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9</a:t>
            </a:fld>
            <a:endParaRPr lang="en-GB" dirty="0"/>
          </a:p>
        </p:txBody>
      </p:sp>
    </p:spTree>
    <p:extLst>
      <p:ext uri="{BB962C8B-B14F-4D97-AF65-F5344CB8AC3E}">
        <p14:creationId xmlns:p14="http://schemas.microsoft.com/office/powerpoint/2010/main" val="1343705863"/>
      </p:ext>
    </p:extLst>
  </p:cSld>
  <p:clrMapOvr>
    <a:masterClrMapping/>
  </p:clrMapOvr>
</p:sld>
</file>

<file path=ppt/theme/theme1.xml><?xml version="1.0" encoding="utf-8"?>
<a:theme xmlns:a="http://schemas.openxmlformats.org/drawingml/2006/main" name="802-24-Theme1">
  <a:themeElements>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Office Them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2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802-24-Theme1" id="{71AA4CE9-9702-411B-A30F-4CFFB88909A4}" vid="{122AA4A9-5C12-4562-9898-C2882640591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21063</TotalTime>
  <Words>2848</Words>
  <Application>Microsoft Office PowerPoint</Application>
  <PresentationFormat>Widescreen</PresentationFormat>
  <Paragraphs>319</Paragraphs>
  <Slides>31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Helvetica</vt:lpstr>
      <vt:lpstr>Monotype Sorts</vt:lpstr>
      <vt:lpstr>Times New Roman</vt:lpstr>
      <vt:lpstr>802-24-Theme1</vt:lpstr>
      <vt:lpstr>802.24 Vertical Applications TAG</vt:lpstr>
      <vt:lpstr>802.24 Overview</vt:lpstr>
      <vt:lpstr>July Plenary - Meeting Plan</vt:lpstr>
      <vt:lpstr>Agenda</vt:lpstr>
      <vt:lpstr>Guidelines for IEEE-SA Meetings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vt:lpstr>
      <vt:lpstr>IEEE-SA standards activities shall allow the fair &amp; equitable consideration of all viewpoints</vt:lpstr>
      <vt:lpstr>Administration</vt:lpstr>
      <vt:lpstr>802.24 TAG Opening</vt:lpstr>
      <vt:lpstr>Liaison Updates</vt:lpstr>
      <vt:lpstr>"IEEE 802 Solutions for Vertical Applications"</vt:lpstr>
      <vt:lpstr>"IEEE 802 Solutions for Vertical Applications"</vt:lpstr>
      <vt:lpstr>802.24.2 IoT White Paper</vt:lpstr>
      <vt:lpstr>IoT White Paper</vt:lpstr>
      <vt:lpstr>IoT White Paper Discussion</vt:lpstr>
      <vt:lpstr>“Low latency” White Paper</vt:lpstr>
      <vt:lpstr>“Low latency” White Paper</vt:lpstr>
      <vt:lpstr>AFV Communications - White Paper</vt:lpstr>
      <vt:lpstr>Contributions related to AFV White Paper</vt:lpstr>
      <vt:lpstr>AFV White Paper</vt:lpstr>
      <vt:lpstr>Vertical Applications – Industry Standards Outreach</vt:lpstr>
      <vt:lpstr>Future TAG Activity Planning</vt:lpstr>
      <vt:lpstr>802.24 TAG closing</vt:lpstr>
      <vt:lpstr>PowerPoint Presentation</vt:lpstr>
      <vt:lpstr>Comment Collection on 802.24 “Low Latency White Paper”</vt:lpstr>
      <vt:lpstr>PowerPoint Presentation</vt:lpstr>
      <vt:lpstr>Comment Collection on 802.24 “IEEE 802 Networks for Vertical Applications White Paper”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802.24 Vertical Applications TAG</dc:title>
  <dc:creator>Godfrey, Tim</dc:creator>
  <cp:lastModifiedBy>Godfrey, Tim</cp:lastModifiedBy>
  <cp:revision>318</cp:revision>
  <dcterms:created xsi:type="dcterms:W3CDTF">2020-10-13T15:01:18Z</dcterms:created>
  <dcterms:modified xsi:type="dcterms:W3CDTF">2023-07-07T15:59:54Z</dcterms:modified>
</cp:coreProperties>
</file>