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6"/>
  </p:notesMasterIdLst>
  <p:handoutMasterIdLst>
    <p:handoutMasterId r:id="rId27"/>
  </p:handoutMasterIdLst>
  <p:sldIdLst>
    <p:sldId id="258" r:id="rId2"/>
    <p:sldId id="523" r:id="rId3"/>
    <p:sldId id="285" r:id="rId4"/>
    <p:sldId id="500" r:id="rId5"/>
    <p:sldId id="414" r:id="rId6"/>
    <p:sldId id="283" r:id="rId7"/>
    <p:sldId id="284" r:id="rId8"/>
    <p:sldId id="287" r:id="rId9"/>
    <p:sldId id="288" r:id="rId10"/>
    <p:sldId id="289" r:id="rId11"/>
    <p:sldId id="259" r:id="rId12"/>
    <p:sldId id="270" r:id="rId13"/>
    <p:sldId id="530" r:id="rId14"/>
    <p:sldId id="495" r:id="rId15"/>
    <p:sldId id="475" r:id="rId16"/>
    <p:sldId id="488" r:id="rId17"/>
    <p:sldId id="521" r:id="rId18"/>
    <p:sldId id="522" r:id="rId19"/>
    <p:sldId id="531" r:id="rId20"/>
    <p:sldId id="486" r:id="rId21"/>
    <p:sldId id="528" r:id="rId22"/>
    <p:sldId id="524" r:id="rId23"/>
    <p:sldId id="474" r:id="rId24"/>
    <p:sldId id="391" r:id="rId25"/>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23"/>
            <p14:sldId id="285"/>
            <p14:sldId id="500"/>
            <p14:sldId id="414"/>
            <p14:sldId id="283"/>
            <p14:sldId id="284"/>
            <p14:sldId id="287"/>
            <p14:sldId id="288"/>
            <p14:sldId id="289"/>
            <p14:sldId id="259"/>
            <p14:sldId id="270"/>
            <p14:sldId id="530"/>
            <p14:sldId id="495"/>
            <p14:sldId id="475"/>
            <p14:sldId id="488"/>
            <p14:sldId id="521"/>
            <p14:sldId id="522"/>
            <p14:sldId id="531"/>
            <p14:sldId id="486"/>
            <p14:sldId id="528"/>
            <p14:sldId id="524"/>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23" autoAdjust="0"/>
    <p:restoredTop sz="94099" autoAdjust="0"/>
  </p:normalViewPr>
  <p:slideViewPr>
    <p:cSldViewPr>
      <p:cViewPr varScale="1">
        <p:scale>
          <a:sx n="109" d="100"/>
          <a:sy n="109" d="100"/>
        </p:scale>
        <p:origin x="144" y="810"/>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14" d="100"/>
          <a:sy n="114" d="100"/>
        </p:scale>
        <p:origin x="2899" y="101"/>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4</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802.24-22-0001r0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 2022</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epri.webex.com/epri/j.php?MTID=m63b3d50be18817711ee9825b556c28fa"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19/24-19-0003-11-0000-low-latency-communication-white-paper.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24/dcn/15/24-15-0036-03-IoTg-internet-of-things-iot-overview-white-paper-draft.docx"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24295695798@epri.webex.com" TargetMode="External"/><Relationship Id="rId2" Type="http://schemas.openxmlformats.org/officeDocument/2006/relationships/hyperlink" Target="https://epri.webex.com/epri/j.php?MTID=m5ca7d23a458e8c55b53a40fe547c9147" TargetMode="External"/><Relationship Id="rId1" Type="http://schemas.openxmlformats.org/officeDocument/2006/relationships/slideLayout" Target="../slideLayouts/slideLayout2.xml"/><Relationship Id="rId5" Type="http://schemas.openxmlformats.org/officeDocument/2006/relationships/hyperlink" Target="https://www.webex.com/pdf/tollfree_restrictions.pdf" TargetMode="External"/><Relationship Id="rId4" Type="http://schemas.openxmlformats.org/officeDocument/2006/relationships/hyperlink" Target="https://epri.webex.com/epri/globalcallin.php?MTID=mb2de06cab2dfc3e9496efa9df3e1d5b8"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Meeting Presentation</a:t>
            </a:r>
          </a:p>
          <a:p>
            <a:endParaRPr lang="en-US" dirty="0"/>
          </a:p>
          <a:p>
            <a:r>
              <a:rPr lang="en-US" dirty="0"/>
              <a:t>January 19, 2022</a:t>
            </a:r>
          </a:p>
          <a:p>
            <a:endParaRPr lang="en-US" dirty="0"/>
          </a:p>
          <a:p>
            <a:r>
              <a:rPr lang="en-US" dirty="0">
                <a:hlinkClick r:id="rId2"/>
              </a:rPr>
              <a:t>Electronic Meeting</a:t>
            </a:r>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fontScale="70000" lnSpcReduction="20000"/>
          </a:bodyPr>
          <a:lstStyle/>
          <a:p>
            <a:endParaRPr lang="en-US" dirty="0"/>
          </a:p>
          <a:p>
            <a:r>
              <a:rPr lang="en-US" dirty="0"/>
              <a:t>Approve November TAG teleconference minutes</a:t>
            </a:r>
          </a:p>
          <a:p>
            <a:pPr lvl="1"/>
            <a:r>
              <a:rPr lang="en-US" dirty="0"/>
              <a:t>802.24-21-0018r0 </a:t>
            </a:r>
          </a:p>
          <a:p>
            <a:endParaRPr lang="en-US" dirty="0"/>
          </a:p>
          <a:p>
            <a:pPr lvl="1"/>
            <a:endParaRPr lang="en-US" dirty="0"/>
          </a:p>
          <a:p>
            <a:r>
              <a:rPr lang="en-US" dirty="0"/>
              <a:t>Action Items from November – </a:t>
            </a:r>
          </a:p>
          <a:p>
            <a:pPr lvl="1"/>
            <a:r>
              <a:rPr lang="en-US" dirty="0"/>
              <a:t>802.11 for contributions on 11be and 11bd</a:t>
            </a:r>
          </a:p>
          <a:p>
            <a:pPr lvl="1"/>
            <a:r>
              <a:rPr lang="en-US" dirty="0"/>
              <a:t>Ben will make a first cut at a functional definition for IoT for next meeting (Alan and Allan will help) </a:t>
            </a:r>
          </a:p>
          <a:p>
            <a:endParaRPr lang="en-US" dirty="0"/>
          </a:p>
          <a:p>
            <a:r>
              <a:rPr lang="en-US" dirty="0"/>
              <a:t>Reminder </a:t>
            </a:r>
          </a:p>
          <a:p>
            <a:pPr lvl="1"/>
            <a:r>
              <a:rPr lang="en-US" dirty="0"/>
              <a:t>IEEE 802 Officer Elections will be held at March 2022 Plenary</a:t>
            </a:r>
          </a:p>
          <a:p>
            <a:pPr lvl="1"/>
            <a:endParaRPr lang="en-US" dirty="0"/>
          </a:p>
          <a:p>
            <a:pPr lvl="1"/>
            <a:endParaRPr lang="en-US" dirty="0"/>
          </a:p>
          <a:p>
            <a:pPr marL="0" indent="0">
              <a:buNone/>
            </a:pPr>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5DF5-1E01-4EBC-B2DA-ADD9A3ED1882}"/>
              </a:ext>
            </a:extLst>
          </p:cNvPr>
          <p:cNvSpPr>
            <a:spLocks noGrp="1"/>
          </p:cNvSpPr>
          <p:nvPr>
            <p:ph type="title"/>
          </p:nvPr>
        </p:nvSpPr>
        <p:spPr>
          <a:xfrm>
            <a:off x="914400" y="685800"/>
            <a:ext cx="10363200" cy="762000"/>
          </a:xfrm>
        </p:spPr>
        <p:txBody>
          <a:bodyPr/>
          <a:lstStyle/>
          <a:p>
            <a:r>
              <a:rPr lang="en-US" dirty="0"/>
              <a:t>Straw Poll on May 2022 meeting</a:t>
            </a:r>
          </a:p>
        </p:txBody>
      </p:sp>
      <p:sp>
        <p:nvSpPr>
          <p:cNvPr id="3" name="Content Placeholder 2">
            <a:extLst>
              <a:ext uri="{FF2B5EF4-FFF2-40B4-BE49-F238E27FC236}">
                <a16:creationId xmlns:a16="http://schemas.microsoft.com/office/drawing/2014/main" id="{9630E0C3-21B4-40D2-B80E-B59C778837EB}"/>
              </a:ext>
            </a:extLst>
          </p:cNvPr>
          <p:cNvSpPr>
            <a:spLocks noGrp="1"/>
          </p:cNvSpPr>
          <p:nvPr>
            <p:ph idx="1"/>
          </p:nvPr>
        </p:nvSpPr>
        <p:spPr>
          <a:xfrm>
            <a:off x="914400" y="1447800"/>
            <a:ext cx="10566400" cy="4191000"/>
          </a:xfrm>
        </p:spPr>
        <p:txBody>
          <a:bodyPr/>
          <a:lstStyle/>
          <a:p>
            <a:r>
              <a:rPr lang="en-US" dirty="0"/>
              <a:t>1. If the 2022 May Interim Session is held in Warsaw Poland as an in-person only session, will you attend?  Yes / No  / did not answer</a:t>
            </a:r>
          </a:p>
          <a:p>
            <a:r>
              <a:rPr lang="en-US" dirty="0"/>
              <a:t>2. If the 2022 May Interim Session is held in Warsaw Poland as a mixed-mode session, will you attend:</a:t>
            </a:r>
          </a:p>
          <a:p>
            <a:pPr lvl="1"/>
            <a:r>
              <a:rPr lang="en-US" dirty="0"/>
              <a:t>a) Attend In-person -</a:t>
            </a:r>
          </a:p>
          <a:p>
            <a:pPr lvl="1"/>
            <a:r>
              <a:rPr lang="en-US" dirty="0"/>
              <a:t>b) Attend Virtually (remotely)</a:t>
            </a:r>
          </a:p>
          <a:p>
            <a:pPr lvl="1"/>
            <a:r>
              <a:rPr lang="en-US" dirty="0"/>
              <a:t>c) Will not attend plenary 0</a:t>
            </a:r>
          </a:p>
          <a:p>
            <a:pPr lvl="1"/>
            <a:r>
              <a:rPr lang="en-US" dirty="0"/>
              <a:t> Did not answer 3</a:t>
            </a:r>
          </a:p>
        </p:txBody>
      </p:sp>
      <p:sp>
        <p:nvSpPr>
          <p:cNvPr id="4" name="Footer Placeholder 3">
            <a:extLst>
              <a:ext uri="{FF2B5EF4-FFF2-40B4-BE49-F238E27FC236}">
                <a16:creationId xmlns:a16="http://schemas.microsoft.com/office/drawing/2014/main" id="{339D02EB-F988-4B2B-8E5D-91E538D5029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6A3543F-E13D-4288-A9B8-131327AE8C43}"/>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
        <p:nvSpPr>
          <p:cNvPr id="9" name="TextBox 8">
            <a:extLst>
              <a:ext uri="{FF2B5EF4-FFF2-40B4-BE49-F238E27FC236}">
                <a16:creationId xmlns:a16="http://schemas.microsoft.com/office/drawing/2014/main" id="{30063013-DF05-45D4-B416-895527E96EF4}"/>
              </a:ext>
            </a:extLst>
          </p:cNvPr>
          <p:cNvSpPr txBox="1"/>
          <p:nvPr/>
        </p:nvSpPr>
        <p:spPr>
          <a:xfrm>
            <a:off x="1171626" y="6085057"/>
            <a:ext cx="9091143" cy="400110"/>
          </a:xfrm>
          <a:prstGeom prst="rect">
            <a:avLst/>
          </a:prstGeom>
          <a:noFill/>
        </p:spPr>
        <p:txBody>
          <a:bodyPr wrap="none" rtlCol="0">
            <a:spAutoFit/>
          </a:bodyPr>
          <a:lstStyle/>
          <a:p>
            <a:r>
              <a:rPr lang="en-US" sz="2000" dirty="0"/>
              <a:t>* The plan is for the registration fee to be the same for in-person or remote participants</a:t>
            </a:r>
          </a:p>
        </p:txBody>
      </p:sp>
    </p:spTree>
    <p:extLst>
      <p:ext uri="{BB962C8B-B14F-4D97-AF65-F5344CB8AC3E}">
        <p14:creationId xmlns:p14="http://schemas.microsoft.com/office/powerpoint/2010/main" val="3100829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Review</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p:txBody>
          <a:bodyPr/>
          <a:lstStyle/>
          <a:p>
            <a:r>
              <a:rPr lang="en-US" sz="2400" dirty="0"/>
              <a:t>P2413					Ludwig Winkel</a:t>
            </a:r>
          </a:p>
          <a:p>
            <a:pPr lvl="1"/>
            <a:r>
              <a:rPr lang="en-US" sz="2000" dirty="0"/>
              <a:t>Status unknown as of November 2021</a:t>
            </a:r>
          </a:p>
          <a:p>
            <a:r>
              <a:rPr lang="en-US" sz="2400" dirty="0"/>
              <a:t>ATIS TOPS 				Farrokh </a:t>
            </a:r>
            <a:r>
              <a:rPr lang="en-US" sz="2400" dirty="0" err="1"/>
              <a:t>Khatibi</a:t>
            </a:r>
            <a:endParaRPr lang="en-US" sz="2400" dirty="0"/>
          </a:p>
          <a:p>
            <a:r>
              <a:rPr lang="en-US" sz="2400" dirty="0"/>
              <a:t>Wi-Fi Alliance (Informal)			Alan Berkema</a:t>
            </a:r>
          </a:p>
          <a:p>
            <a:r>
              <a:rPr lang="en-US" sz="2400" dirty="0"/>
              <a:t>CSA / Matter (Informal)			Ruben Salazar</a:t>
            </a:r>
          </a:p>
          <a:p>
            <a:r>
              <a:rPr lang="en-US" sz="2400" dirty="0"/>
              <a:t>Industrial Internet Consortium		Chris </a:t>
            </a:r>
            <a:r>
              <a:rPr lang="en-US" sz="2400" dirty="0" err="1"/>
              <a:t>DiMinico</a:t>
            </a:r>
            <a:endParaRPr lang="en-US" sz="2400" dirty="0"/>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9B0C0A-4CF0-4BE5-A8BA-E99B82019517}"/>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98CDD10A-D17A-4D19-ACDF-E56AB68C17C6}"/>
              </a:ext>
            </a:extLst>
          </p:cNvPr>
          <p:cNvSpPr>
            <a:spLocks noGrp="1"/>
          </p:cNvSpPr>
          <p:nvPr>
            <p:ph idx="1"/>
          </p:nvPr>
        </p:nvSpPr>
        <p:spPr>
          <a:xfrm>
            <a:off x="914400" y="1981200"/>
            <a:ext cx="10515600" cy="4114800"/>
          </a:xfrm>
        </p:spPr>
        <p:txBody>
          <a:bodyPr>
            <a:normAutofit fontScale="85000" lnSpcReduction="10000"/>
          </a:bodyPr>
          <a:lstStyle/>
          <a:p>
            <a:r>
              <a:rPr lang="en-US" dirty="0"/>
              <a:t>Achieving low latency with IEEE 802 standards</a:t>
            </a:r>
          </a:p>
          <a:p>
            <a:pPr lvl="1"/>
            <a:r>
              <a:rPr lang="en-US" dirty="0"/>
              <a:t>Including wired and wireless communications</a:t>
            </a:r>
          </a:p>
          <a:p>
            <a:pPr lvl="1"/>
            <a:r>
              <a:rPr lang="en-US" dirty="0"/>
              <a:t>An alternative (or complement) to 5G URLLC</a:t>
            </a:r>
          </a:p>
          <a:p>
            <a:r>
              <a:rPr lang="en-US" dirty="0"/>
              <a:t>A set of vertical applications enabled by low latency</a:t>
            </a:r>
          </a:p>
          <a:p>
            <a:r>
              <a:rPr lang="en-US" dirty="0"/>
              <a:t>The challenges of reliable low latency in unlicensed spectrum.  </a:t>
            </a:r>
          </a:p>
          <a:p>
            <a:pPr lvl="1"/>
            <a:r>
              <a:rPr lang="en-US" dirty="0"/>
              <a:t>Adapting TSN’s “FRER” feature</a:t>
            </a:r>
          </a:p>
          <a:p>
            <a:pPr lvl="1"/>
            <a:r>
              <a:rPr lang="en-US" dirty="0"/>
              <a:t>Adapting 802 wireless to licensed spectrum?</a:t>
            </a:r>
          </a:p>
          <a:p>
            <a:pPr lvl="1"/>
            <a:r>
              <a:rPr lang="en-US" dirty="0"/>
              <a:t>Operating over multiple bands or channels?</a:t>
            </a:r>
          </a:p>
          <a:p>
            <a:r>
              <a:rPr lang="en-US" dirty="0"/>
              <a:t>Special cases for high data rates for immersive video</a:t>
            </a:r>
          </a:p>
          <a:p>
            <a:endParaRPr lang="en-US" dirty="0"/>
          </a:p>
          <a:p>
            <a:endParaRPr lang="en-US" dirty="0"/>
          </a:p>
          <a:p>
            <a:endParaRPr lang="en-US" dirty="0"/>
          </a:p>
          <a:p>
            <a:endParaRPr lang="en-US" dirty="0"/>
          </a:p>
          <a:p>
            <a:endParaRPr lang="en-US" dirty="0"/>
          </a:p>
        </p:txBody>
      </p:sp>
      <p:sp>
        <p:nvSpPr>
          <p:cNvPr id="4" name="Footer Placeholder 3">
            <a:extLst>
              <a:ext uri="{FF2B5EF4-FFF2-40B4-BE49-F238E27FC236}">
                <a16:creationId xmlns:a16="http://schemas.microsoft.com/office/drawing/2014/main" id="{3543921C-5A9E-4DC6-A37F-41CCD028BB40}"/>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2EB8714-5E0B-4F8F-992B-5DCC1227A6C3}"/>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5306394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2F315-F810-4D64-A691-A55E9D45772C}"/>
              </a:ext>
            </a:extLst>
          </p:cNvPr>
          <p:cNvSpPr>
            <a:spLocks noGrp="1"/>
          </p:cNvSpPr>
          <p:nvPr>
            <p:ph type="title"/>
          </p:nvPr>
        </p:nvSpPr>
        <p:spPr/>
        <p:txBody>
          <a:bodyPr/>
          <a:lstStyle/>
          <a:p>
            <a:r>
              <a:rPr lang="en-US" dirty="0"/>
              <a:t>Current status and next Steps</a:t>
            </a:r>
          </a:p>
        </p:txBody>
      </p:sp>
      <p:sp>
        <p:nvSpPr>
          <p:cNvPr id="3" name="Content Placeholder 2">
            <a:extLst>
              <a:ext uri="{FF2B5EF4-FFF2-40B4-BE49-F238E27FC236}">
                <a16:creationId xmlns:a16="http://schemas.microsoft.com/office/drawing/2014/main" id="{D146FED7-F909-48D0-B0F1-1F32F3555FDE}"/>
              </a:ext>
            </a:extLst>
          </p:cNvPr>
          <p:cNvSpPr>
            <a:spLocks noGrp="1"/>
          </p:cNvSpPr>
          <p:nvPr>
            <p:ph idx="1"/>
          </p:nvPr>
        </p:nvSpPr>
        <p:spPr/>
        <p:txBody>
          <a:bodyPr>
            <a:normAutofit/>
          </a:bodyPr>
          <a:lstStyle/>
          <a:p>
            <a:r>
              <a:rPr lang="en-US" dirty="0"/>
              <a:t>Latest version with accepted revisions and open items highlighted:  </a:t>
            </a:r>
            <a:r>
              <a:rPr lang="en-US" dirty="0">
                <a:hlinkClick r:id="rId2"/>
              </a:rPr>
              <a:t>802.24-19-0003r11</a:t>
            </a:r>
            <a:r>
              <a:rPr lang="en-US" dirty="0"/>
              <a:t> </a:t>
            </a:r>
          </a:p>
          <a:p>
            <a:endParaRPr lang="en-US" dirty="0"/>
          </a:p>
          <a:p>
            <a:r>
              <a:rPr lang="en-US" dirty="0"/>
              <a:t>Action items embedded</a:t>
            </a:r>
          </a:p>
          <a:p>
            <a:r>
              <a:rPr lang="en-US" dirty="0"/>
              <a:t>Tim reached out to 802.11 for contributions on 11be and 11bd</a:t>
            </a:r>
          </a:p>
          <a:p>
            <a:pPr lvl="1"/>
            <a:endParaRPr lang="en-US" dirty="0"/>
          </a:p>
          <a:p>
            <a:pPr lvl="1"/>
            <a:endParaRPr lang="en-US" dirty="0"/>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F342D73E-05D6-4960-93E8-46A865A33D7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429D234-ABE2-4202-8EA6-6EEB2D0E1B57}"/>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26831491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802.24.2 White Paper</a:t>
            </a:r>
          </a:p>
        </p:txBody>
      </p:sp>
      <p:sp>
        <p:nvSpPr>
          <p:cNvPr id="3" name="Content Placeholder 2"/>
          <p:cNvSpPr>
            <a:spLocks noGrp="1"/>
          </p:cNvSpPr>
          <p:nvPr>
            <p:ph idx="1"/>
          </p:nvPr>
        </p:nvSpPr>
        <p:spPr>
          <a:xfrm>
            <a:off x="1066800" y="1752600"/>
            <a:ext cx="10210800" cy="4343400"/>
          </a:xfrm>
        </p:spPr>
        <p:txBody>
          <a:bodyPr>
            <a:normAutofit fontScale="92500" lnSpcReduction="20000"/>
          </a:bodyPr>
          <a:lstStyle/>
          <a:p>
            <a:r>
              <a:rPr lang="en-US" dirty="0"/>
              <a:t>Status and development of IoT White paper</a:t>
            </a:r>
          </a:p>
          <a:p>
            <a:pPr lvl="1"/>
            <a:r>
              <a:rPr lang="en-US" dirty="0">
                <a:hlinkClick r:id="rId2"/>
              </a:rPr>
              <a:t>802.24-17-0036r3</a:t>
            </a:r>
            <a:endParaRPr lang="en-US" dirty="0"/>
          </a:p>
          <a:p>
            <a:pPr lvl="1"/>
            <a:r>
              <a:rPr lang="en-US" dirty="0"/>
              <a:t>Single Pair Ethernet and PODL </a:t>
            </a:r>
          </a:p>
          <a:p>
            <a:pPr lvl="1"/>
            <a:r>
              <a:rPr lang="en-US" dirty="0"/>
              <a:t>These will be included in the overall IoT White Paper</a:t>
            </a:r>
          </a:p>
          <a:p>
            <a:pPr lvl="1"/>
            <a:endParaRPr lang="en-US" dirty="0"/>
          </a:p>
          <a:p>
            <a:r>
              <a:rPr lang="en-US" dirty="0"/>
              <a:t>Update on P2413 and IEC topics (Ludwig)</a:t>
            </a:r>
          </a:p>
          <a:p>
            <a:pPr lvl="1"/>
            <a:r>
              <a:rPr lang="en-US" dirty="0"/>
              <a:t>We will continue to re-structure and advance with more wireless WG materials. </a:t>
            </a:r>
          </a:p>
          <a:p>
            <a:pPr lvl="1"/>
            <a:r>
              <a:rPr lang="en-US" dirty="0"/>
              <a:t>New PAR for 2413.1</a:t>
            </a:r>
          </a:p>
          <a:p>
            <a:pPr lvl="1"/>
            <a:r>
              <a:rPr lang="en-US" dirty="0"/>
              <a:t>New PAR 2413.2  Power Distribution IoT. </a:t>
            </a:r>
          </a:p>
          <a:p>
            <a:pPr lvl="1"/>
            <a:endParaRPr lang="en-US" dirty="0"/>
          </a:p>
        </p:txBody>
      </p:sp>
      <p:sp>
        <p:nvSpPr>
          <p:cNvPr id="4" name="Footer Placeholder 3"/>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14517356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7F1B7-3D33-442D-B5D3-777E6F16A6CB}"/>
              </a:ext>
            </a:extLst>
          </p:cNvPr>
          <p:cNvSpPr>
            <a:spLocks noGrp="1"/>
          </p:cNvSpPr>
          <p:nvPr>
            <p:ph type="title"/>
          </p:nvPr>
        </p:nvSpPr>
        <p:spPr/>
        <p:txBody>
          <a:bodyPr/>
          <a:lstStyle/>
          <a:p>
            <a:r>
              <a:rPr lang="en-US" dirty="0"/>
              <a:t>Next Steps to progress work in TG2 IoT</a:t>
            </a:r>
          </a:p>
        </p:txBody>
      </p:sp>
      <p:sp>
        <p:nvSpPr>
          <p:cNvPr id="3" name="Content Placeholder 2">
            <a:extLst>
              <a:ext uri="{FF2B5EF4-FFF2-40B4-BE49-F238E27FC236}">
                <a16:creationId xmlns:a16="http://schemas.microsoft.com/office/drawing/2014/main" id="{C0210C3B-E035-45EA-A195-255328F6C358}"/>
              </a:ext>
            </a:extLst>
          </p:cNvPr>
          <p:cNvSpPr>
            <a:spLocks noGrp="1"/>
          </p:cNvSpPr>
          <p:nvPr>
            <p:ph idx="1"/>
          </p:nvPr>
        </p:nvSpPr>
        <p:spPr/>
        <p:txBody>
          <a:bodyPr>
            <a:normAutofit fontScale="92500" lnSpcReduction="10000"/>
          </a:bodyPr>
          <a:lstStyle/>
          <a:p>
            <a:r>
              <a:rPr lang="en-US" dirty="0"/>
              <a:t>Expand IoT task group and broader engagement  - including </a:t>
            </a:r>
          </a:p>
          <a:p>
            <a:pPr lvl="1"/>
            <a:r>
              <a:rPr lang="en-US" dirty="0"/>
              <a:t>802.15.4 – Wi-SUN includes broader IoT use cases (Phil Beecher?)</a:t>
            </a:r>
          </a:p>
          <a:p>
            <a:pPr lvl="1"/>
            <a:r>
              <a:rPr lang="en-US" dirty="0"/>
              <a:t>802.11ah (</a:t>
            </a:r>
            <a:r>
              <a:rPr lang="en-US" dirty="0" err="1"/>
              <a:t>Halow</a:t>
            </a:r>
            <a:r>
              <a:rPr lang="en-US" dirty="0"/>
              <a:t>) and Wi-Fi Alliance IoT MSTG</a:t>
            </a:r>
          </a:p>
          <a:p>
            <a:r>
              <a:rPr lang="en-US" dirty="0"/>
              <a:t>Can we find volunteers to contribute to IoT white paper?</a:t>
            </a:r>
          </a:p>
          <a:p>
            <a:pPr lvl="1"/>
            <a:r>
              <a:rPr lang="en-US" dirty="0"/>
              <a:t>Content from WFA HaLow white paper?</a:t>
            </a:r>
          </a:p>
          <a:p>
            <a:pPr lvl="1"/>
            <a:r>
              <a:rPr lang="en-US" dirty="0"/>
              <a:t>Seeking co-chairs for 24.2 – someone from 802.11, someone from 802.15.4.  </a:t>
            </a:r>
          </a:p>
        </p:txBody>
      </p:sp>
      <p:sp>
        <p:nvSpPr>
          <p:cNvPr id="4" name="Footer Placeholder 3">
            <a:extLst>
              <a:ext uri="{FF2B5EF4-FFF2-40B4-BE49-F238E27FC236}">
                <a16:creationId xmlns:a16="http://schemas.microsoft.com/office/drawing/2014/main" id="{4319C60E-93D7-40F3-970F-022FE91963A9}"/>
              </a:ext>
            </a:extLst>
          </p:cNvPr>
          <p:cNvSpPr>
            <a:spLocks noGrp="1"/>
          </p:cNvSpPr>
          <p:nvPr>
            <p:ph type="ftr" sz="quarter" idx="11"/>
          </p:nvPr>
        </p:nvSpPr>
        <p:spPr>
          <a:xfrm>
            <a:off x="7315200" y="6475413"/>
            <a:ext cx="4165600" cy="184666"/>
          </a:xfrm>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2335CB93-42E2-403B-9D03-68B8D89124BC}"/>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5754366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E1D46-1869-41D7-B453-AC44203047B6}"/>
              </a:ext>
            </a:extLst>
          </p:cNvPr>
          <p:cNvSpPr>
            <a:spLocks noGrp="1"/>
          </p:cNvSpPr>
          <p:nvPr>
            <p:ph type="title"/>
          </p:nvPr>
        </p:nvSpPr>
        <p:spPr/>
        <p:txBody>
          <a:bodyPr/>
          <a:lstStyle/>
          <a:p>
            <a:r>
              <a:rPr lang="en-US" dirty="0"/>
              <a:t>November IoT Discussion</a:t>
            </a:r>
          </a:p>
        </p:txBody>
      </p:sp>
      <p:sp>
        <p:nvSpPr>
          <p:cNvPr id="3" name="Content Placeholder 2">
            <a:extLst>
              <a:ext uri="{FF2B5EF4-FFF2-40B4-BE49-F238E27FC236}">
                <a16:creationId xmlns:a16="http://schemas.microsoft.com/office/drawing/2014/main" id="{F92781AD-CBCA-4247-8686-79ABEDBED4AF}"/>
              </a:ext>
            </a:extLst>
          </p:cNvPr>
          <p:cNvSpPr>
            <a:spLocks noGrp="1"/>
          </p:cNvSpPr>
          <p:nvPr>
            <p:ph idx="1"/>
          </p:nvPr>
        </p:nvSpPr>
        <p:spPr/>
        <p:txBody>
          <a:bodyPr>
            <a:normAutofit fontScale="55000" lnSpcReduction="20000"/>
          </a:bodyPr>
          <a:lstStyle/>
          <a:p>
            <a:r>
              <a:rPr lang="en-US" dirty="0"/>
              <a:t>“Personal” devices can be IoT, depending on use case</a:t>
            </a:r>
          </a:p>
          <a:p>
            <a:r>
              <a:rPr lang="en-US" dirty="0"/>
              <a:t>Should IoT be “internets of things” – not necessarily the public Internet – how to capture this concept</a:t>
            </a:r>
          </a:p>
          <a:p>
            <a:r>
              <a:rPr lang="en-US" dirty="0"/>
              <a:t>Concept of “satellite devices” that hang off the Personal (core) device to enhance them and provide additional data. A hidden part of fabric of IoT</a:t>
            </a:r>
          </a:p>
          <a:p>
            <a:r>
              <a:rPr lang="en-US" dirty="0"/>
              <a:t>Personal devices have “user interaction” and also “silent” activities based on sensors. Do they have sensors? Location, movement, etc. </a:t>
            </a:r>
          </a:p>
          <a:p>
            <a:endParaRPr lang="en-US" dirty="0"/>
          </a:p>
          <a:p>
            <a:endParaRPr lang="en-US" dirty="0"/>
          </a:p>
          <a:p>
            <a:r>
              <a:rPr lang="en-US" dirty="0"/>
              <a:t>White Paper – what is the goal and message related to IEEE 802, IoT, and Verticals? </a:t>
            </a:r>
          </a:p>
          <a:p>
            <a:pPr lvl="1"/>
            <a:r>
              <a:rPr lang="en-US" dirty="0"/>
              <a:t>We can present a broader view of IoT.  </a:t>
            </a:r>
          </a:p>
          <a:p>
            <a:pPr lvl="1"/>
            <a:r>
              <a:rPr lang="en-US" dirty="0"/>
              <a:t>What are the hidden IoT devices that may include IEEE 802 standards but are not well known.  </a:t>
            </a:r>
          </a:p>
          <a:p>
            <a:pPr lvl="1"/>
            <a:r>
              <a:rPr lang="en-US" dirty="0"/>
              <a:t>IoT has become so much broader, the original paper is not relevant. </a:t>
            </a:r>
          </a:p>
          <a:p>
            <a:pPr lvl="1"/>
            <a:endParaRPr lang="en-US" dirty="0"/>
          </a:p>
          <a:p>
            <a:r>
              <a:rPr lang="en-US" dirty="0"/>
              <a:t>Action – Ben will make a first cut at a functional definition for IoT for next meeting (Alan and Allan will help) </a:t>
            </a:r>
          </a:p>
          <a:p>
            <a:pPr lvl="1"/>
            <a:endParaRPr lang="en-US" dirty="0"/>
          </a:p>
          <a:p>
            <a:endParaRPr lang="en-US" dirty="0"/>
          </a:p>
        </p:txBody>
      </p:sp>
      <p:sp>
        <p:nvSpPr>
          <p:cNvPr id="4" name="Footer Placeholder 3">
            <a:extLst>
              <a:ext uri="{FF2B5EF4-FFF2-40B4-BE49-F238E27FC236}">
                <a16:creationId xmlns:a16="http://schemas.microsoft.com/office/drawing/2014/main" id="{AAE78DC8-D24E-48A7-AFB6-A367B96FD9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4472455-6DBE-43FF-924A-B11B056D957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4225751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p:txBody>
          <a:bodyPr/>
          <a:lstStyle/>
          <a:p>
            <a:r>
              <a:rPr lang="en-US" dirty="0"/>
              <a:t>Meeting Information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p:txBody>
          <a:bodyPr>
            <a:normAutofit fontScale="92500" lnSpcReduction="20000"/>
          </a:bodyPr>
          <a:lstStyle/>
          <a:p>
            <a:r>
              <a:rPr lang="en-US" sz="2800" dirty="0">
                <a:effectLst/>
                <a:latin typeface="Arial" panose="020B0604020202020204" pitchFamily="34" charset="0"/>
                <a:ea typeface="Calibri" panose="020F0502020204030204" pitchFamily="34" charset="0"/>
              </a:rPr>
              <a:t>Meeting Plan – one slot: </a:t>
            </a:r>
          </a:p>
          <a:p>
            <a:pPr lvl="1"/>
            <a:r>
              <a:rPr lang="en-US" sz="2400" dirty="0">
                <a:effectLst/>
                <a:latin typeface="Arial" panose="020B0604020202020204" pitchFamily="34" charset="0"/>
                <a:ea typeface="Calibri" panose="020F0502020204030204" pitchFamily="34" charset="0"/>
              </a:rPr>
              <a:t>Wednesday January 19,  3PM ET</a:t>
            </a:r>
            <a:endParaRPr lang="en-US" sz="2400" dirty="0">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endPar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endParaRPr>
          </a:p>
          <a:p>
            <a:r>
              <a:rPr lang="en-US" sz="2800" u="sng" dirty="0">
                <a:solidFill>
                  <a:srgbClr val="CC00CC"/>
                </a:solidFill>
                <a:effectLst/>
                <a:latin typeface="Arial" panose="020B0604020202020204" pitchFamily="34" charset="0"/>
                <a:ea typeface="Calibri" panose="020F0502020204030204" pitchFamily="34" charset="0"/>
                <a:hlinkClick r:id="rId2">
                  <a:extLst>
                    <a:ext uri="{A12FA001-AC4F-418D-AE19-62706E023703}">
                      <ahyp:hlinkClr xmlns:ahyp="http://schemas.microsoft.com/office/drawing/2018/hyperlinkcolor" val="tx"/>
                    </a:ext>
                  </a:extLst>
                </a:hlinkClick>
              </a:rPr>
              <a:t>Join WebEx meeting</a:t>
            </a:r>
            <a:r>
              <a:rPr lang="en-US" sz="2800" dirty="0">
                <a:effectLst/>
                <a:latin typeface="Arial" panose="020B0604020202020204" pitchFamily="34" charset="0"/>
                <a:ea typeface="Calibri" panose="020F0502020204030204" pitchFamily="34" charset="0"/>
              </a:rPr>
              <a:t>   </a:t>
            </a:r>
          </a:p>
          <a:p>
            <a:br>
              <a:rPr lang="en-US" sz="1800" dirty="0">
                <a:effectLst/>
                <a:latin typeface="Arial" panose="020B0604020202020204" pitchFamily="34" charset="0"/>
                <a:ea typeface="Calibri" panose="020F0502020204030204" pitchFamily="34" charset="0"/>
              </a:rPr>
            </a:br>
            <a:r>
              <a:rPr lang="en-US" sz="1800" dirty="0">
                <a:solidFill>
                  <a:srgbClr val="666666"/>
                </a:solidFill>
                <a:effectLst/>
                <a:latin typeface="Arial" panose="020B0604020202020204" pitchFamily="34" charset="0"/>
                <a:ea typeface="Calibri" panose="020F0502020204030204" pitchFamily="34" charset="0"/>
              </a:rPr>
              <a:t>Meeting number: 2429 569 5798</a:t>
            </a:r>
            <a:r>
              <a:rPr lang="en-US" sz="1800" dirty="0">
                <a:effectLst/>
                <a:latin typeface="Arial" panose="020B0604020202020204" pitchFamily="34" charset="0"/>
                <a:ea typeface="Calibri" panose="020F0502020204030204" pitchFamily="34" charset="0"/>
              </a:rPr>
              <a:t>  Meeting password: tYp3GmJma22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dirty="0">
                <a:solidFill>
                  <a:srgbClr val="999999"/>
                </a:solidFill>
                <a:effectLst/>
                <a:latin typeface="Arial" panose="020B0604020202020204" pitchFamily="34" charset="0"/>
                <a:ea typeface="Calibri" panose="020F0502020204030204" pitchFamily="34" charset="0"/>
              </a:rPr>
              <a:t>Join from a video conferencing system or application</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Dial</a:t>
            </a:r>
            <a:r>
              <a:rPr lang="en-US" sz="1800" dirty="0">
                <a:effectLst/>
                <a:latin typeface="Arial" panose="020B0604020202020204" pitchFamily="34" charset="0"/>
                <a:ea typeface="Calibri" panose="020F0502020204030204" pitchFamily="34" charset="0"/>
              </a:rPr>
              <a:t> </a:t>
            </a:r>
            <a:r>
              <a:rPr lang="en-US" sz="1800" u="sng" dirty="0">
                <a:solidFill>
                  <a:srgbClr val="049FD9"/>
                </a:solidFill>
                <a:effectLst/>
                <a:latin typeface="Arial" panose="020B0604020202020204" pitchFamily="34" charset="0"/>
                <a:ea typeface="Calibri" panose="020F0502020204030204" pitchFamily="34" charset="0"/>
                <a:hlinkClick r:id="rId3"/>
              </a:rPr>
              <a:t>24295695798@epri.webex.com</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You can also dial 173.243.2.68 and enter your meeting number.</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br>
              <a:rPr lang="en-US" sz="1800" dirty="0">
                <a:effectLst/>
                <a:latin typeface="Arial" panose="020B0604020202020204" pitchFamily="34" charset="0"/>
                <a:ea typeface="Calibri" panose="020F0502020204030204" pitchFamily="34" charset="0"/>
              </a:rPr>
            </a:br>
            <a:r>
              <a:rPr lang="en-US" sz="1800" b="1" dirty="0">
                <a:solidFill>
                  <a:srgbClr val="000000"/>
                </a:solidFill>
                <a:effectLst/>
                <a:latin typeface="Arial" panose="020B0604020202020204" pitchFamily="34" charset="0"/>
                <a:ea typeface="Calibri" panose="020F0502020204030204" pitchFamily="34" charset="0"/>
              </a:rPr>
              <a:t>Join by phone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+1-855-797-9485 US Toll free</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+1-415-655-0002 US Toll</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dirty="0">
                <a:solidFill>
                  <a:srgbClr val="333333"/>
                </a:solidFill>
                <a:effectLst/>
                <a:latin typeface="Arial" panose="020B0604020202020204" pitchFamily="34" charset="0"/>
                <a:ea typeface="Calibri" panose="020F0502020204030204" pitchFamily="34" charset="0"/>
              </a:rPr>
              <a:t>Access code: 2429 569 5798</a:t>
            </a:r>
            <a:r>
              <a:rPr lang="en-US" sz="1800" dirty="0">
                <a:effectLst/>
                <a:latin typeface="Arial" panose="020B0604020202020204" pitchFamily="34" charset="0"/>
                <a:ea typeface="Calibri" panose="020F0502020204030204" pitchFamily="34" charset="0"/>
              </a:rPr>
              <a:t>  </a:t>
            </a:r>
            <a:br>
              <a:rPr lang="en-US" sz="1800" dirty="0">
                <a:effectLst/>
                <a:latin typeface="Arial" panose="020B0604020202020204" pitchFamily="34" charset="0"/>
                <a:ea typeface="Calibri" panose="020F0502020204030204" pitchFamily="34" charset="0"/>
              </a:rPr>
            </a:br>
            <a:r>
              <a:rPr lang="en-US" sz="1800" u="sng" dirty="0">
                <a:solidFill>
                  <a:srgbClr val="005E7D"/>
                </a:solidFill>
                <a:effectLst/>
                <a:latin typeface="Arial" panose="020B0604020202020204" pitchFamily="34" charset="0"/>
                <a:ea typeface="Calibri" panose="020F0502020204030204" pitchFamily="34" charset="0"/>
                <a:hlinkClick r:id="rId4"/>
              </a:rPr>
              <a:t>Global call-in numbers</a:t>
            </a:r>
            <a:r>
              <a:rPr lang="en-US" sz="1800" dirty="0">
                <a:effectLst/>
                <a:latin typeface="Arial" panose="020B0604020202020204" pitchFamily="34" charset="0"/>
                <a:ea typeface="Calibri" panose="020F0502020204030204" pitchFamily="34" charset="0"/>
              </a:rPr>
              <a:t>  |  </a:t>
            </a:r>
            <a:r>
              <a:rPr lang="en-US" sz="1800" u="sng" dirty="0">
                <a:solidFill>
                  <a:srgbClr val="005E7D"/>
                </a:solidFill>
                <a:effectLst/>
                <a:latin typeface="Arial" panose="020B0604020202020204" pitchFamily="34" charset="0"/>
                <a:ea typeface="Calibri" panose="020F0502020204030204" pitchFamily="34" charset="0"/>
                <a:hlinkClick r:id="rId5"/>
              </a:rPr>
              <a:t>Toll-free calling restrictions</a:t>
            </a:r>
            <a:r>
              <a:rPr lang="en-US" sz="1800" dirty="0">
                <a:effectLst/>
                <a:latin typeface="Arial" panose="020B0604020202020204" pitchFamily="34" charset="0"/>
                <a:ea typeface="Calibri" panose="020F0502020204030204" pitchFamily="34" charset="0"/>
              </a:rPr>
              <a:t>   </a:t>
            </a:r>
            <a:endParaRPr lang="en-US" dirty="0"/>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a:t>
            </a:fld>
            <a:endParaRPr lang="en-US" altLang="en-US"/>
          </a:p>
        </p:txBody>
      </p:sp>
    </p:spTree>
    <p:extLst>
      <p:ext uri="{BB962C8B-B14F-4D97-AF65-F5344CB8AC3E}">
        <p14:creationId xmlns:p14="http://schemas.microsoft.com/office/powerpoint/2010/main" val="10414919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A001C9-E376-4DF8-9BF6-60901B3E15B1}"/>
              </a:ext>
            </a:extLst>
          </p:cNvPr>
          <p:cNvSpPr>
            <a:spLocks noGrp="1"/>
          </p:cNvSpPr>
          <p:nvPr>
            <p:ph type="title"/>
          </p:nvPr>
        </p:nvSpPr>
        <p:spPr/>
        <p:txBody>
          <a:bodyPr/>
          <a:lstStyle/>
          <a:p>
            <a:r>
              <a:rPr lang="en-US" dirty="0"/>
              <a:t>"IEEE 802 Solutions for Vertical Applications"</a:t>
            </a:r>
          </a:p>
        </p:txBody>
      </p:sp>
      <p:sp>
        <p:nvSpPr>
          <p:cNvPr id="3" name="Content Placeholder 2">
            <a:extLst>
              <a:ext uri="{FF2B5EF4-FFF2-40B4-BE49-F238E27FC236}">
                <a16:creationId xmlns:a16="http://schemas.microsoft.com/office/drawing/2014/main" id="{25F2CF68-157A-4033-BD60-D52BEAC9A473}"/>
              </a:ext>
            </a:extLst>
          </p:cNvPr>
          <p:cNvSpPr>
            <a:spLocks noGrp="1"/>
          </p:cNvSpPr>
          <p:nvPr>
            <p:ph idx="1"/>
          </p:nvPr>
        </p:nvSpPr>
        <p:spPr/>
        <p:txBody>
          <a:bodyPr>
            <a:normAutofit/>
          </a:bodyPr>
          <a:lstStyle/>
          <a:p>
            <a:r>
              <a:rPr lang="en-US" dirty="0"/>
              <a:t>The 802 Solutions for Verticals could be a reason why 3GPP should care about IEEE 802 </a:t>
            </a:r>
          </a:p>
          <a:p>
            <a:r>
              <a:rPr lang="en-US" dirty="0"/>
              <a:t>Guidelines for editing:</a:t>
            </a:r>
          </a:p>
          <a:p>
            <a:pPr lvl="1"/>
            <a:r>
              <a:rPr lang="en-US" dirty="0"/>
              <a:t>Don’t try to compare to cellular </a:t>
            </a:r>
          </a:p>
          <a:p>
            <a:pPr lvl="1"/>
            <a:r>
              <a:rPr lang="en-US" dirty="0"/>
              <a:t>Focus on application requirements – expand the list of requirements at end of Section 2. Then answer the requirements with the information below. </a:t>
            </a:r>
          </a:p>
          <a:p>
            <a:pPr lvl="1"/>
            <a:r>
              <a:rPr lang="en-US" dirty="0"/>
              <a:t>Make it clearer “why” 802 is beneficial. </a:t>
            </a:r>
          </a:p>
          <a:p>
            <a:pPr lvl="1"/>
            <a:endParaRPr lang="en-US" dirty="0"/>
          </a:p>
        </p:txBody>
      </p:sp>
      <p:sp>
        <p:nvSpPr>
          <p:cNvPr id="4" name="Footer Placeholder 3">
            <a:extLst>
              <a:ext uri="{FF2B5EF4-FFF2-40B4-BE49-F238E27FC236}">
                <a16:creationId xmlns:a16="http://schemas.microsoft.com/office/drawing/2014/main" id="{B7CFF186-9736-43C3-9F71-8E8303898703}"/>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9D7872B-F5E7-41F6-9DDF-2B98B1C72D46}"/>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spTree>
    <p:extLst>
      <p:ext uri="{BB962C8B-B14F-4D97-AF65-F5344CB8AC3E}">
        <p14:creationId xmlns:p14="http://schemas.microsoft.com/office/powerpoint/2010/main" val="26883324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429C49-DA42-4E85-A6B2-DB0485039632}"/>
              </a:ext>
            </a:extLst>
          </p:cNvPr>
          <p:cNvSpPr>
            <a:spLocks noGrp="1"/>
          </p:cNvSpPr>
          <p:nvPr>
            <p:ph type="title"/>
          </p:nvPr>
        </p:nvSpPr>
        <p:spPr/>
        <p:txBody>
          <a:bodyPr/>
          <a:lstStyle/>
          <a:p>
            <a:r>
              <a:rPr lang="en-US" dirty="0"/>
              <a:t>Next steps for "IEEE 802 Solutions for Vertical Applications“ White Paper </a:t>
            </a:r>
          </a:p>
        </p:txBody>
      </p:sp>
      <p:sp>
        <p:nvSpPr>
          <p:cNvPr id="3" name="Content Placeholder 2">
            <a:extLst>
              <a:ext uri="{FF2B5EF4-FFF2-40B4-BE49-F238E27FC236}">
                <a16:creationId xmlns:a16="http://schemas.microsoft.com/office/drawing/2014/main" id="{CC2192A7-177A-4672-913C-1D10CC81A541}"/>
              </a:ext>
            </a:extLst>
          </p:cNvPr>
          <p:cNvSpPr>
            <a:spLocks noGrp="1"/>
          </p:cNvSpPr>
          <p:nvPr>
            <p:ph idx="1"/>
          </p:nvPr>
        </p:nvSpPr>
        <p:spPr/>
        <p:txBody>
          <a:bodyPr>
            <a:normAutofit fontScale="70000" lnSpcReduction="20000"/>
          </a:bodyPr>
          <a:lstStyle/>
          <a:p>
            <a:r>
              <a:rPr lang="en-US" dirty="0"/>
              <a:t>Joseph Levy will extract key features from referenced documents. 11-20-13r15+</a:t>
            </a:r>
          </a:p>
          <a:p>
            <a:pPr lvl="1"/>
            <a:r>
              <a:rPr lang="en-US" dirty="0"/>
              <a:t>Identifying the relevant scope of vertical application from the technical report on Wi-Fi RAN convergence.</a:t>
            </a:r>
          </a:p>
          <a:p>
            <a:r>
              <a:rPr lang="en-US" dirty="0"/>
              <a:t>WBA liaison review update? </a:t>
            </a:r>
          </a:p>
          <a:p>
            <a:endParaRPr lang="en-US" dirty="0"/>
          </a:p>
          <a:p>
            <a:r>
              <a:rPr lang="en-US" dirty="0"/>
              <a:t>Single Pair Ethernet</a:t>
            </a:r>
          </a:p>
          <a:p>
            <a:pPr lvl="1"/>
            <a:r>
              <a:rPr lang="en-US" dirty="0"/>
              <a:t>Post SPE white paper draft</a:t>
            </a:r>
          </a:p>
          <a:p>
            <a:pPr lvl="1"/>
            <a:r>
              <a:rPr lang="en-US" dirty="0"/>
              <a:t>May be applicable</a:t>
            </a:r>
          </a:p>
          <a:p>
            <a:pPr lvl="1"/>
            <a:r>
              <a:rPr lang="en-US" dirty="0"/>
              <a:t>Review overall language to ensure scope is </a:t>
            </a:r>
            <a:r>
              <a:rPr lang="en-US" dirty="0" err="1"/>
              <a:t>wired+wireless</a:t>
            </a:r>
            <a:endParaRPr lang="en-US" dirty="0"/>
          </a:p>
          <a:p>
            <a:r>
              <a:rPr lang="en-US" dirty="0"/>
              <a:t>Next Steps</a:t>
            </a:r>
          </a:p>
          <a:p>
            <a:pPr lvl="1"/>
            <a:r>
              <a:rPr lang="en-US" dirty="0"/>
              <a:t>Update with these comments  - uploaded 802.24-19-0017r7.</a:t>
            </a:r>
          </a:p>
          <a:p>
            <a:pPr lvl="1"/>
            <a:r>
              <a:rPr lang="en-US" dirty="0"/>
              <a:t>Max will add some text regarding use of SPE</a:t>
            </a:r>
          </a:p>
          <a:p>
            <a:pPr lvl="1"/>
            <a:endParaRPr lang="en-US" dirty="0"/>
          </a:p>
          <a:p>
            <a:pPr lvl="1"/>
            <a:endParaRPr lang="en-US" dirty="0"/>
          </a:p>
          <a:p>
            <a:pPr lvl="1"/>
            <a:endParaRPr lang="en-US" dirty="0"/>
          </a:p>
          <a:p>
            <a:endParaRPr lang="en-US" dirty="0"/>
          </a:p>
        </p:txBody>
      </p:sp>
      <p:sp>
        <p:nvSpPr>
          <p:cNvPr id="4" name="Footer Placeholder 3">
            <a:extLst>
              <a:ext uri="{FF2B5EF4-FFF2-40B4-BE49-F238E27FC236}">
                <a16:creationId xmlns:a16="http://schemas.microsoft.com/office/drawing/2014/main" id="{B7A8EA3D-41D8-48FB-A36E-6B1BB53304CB}"/>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839AE129-BC9E-4F79-8DFF-20B1A25EDC9F}"/>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27450161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1689C0-4DB6-4410-A623-4654AE615676}"/>
              </a:ext>
            </a:extLst>
          </p:cNvPr>
          <p:cNvSpPr>
            <a:spLocks noGrp="1"/>
          </p:cNvSpPr>
          <p:nvPr>
            <p:ph type="title"/>
          </p:nvPr>
        </p:nvSpPr>
        <p:spPr/>
        <p:txBody>
          <a:bodyPr/>
          <a:lstStyle/>
          <a:p>
            <a:r>
              <a:rPr lang="en-US" dirty="0"/>
              <a:t>Vertical Applications – Industry Standards</a:t>
            </a:r>
          </a:p>
        </p:txBody>
      </p:sp>
      <p:sp>
        <p:nvSpPr>
          <p:cNvPr id="3" name="Content Placeholder 2">
            <a:extLst>
              <a:ext uri="{FF2B5EF4-FFF2-40B4-BE49-F238E27FC236}">
                <a16:creationId xmlns:a16="http://schemas.microsoft.com/office/drawing/2014/main" id="{41F3A753-2842-452A-912B-67971DED6783}"/>
              </a:ext>
            </a:extLst>
          </p:cNvPr>
          <p:cNvSpPr>
            <a:spLocks noGrp="1"/>
          </p:cNvSpPr>
          <p:nvPr>
            <p:ph idx="1"/>
          </p:nvPr>
        </p:nvSpPr>
        <p:spPr>
          <a:xfrm>
            <a:off x="914400" y="1752600"/>
            <a:ext cx="10363200" cy="4572000"/>
          </a:xfrm>
        </p:spPr>
        <p:txBody>
          <a:bodyPr>
            <a:normAutofit fontScale="47500" lnSpcReduction="20000"/>
          </a:bodyPr>
          <a:lstStyle/>
          <a:p>
            <a:r>
              <a:rPr lang="en-US" dirty="0"/>
              <a:t>802.24 serving as an opportunity for vertical markets and stakeholders (transportation, oil/gas, </a:t>
            </a:r>
            <a:r>
              <a:rPr lang="en-US" dirty="0" err="1"/>
              <a:t>etc</a:t>
            </a:r>
            <a:r>
              <a:rPr lang="en-US" dirty="0"/>
              <a:t>) engage with IEEE 802 and identify relevant “standards gaps” that we result in new projects.</a:t>
            </a:r>
          </a:p>
          <a:p>
            <a:r>
              <a:rPr lang="en-US" dirty="0"/>
              <a:t>Are representatives of these groups already involved in IEEE 802, or is some form of outreach needed? </a:t>
            </a:r>
          </a:p>
          <a:p>
            <a:r>
              <a:rPr lang="en-US" dirty="0"/>
              <a:t>Discussion / Ideas List</a:t>
            </a:r>
          </a:p>
          <a:p>
            <a:pPr lvl="1"/>
            <a:r>
              <a:rPr lang="en-US" dirty="0"/>
              <a:t>Location Services are cross-cutting in many vertical markets.  Medical/Geriatrics – could apply to 802.11az, 802.11bf,  and 802.15.4 UWB (4z, 4ab, and successors)</a:t>
            </a:r>
          </a:p>
          <a:p>
            <a:pPr lvl="1"/>
            <a:r>
              <a:rPr lang="en-US" dirty="0"/>
              <a:t>Coexistence issues – products being designed without appreciation for coexistence with existing standards. Smaller vendors need to be engaged to understand value of standards to avoid problems in deployment. Is there a place for IEEE to engage with forums D-Tech, UTC. Customers need to advocate with their suppliers to adopt standards to avoid problems.</a:t>
            </a:r>
          </a:p>
          <a:p>
            <a:pPr lvl="1"/>
            <a:r>
              <a:rPr lang="en-US" dirty="0"/>
              <a:t>The “lost step” of certification – not just the standards. </a:t>
            </a:r>
          </a:p>
          <a:p>
            <a:pPr lvl="1"/>
            <a:r>
              <a:rPr lang="en-US" dirty="0"/>
              <a:t>Home health care? Emerging market, new companies entering.  Strong tie-in with IoT, with data-gathering devices.  (implications on reliability, security) </a:t>
            </a:r>
          </a:p>
          <a:p>
            <a:r>
              <a:rPr lang="en-US" dirty="0"/>
              <a:t>Continue to promote that 802.24 is a venue for vertical stakeholders to initiate standardization</a:t>
            </a:r>
          </a:p>
          <a:p>
            <a:r>
              <a:rPr lang="en-US" dirty="0"/>
              <a:t>802.24 would function as an all-802 TIG for identifying and clarifying standardization needs for vertical markets</a:t>
            </a:r>
          </a:p>
          <a:p>
            <a:endParaRPr lang="en-US" dirty="0"/>
          </a:p>
          <a:p>
            <a:r>
              <a:rPr lang="en-US" dirty="0"/>
              <a:t>Review of IEEE 802 New Activities Brainstorming meeting from Nov 3, 2021. </a:t>
            </a:r>
          </a:p>
          <a:p>
            <a:pPr lvl="1"/>
            <a:r>
              <a:rPr lang="en-US" dirty="0"/>
              <a:t>Primary results was a review of how “WNG” activates work in the WGs. We did not “brainstorm” any new approaches. </a:t>
            </a:r>
          </a:p>
          <a:p>
            <a:pPr lvl="1"/>
            <a:r>
              <a:rPr lang="en-US" dirty="0"/>
              <a:t>Role for 802.24 to help identify the new applications, determine the “fit” for IEEE 802, and the best WG to address. </a:t>
            </a:r>
          </a:p>
          <a:p>
            <a:pPr lvl="1"/>
            <a:r>
              <a:rPr lang="en-US" dirty="0"/>
              <a:t>Possible follow-up brainstorming session on December – focus on the external outreach and identifying verticals. </a:t>
            </a:r>
          </a:p>
          <a:p>
            <a:pPr lvl="1"/>
            <a:r>
              <a:rPr lang="en-US" dirty="0"/>
              <a:t>How to make WNG groups work better</a:t>
            </a:r>
          </a:p>
          <a:p>
            <a:pPr lvl="1"/>
            <a:endParaRPr lang="en-US" dirty="0"/>
          </a:p>
          <a:p>
            <a:pPr lvl="1"/>
            <a:endParaRPr lang="en-US" dirty="0"/>
          </a:p>
        </p:txBody>
      </p:sp>
      <p:sp>
        <p:nvSpPr>
          <p:cNvPr id="4" name="Footer Placeholder 3">
            <a:extLst>
              <a:ext uri="{FF2B5EF4-FFF2-40B4-BE49-F238E27FC236}">
                <a16:creationId xmlns:a16="http://schemas.microsoft.com/office/drawing/2014/main" id="{3E087737-4E5F-4C12-BD75-36CD83624D89}"/>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1A9A0C1-C0A7-4FF0-8A2B-1C54C905C74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24635201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914400" y="1752600"/>
            <a:ext cx="10668000" cy="4495800"/>
          </a:xfrm>
        </p:spPr>
        <p:txBody>
          <a:bodyPr>
            <a:normAutofit fontScale="77500" lnSpcReduction="20000"/>
          </a:bodyPr>
          <a:lstStyle/>
          <a:p>
            <a:r>
              <a:rPr lang="en-US" dirty="0"/>
              <a:t>Keep a prioritized list revisit when F2F meetings resume</a:t>
            </a:r>
          </a:p>
          <a:p>
            <a:endParaRPr lang="en-US" dirty="0"/>
          </a:p>
          <a:p>
            <a:r>
              <a:rPr lang="en-US" dirty="0"/>
              <a:t>A whitepaper/document for application-specific use cases of Sub 1GHz standards 802.15.4g and 802.11ah. How use mechanisms in 802.19.3</a:t>
            </a:r>
          </a:p>
          <a:p>
            <a:pPr lvl="1"/>
            <a:r>
              <a:rPr lang="en-US" dirty="0"/>
              <a:t>Can this also include applying 802.15.4s in sub-1GHz spectrum?</a:t>
            </a:r>
          </a:p>
          <a:p>
            <a:pPr lvl="1"/>
            <a:endParaRPr lang="en-US" dirty="0"/>
          </a:p>
          <a:p>
            <a:r>
              <a:rPr lang="en-US" dirty="0"/>
              <a:t>IETF: Reliable and Available Wireless – keep tabs on this</a:t>
            </a:r>
          </a:p>
          <a:p>
            <a:endParaRPr lang="en-US" dirty="0"/>
          </a:p>
          <a:p>
            <a:r>
              <a:rPr lang="en-US" dirty="0"/>
              <a:t>802.24 white paper on IoT and P2413  </a:t>
            </a:r>
          </a:p>
          <a:p>
            <a:pPr lvl="1"/>
            <a:endParaRPr lang="en-US" dirty="0"/>
          </a:p>
          <a:p>
            <a:r>
              <a:rPr lang="en-US" dirty="0"/>
              <a:t>Update of first Smart Grid white paper to address latest amendments of 802.15.4 u, v, w, x, y, </a:t>
            </a:r>
            <a:r>
              <a:rPr lang="en-US" dirty="0" err="1"/>
              <a:t>Revmd</a:t>
            </a:r>
            <a:r>
              <a:rPr lang="en-US" dirty="0"/>
              <a:t>, transition to 802.15.15</a:t>
            </a:r>
          </a:p>
          <a:p>
            <a:pPr lvl="2"/>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828800"/>
            <a:ext cx="10439400" cy="4267200"/>
          </a:xfrm>
        </p:spPr>
        <p:txBody>
          <a:bodyPr>
            <a:normAutofit fontScale="92500"/>
          </a:bodyPr>
          <a:lstStyle/>
          <a:p>
            <a:r>
              <a:rPr lang="en-US" dirty="0"/>
              <a:t>Action Items for January</a:t>
            </a:r>
          </a:p>
          <a:p>
            <a:pPr lvl="1"/>
            <a:endParaRPr lang="en-US" dirty="0"/>
          </a:p>
          <a:p>
            <a:r>
              <a:rPr lang="en-US" dirty="0"/>
              <a:t>Any New Business?</a:t>
            </a:r>
          </a:p>
          <a:p>
            <a:pPr lvl="1"/>
            <a:endParaRPr lang="en-US" dirty="0"/>
          </a:p>
          <a:p>
            <a:r>
              <a:rPr lang="en-US" dirty="0"/>
              <a:t>Next Meeting</a:t>
            </a:r>
          </a:p>
          <a:p>
            <a:pPr lvl="1"/>
            <a:r>
              <a:rPr lang="en-US" dirty="0"/>
              <a:t>March: Plan a slot PM2 Wednesday, avoid 802.18 and 15.4ab</a:t>
            </a:r>
          </a:p>
          <a:p>
            <a:endParaRPr lang="en-US" dirty="0"/>
          </a:p>
          <a:p>
            <a:r>
              <a:rPr lang="en-US" dirty="0"/>
              <a:t>Adjourn</a:t>
            </a:r>
          </a:p>
          <a:p>
            <a:endParaRPr lang="en-US" dirty="0"/>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24</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p:txBody>
          <a:bodyPr>
            <a:normAutofit fontScale="92500"/>
          </a:bodyPr>
          <a:lstStyle/>
          <a:p>
            <a:pPr fontAlgn="t"/>
            <a:r>
              <a:rPr lang="en-US" dirty="0"/>
              <a:t>Call session to order / “Guidelines for IEEE SA meetings”</a:t>
            </a:r>
          </a:p>
          <a:p>
            <a:pPr fontAlgn="t"/>
            <a:r>
              <a:rPr lang="en-US" dirty="0"/>
              <a:t>Review of Agenda / Approval of Agenda / Approve Minutes</a:t>
            </a:r>
          </a:p>
          <a:p>
            <a:pPr fontAlgn="t"/>
            <a:r>
              <a:rPr lang="en-US" dirty="0"/>
              <a:t>Introduction / Action items / Liaison Updates / Regulatory</a:t>
            </a:r>
          </a:p>
          <a:p>
            <a:pPr fontAlgn="t"/>
            <a:r>
              <a:rPr lang="en-US" dirty="0"/>
              <a:t>Low Latency White Paper</a:t>
            </a:r>
          </a:p>
          <a:p>
            <a:pPr fontAlgn="b"/>
            <a:r>
              <a:rPr lang="en-US" dirty="0"/>
              <a:t>IoT white paper development</a:t>
            </a:r>
          </a:p>
          <a:p>
            <a:pPr fontAlgn="t"/>
            <a:r>
              <a:rPr lang="en-US" dirty="0"/>
              <a:t>"IEEE 802 Solutions for Vertical Applications" White Paper</a:t>
            </a:r>
          </a:p>
          <a:p>
            <a:pPr fontAlgn="b"/>
            <a:r>
              <a:rPr lang="en-US" dirty="0"/>
              <a:t>802.24 new vertical market outreach and engagement</a:t>
            </a:r>
          </a:p>
          <a:p>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3</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1676400"/>
            <a:ext cx="10439400" cy="4495800"/>
          </a:xfrm>
          <a:ln/>
        </p:spPr>
        <p:txBody>
          <a:bodyPr>
            <a:normAutofit/>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30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4</a:t>
            </a:fld>
            <a:endParaRPr lang="en-US" altLang="en-US"/>
          </a:p>
        </p:txBody>
      </p:sp>
    </p:spTree>
    <p:extLst>
      <p:ext uri="{BB962C8B-B14F-4D97-AF65-F5344CB8AC3E}">
        <p14:creationId xmlns:p14="http://schemas.microsoft.com/office/powerpoint/2010/main" val="3953464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2766</TotalTime>
  <Words>2644</Words>
  <Application>Microsoft Office PowerPoint</Application>
  <PresentationFormat>Widescreen</PresentationFormat>
  <Paragraphs>280</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Helvetica</vt:lpstr>
      <vt:lpstr>Monotype Sorts</vt:lpstr>
      <vt:lpstr>Times New Roman</vt:lpstr>
      <vt:lpstr>802-24-Theme1</vt:lpstr>
      <vt:lpstr>802.24 Vertical Applications TAG</vt:lpstr>
      <vt:lpstr>Meeting Information</vt:lpstr>
      <vt:lpstr>Agenda</vt:lpstr>
      <vt:lpstr>802.24 Overview</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Straw Poll on May 2022 meeting</vt:lpstr>
      <vt:lpstr>Liaison Review</vt:lpstr>
      <vt:lpstr>“Low latency” White Paper</vt:lpstr>
      <vt:lpstr>Current status and next Steps</vt:lpstr>
      <vt:lpstr>802.24.2 White Paper</vt:lpstr>
      <vt:lpstr>Next Steps to progress work in TG2 IoT</vt:lpstr>
      <vt:lpstr>November IoT Discussion</vt:lpstr>
      <vt:lpstr>"IEEE 802 Solutions for Vertical Applications"</vt:lpstr>
      <vt:lpstr>Next steps for "IEEE 802 Solutions for Vertical Applications“ White Paper </vt:lpstr>
      <vt:lpstr>Vertical Applications – Industry Standards</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Godfrey, Tim</cp:lastModifiedBy>
  <cp:revision>123</cp:revision>
  <dcterms:created xsi:type="dcterms:W3CDTF">2020-10-13T15:01:18Z</dcterms:created>
  <dcterms:modified xsi:type="dcterms:W3CDTF">2022-01-14T23:10:03Z</dcterms:modified>
</cp:coreProperties>
</file>