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8" r:id="rId5"/>
    <p:sldId id="2020" r:id="rId6"/>
    <p:sldId id="2013" r:id="rId7"/>
    <p:sldId id="2018" r:id="rId8"/>
    <p:sldId id="2014" r:id="rId9"/>
    <p:sldId id="2019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277"/>
    <a:srgbClr val="658D1B"/>
    <a:srgbClr val="75BD1C"/>
    <a:srgbClr val="0066A1"/>
    <a:srgbClr val="004578"/>
    <a:srgbClr val="CC0033"/>
    <a:srgbClr val="007452"/>
    <a:srgbClr val="EE7422"/>
    <a:srgbClr val="843380"/>
    <a:srgbClr val="6C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77557" autoAdjust="0"/>
  </p:normalViewPr>
  <p:slideViewPr>
    <p:cSldViewPr snapToGrid="0" snapToObjects="1">
      <p:cViewPr varScale="1">
        <p:scale>
          <a:sx n="129" d="100"/>
          <a:sy n="129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54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21D6AE-66C3-AF41-B51C-A46017F81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E8A59-2964-2546-BBDF-F34090D88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EAFB-B641-E849-8FE7-3A230DD7211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C77E2-1EFD-AE4F-B656-D3CB55004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CF70F-415E-4C46-9A55-13D34EC6C3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28C2B-CFA7-E34A-988A-599AB938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082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3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3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utterstock_123800800_GREEN_368.png">
            <a:extLst>
              <a:ext uri="{FF2B5EF4-FFF2-40B4-BE49-F238E27FC236}">
                <a16:creationId xmlns:a16="http://schemas.microsoft.com/office/drawing/2014/main" id="{6C338820-D3FA-6D4A-94D4-D56BF5D5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D72372-CDC5-114F-AD5B-CD3EA809D6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9143986" cy="5116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2B3998-B65E-F94E-A0B7-7C96CBE870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235CF-F17E-F440-9604-9D4BC82C5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56115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2E15C-302D-DF4F-9FA7-9247A98080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56115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2FD71-B245-9947-9AAB-1F58C1C4CC5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56115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A8C12-4057-C542-93D4-F6F53C3F10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56115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1D4447-0975-2543-84FD-737973FAB9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5611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23800800_GREEN_368.png">
            <a:extLst>
              <a:ext uri="{FF2B5EF4-FFF2-40B4-BE49-F238E27FC236}">
                <a16:creationId xmlns:a16="http://schemas.microsoft.com/office/drawing/2014/main" id="{398C72A7-2931-BA42-ADF5-5C94B5F25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9523"/>
            <a:ext cx="9144001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10BDD-A320-EA47-8E8C-F26696CCF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29E09-0AC7-C348-A146-F34F493B1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4DB69-FA1F-474F-81BD-15B43F3AB0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0393" y="178044"/>
            <a:ext cx="6383214" cy="4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36922"/>
            <a:ext cx="8572500" cy="54864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4380"/>
            <a:ext cx="8572500" cy="4046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1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36922"/>
            <a:ext cx="8572500" cy="54864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4380"/>
            <a:ext cx="8572500" cy="363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44" y="4457700"/>
            <a:ext cx="8572500" cy="41148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utterstock_123800800_GREEN_368.png">
            <a:extLst>
              <a:ext uri="{FF2B5EF4-FFF2-40B4-BE49-F238E27FC236}">
                <a16:creationId xmlns:a16="http://schemas.microsoft.com/office/drawing/2014/main" id="{6C338820-D3FA-6D4A-94D4-D56BF5D5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C0097D-5F65-7645-A2BB-015056BB7E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52463"/>
            <a:ext cx="1828800" cy="1828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C259DA1-93DC-574F-861E-628F6AC00D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7600" y="652463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003A422B-25BA-C842-827B-4326025CE4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86400" y="652463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2A4746B-00E8-BB49-8136-B20C952F6CE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5200" y="652463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1D72372-CDC5-114F-AD5B-CD3EA809D6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2B3998-B65E-F94E-A0B7-7C96CBE8703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1F2E1AB-3350-C44E-A040-52CB35DF2B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28800" y="652463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476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23800800_GREEN_368.png">
            <a:extLst>
              <a:ext uri="{FF2B5EF4-FFF2-40B4-BE49-F238E27FC236}">
                <a16:creationId xmlns:a16="http://schemas.microsoft.com/office/drawing/2014/main" id="{398C72A7-2931-BA42-ADF5-5C94B5F25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10BDD-A320-EA47-8E8C-F26696CCF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29E09-0AC7-C348-A146-F34F493B1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478475-AE14-4B46-8296-D5861B59885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3986" cy="511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DE4C00-AD3D-C74A-B448-1B3B2873C2B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flipH="1" flipV="1">
            <a:off x="7" y="4638352"/>
            <a:ext cx="9143986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  <p:sldLayoutId id="2147483685" r:id="rId17"/>
    <p:sldLayoutId id="2147483686" r:id="rId18"/>
    <p:sldLayoutId id="2147483687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75BD1C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802tele_calenda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entor.ieee.org/802.24/dcn/21/24-21-0012-00-0000-sept-2021-virtual-meeting-presentation.ppt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B30C3-C847-6847-AA61-25FBEB4D54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5883C7-C6E2-BE46-98A7-C23AD78B4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387443"/>
            <a:ext cx="8414359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IEEE 802 Wireless Interim Opening Plenary: </a:t>
            </a:r>
            <a:br>
              <a:rPr lang="en-US" dirty="0"/>
            </a:br>
            <a:r>
              <a:rPr lang="en-US" dirty="0"/>
              <a:t>Vertical Applications TAG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440080-9C3B-A74F-8BF0-1A010C98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79482"/>
            <a:ext cx="7772400" cy="956810"/>
          </a:xfrm>
        </p:spPr>
        <p:txBody>
          <a:bodyPr>
            <a:normAutofit/>
          </a:bodyPr>
          <a:lstStyle/>
          <a:p>
            <a:r>
              <a:rPr lang="en-US" dirty="0"/>
              <a:t>Tim Godfrey</a:t>
            </a:r>
          </a:p>
          <a:p>
            <a:r>
              <a:rPr lang="en-US" dirty="0"/>
              <a:t>Doc 24-21-0013-00-0000_Dot24_802_Opening_Plenary_Sept_21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7A41AABC-4DF5-480E-9298-D0CD9764B640}"/>
              </a:ext>
            </a:extLst>
          </p:cNvPr>
          <p:cNvSpPr/>
          <p:nvPr/>
        </p:nvSpPr>
        <p:spPr>
          <a:xfrm>
            <a:off x="243475" y="2613047"/>
            <a:ext cx="8530871" cy="2312916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tlCol="0" anchor="ctr" anchorCtr="0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C5B82CE-2E0D-49AF-97DC-CF6F164369DA}"/>
              </a:ext>
            </a:extLst>
          </p:cNvPr>
          <p:cNvSpPr/>
          <p:nvPr/>
        </p:nvSpPr>
        <p:spPr>
          <a:xfrm>
            <a:off x="4219455" y="1473775"/>
            <a:ext cx="2472506" cy="1310427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BAC516-A2F0-432C-BF62-4617BC11E9A0}"/>
              </a:ext>
            </a:extLst>
          </p:cNvPr>
          <p:cNvSpPr/>
          <p:nvPr/>
        </p:nvSpPr>
        <p:spPr>
          <a:xfrm>
            <a:off x="609536" y="1631321"/>
            <a:ext cx="7014433" cy="1034558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Common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2387824" y="2817702"/>
            <a:ext cx="3880425" cy="1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>
            <a:off x="2391980" y="2838007"/>
            <a:ext cx="0" cy="210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076819" y="1718239"/>
            <a:ext cx="2678683" cy="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755501" y="1718907"/>
            <a:ext cx="0" cy="135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H="1">
            <a:off x="5198465" y="2809769"/>
            <a:ext cx="2" cy="9456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3041890" y="1718239"/>
            <a:ext cx="17057" cy="248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85" name="Rectangle 18"/>
          <p:cNvSpPr>
            <a:spLocks noGrp="1" noChangeArrowheads="1"/>
          </p:cNvSpPr>
          <p:nvPr>
            <p:ph type="title"/>
          </p:nvPr>
        </p:nvSpPr>
        <p:spPr>
          <a:xfrm>
            <a:off x="162370" y="246461"/>
            <a:ext cx="8742348" cy="382190"/>
          </a:xfrm>
        </p:spPr>
        <p:txBody>
          <a:bodyPr>
            <a:normAutofit fontScale="90000"/>
          </a:bodyPr>
          <a:lstStyle/>
          <a:p>
            <a:r>
              <a:rPr lang="en-US" dirty="0"/>
              <a:t>The 802.24 Vertical Applications TAG in the IEEE 802 Organization</a:t>
            </a: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2468454" y="1852866"/>
            <a:ext cx="1538288" cy="62031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IEEE 802.1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Bridging, Architecture</a:t>
            </a:r>
          </a:p>
          <a:p>
            <a:pPr algn="ctr" eaLnBrk="0" hangingPunct="0"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eaLnBrk="0" hangingPunct="0"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</a:rPr>
              <a:t>Glenn Parsons</a:t>
            </a:r>
          </a:p>
        </p:txBody>
      </p:sp>
      <p:sp>
        <p:nvSpPr>
          <p:cNvPr id="32797" name="Line 31"/>
          <p:cNvSpPr>
            <a:spLocks noChangeShapeType="1"/>
          </p:cNvSpPr>
          <p:nvPr/>
        </p:nvSpPr>
        <p:spPr bwMode="auto">
          <a:xfrm flipH="1">
            <a:off x="4219455" y="1446622"/>
            <a:ext cx="0" cy="272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4532270" y="1864182"/>
            <a:ext cx="1794813" cy="6226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</a:rPr>
              <a:t>IEEE 802.24</a:t>
            </a:r>
          </a:p>
          <a:p>
            <a:pPr algn="ctr" eaLnBrk="0" hangingPunct="0"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</a:rPr>
              <a:t>Vertical Network Applications</a:t>
            </a:r>
          </a:p>
          <a:p>
            <a:pPr algn="ctr" eaLnBrk="0" hangingPunct="0"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</a:rPr>
              <a:t>Technical Advisory Group</a:t>
            </a:r>
          </a:p>
          <a:p>
            <a:pPr algn="ctr" eaLnBrk="0" hangingPunct="0">
              <a:defRPr/>
            </a:pPr>
            <a:r>
              <a:rPr lang="en-GB" sz="1050" dirty="0">
                <a:solidFill>
                  <a:prstClr val="black"/>
                </a:solidFill>
                <a:latin typeface="Calibri"/>
              </a:rPr>
              <a:t>Tim Godfrey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2879223" y="980049"/>
            <a:ext cx="2843213" cy="42267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IEEE 802 Sponsor Executive Committee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Paul Nikolich, Chairman</a:t>
            </a:r>
          </a:p>
        </p:txBody>
      </p:sp>
      <p:sp>
        <p:nvSpPr>
          <p:cNvPr id="32800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89E49-E97A-4E44-A303-8BCF4D533750}" type="slidenum">
              <a:rPr lang="en-US" smtClean="0"/>
              <a:pPr/>
              <a:t>2</a:t>
            </a:fld>
            <a:endParaRPr lang="en-US" sz="1050" dirty="0">
              <a:solidFill>
                <a:prstClr val="black">
                  <a:tint val="75000"/>
                </a:prstClr>
              </a:solidFill>
              <a:latin typeface="Myriad Pro"/>
              <a:ea typeface="ＭＳ Ｐゴシック" pitchFamily="34" charset="-128"/>
            </a:endParaRP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7E8D0538-238E-470F-B831-0408C3CAD6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826" y="2805684"/>
            <a:ext cx="2" cy="312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3515342" y="2998964"/>
            <a:ext cx="1512094" cy="6238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IEEE 802.11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Wireless LAN 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Dorothy Stanley</a:t>
            </a: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2A8D919D-8315-4B16-9454-E09FDCB1C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827" y="3754432"/>
            <a:ext cx="2035435" cy="19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196A1FC5-C99D-41B2-BBC6-879F90ECF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826" y="3747631"/>
            <a:ext cx="2" cy="279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1745000E-74A0-49C5-8B99-C114F8BE01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3263" y="3761549"/>
            <a:ext cx="2" cy="312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5468215" y="3922829"/>
            <a:ext cx="1686104" cy="62031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IEEE 802.18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Radio Regulatory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Technical Advisory Group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Jay Holcomb</a:t>
            </a:r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01A788DA-4391-4A00-BE28-9B2828DA29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8253" y="2811680"/>
            <a:ext cx="2" cy="312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88B1B4C0-426D-4543-8DB0-A7D30DE42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9455" y="1718240"/>
            <a:ext cx="0" cy="1113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3515342" y="3921536"/>
            <a:ext cx="1512094" cy="62031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IEEE 802.19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Coexistence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Steve 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Shellhammer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1527537" y="2998965"/>
            <a:ext cx="1585542" cy="62031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IEEE 802.3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Ethernet 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David Law</a:t>
            </a: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5463725" y="2989672"/>
            <a:ext cx="1690605" cy="6238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67866" tIns="33338" rIns="67866" bIns="33338" anchor="ctr" anchorCtr="1"/>
          <a:lstStyle/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IEEE 802.15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Wireless Specialty Networks 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Pat Kinney</a:t>
            </a:r>
          </a:p>
        </p:txBody>
      </p:sp>
    </p:spTree>
    <p:extLst>
      <p:ext uri="{BB962C8B-B14F-4D97-AF65-F5344CB8AC3E}">
        <p14:creationId xmlns:p14="http://schemas.microsoft.com/office/powerpoint/2010/main" val="23825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D14ED27-40BF-4004-8E72-70DB5307DA00}"/>
              </a:ext>
            </a:extLst>
          </p:cNvPr>
          <p:cNvSpPr/>
          <p:nvPr/>
        </p:nvSpPr>
        <p:spPr>
          <a:xfrm>
            <a:off x="2525486" y="732003"/>
            <a:ext cx="6439504" cy="484632"/>
          </a:xfrm>
          <a:prstGeom prst="homePlate">
            <a:avLst/>
          </a:prstGeom>
          <a:solidFill>
            <a:srgbClr val="017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Vertical Applications TAG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07894-584A-4E7F-8E64-07697D6F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802.24 Vertical Applications TAG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EB359-380D-4A40-9869-12990BD6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96240"/>
            <a:ext cx="8572500" cy="116248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“A vertical market is a market in which vendors offer goods and services specific to an industry, trade, profession, or other group of customers with specialized needs. </a:t>
            </a:r>
          </a:p>
          <a:p>
            <a:r>
              <a:rPr lang="en-US" i="1" dirty="0"/>
              <a:t>A horizontal market is a market in which a product or service meets a need of a wide range of buyers across different sectors of an economy”</a:t>
            </a:r>
            <a:r>
              <a:rPr lang="en-US" dirty="0"/>
              <a:t>. ---Wikipedia</a:t>
            </a:r>
          </a:p>
          <a:p>
            <a:r>
              <a:rPr lang="en-US" dirty="0"/>
              <a:t>Related to IEEE 802 Local and Metropolitan Area networking standards – Connectivity for Verticals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31FBF4-634F-4FE4-A002-F7C430C02E67}"/>
              </a:ext>
            </a:extLst>
          </p:cNvPr>
          <p:cNvSpPr/>
          <p:nvPr/>
        </p:nvSpPr>
        <p:spPr bwMode="auto">
          <a:xfrm>
            <a:off x="53220" y="2819596"/>
            <a:ext cx="5903321" cy="2069976"/>
          </a:xfrm>
          <a:prstGeom prst="ellipse">
            <a:avLst/>
          </a:prstGeom>
          <a:noFill/>
          <a:ln w="38100" cap="flat" cmpd="sng" algn="ctr">
            <a:solidFill>
              <a:srgbClr val="2395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BE2185-3D90-49AD-BBD5-CED23717FE58}"/>
              </a:ext>
            </a:extLst>
          </p:cNvPr>
          <p:cNvSpPr/>
          <p:nvPr/>
        </p:nvSpPr>
        <p:spPr bwMode="auto">
          <a:xfrm>
            <a:off x="3035507" y="2819595"/>
            <a:ext cx="6055273" cy="1979400"/>
          </a:xfrm>
          <a:prstGeom prst="ellipse">
            <a:avLst/>
          </a:prstGeom>
          <a:noFill/>
          <a:ln w="38100" cap="flat" cmpd="sng" algn="ctr">
            <a:solidFill>
              <a:srgbClr val="2395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AC7A5-7365-41B2-9DD0-A4F926E6EB3A}"/>
              </a:ext>
            </a:extLst>
          </p:cNvPr>
          <p:cNvSpPr txBox="1"/>
          <p:nvPr/>
        </p:nvSpPr>
        <p:spPr>
          <a:xfrm>
            <a:off x="781664" y="3444250"/>
            <a:ext cx="2199000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Home networks</a:t>
            </a:r>
          </a:p>
          <a:p>
            <a:r>
              <a:rPr lang="en-US" sz="1500" dirty="0"/>
              <a:t>Enterprise networks</a:t>
            </a:r>
          </a:p>
          <a:p>
            <a:r>
              <a:rPr lang="en-US" sz="1500" dirty="0"/>
              <a:t>Internet Service Providers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66F20-A6EB-4688-A5C1-05705223DC67}"/>
              </a:ext>
            </a:extLst>
          </p:cNvPr>
          <p:cNvSpPr txBox="1"/>
          <p:nvPr/>
        </p:nvSpPr>
        <p:spPr>
          <a:xfrm>
            <a:off x="6011384" y="3204495"/>
            <a:ext cx="2470292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SCADA (water, gas, electric)</a:t>
            </a:r>
          </a:p>
          <a:p>
            <a:r>
              <a:rPr lang="en-US" sz="1500" dirty="0"/>
              <a:t>Factory Automation</a:t>
            </a:r>
          </a:p>
          <a:p>
            <a:r>
              <a:rPr lang="en-US" sz="1500" dirty="0"/>
              <a:t>Smart Metering</a:t>
            </a:r>
          </a:p>
          <a:p>
            <a:r>
              <a:rPr lang="en-US" sz="1500" dirty="0"/>
              <a:t>Rail – positive train control</a:t>
            </a:r>
          </a:p>
          <a:p>
            <a:r>
              <a:rPr lang="en-US" sz="1500" dirty="0"/>
              <a:t>Distributed Energy Resources</a:t>
            </a:r>
          </a:p>
          <a:p>
            <a:endParaRPr lang="en-US" sz="1500" dirty="0"/>
          </a:p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A2F77-710F-433E-9820-478ADBB166BF}"/>
              </a:ext>
            </a:extLst>
          </p:cNvPr>
          <p:cNvSpPr txBox="1"/>
          <p:nvPr/>
        </p:nvSpPr>
        <p:spPr>
          <a:xfrm>
            <a:off x="3485191" y="3449611"/>
            <a:ext cx="2344488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Smart City</a:t>
            </a:r>
            <a:br>
              <a:rPr lang="en-US" sz="1500" dirty="0"/>
            </a:br>
            <a:r>
              <a:rPr lang="en-US" sz="1500" dirty="0"/>
              <a:t>Private Field Area Networks</a:t>
            </a:r>
          </a:p>
          <a:p>
            <a:r>
              <a:rPr lang="en-US" sz="1500" dirty="0"/>
              <a:t>Private Fiber Networks</a:t>
            </a:r>
          </a:p>
          <a:p>
            <a:endParaRPr lang="en-US" sz="135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B25C84-2284-4978-AD16-4CD87B11AAD5}"/>
              </a:ext>
            </a:extLst>
          </p:cNvPr>
          <p:cNvSpPr txBox="1">
            <a:spLocks/>
          </p:cNvSpPr>
          <p:nvPr/>
        </p:nvSpPr>
        <p:spPr>
          <a:xfrm>
            <a:off x="274320" y="2373016"/>
            <a:ext cx="8572500" cy="411480"/>
          </a:xfrm>
          <a:prstGeom prst="rect">
            <a:avLst/>
          </a:prstGeom>
          <a:solidFill>
            <a:srgbClr val="017277"/>
          </a:solidFill>
        </p:spPr>
        <p:txBody>
          <a:bodyPr/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chemeClr val="bg1"/>
                </a:solidFill>
              </a:rPr>
              <a:t>Horizontal                             					Vertical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9E68983E-0C8B-4E7D-B604-89A22F7676BC}"/>
              </a:ext>
            </a:extLst>
          </p:cNvPr>
          <p:cNvSpPr/>
          <p:nvPr/>
        </p:nvSpPr>
        <p:spPr>
          <a:xfrm>
            <a:off x="347389" y="724748"/>
            <a:ext cx="2178097" cy="484632"/>
          </a:xfrm>
          <a:prstGeom prst="homePlate">
            <a:avLst/>
          </a:prstGeom>
          <a:solidFill>
            <a:srgbClr val="017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Smart Grid TAG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23AD07A-1D02-404B-8B5C-BD1501831683}"/>
              </a:ext>
            </a:extLst>
          </p:cNvPr>
          <p:cNvSpPr/>
          <p:nvPr/>
        </p:nvSpPr>
        <p:spPr>
          <a:xfrm>
            <a:off x="2525487" y="732003"/>
            <a:ext cx="3217332" cy="250943"/>
          </a:xfrm>
          <a:prstGeom prst="homePlat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TG24.1 Smart Grid Task Group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2B393A1-C8FC-4576-934F-26874413020D}"/>
              </a:ext>
            </a:extLst>
          </p:cNvPr>
          <p:cNvSpPr/>
          <p:nvPr/>
        </p:nvSpPr>
        <p:spPr>
          <a:xfrm>
            <a:off x="2525487" y="967065"/>
            <a:ext cx="3217331" cy="242316"/>
          </a:xfrm>
          <a:prstGeom prst="homePlat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TG24.2 IoT Task Group</a:t>
            </a:r>
          </a:p>
        </p:txBody>
      </p:sp>
    </p:spTree>
    <p:extLst>
      <p:ext uri="{BB962C8B-B14F-4D97-AF65-F5344CB8AC3E}">
        <p14:creationId xmlns:p14="http://schemas.microsoft.com/office/powerpoint/2010/main" val="225080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>
            <a:extLst>
              <a:ext uri="{FF2B5EF4-FFF2-40B4-BE49-F238E27FC236}">
                <a16:creationId xmlns:a16="http://schemas.microsoft.com/office/drawing/2014/main" id="{BB2ED3EA-4F04-4F7F-9EEB-471011EF1741}"/>
              </a:ext>
            </a:extLst>
          </p:cNvPr>
          <p:cNvSpPr/>
          <p:nvPr/>
        </p:nvSpPr>
        <p:spPr bwMode="auto">
          <a:xfrm>
            <a:off x="1067414" y="1117993"/>
            <a:ext cx="3644696" cy="11502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In Plant IT/OT networks</a:t>
            </a:r>
            <a:br>
              <a:rPr lang="en-US" sz="1350" dirty="0"/>
            </a:br>
            <a:r>
              <a:rPr lang="en-US" sz="1350" dirty="0"/>
              <a:t>Industrial Automation</a:t>
            </a:r>
          </a:p>
          <a:p>
            <a:r>
              <a:rPr lang="en-US" sz="1350" dirty="0"/>
              <a:t>In-vehicle networks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3A2351E0-FC11-40F6-8B1A-EF7E4A97D302}"/>
              </a:ext>
            </a:extLst>
          </p:cNvPr>
          <p:cNvSpPr/>
          <p:nvPr/>
        </p:nvSpPr>
        <p:spPr bwMode="auto">
          <a:xfrm>
            <a:off x="4629150" y="1133221"/>
            <a:ext cx="4217194" cy="13079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Private Wide Area Networks</a:t>
            </a:r>
            <a:br>
              <a:rPr lang="en-US" sz="1350" dirty="0"/>
            </a:br>
            <a:r>
              <a:rPr lang="en-US" sz="1350" dirty="0"/>
              <a:t> SCADA, Sensors, Control, Monitoring, Voice, Workforce data, drone video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29731805-E88F-477A-A844-895FF420056A}"/>
              </a:ext>
            </a:extLst>
          </p:cNvPr>
          <p:cNvSpPr/>
          <p:nvPr/>
        </p:nvSpPr>
        <p:spPr bwMode="auto">
          <a:xfrm>
            <a:off x="4572001" y="2670328"/>
            <a:ext cx="3972846" cy="13079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Transportation, energy production,</a:t>
            </a:r>
          </a:p>
          <a:p>
            <a:r>
              <a:rPr lang="en-US" sz="1350" dirty="0"/>
              <a:t>drone control</a:t>
            </a:r>
          </a:p>
          <a:p>
            <a:r>
              <a:rPr lang="en-US" sz="1350" dirty="0"/>
              <a:t>IoT Sensors</a:t>
            </a:r>
          </a:p>
          <a:p>
            <a:r>
              <a:rPr lang="en-US" sz="1350" dirty="0"/>
              <a:t>Smart City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1208C0A6-CF0F-4A38-B288-FDB814DFD032}"/>
              </a:ext>
            </a:extLst>
          </p:cNvPr>
          <p:cNvSpPr/>
          <p:nvPr/>
        </p:nvSpPr>
        <p:spPr bwMode="auto">
          <a:xfrm>
            <a:off x="812506" y="2707283"/>
            <a:ext cx="3899604" cy="134833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In Plant IoT, Sensors</a:t>
            </a:r>
          </a:p>
          <a:p>
            <a:r>
              <a:rPr lang="en-US" sz="1350" dirty="0"/>
              <a:t>Environmental Controls, Energy conservation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C597681-388E-4929-A10F-B52BF359FBB2}"/>
              </a:ext>
            </a:extLst>
          </p:cNvPr>
          <p:cNvSpPr/>
          <p:nvPr/>
        </p:nvSpPr>
        <p:spPr bwMode="auto">
          <a:xfrm>
            <a:off x="1869915" y="891302"/>
            <a:ext cx="7037362" cy="30359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            AR/VR/XR,                    telepresence, remote operation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for Verticals: Rate vs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A8E0F-15C6-4AC8-B3F1-7275AD090DF9}"/>
              </a:ext>
            </a:extLst>
          </p:cNvPr>
          <p:cNvSpPr txBox="1"/>
          <p:nvPr/>
        </p:nvSpPr>
        <p:spPr>
          <a:xfrm>
            <a:off x="436921" y="2397850"/>
            <a:ext cx="945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Body Area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7675D-A2A8-4570-9EF0-713E4CB15E0B}"/>
              </a:ext>
            </a:extLst>
          </p:cNvPr>
          <p:cNvSpPr txBox="1"/>
          <p:nvPr/>
        </p:nvSpPr>
        <p:spPr>
          <a:xfrm>
            <a:off x="1730040" y="2397850"/>
            <a:ext cx="1012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Home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8791-EB25-4F36-B678-7FC2FF5965F3}"/>
              </a:ext>
            </a:extLst>
          </p:cNvPr>
          <p:cNvSpPr txBox="1"/>
          <p:nvPr/>
        </p:nvSpPr>
        <p:spPr>
          <a:xfrm>
            <a:off x="5215398" y="2397850"/>
            <a:ext cx="1610634" cy="300082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Neighborhood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7BBBB-D22D-40CE-9B7E-E3EC423291DA}"/>
              </a:ext>
            </a:extLst>
          </p:cNvPr>
          <p:cNvSpPr txBox="1"/>
          <p:nvPr/>
        </p:nvSpPr>
        <p:spPr>
          <a:xfrm>
            <a:off x="7316178" y="2397850"/>
            <a:ext cx="961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Wide Area 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8998EC89-5270-4482-AC09-704292C5313F}"/>
              </a:ext>
            </a:extLst>
          </p:cNvPr>
          <p:cNvSpPr/>
          <p:nvPr/>
        </p:nvSpPr>
        <p:spPr bwMode="auto">
          <a:xfrm>
            <a:off x="4223049" y="754380"/>
            <a:ext cx="801038" cy="3634740"/>
          </a:xfrm>
          <a:prstGeom prst="upDownArrow">
            <a:avLst>
              <a:gd name="adj1" fmla="val 53477"/>
              <a:gd name="adj2" fmla="val 23345"/>
            </a:avLst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A19B2-C1EF-4BB1-87EC-43B12170AE8D}"/>
              </a:ext>
            </a:extLst>
          </p:cNvPr>
          <p:cNvSpPr txBox="1"/>
          <p:nvPr/>
        </p:nvSpPr>
        <p:spPr>
          <a:xfrm>
            <a:off x="4358473" y="1117993"/>
            <a:ext cx="542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6F171-9264-4870-B347-CF5206E3FA10}"/>
              </a:ext>
            </a:extLst>
          </p:cNvPr>
          <p:cNvSpPr txBox="1"/>
          <p:nvPr/>
        </p:nvSpPr>
        <p:spPr>
          <a:xfrm>
            <a:off x="4320001" y="1884025"/>
            <a:ext cx="58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7002D-94E0-4E99-92B4-A2F2C1240E32}"/>
              </a:ext>
            </a:extLst>
          </p:cNvPr>
          <p:cNvSpPr txBox="1"/>
          <p:nvPr/>
        </p:nvSpPr>
        <p:spPr>
          <a:xfrm>
            <a:off x="4359349" y="2951152"/>
            <a:ext cx="523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DE0F6-98D2-492E-8943-CD5219D1B124}"/>
              </a:ext>
            </a:extLst>
          </p:cNvPr>
          <p:cNvSpPr txBox="1"/>
          <p:nvPr/>
        </p:nvSpPr>
        <p:spPr>
          <a:xfrm>
            <a:off x="4425882" y="3748507"/>
            <a:ext cx="433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bps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C4FEDE5-1E54-4559-B15A-97536318512A}"/>
              </a:ext>
            </a:extLst>
          </p:cNvPr>
          <p:cNvSpPr/>
          <p:nvPr/>
        </p:nvSpPr>
        <p:spPr bwMode="auto">
          <a:xfrm>
            <a:off x="138267" y="2333933"/>
            <a:ext cx="8843501" cy="411480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FBE71-8615-41B4-B0B9-DAE9FC911DBB}"/>
              </a:ext>
            </a:extLst>
          </p:cNvPr>
          <p:cNvSpPr txBox="1"/>
          <p:nvPr/>
        </p:nvSpPr>
        <p:spPr>
          <a:xfrm>
            <a:off x="3389074" y="2402730"/>
            <a:ext cx="1160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Building Area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19673-FC4A-468B-A295-0860ABEF4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Vertical Application Spaces</a:t>
            </a:r>
          </a:p>
        </p:txBody>
      </p:sp>
    </p:spTree>
    <p:extLst>
      <p:ext uri="{BB962C8B-B14F-4D97-AF65-F5344CB8AC3E}">
        <p14:creationId xmlns:p14="http://schemas.microsoft.com/office/powerpoint/2010/main" val="421536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5C0BD0-71DC-4EB4-9B0E-B92FB771E5A3}"/>
              </a:ext>
            </a:extLst>
          </p:cNvPr>
          <p:cNvSpPr txBox="1"/>
          <p:nvPr/>
        </p:nvSpPr>
        <p:spPr>
          <a:xfrm>
            <a:off x="282849" y="4103195"/>
            <a:ext cx="32245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IEEE 802 Wired Infrastructure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C4FEDE5-1E54-4559-B15A-97536318512A}"/>
              </a:ext>
            </a:extLst>
          </p:cNvPr>
          <p:cNvSpPr/>
          <p:nvPr/>
        </p:nvSpPr>
        <p:spPr bwMode="auto">
          <a:xfrm>
            <a:off x="138267" y="2333933"/>
            <a:ext cx="8843501" cy="41148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8FC5DBC0-1168-4860-88F1-30F2AB995DA9}"/>
              </a:ext>
            </a:extLst>
          </p:cNvPr>
          <p:cNvSpPr/>
          <p:nvPr/>
        </p:nvSpPr>
        <p:spPr bwMode="auto">
          <a:xfrm>
            <a:off x="8036028" y="2243417"/>
            <a:ext cx="1020535" cy="11495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endParaRPr lang="en-US" sz="825" dirty="0">
              <a:solidFill>
                <a:srgbClr val="000000"/>
              </a:solidFill>
              <a:latin typeface="Arial" charset="0"/>
            </a:endParaRPr>
          </a:p>
          <a:p>
            <a:pPr defTabSz="685800" eaLnBrk="0" fontAlgn="base" hangingPunct="0">
              <a:spcAft>
                <a:spcPct val="0"/>
              </a:spcAft>
            </a:pPr>
            <a:endParaRPr lang="en-US" sz="825" dirty="0"/>
          </a:p>
          <a:p>
            <a:pPr defTabSz="685800" eaLnBrk="0" fontAlgn="base" hangingPunct="0">
              <a:spcAft>
                <a:spcPct val="0"/>
              </a:spcAft>
            </a:pPr>
            <a:endParaRPr lang="en-US" sz="825" dirty="0">
              <a:solidFill>
                <a:srgbClr val="000000"/>
              </a:solidFill>
              <a:latin typeface="Arial" charset="0"/>
            </a:endParaRP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802.16s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802.15.16t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Licensed Narrowband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79922920-2F7F-4CF2-9E88-1A3B0058A83F}"/>
              </a:ext>
            </a:extLst>
          </p:cNvPr>
          <p:cNvSpPr/>
          <p:nvPr/>
        </p:nvSpPr>
        <p:spPr bwMode="auto">
          <a:xfrm>
            <a:off x="1249926" y="2243984"/>
            <a:ext cx="2932444" cy="91401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802.15.4 2.4 GHz</a:t>
            </a:r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E13F4DB8-46F9-40E6-9F80-9550E4B3140C}"/>
              </a:ext>
            </a:extLst>
          </p:cNvPr>
          <p:cNvSpPr/>
          <p:nvPr/>
        </p:nvSpPr>
        <p:spPr bwMode="auto">
          <a:xfrm>
            <a:off x="4223049" y="754380"/>
            <a:ext cx="801038" cy="3634740"/>
          </a:xfrm>
          <a:prstGeom prst="upDownArrow">
            <a:avLst>
              <a:gd name="adj1" fmla="val 53477"/>
              <a:gd name="adj2" fmla="val 23345"/>
            </a:avLst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B80B20-72B6-4681-A51E-AE2CFF34D20E}"/>
              </a:ext>
            </a:extLst>
          </p:cNvPr>
          <p:cNvSpPr/>
          <p:nvPr/>
        </p:nvSpPr>
        <p:spPr bwMode="auto">
          <a:xfrm>
            <a:off x="4745294" y="1496605"/>
            <a:ext cx="1482212" cy="276998"/>
          </a:xfrm>
          <a:prstGeom prst="rightArrow">
            <a:avLst/>
          </a:prstGeom>
          <a:solidFill>
            <a:srgbClr val="BAFEF6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dirty="0"/>
              <a:t>Wi-Fi mesh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8A7390-2ADB-4496-9E39-22369EEB305C}"/>
              </a:ext>
            </a:extLst>
          </p:cNvPr>
          <p:cNvSpPr/>
          <p:nvPr/>
        </p:nvSpPr>
        <p:spPr bwMode="auto">
          <a:xfrm>
            <a:off x="4502744" y="547534"/>
            <a:ext cx="4302044" cy="3827207"/>
          </a:xfrm>
          <a:custGeom>
            <a:avLst/>
            <a:gdLst>
              <a:gd name="connsiteX0" fmla="*/ 526094 w 8588299"/>
              <a:gd name="connsiteY0" fmla="*/ 0 h 5291666"/>
              <a:gd name="connsiteX1" fmla="*/ 791565 w 8588299"/>
              <a:gd name="connsiteY1" fmla="*/ 951271 h 5291666"/>
              <a:gd name="connsiteX2" fmla="*/ 8055146 w 8588299"/>
              <a:gd name="connsiteY2" fmla="*/ 4992329 h 5291666"/>
              <a:gd name="connsiteX3" fmla="*/ 8040397 w 8588299"/>
              <a:gd name="connsiteY3" fmla="*/ 4992329 h 5291666"/>
              <a:gd name="connsiteX0" fmla="*/ 295908 w 8358113"/>
              <a:gd name="connsiteY0" fmla="*/ 0 h 5291666"/>
              <a:gd name="connsiteX1" fmla="*/ 561379 w 8358113"/>
              <a:gd name="connsiteY1" fmla="*/ 951271 h 5291666"/>
              <a:gd name="connsiteX2" fmla="*/ 7824960 w 8358113"/>
              <a:gd name="connsiteY2" fmla="*/ 4992329 h 5291666"/>
              <a:gd name="connsiteX3" fmla="*/ 7810211 w 8358113"/>
              <a:gd name="connsiteY3" fmla="*/ 4992329 h 5291666"/>
              <a:gd name="connsiteX0" fmla="*/ 0 w 8062205"/>
              <a:gd name="connsiteY0" fmla="*/ 0 h 5291666"/>
              <a:gd name="connsiteX1" fmla="*/ 2698955 w 8062205"/>
              <a:gd name="connsiteY1" fmla="*/ 2809567 h 5291666"/>
              <a:gd name="connsiteX2" fmla="*/ 7529052 w 8062205"/>
              <a:gd name="connsiteY2" fmla="*/ 4992329 h 5291666"/>
              <a:gd name="connsiteX3" fmla="*/ 7514303 w 8062205"/>
              <a:gd name="connsiteY3" fmla="*/ 4992329 h 5291666"/>
              <a:gd name="connsiteX0" fmla="*/ 0 w 6948701"/>
              <a:gd name="connsiteY0" fmla="*/ 0 h 5225298"/>
              <a:gd name="connsiteX1" fmla="*/ 1585451 w 6948701"/>
              <a:gd name="connsiteY1" fmla="*/ 2743199 h 5225298"/>
              <a:gd name="connsiteX2" fmla="*/ 6415548 w 6948701"/>
              <a:gd name="connsiteY2" fmla="*/ 4925961 h 5225298"/>
              <a:gd name="connsiteX3" fmla="*/ 6400799 w 6948701"/>
              <a:gd name="connsiteY3" fmla="*/ 4925961 h 5225298"/>
              <a:gd name="connsiteX0" fmla="*/ 0 w 6908543"/>
              <a:gd name="connsiteY0" fmla="*/ 0 h 5141054"/>
              <a:gd name="connsiteX1" fmla="*/ 1585451 w 6908543"/>
              <a:gd name="connsiteY1" fmla="*/ 2743199 h 5141054"/>
              <a:gd name="connsiteX2" fmla="*/ 6415548 w 6908543"/>
              <a:gd name="connsiteY2" fmla="*/ 4925961 h 5141054"/>
              <a:gd name="connsiteX3" fmla="*/ 6231193 w 6908543"/>
              <a:gd name="connsiteY3" fmla="*/ 4476136 h 5141054"/>
              <a:gd name="connsiteX0" fmla="*/ 0 w 6231193"/>
              <a:gd name="connsiteY0" fmla="*/ 0 h 4476136"/>
              <a:gd name="connsiteX1" fmla="*/ 1585451 w 6231193"/>
              <a:gd name="connsiteY1" fmla="*/ 2743199 h 4476136"/>
              <a:gd name="connsiteX2" fmla="*/ 6231193 w 6231193"/>
              <a:gd name="connsiteY2" fmla="*/ 4476136 h 4476136"/>
              <a:gd name="connsiteX0" fmla="*/ 0 w 6400800"/>
              <a:gd name="connsiteY0" fmla="*/ 0 h 4911213"/>
              <a:gd name="connsiteX1" fmla="*/ 1585451 w 6400800"/>
              <a:gd name="connsiteY1" fmla="*/ 2743199 h 4911213"/>
              <a:gd name="connsiteX2" fmla="*/ 6400800 w 6400800"/>
              <a:gd name="connsiteY2" fmla="*/ 4911213 h 4911213"/>
              <a:gd name="connsiteX0" fmla="*/ 0 w 6400800"/>
              <a:gd name="connsiteY0" fmla="*/ 0 h 4911213"/>
              <a:gd name="connsiteX1" fmla="*/ 1873044 w 6400800"/>
              <a:gd name="connsiteY1" fmla="*/ 3259393 h 4911213"/>
              <a:gd name="connsiteX2" fmla="*/ 6400800 w 6400800"/>
              <a:gd name="connsiteY2" fmla="*/ 4911213 h 4911213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1659193 w 5331542"/>
              <a:gd name="connsiteY1" fmla="*/ 3075038 h 4837471"/>
              <a:gd name="connsiteX2" fmla="*/ 5331542 w 5331542"/>
              <a:gd name="connsiteY2" fmla="*/ 4837471 h 4837471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3097161 w 6422923"/>
              <a:gd name="connsiteY1" fmla="*/ 3193025 h 5102942"/>
              <a:gd name="connsiteX2" fmla="*/ 6422923 w 6422923"/>
              <a:gd name="connsiteY2" fmla="*/ 5102942 h 51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923" h="5102942">
                <a:moveTo>
                  <a:pt x="0" y="0"/>
                </a:moveTo>
                <a:cubicBezTo>
                  <a:pt x="250107" y="900266"/>
                  <a:pt x="2026674" y="2342535"/>
                  <a:pt x="3097161" y="3193025"/>
                </a:cubicBezTo>
                <a:cubicBezTo>
                  <a:pt x="4167648" y="4043515"/>
                  <a:pt x="5455060" y="4741914"/>
                  <a:pt x="6422923" y="510294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for Verticals: Rate vs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A8E0F-15C6-4AC8-B3F1-7275AD090DF9}"/>
              </a:ext>
            </a:extLst>
          </p:cNvPr>
          <p:cNvSpPr txBox="1"/>
          <p:nvPr/>
        </p:nvSpPr>
        <p:spPr>
          <a:xfrm>
            <a:off x="436921" y="2397850"/>
            <a:ext cx="945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Body Area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7675D-A2A8-4570-9EF0-713E4CB15E0B}"/>
              </a:ext>
            </a:extLst>
          </p:cNvPr>
          <p:cNvSpPr txBox="1"/>
          <p:nvPr/>
        </p:nvSpPr>
        <p:spPr>
          <a:xfrm>
            <a:off x="1730040" y="2397850"/>
            <a:ext cx="1012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Home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8791-EB25-4F36-B678-7FC2FF5965F3}"/>
              </a:ext>
            </a:extLst>
          </p:cNvPr>
          <p:cNvSpPr txBox="1"/>
          <p:nvPr/>
        </p:nvSpPr>
        <p:spPr>
          <a:xfrm>
            <a:off x="5215398" y="2397850"/>
            <a:ext cx="1610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Neighborhood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7BBBB-D22D-40CE-9B7E-E3EC423291DA}"/>
              </a:ext>
            </a:extLst>
          </p:cNvPr>
          <p:cNvSpPr txBox="1"/>
          <p:nvPr/>
        </p:nvSpPr>
        <p:spPr>
          <a:xfrm>
            <a:off x="7316178" y="2397850"/>
            <a:ext cx="961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Wide Area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A19B2-C1EF-4BB1-87EC-43B12170AE8D}"/>
              </a:ext>
            </a:extLst>
          </p:cNvPr>
          <p:cNvSpPr txBox="1"/>
          <p:nvPr/>
        </p:nvSpPr>
        <p:spPr>
          <a:xfrm>
            <a:off x="4358473" y="1117993"/>
            <a:ext cx="542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6F171-9264-4870-B347-CF5206E3FA10}"/>
              </a:ext>
            </a:extLst>
          </p:cNvPr>
          <p:cNvSpPr txBox="1"/>
          <p:nvPr/>
        </p:nvSpPr>
        <p:spPr>
          <a:xfrm>
            <a:off x="4320001" y="1884025"/>
            <a:ext cx="58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7002D-94E0-4E99-92B4-A2F2C1240E32}"/>
              </a:ext>
            </a:extLst>
          </p:cNvPr>
          <p:cNvSpPr txBox="1"/>
          <p:nvPr/>
        </p:nvSpPr>
        <p:spPr>
          <a:xfrm>
            <a:off x="4359349" y="2951152"/>
            <a:ext cx="523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DE0F6-98D2-492E-8943-CD5219D1B124}"/>
              </a:ext>
            </a:extLst>
          </p:cNvPr>
          <p:cNvSpPr txBox="1"/>
          <p:nvPr/>
        </p:nvSpPr>
        <p:spPr>
          <a:xfrm>
            <a:off x="4425882" y="3748507"/>
            <a:ext cx="433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BDF06-3B10-415B-B4AA-C77490A87241}"/>
              </a:ext>
            </a:extLst>
          </p:cNvPr>
          <p:cNvSpPr txBox="1"/>
          <p:nvPr/>
        </p:nvSpPr>
        <p:spPr>
          <a:xfrm>
            <a:off x="6596269" y="3981179"/>
            <a:ext cx="19819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Unlicensed </a:t>
            </a:r>
            <a:br>
              <a:rPr lang="en-US" sz="1350" b="1" dirty="0">
                <a:solidFill>
                  <a:srgbClr val="FF0000"/>
                </a:solidFill>
              </a:rPr>
            </a:br>
            <a:r>
              <a:rPr lang="en-US" sz="1350" b="1" dirty="0">
                <a:solidFill>
                  <a:srgbClr val="FF0000"/>
                </a:solidFill>
              </a:rPr>
              <a:t>Spectrum RF Power Limit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FBE71-8615-41B4-B0B9-DAE9FC911DBB}"/>
              </a:ext>
            </a:extLst>
          </p:cNvPr>
          <p:cNvSpPr txBox="1"/>
          <p:nvPr/>
        </p:nvSpPr>
        <p:spPr>
          <a:xfrm>
            <a:off x="3389074" y="2402730"/>
            <a:ext cx="1160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Building Area </a:t>
            </a:r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4D39ECF7-5A14-4FE6-89D3-5C2D6802077B}"/>
              </a:ext>
            </a:extLst>
          </p:cNvPr>
          <p:cNvSpPr/>
          <p:nvPr/>
        </p:nvSpPr>
        <p:spPr bwMode="auto">
          <a:xfrm>
            <a:off x="3460983" y="2695029"/>
            <a:ext cx="2680668" cy="69791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Arial" charset="0"/>
              </a:rPr>
              <a:t>802.15.4 SUN</a:t>
            </a: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F1549171-15C6-4F38-A9C2-971F1A287B38}"/>
              </a:ext>
            </a:extLst>
          </p:cNvPr>
          <p:cNvSpPr/>
          <p:nvPr/>
        </p:nvSpPr>
        <p:spPr bwMode="auto">
          <a:xfrm>
            <a:off x="6227506" y="3566787"/>
            <a:ext cx="1294171" cy="414392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802.15.4k LECIM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802.15.4w LPWA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A69A4550-9253-4697-A052-0687C0F1E053}"/>
              </a:ext>
            </a:extLst>
          </p:cNvPr>
          <p:cNvSpPr/>
          <p:nvPr/>
        </p:nvSpPr>
        <p:spPr bwMode="auto">
          <a:xfrm>
            <a:off x="273844" y="3192842"/>
            <a:ext cx="1371600" cy="171450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802.15.6 BAN</a:t>
            </a:r>
          </a:p>
        </p:txBody>
      </p:sp>
      <p:sp>
        <p:nvSpPr>
          <p:cNvPr id="24" name="Rounded Rectangle 40">
            <a:extLst>
              <a:ext uri="{FF2B5EF4-FFF2-40B4-BE49-F238E27FC236}">
                <a16:creationId xmlns:a16="http://schemas.microsoft.com/office/drawing/2014/main" id="{86E73301-CA1C-43C7-B3C1-3679740A3B83}"/>
              </a:ext>
            </a:extLst>
          </p:cNvPr>
          <p:cNvSpPr/>
          <p:nvPr/>
        </p:nvSpPr>
        <p:spPr bwMode="auto">
          <a:xfrm>
            <a:off x="4849482" y="1756090"/>
            <a:ext cx="1230943" cy="3429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  802.22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30BF4618-77F5-4468-A0E8-85E091361C07}"/>
              </a:ext>
            </a:extLst>
          </p:cNvPr>
          <p:cNvSpPr/>
          <p:nvPr/>
        </p:nvSpPr>
        <p:spPr bwMode="auto">
          <a:xfrm>
            <a:off x="273844" y="1524599"/>
            <a:ext cx="1371600" cy="515481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802.15.7</a:t>
            </a:r>
            <a:br>
              <a:rPr lang="en-US" sz="750" dirty="0">
                <a:solidFill>
                  <a:srgbClr val="000000"/>
                </a:solidFill>
                <a:latin typeface="Arial" charset="0"/>
              </a:rPr>
            </a:br>
            <a:r>
              <a:rPr lang="en-US" sz="750" dirty="0">
                <a:solidFill>
                  <a:srgbClr val="000000"/>
                </a:solidFill>
                <a:latin typeface="Arial" charset="0"/>
              </a:rPr>
              <a:t>VLC</a:t>
            </a:r>
          </a:p>
        </p:txBody>
      </p:sp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ABA712F7-27A4-4AC4-8D18-771EABA8862B}"/>
              </a:ext>
            </a:extLst>
          </p:cNvPr>
          <p:cNvSpPr/>
          <p:nvPr/>
        </p:nvSpPr>
        <p:spPr bwMode="auto">
          <a:xfrm>
            <a:off x="300845" y="1040305"/>
            <a:ext cx="727854" cy="264137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802.15.3 THz</a:t>
            </a:r>
          </a:p>
        </p:txBody>
      </p:sp>
      <p:sp>
        <p:nvSpPr>
          <p:cNvPr id="27" name="Rounded Rectangle 28">
            <a:extLst>
              <a:ext uri="{FF2B5EF4-FFF2-40B4-BE49-F238E27FC236}">
                <a16:creationId xmlns:a16="http://schemas.microsoft.com/office/drawing/2014/main" id="{4A3C5F3B-1EC6-4FE6-B204-73A829CA09EE}"/>
              </a:ext>
            </a:extLst>
          </p:cNvPr>
          <p:cNvSpPr/>
          <p:nvPr/>
        </p:nvSpPr>
        <p:spPr bwMode="auto">
          <a:xfrm>
            <a:off x="959644" y="2939598"/>
            <a:ext cx="2640806" cy="171450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802.15.4f, 4z UWB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15ABF7F7-E357-45EA-AB68-7720A909C745}"/>
              </a:ext>
            </a:extLst>
          </p:cNvPr>
          <p:cNvSpPr/>
          <p:nvPr/>
        </p:nvSpPr>
        <p:spPr bwMode="auto">
          <a:xfrm>
            <a:off x="6631244" y="1647008"/>
            <a:ext cx="2184038" cy="6858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1350" dirty="0"/>
              <a:t>4G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682DF2CE-EA67-46BC-9211-00D16BCB68ED}"/>
              </a:ext>
            </a:extLst>
          </p:cNvPr>
          <p:cNvSpPr/>
          <p:nvPr/>
        </p:nvSpPr>
        <p:spPr bwMode="auto">
          <a:xfrm>
            <a:off x="6548284" y="1147005"/>
            <a:ext cx="2298060" cy="6858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1350" dirty="0"/>
              <a:t>5G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859802E-EDAC-4BBD-B195-3D251B31DD0F}"/>
              </a:ext>
            </a:extLst>
          </p:cNvPr>
          <p:cNvSpPr/>
          <p:nvPr/>
        </p:nvSpPr>
        <p:spPr bwMode="auto">
          <a:xfrm>
            <a:off x="6139675" y="2705127"/>
            <a:ext cx="1509866" cy="683129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25" dirty="0"/>
              <a:t>            Wi-SUN mesh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A82143F-18D7-4530-9020-96C8B2695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44" y="4457700"/>
            <a:ext cx="8572500" cy="411480"/>
          </a:xfrm>
        </p:spPr>
        <p:txBody>
          <a:bodyPr/>
          <a:lstStyle/>
          <a:p>
            <a:r>
              <a:rPr lang="en-US" dirty="0"/>
              <a:t>IEEE 802 Wireless Standards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9A6FFB45-6829-4145-9448-B3C8E8B5249F}"/>
              </a:ext>
            </a:extLst>
          </p:cNvPr>
          <p:cNvSpPr/>
          <p:nvPr/>
        </p:nvSpPr>
        <p:spPr bwMode="auto">
          <a:xfrm>
            <a:off x="1178027" y="1132992"/>
            <a:ext cx="3567267" cy="1028033"/>
          </a:xfrm>
          <a:prstGeom prst="roundRect">
            <a:avLst/>
          </a:prstGeom>
          <a:solidFill>
            <a:srgbClr val="BAFEF6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802.11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5E29D-33C0-4906-8126-26B109595761}"/>
              </a:ext>
            </a:extLst>
          </p:cNvPr>
          <p:cNvSpPr/>
          <p:nvPr/>
        </p:nvSpPr>
        <p:spPr>
          <a:xfrm>
            <a:off x="1556307" y="6709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7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A843-B9B5-4CB2-BCE9-D78E4EA6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BC39-C896-49FD-8183-60316BF5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754380"/>
            <a:ext cx="4985149" cy="3634740"/>
          </a:xfrm>
        </p:spPr>
        <p:txBody>
          <a:bodyPr>
            <a:normAutofit/>
          </a:bodyPr>
          <a:lstStyle/>
          <a:p>
            <a:r>
              <a:rPr lang="en-US" sz="1800" dirty="0"/>
              <a:t>White Paper Development</a:t>
            </a:r>
          </a:p>
          <a:p>
            <a:pPr lvl="1"/>
            <a:r>
              <a:rPr lang="en-US" sz="1400" dirty="0"/>
              <a:t>Highlighting Vertical Applications that integrate IEEE 802 standards from more than one Working Group</a:t>
            </a:r>
          </a:p>
          <a:p>
            <a:pPr lvl="1"/>
            <a:r>
              <a:rPr lang="en-US" sz="1400" dirty="0"/>
              <a:t>Low Latency White Paper</a:t>
            </a:r>
          </a:p>
          <a:p>
            <a:pPr lvl="1"/>
            <a:r>
              <a:rPr lang="en-US" sz="1400" dirty="0"/>
              <a:t>IoT white paper</a:t>
            </a:r>
          </a:p>
          <a:p>
            <a:pPr lvl="1"/>
            <a:r>
              <a:rPr lang="en-US" sz="1400" dirty="0"/>
              <a:t>"IEEE 802 Solutions for Vertical Applications" White Paper</a:t>
            </a:r>
          </a:p>
          <a:p>
            <a:pPr lvl="1"/>
            <a:endParaRPr lang="en-US" sz="1400" dirty="0"/>
          </a:p>
          <a:p>
            <a:r>
              <a:rPr lang="en-US" sz="1800" dirty="0"/>
              <a:t>Vertical Industry Standardization Outreach </a:t>
            </a:r>
          </a:p>
          <a:p>
            <a:pPr lvl="1"/>
            <a:r>
              <a:rPr lang="en-US" sz="1400" dirty="0"/>
              <a:t>Which vertical industries have “standards gaps” appropriate to the scope of IEEE 802?</a:t>
            </a:r>
          </a:p>
          <a:p>
            <a:pPr lvl="1"/>
            <a:r>
              <a:rPr lang="en-US" sz="1400" dirty="0"/>
              <a:t>Are representatives of these groups already involved in IEEE 802, or is some form of outreach needed?</a:t>
            </a:r>
          </a:p>
          <a:p>
            <a:pPr lvl="1"/>
            <a:r>
              <a:rPr lang="en-US" sz="1400" dirty="0"/>
              <a:t>Share that 802.24 is a venue for vertical market stakeholders to initiate standardization</a:t>
            </a:r>
          </a:p>
          <a:p>
            <a:pPr lvl="1"/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64A42-D229-479F-9265-A79044814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involved in 802.24 to define new networking capabilities for verticals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1A5920-343F-4F3F-A415-3415565BFD43}"/>
              </a:ext>
            </a:extLst>
          </p:cNvPr>
          <p:cNvSpPr txBox="1">
            <a:spLocks/>
          </p:cNvSpPr>
          <p:nvPr/>
        </p:nvSpPr>
        <p:spPr>
          <a:xfrm>
            <a:off x="5686633" y="754380"/>
            <a:ext cx="3316049" cy="3634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Meeting this week:</a:t>
            </a:r>
          </a:p>
          <a:p>
            <a:pPr marL="0" indent="0">
              <a:buNone/>
            </a:pPr>
            <a:r>
              <a:rPr lang="en-US" sz="2400" dirty="0"/>
              <a:t>Thursday, Sept 16, PM2 </a:t>
            </a:r>
            <a:br>
              <a:rPr lang="en-US" sz="2400" dirty="0"/>
            </a:br>
            <a:r>
              <a:rPr lang="en-US" sz="2400" dirty="0"/>
              <a:t>15:00 EDT / 12:00 PDT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/>
              <a:t>802.24 subgroup on IEEE 802 Calendar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https://www.ieee802.org/802tele_calendar.html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Presentation 802.24-21-12r0</a:t>
            </a:r>
            <a:endParaRPr lang="en-US" sz="2000" dirty="0"/>
          </a:p>
          <a:p>
            <a:pPr lvl="1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7612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8F6B-F787-4496-90F0-D41D2CEF5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7725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AA257A829EB4AAAFD1A3EE2C44969" ma:contentTypeVersion="12" ma:contentTypeDescription="Create a new document." ma:contentTypeScope="" ma:versionID="13d8039649faa2a647fb91971565e33a">
  <xsd:schema xmlns:xsd="http://www.w3.org/2001/XMLSchema" xmlns:xs="http://www.w3.org/2001/XMLSchema" xmlns:p="http://schemas.microsoft.com/office/2006/metadata/properties" xmlns:ns3="73094fd1-11e2-4afc-a02f-a6334cb05792" xmlns:ns4="7b22e170-f4b5-43a8-a560-4748302f56be" targetNamespace="http://schemas.microsoft.com/office/2006/metadata/properties" ma:root="true" ma:fieldsID="53e359813de8d4015a224d64eade11a0" ns3:_="" ns4:_="">
    <xsd:import namespace="73094fd1-11e2-4afc-a02f-a6334cb05792"/>
    <xsd:import namespace="7b22e170-f4b5-43a8-a560-4748302f56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4fd1-11e2-4afc-a02f-a6334cb057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2e170-f4b5-43a8-a560-4748302f5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98DC8-224C-41AE-B837-5AF6E2EDB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94fd1-11e2-4afc-a02f-a6334cb05792"/>
    <ds:schemaRef ds:uri="7b22e170-f4b5-43a8-a560-4748302f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BEB1B6-2F84-4113-99EC-FE33A3A8A4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1C2072-0C7B-4AF0-9314-8B2DF13A9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548</Words>
  <Application>Microsoft Office PowerPoint</Application>
  <PresentationFormat>On-screen Show (16:9)</PresentationFormat>
  <Paragraphs>134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LucidaGrande</vt:lpstr>
      <vt:lpstr>Myriad Pro</vt:lpstr>
      <vt:lpstr>Wingdings</vt:lpstr>
      <vt:lpstr>Wedge Bar with Rule</vt:lpstr>
      <vt:lpstr>IEEE 802 Wireless Interim Opening Plenary:  Vertical Applications TAG</vt:lpstr>
      <vt:lpstr>The 802.24 Vertical Applications TAG in the IEEE 802 Organization</vt:lpstr>
      <vt:lpstr>802.24 Vertical Applications TAG</vt:lpstr>
      <vt:lpstr>Connectivity for Verticals: Rate vs Range</vt:lpstr>
      <vt:lpstr>Connectivity for Verticals: Rate vs Range</vt:lpstr>
      <vt:lpstr>Activities in this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Virtual Tech Talk: IEEE 802 Networking Standards – 2020 Ethernet Bandwidth Assessment</dc:title>
  <dc:creator>John DAmbrosia</dc:creator>
  <cp:lastModifiedBy>Godfrey, Tim</cp:lastModifiedBy>
  <cp:revision>50</cp:revision>
  <dcterms:created xsi:type="dcterms:W3CDTF">2020-07-29T23:19:31Z</dcterms:created>
  <dcterms:modified xsi:type="dcterms:W3CDTF">2021-09-10T13:05:46Z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0x010100C26AA257A829EB4AAAFD1A3EE2C44969</vt:lpwstr>
  </property>
</Properties>
</file>