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9" r:id="rId1"/>
  </p:sldMasterIdLst>
  <p:notesMasterIdLst>
    <p:notesMasterId r:id="rId17"/>
  </p:notesMasterIdLst>
  <p:handoutMasterIdLst>
    <p:handoutMasterId r:id="rId18"/>
  </p:handoutMasterIdLst>
  <p:sldIdLst>
    <p:sldId id="258" r:id="rId2"/>
    <p:sldId id="522" r:id="rId3"/>
    <p:sldId id="500" r:id="rId4"/>
    <p:sldId id="414" r:id="rId5"/>
    <p:sldId id="283" r:id="rId6"/>
    <p:sldId id="284" r:id="rId7"/>
    <p:sldId id="287" r:id="rId8"/>
    <p:sldId id="288" r:id="rId9"/>
    <p:sldId id="289" r:id="rId10"/>
    <p:sldId id="524" r:id="rId11"/>
    <p:sldId id="475" r:id="rId12"/>
    <p:sldId id="488" r:id="rId13"/>
    <p:sldId id="486" r:id="rId14"/>
    <p:sldId id="521" r:id="rId15"/>
    <p:sldId id="391" r:id="rId16"/>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521415D9-36F7-43E2-AB2F-B90AF26B5E84}">
      <p14:sectionLst xmlns:p14="http://schemas.microsoft.com/office/powerpoint/2010/main">
        <p14:section name="Default Section" id="{FDC62493-49E5-4F60-86E9-F555B970C0E0}">
          <p14:sldIdLst>
            <p14:sldId id="258"/>
            <p14:sldId id="522"/>
            <p14:sldId id="500"/>
            <p14:sldId id="414"/>
            <p14:sldId id="283"/>
            <p14:sldId id="284"/>
            <p14:sldId id="287"/>
            <p14:sldId id="288"/>
            <p14:sldId id="289"/>
            <p14:sldId id="524"/>
            <p14:sldId id="475"/>
            <p14:sldId id="488"/>
            <p14:sldId id="486"/>
            <p14:sldId id="521"/>
            <p14:sldId id="39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823" autoAdjust="0"/>
    <p:restoredTop sz="94099" autoAdjust="0"/>
  </p:normalViewPr>
  <p:slideViewPr>
    <p:cSldViewPr>
      <p:cViewPr varScale="1">
        <p:scale>
          <a:sx n="112" d="100"/>
          <a:sy n="112" d="100"/>
        </p:scale>
        <p:origin x="106" y="1013"/>
      </p:cViewPr>
      <p:guideLst>
        <p:guide orient="horz" pos="2160"/>
        <p:guide pos="3840"/>
      </p:guideLst>
    </p:cSldViewPr>
  </p:slideViewPr>
  <p:outlineViewPr>
    <p:cViewPr>
      <p:scale>
        <a:sx n="33" d="100"/>
        <a:sy n="33" d="100"/>
      </p:scale>
      <p:origin x="0" y="-3869"/>
    </p:cViewPr>
  </p:outlineViewPr>
  <p:notesTextViewPr>
    <p:cViewPr>
      <p:scale>
        <a:sx n="1" d="1"/>
        <a:sy n="1" d="1"/>
      </p:scale>
      <p:origin x="0" y="0"/>
    </p:cViewPr>
  </p:notesTextViewPr>
  <p:sorterViewPr>
    <p:cViewPr>
      <p:scale>
        <a:sx n="100" d="100"/>
        <a:sy n="100" d="100"/>
      </p:scale>
      <p:origin x="0" y="-156"/>
    </p:cViewPr>
  </p:sorterViewPr>
  <p:notesViewPr>
    <p:cSldViewPr>
      <p:cViewPr varScale="1">
        <p:scale>
          <a:sx n="114" d="100"/>
          <a:sy n="114" d="100"/>
        </p:scale>
        <p:origin x="2899" y="101"/>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802.24</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March 2020</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Tim Godfrey (EPRI)</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F05CCD38-E3BA-4351-86DA-0A746BC4558B}"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39339129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802.24</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March 2020</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Tim Godfrey (EPRI)</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F9031878-2613-4CF8-8C8B-1C8D0CA1FB2E}"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11622071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802.24</a:t>
            </a:r>
          </a:p>
        </p:txBody>
      </p:sp>
      <p:sp>
        <p:nvSpPr>
          <p:cNvPr id="5" name="Rectangle 3"/>
          <p:cNvSpPr>
            <a:spLocks noGrp="1" noChangeArrowheads="1"/>
          </p:cNvSpPr>
          <p:nvPr>
            <p:ph type="dt" idx="1"/>
          </p:nvPr>
        </p:nvSpPr>
        <p:spPr>
          <a:ln/>
        </p:spPr>
        <p:txBody>
          <a:bodyPr/>
          <a:lstStyle/>
          <a:p>
            <a:r>
              <a:rPr lang="en-US" altLang="en-US"/>
              <a:t>March 2020</a:t>
            </a:r>
          </a:p>
        </p:txBody>
      </p:sp>
      <p:sp>
        <p:nvSpPr>
          <p:cNvPr id="6" name="Rectangle 6"/>
          <p:cNvSpPr>
            <a:spLocks noGrp="1" noChangeArrowheads="1"/>
          </p:cNvSpPr>
          <p:nvPr>
            <p:ph type="ftr" sz="quarter" idx="4"/>
          </p:nvPr>
        </p:nvSpPr>
        <p:spPr>
          <a:ln/>
        </p:spPr>
        <p:txBody>
          <a:bodyPr/>
          <a:lstStyle/>
          <a:p>
            <a:pPr lvl="4"/>
            <a:r>
              <a:rPr lang="en-US" altLang="en-US"/>
              <a:t>Tim Godfrey (EPRI)</a:t>
            </a:r>
          </a:p>
        </p:txBody>
      </p:sp>
      <p:sp>
        <p:nvSpPr>
          <p:cNvPr id="7" name="Rectangle 7"/>
          <p:cNvSpPr>
            <a:spLocks noGrp="1" noChangeArrowheads="1"/>
          </p:cNvSpPr>
          <p:nvPr>
            <p:ph type="sldNum" sz="quarter" idx="5"/>
          </p:nvPr>
        </p:nvSpPr>
        <p:spPr>
          <a:ln/>
        </p:spPr>
        <p:txBody>
          <a:bodyPr/>
          <a:lstStyle/>
          <a:p>
            <a:r>
              <a:rPr lang="en-US" altLang="en-US"/>
              <a:t>Page </a:t>
            </a:r>
            <a:fld id="{CEDB8187-817F-4946-82F7-CCFC76068F71}" type="slidenum">
              <a:rPr lang="en-US" altLang="en-US"/>
              <a:pPr/>
              <a:t>3</a:t>
            </a:fld>
            <a:endParaRPr lang="en-US" altLang="en-US"/>
          </a:p>
        </p:txBody>
      </p:sp>
      <p:sp>
        <p:nvSpPr>
          <p:cNvPr id="24578" name="Rectangle 2"/>
          <p:cNvSpPr>
            <a:spLocks noGrp="1" noRot="1" noChangeAspect="1" noChangeArrowheads="1" noTextEdit="1"/>
          </p:cNvSpPr>
          <p:nvPr>
            <p:ph type="sldImg"/>
          </p:nvPr>
        </p:nvSpPr>
        <p:spPr>
          <a:xfrm>
            <a:off x="384175" y="701675"/>
            <a:ext cx="6165850"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7368586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a:extLst>
              <a:ext uri="{FF2B5EF4-FFF2-40B4-BE49-F238E27FC236}">
                <a16:creationId xmlns:a16="http://schemas.microsoft.com/office/drawing/2014/main" id="{152FD06B-10FB-4CC0-9DFF-E15C04D30AD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defRPr>
            </a:lvl1pPr>
            <a:lvl2pPr marL="742950" indent="-285750" defTabSz="966788">
              <a:defRPr sz="2400">
                <a:solidFill>
                  <a:schemeClr val="tx1"/>
                </a:solidFill>
                <a:latin typeface="Times New Roman" panose="02020603050405020304" pitchFamily="18" charset="0"/>
              </a:defRPr>
            </a:lvl2pPr>
            <a:lvl3pPr marL="1143000" indent="-228600" defTabSz="966788">
              <a:defRPr sz="2400">
                <a:solidFill>
                  <a:schemeClr val="tx1"/>
                </a:solidFill>
                <a:latin typeface="Times New Roman" panose="02020603050405020304" pitchFamily="18" charset="0"/>
              </a:defRPr>
            </a:lvl3pPr>
            <a:lvl4pPr marL="1600200" indent="-228600" defTabSz="966788">
              <a:defRPr sz="2400">
                <a:solidFill>
                  <a:schemeClr val="tx1"/>
                </a:solidFill>
                <a:latin typeface="Times New Roman" panose="02020603050405020304" pitchFamily="18" charset="0"/>
              </a:defRPr>
            </a:lvl4pPr>
            <a:lvl5pPr marL="2057400" indent="-228600" defTabSz="966788">
              <a:defRPr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defRPr>
            </a:lvl9pPr>
          </a:lstStyle>
          <a:p>
            <a:fld id="{DA942F09-CE82-418D-8E31-B9F050E9E440}" type="slidenum">
              <a:rPr lang="en-US" altLang="en-US" sz="1300"/>
              <a:pPr/>
              <a:t>4</a:t>
            </a:fld>
            <a:endParaRPr lang="en-US" altLang="en-US" sz="1300"/>
          </a:p>
        </p:txBody>
      </p:sp>
      <p:sp>
        <p:nvSpPr>
          <p:cNvPr id="17411" name="Rectangle 2">
            <a:extLst>
              <a:ext uri="{FF2B5EF4-FFF2-40B4-BE49-F238E27FC236}">
                <a16:creationId xmlns:a16="http://schemas.microsoft.com/office/drawing/2014/main" id="{AC693646-7038-437B-90C6-350ECB1F89EB}"/>
              </a:ext>
            </a:extLst>
          </p:cNvPr>
          <p:cNvSpPr>
            <a:spLocks noGrp="1" noRot="1" noChangeAspect="1" noChangeArrowheads="1" noTextEdit="1"/>
          </p:cNvSpPr>
          <p:nvPr>
            <p:ph type="sldImg"/>
          </p:nvPr>
        </p:nvSpPr>
        <p:spPr>
          <a:xfrm>
            <a:off x="384175" y="701675"/>
            <a:ext cx="6165850" cy="3468688"/>
          </a:xfrm>
          <a:ln/>
        </p:spPr>
      </p:sp>
      <p:sp>
        <p:nvSpPr>
          <p:cNvPr id="17412" name="Rectangle 3">
            <a:extLst>
              <a:ext uri="{FF2B5EF4-FFF2-40B4-BE49-F238E27FC236}">
                <a16:creationId xmlns:a16="http://schemas.microsoft.com/office/drawing/2014/main" id="{EE43C536-E771-4160-9DA4-3D762947B8B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latin typeface="Times New Roman" panose="02020603050405020304" pitchFamily="18" charset="0"/>
            </a:endParaRPr>
          </a:p>
        </p:txBody>
      </p:sp>
    </p:spTree>
    <p:extLst>
      <p:ext uri="{BB962C8B-B14F-4D97-AF65-F5344CB8AC3E}">
        <p14:creationId xmlns:p14="http://schemas.microsoft.com/office/powerpoint/2010/main" val="7199739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869219CD-136A-40C3-85E0-D9FA436669C2}" type="slidenum">
              <a:rPr lang="en-US" altLang="en-US" smtClean="0"/>
              <a:pPr/>
              <a:t>‹#›</a:t>
            </a:fld>
            <a:endParaRPr lang="en-US" altLang="en-US"/>
          </a:p>
        </p:txBody>
      </p:sp>
    </p:spTree>
    <p:extLst>
      <p:ext uri="{BB962C8B-B14F-4D97-AF65-F5344CB8AC3E}">
        <p14:creationId xmlns:p14="http://schemas.microsoft.com/office/powerpoint/2010/main" val="24806932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D2793805-6678-4F90-9549-7863581D2258}" type="slidenum">
              <a:rPr lang="en-US" altLang="en-US" smtClean="0"/>
              <a:pPr/>
              <a:t>‹#›</a:t>
            </a:fld>
            <a:endParaRPr lang="en-US" altLang="en-US"/>
          </a:p>
        </p:txBody>
      </p:sp>
    </p:spTree>
    <p:extLst>
      <p:ext uri="{BB962C8B-B14F-4D97-AF65-F5344CB8AC3E}">
        <p14:creationId xmlns:p14="http://schemas.microsoft.com/office/powerpoint/2010/main" val="13605539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1"/>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466"/>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A42A6F1F-89D0-4C7C-88C0-E46BC40C428C}" type="slidenum">
              <a:rPr lang="en-US" altLang="en-US" smtClean="0"/>
              <a:pPr/>
              <a:t>‹#›</a:t>
            </a:fld>
            <a:endParaRPr lang="en-US" altLang="en-US"/>
          </a:p>
        </p:txBody>
      </p:sp>
    </p:spTree>
    <p:extLst>
      <p:ext uri="{BB962C8B-B14F-4D97-AF65-F5344CB8AC3E}">
        <p14:creationId xmlns:p14="http://schemas.microsoft.com/office/powerpoint/2010/main" val="22689928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43D6F4AB-797C-4E10-8BE8-7E7A0FDF1173}" type="slidenum">
              <a:rPr lang="en-US" altLang="en-US" smtClean="0"/>
              <a:pPr/>
              <a:t>‹#›</a:t>
            </a:fld>
            <a:endParaRPr lang="en-US" altLang="en-US"/>
          </a:p>
        </p:txBody>
      </p:sp>
    </p:spTree>
    <p:extLst>
      <p:ext uri="{BB962C8B-B14F-4D97-AF65-F5344CB8AC3E}">
        <p14:creationId xmlns:p14="http://schemas.microsoft.com/office/powerpoint/2010/main" val="1531594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8"/>
            <a:ext cx="10515600" cy="1325563"/>
          </a:xfrm>
        </p:spPr>
        <p:txBody>
          <a:bodyPr/>
          <a:lstStyle/>
          <a:p>
            <a:r>
              <a:rPr lang="en-US"/>
              <a:t>Click to edit Master title style</a:t>
            </a:r>
          </a:p>
        </p:txBody>
      </p:sp>
      <p:sp>
        <p:nvSpPr>
          <p:cNvPr id="3" name="Text Placeholder 2"/>
          <p:cNvSpPr>
            <a:spLocks noGrp="1"/>
          </p:cNvSpPr>
          <p:nvPr>
            <p:ph type="body" idx="1"/>
          </p:nvPr>
        </p:nvSpPr>
        <p:spPr>
          <a:xfrm>
            <a:off x="840319"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40319" y="2505075"/>
            <a:ext cx="5158316"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9" name="Slide Number Placeholder 8"/>
          <p:cNvSpPr>
            <a:spLocks noGrp="1"/>
          </p:cNvSpPr>
          <p:nvPr>
            <p:ph type="sldNum" sz="quarter" idx="12"/>
          </p:nvPr>
        </p:nvSpPr>
        <p:spPr/>
        <p:txBody>
          <a:bodyPr/>
          <a:lstStyle>
            <a:lvl1pPr>
              <a:defRPr/>
            </a:lvl1pPr>
          </a:lstStyle>
          <a:p>
            <a:r>
              <a:rPr lang="en-US" altLang="en-US"/>
              <a:t>Slide </a:t>
            </a:r>
            <a:fld id="{EFA497F3-03E4-43CE-BA28-C5FC5BC2AE2C}" type="slidenum">
              <a:rPr lang="en-US" altLang="en-US" smtClean="0"/>
              <a:pPr/>
              <a:t>‹#›</a:t>
            </a:fld>
            <a:endParaRPr lang="en-US" altLang="en-US"/>
          </a:p>
        </p:txBody>
      </p:sp>
    </p:spTree>
    <p:extLst>
      <p:ext uri="{BB962C8B-B14F-4D97-AF65-F5344CB8AC3E}">
        <p14:creationId xmlns:p14="http://schemas.microsoft.com/office/powerpoint/2010/main" val="2708404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lvl1pPr>
              <a:defRPr/>
            </a:lvl1pPr>
          </a:lstStyle>
          <a:p>
            <a:r>
              <a:rPr lang="en-US" altLang="en-US"/>
              <a:t>Slide </a:t>
            </a:r>
            <a:fld id="{71B338A4-ED28-4298-8247-49C20A64E3B7}" type="slidenum">
              <a:rPr lang="en-US" altLang="en-US" smtClean="0"/>
              <a:pPr/>
              <a:t>‹#›</a:t>
            </a:fld>
            <a:endParaRPr lang="en-US" altLang="en-US"/>
          </a:p>
        </p:txBody>
      </p:sp>
    </p:spTree>
    <p:extLst>
      <p:ext uri="{BB962C8B-B14F-4D97-AF65-F5344CB8AC3E}">
        <p14:creationId xmlns:p14="http://schemas.microsoft.com/office/powerpoint/2010/main" val="32350403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4" name="Slide Number Placeholder 3"/>
          <p:cNvSpPr>
            <a:spLocks noGrp="1"/>
          </p:cNvSpPr>
          <p:nvPr>
            <p:ph type="sldNum" sz="quarter" idx="12"/>
          </p:nvPr>
        </p:nvSpPr>
        <p:spPr/>
        <p:txBody>
          <a:bodyPr/>
          <a:lstStyle>
            <a:lvl1pPr>
              <a:defRPr/>
            </a:lvl1pPr>
          </a:lstStyle>
          <a:p>
            <a:r>
              <a:rPr lang="en-US" altLang="en-US"/>
              <a:t>Slide </a:t>
            </a:r>
            <a:fld id="{10F6A3D7-DD84-42AF-989C-56ECD19EC4B5}" type="slidenum">
              <a:rPr lang="en-US" altLang="en-US" smtClean="0"/>
              <a:pPr/>
              <a:t>‹#›</a:t>
            </a:fld>
            <a:endParaRPr lang="en-US" altLang="en-US"/>
          </a:p>
        </p:txBody>
      </p:sp>
    </p:spTree>
    <p:extLst>
      <p:ext uri="{BB962C8B-B14F-4D97-AF65-F5344CB8AC3E}">
        <p14:creationId xmlns:p14="http://schemas.microsoft.com/office/powerpoint/2010/main" val="26267166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9" y="457200"/>
            <a:ext cx="393276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717" y="987428"/>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40319"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914400" y="378281"/>
            <a:ext cx="2133600" cy="215444"/>
          </a:xfrm>
          <a:prstGeom prst="rect">
            <a:avLst/>
          </a:prstGeom>
        </p:spPr>
        <p:txBody>
          <a:bodyPr/>
          <a:lstStyle>
            <a:lvl1pPr>
              <a:defRPr/>
            </a:lvl1pPr>
          </a:lstStyle>
          <a:p>
            <a:r>
              <a:rPr lang="en-US" altLang="en-US"/>
              <a:t>&lt;month year&gt;</a:t>
            </a:r>
          </a:p>
        </p:txBody>
      </p:sp>
      <p:sp>
        <p:nvSpPr>
          <p:cNvPr id="6" name="Footer Placeholder 5"/>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68D59594-AA2E-416C-8D6D-4EAE56C9B638}" type="slidenum">
              <a:rPr lang="en-US" altLang="en-US" smtClean="0"/>
              <a:pPr/>
              <a:t>‹#›</a:t>
            </a:fld>
            <a:endParaRPr lang="en-US" altLang="en-US"/>
          </a:p>
        </p:txBody>
      </p:sp>
    </p:spTree>
    <p:extLst>
      <p:ext uri="{BB962C8B-B14F-4D97-AF65-F5344CB8AC3E}">
        <p14:creationId xmlns:p14="http://schemas.microsoft.com/office/powerpoint/2010/main" val="12118374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9" name="Rectangle 5"/>
          <p:cNvSpPr>
            <a:spLocks noGrp="1" noChangeArrowheads="1"/>
          </p:cNvSpPr>
          <p:nvPr>
            <p:ph type="ftr" sz="quarter" idx="3"/>
          </p:nvPr>
        </p:nvSpPr>
        <p:spPr bwMode="auto">
          <a:xfrm>
            <a:off x="7315200" y="6475413"/>
            <a:ext cx="41656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Tim Godfrey, EPRI</a:t>
            </a:r>
            <a:endParaRPr lang="en-US" altLang="en-US" dirty="0"/>
          </a:p>
        </p:txBody>
      </p:sp>
      <p:sp>
        <p:nvSpPr>
          <p:cNvPr id="1030" name="Rectangle 6"/>
          <p:cNvSpPr>
            <a:spLocks noGrp="1" noChangeArrowheads="1"/>
          </p:cNvSpPr>
          <p:nvPr>
            <p:ph type="sldNum" sz="quarter" idx="4"/>
          </p:nvPr>
        </p:nvSpPr>
        <p:spPr bwMode="auto">
          <a:xfrm>
            <a:off x="5717198" y="6475413"/>
            <a:ext cx="85921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CFCE8D9-1B5D-49FC-8389-90980ECCA564}" type="slidenum">
              <a:rPr lang="en-US" altLang="en-US" smtClean="0"/>
              <a:pPr/>
              <a:t>‹#›</a:t>
            </a:fld>
            <a:endParaRPr lang="en-US" altLang="en-US"/>
          </a:p>
        </p:txBody>
      </p:sp>
      <p:sp>
        <p:nvSpPr>
          <p:cNvPr id="1031" name="Rectangle 7"/>
          <p:cNvSpPr>
            <a:spLocks noChangeArrowheads="1"/>
          </p:cNvSpPr>
          <p:nvPr/>
        </p:nvSpPr>
        <p:spPr bwMode="auto">
          <a:xfrm>
            <a:off x="5689600" y="394156"/>
            <a:ext cx="5588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IEEE 802.24-20-0007r0</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dirty="0"/>
          </a:p>
        </p:txBody>
      </p:sp>
      <p:sp>
        <p:nvSpPr>
          <p:cNvPr id="1033" name="Rectangle 9"/>
          <p:cNvSpPr>
            <a:spLocks noChangeArrowheads="1"/>
          </p:cNvSpPr>
          <p:nvPr/>
        </p:nvSpPr>
        <p:spPr bwMode="auto">
          <a:xfrm>
            <a:off x="914400" y="6475413"/>
            <a:ext cx="94826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sz="1200"/>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
        <p:nvSpPr>
          <p:cNvPr id="11" name="Rectangle 7"/>
          <p:cNvSpPr>
            <a:spLocks noChangeArrowheads="1"/>
          </p:cNvSpPr>
          <p:nvPr/>
        </p:nvSpPr>
        <p:spPr bwMode="auto">
          <a:xfrm>
            <a:off x="914400" y="381000"/>
            <a:ext cx="5791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0" lvl="4" algn="l"/>
            <a:r>
              <a:rPr lang="en-US" altLang="en-US" sz="1400" b="1" dirty="0"/>
              <a:t>March 2020</a:t>
            </a:r>
          </a:p>
        </p:txBody>
      </p:sp>
    </p:spTree>
    <p:extLst>
      <p:ext uri="{BB962C8B-B14F-4D97-AF65-F5344CB8AC3E}">
        <p14:creationId xmlns:p14="http://schemas.microsoft.com/office/powerpoint/2010/main" val="2260470787"/>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mentor.ieee.org/802.24/dcn/19/24-19-0003-05-0000-low-latency-communication-white-paper.docx"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24/dcn/19/24-19-0034-01-0000-802-1cf-introduction-to-solutios-for-vertical-applications.docx" TargetMode="External"/><Relationship Id="rId2" Type="http://schemas.openxmlformats.org/officeDocument/2006/relationships/hyperlink" Target="https://mentor.ieee.org/802.24/dcn/19/24-19-0017-03-0000-ieee-802-solutions-for-vertical-applications.docxhttps:/mentor.ieee.org/802.24/dcn/19/24-19-0017-02-0000-ieee-802-solutions-for-vertical-applications.docxhttps:/mentor.ieee.org/802.24/dcn/19/24-19-0017-01-0000-ieee-802-solutions-for-vertical-applications.docx" TargetMode="External"/><Relationship Id="rId1" Type="http://schemas.openxmlformats.org/officeDocument/2006/relationships/slideLayout" Target="../slideLayouts/slideLayout2.xml"/><Relationship Id="rId5" Type="http://schemas.openxmlformats.org/officeDocument/2006/relationships/hyperlink" Target="mailto:hsoh5@etri.re.kr" TargetMode="External"/><Relationship Id="rId4" Type="http://schemas.openxmlformats.org/officeDocument/2006/relationships/hyperlink" Target="https://mentor.ieee.org/802.11/dcn/20/11-20-0013-00-AANI-draft-technical-report-on-interworking-between-3gpp-5g-network-wlan.docx"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mentor.ieee.org/802.24/dcn/15/24-15-0036-02-IoTg-internet-of-things-iot-overview-white-paper-draft.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8.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ctrTitle"/>
          </p:nvPr>
        </p:nvSpPr>
        <p:spPr/>
        <p:txBody>
          <a:bodyPr anchor="ctr"/>
          <a:lstStyle/>
          <a:p>
            <a:r>
              <a:rPr lang="en-US" altLang="en-US" sz="3600" dirty="0"/>
              <a:t>802.24 Vertical Applications TAG</a:t>
            </a:r>
            <a:br>
              <a:rPr lang="en-US" altLang="en-US" sz="3600" dirty="0"/>
            </a:br>
            <a:endParaRPr lang="en-US" altLang="en-US" sz="3600" dirty="0"/>
          </a:p>
        </p:txBody>
      </p:sp>
      <p:sp>
        <p:nvSpPr>
          <p:cNvPr id="2" name="Subtitle 1"/>
          <p:cNvSpPr>
            <a:spLocks noGrp="1"/>
          </p:cNvSpPr>
          <p:nvPr>
            <p:ph type="subTitle" idx="1"/>
          </p:nvPr>
        </p:nvSpPr>
        <p:spPr/>
        <p:txBody>
          <a:bodyPr/>
          <a:lstStyle/>
          <a:p>
            <a:r>
              <a:rPr lang="en-US" dirty="0"/>
              <a:t>March 18, 2020</a:t>
            </a:r>
          </a:p>
          <a:p>
            <a:endParaRPr lang="en-US" dirty="0"/>
          </a:p>
          <a:p>
            <a:r>
              <a:rPr lang="en-US" altLang="en-US" dirty="0"/>
              <a:t>Teleconference </a:t>
            </a:r>
            <a:endParaRPr lang="en-US" dirty="0"/>
          </a:p>
        </p:txBody>
      </p:sp>
      <p:sp>
        <p:nvSpPr>
          <p:cNvPr id="5" name="Footer Placeholder 4"/>
          <p:cNvSpPr>
            <a:spLocks noGrp="1"/>
          </p:cNvSpPr>
          <p:nvPr>
            <p:ph type="ftr" sz="quarter" idx="11"/>
          </p:nvPr>
        </p:nvSpPr>
        <p:spPr/>
        <p:txBody>
          <a:bodyPr/>
          <a:lstStyle/>
          <a:p>
            <a:r>
              <a:rPr lang="en-US" altLang="en-US" dirty="0"/>
              <a:t>Tim Godfrey, EPRI</a:t>
            </a:r>
          </a:p>
        </p:txBody>
      </p:sp>
      <p:sp>
        <p:nvSpPr>
          <p:cNvPr id="6" name="Slide Number Placeholder 5"/>
          <p:cNvSpPr>
            <a:spLocks noGrp="1"/>
          </p:cNvSpPr>
          <p:nvPr>
            <p:ph type="sldNum" sz="quarter" idx="12"/>
          </p:nvPr>
        </p:nvSpPr>
        <p:spPr>
          <a:xfrm>
            <a:off x="5930398" y="6475413"/>
            <a:ext cx="432811" cy="184666"/>
          </a:xfrm>
        </p:spPr>
        <p:txBody>
          <a:bodyPr/>
          <a:lstStyle/>
          <a:p>
            <a:r>
              <a:rPr lang="en-US" altLang="en-US"/>
              <a:t>Slide </a:t>
            </a:r>
            <a:fld id="{FB77950E-B72B-4A4A-976E-ED1B46E90826}" type="slidenum">
              <a:rPr lang="en-US" altLang="en-US"/>
              <a:pPr/>
              <a:t>1</a:t>
            </a:fld>
            <a:endParaRPr lang="en-US"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A03200-9116-4AF9-8C00-F8C06BBE3413}"/>
              </a:ext>
            </a:extLst>
          </p:cNvPr>
          <p:cNvSpPr>
            <a:spLocks noGrp="1"/>
          </p:cNvSpPr>
          <p:nvPr>
            <p:ph type="title"/>
          </p:nvPr>
        </p:nvSpPr>
        <p:spPr/>
        <p:txBody>
          <a:bodyPr/>
          <a:lstStyle/>
          <a:p>
            <a:r>
              <a:rPr lang="en-US" dirty="0"/>
              <a:t>Teleconference Planning</a:t>
            </a:r>
          </a:p>
        </p:txBody>
      </p:sp>
      <p:sp>
        <p:nvSpPr>
          <p:cNvPr id="3" name="Content Placeholder 2">
            <a:extLst>
              <a:ext uri="{FF2B5EF4-FFF2-40B4-BE49-F238E27FC236}">
                <a16:creationId xmlns:a16="http://schemas.microsoft.com/office/drawing/2014/main" id="{F28394DD-277F-4BC2-918D-F98F4C33CC86}"/>
              </a:ext>
            </a:extLst>
          </p:cNvPr>
          <p:cNvSpPr>
            <a:spLocks noGrp="1"/>
          </p:cNvSpPr>
          <p:nvPr>
            <p:ph idx="1"/>
          </p:nvPr>
        </p:nvSpPr>
        <p:spPr/>
        <p:txBody>
          <a:bodyPr/>
          <a:lstStyle/>
          <a:p>
            <a:r>
              <a:rPr lang="en-US" dirty="0"/>
              <a:t>May Interim in Warsaw is cancelled/postponed. </a:t>
            </a:r>
          </a:p>
          <a:p>
            <a:r>
              <a:rPr lang="en-US" dirty="0"/>
              <a:t>Next F2F meeting is July plenary</a:t>
            </a:r>
          </a:p>
          <a:p>
            <a:endParaRPr lang="en-US" dirty="0"/>
          </a:p>
          <a:p>
            <a:r>
              <a:rPr lang="en-US" dirty="0"/>
              <a:t>Additional teleconferences to progress work? </a:t>
            </a:r>
          </a:p>
          <a:p>
            <a:endParaRPr lang="en-US" dirty="0"/>
          </a:p>
        </p:txBody>
      </p:sp>
      <p:sp>
        <p:nvSpPr>
          <p:cNvPr id="4" name="Footer Placeholder 3">
            <a:extLst>
              <a:ext uri="{FF2B5EF4-FFF2-40B4-BE49-F238E27FC236}">
                <a16:creationId xmlns:a16="http://schemas.microsoft.com/office/drawing/2014/main" id="{7D29ABD2-2C3E-432A-BFDF-40948B16204B}"/>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BF99072E-0124-436E-8F27-1084662299E9}"/>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10</a:t>
            </a:fld>
            <a:endParaRPr lang="en-US" altLang="en-US"/>
          </a:p>
        </p:txBody>
      </p:sp>
    </p:spTree>
    <p:extLst>
      <p:ext uri="{BB962C8B-B14F-4D97-AF65-F5344CB8AC3E}">
        <p14:creationId xmlns:p14="http://schemas.microsoft.com/office/powerpoint/2010/main" val="28276135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B0C0A-4CF0-4BE5-A8BA-E99B82019517}"/>
              </a:ext>
            </a:extLst>
          </p:cNvPr>
          <p:cNvSpPr>
            <a:spLocks noGrp="1"/>
          </p:cNvSpPr>
          <p:nvPr>
            <p:ph type="title"/>
          </p:nvPr>
        </p:nvSpPr>
        <p:spPr/>
        <p:txBody>
          <a:bodyPr/>
          <a:lstStyle/>
          <a:p>
            <a:r>
              <a:rPr lang="en-US" dirty="0"/>
              <a:t>“Low latency” White Paper</a:t>
            </a:r>
          </a:p>
        </p:txBody>
      </p:sp>
      <p:sp>
        <p:nvSpPr>
          <p:cNvPr id="3" name="Content Placeholder 2">
            <a:extLst>
              <a:ext uri="{FF2B5EF4-FFF2-40B4-BE49-F238E27FC236}">
                <a16:creationId xmlns:a16="http://schemas.microsoft.com/office/drawing/2014/main" id="{98CDD10A-D17A-4D19-ACDF-E56AB68C17C6}"/>
              </a:ext>
            </a:extLst>
          </p:cNvPr>
          <p:cNvSpPr>
            <a:spLocks noGrp="1"/>
          </p:cNvSpPr>
          <p:nvPr>
            <p:ph idx="1"/>
          </p:nvPr>
        </p:nvSpPr>
        <p:spPr>
          <a:xfrm>
            <a:off x="914400" y="1981200"/>
            <a:ext cx="10515600" cy="4114800"/>
          </a:xfrm>
        </p:spPr>
        <p:txBody>
          <a:bodyPr>
            <a:normAutofit fontScale="77500" lnSpcReduction="20000"/>
          </a:bodyPr>
          <a:lstStyle/>
          <a:p>
            <a:r>
              <a:rPr lang="en-US" dirty="0"/>
              <a:t>Achieving low latency with IEEE 802 standards</a:t>
            </a:r>
          </a:p>
          <a:p>
            <a:pPr lvl="1"/>
            <a:r>
              <a:rPr lang="en-US" dirty="0"/>
              <a:t>Including wired and wireless communications</a:t>
            </a:r>
          </a:p>
          <a:p>
            <a:pPr lvl="1"/>
            <a:r>
              <a:rPr lang="en-US" dirty="0"/>
              <a:t>An alternative (or complement) to 5G URLLC</a:t>
            </a:r>
          </a:p>
          <a:p>
            <a:r>
              <a:rPr lang="en-US" dirty="0"/>
              <a:t>A set of vertical applications enabled by low latency</a:t>
            </a:r>
          </a:p>
          <a:p>
            <a:r>
              <a:rPr lang="en-US" dirty="0"/>
              <a:t>The challenges of reliable low latency in unlicensed spectrum.  </a:t>
            </a:r>
          </a:p>
          <a:p>
            <a:pPr lvl="1"/>
            <a:r>
              <a:rPr lang="en-US" dirty="0"/>
              <a:t>Adapting TSN’s “FRER” feature</a:t>
            </a:r>
          </a:p>
          <a:p>
            <a:pPr lvl="1"/>
            <a:r>
              <a:rPr lang="en-US" dirty="0"/>
              <a:t>Adapting 802 wireless to licensed spectrum?</a:t>
            </a:r>
          </a:p>
          <a:p>
            <a:pPr lvl="1"/>
            <a:r>
              <a:rPr lang="en-US" dirty="0"/>
              <a:t>Operating over multiple bands or channels?</a:t>
            </a:r>
          </a:p>
          <a:p>
            <a:r>
              <a:rPr lang="en-US" dirty="0"/>
              <a:t>Special cases for high data rates for immersive video</a:t>
            </a:r>
          </a:p>
          <a:p>
            <a:endParaRPr lang="en-US" dirty="0"/>
          </a:p>
          <a:p>
            <a:r>
              <a:rPr lang="en-US" dirty="0"/>
              <a:t>Latest Draft is </a:t>
            </a:r>
            <a:r>
              <a:rPr lang="en-US" dirty="0">
                <a:hlinkClick r:id="rId2"/>
              </a:rPr>
              <a:t>802.24-19-0003r5</a:t>
            </a:r>
            <a:r>
              <a:rPr lang="en-US" dirty="0"/>
              <a:t>.  </a:t>
            </a:r>
          </a:p>
          <a:p>
            <a:endParaRPr lang="en-US" dirty="0"/>
          </a:p>
          <a:p>
            <a:endParaRPr lang="en-US" dirty="0"/>
          </a:p>
          <a:p>
            <a:endParaRPr lang="en-US" dirty="0"/>
          </a:p>
          <a:p>
            <a:endParaRPr lang="en-US" dirty="0"/>
          </a:p>
        </p:txBody>
      </p:sp>
      <p:sp>
        <p:nvSpPr>
          <p:cNvPr id="4" name="Footer Placeholder 3">
            <a:extLst>
              <a:ext uri="{FF2B5EF4-FFF2-40B4-BE49-F238E27FC236}">
                <a16:creationId xmlns:a16="http://schemas.microsoft.com/office/drawing/2014/main" id="{3543921C-5A9E-4DC6-A37F-41CCD028BB40}"/>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22EB8714-5E0B-4F8F-992B-5DCC1227A6C3}"/>
              </a:ext>
            </a:extLst>
          </p:cNvPr>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11</a:t>
            </a:fld>
            <a:endParaRPr lang="en-US" altLang="en-US"/>
          </a:p>
        </p:txBody>
      </p:sp>
    </p:spTree>
    <p:extLst>
      <p:ext uri="{BB962C8B-B14F-4D97-AF65-F5344CB8AC3E}">
        <p14:creationId xmlns:p14="http://schemas.microsoft.com/office/powerpoint/2010/main" val="5306394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62F315-F810-4D64-A691-A55E9D45772C}"/>
              </a:ext>
            </a:extLst>
          </p:cNvPr>
          <p:cNvSpPr>
            <a:spLocks noGrp="1"/>
          </p:cNvSpPr>
          <p:nvPr>
            <p:ph type="title"/>
          </p:nvPr>
        </p:nvSpPr>
        <p:spPr/>
        <p:txBody>
          <a:bodyPr/>
          <a:lstStyle/>
          <a:p>
            <a:r>
              <a:rPr lang="en-US" dirty="0"/>
              <a:t>Next Steps</a:t>
            </a:r>
          </a:p>
        </p:txBody>
      </p:sp>
      <p:sp>
        <p:nvSpPr>
          <p:cNvPr id="3" name="Content Placeholder 2">
            <a:extLst>
              <a:ext uri="{FF2B5EF4-FFF2-40B4-BE49-F238E27FC236}">
                <a16:creationId xmlns:a16="http://schemas.microsoft.com/office/drawing/2014/main" id="{D146FED7-F909-48D0-B0F1-1F32F3555FDE}"/>
              </a:ext>
            </a:extLst>
          </p:cNvPr>
          <p:cNvSpPr>
            <a:spLocks noGrp="1"/>
          </p:cNvSpPr>
          <p:nvPr>
            <p:ph idx="1"/>
          </p:nvPr>
        </p:nvSpPr>
        <p:spPr/>
        <p:txBody>
          <a:bodyPr>
            <a:normAutofit fontScale="47500" lnSpcReduction="20000"/>
          </a:bodyPr>
          <a:lstStyle/>
          <a:p>
            <a:r>
              <a:rPr lang="en-US" dirty="0"/>
              <a:t>Individuals from 802.21 interested in AR/VR to provide text contributions</a:t>
            </a:r>
          </a:p>
          <a:p>
            <a:endParaRPr lang="en-US" dirty="0"/>
          </a:p>
          <a:p>
            <a:r>
              <a:rPr lang="en-US" dirty="0"/>
              <a:t>Need volunteers to pare down AR/VR section to limit scope to Low Latency networking concepts. </a:t>
            </a:r>
          </a:p>
          <a:p>
            <a:endParaRPr lang="en-US" dirty="0"/>
          </a:p>
          <a:p>
            <a:r>
              <a:rPr lang="en-US" dirty="0"/>
              <a:t>A topic to explore is the relationship between high throughput and low latency. Can you have low latency without high bandwidth? </a:t>
            </a:r>
          </a:p>
          <a:p>
            <a:r>
              <a:rPr lang="en-US" dirty="0"/>
              <a:t>Can we follow the example of 5G URLLC? </a:t>
            </a:r>
          </a:p>
          <a:p>
            <a:endParaRPr lang="en-US" dirty="0"/>
          </a:p>
          <a:p>
            <a:r>
              <a:rPr lang="en-US" dirty="0"/>
              <a:t>This can be seen as alternative to 5G approaches, but standards-based and lower cost to use.</a:t>
            </a:r>
          </a:p>
          <a:p>
            <a:pPr lvl="1"/>
            <a:r>
              <a:rPr lang="en-US" dirty="0"/>
              <a:t>Show how Wi-Fi technology can provide an equally good or better result and performance (bandwidth and low jitter and low latency)</a:t>
            </a:r>
          </a:p>
          <a:p>
            <a:r>
              <a:rPr lang="en-US" dirty="0"/>
              <a:t>Map identified uses cases on to various IEEE 802 standards.</a:t>
            </a:r>
          </a:p>
          <a:p>
            <a:r>
              <a:rPr lang="en-US" dirty="0"/>
              <a:t>Tie low latency to 802.1 TSN – how can 802.1 TSN functionality be carried into other MAC/PHY standards. </a:t>
            </a:r>
          </a:p>
          <a:p>
            <a:pPr lvl="1"/>
            <a:r>
              <a:rPr lang="en-US" dirty="0"/>
              <a:t>Follow collaboration of 802.11be with 802.1 TSN – there are gaps in expectations from 802.11 and TSN. </a:t>
            </a:r>
          </a:p>
          <a:p>
            <a:pPr lvl="1"/>
            <a:r>
              <a:rPr lang="en-US" dirty="0"/>
              <a:t>Discuss how FRER could compensate for lack of reliability/predictability of unlicensed spectrum</a:t>
            </a:r>
          </a:p>
          <a:p>
            <a:pPr lvl="1"/>
            <a:endParaRPr lang="en-US" dirty="0"/>
          </a:p>
          <a:p>
            <a:r>
              <a:rPr lang="en-US" dirty="0"/>
              <a:t>Trim down section 6 from RTA TIG. – action Allen. </a:t>
            </a:r>
          </a:p>
          <a:p>
            <a:r>
              <a:rPr lang="en-US" dirty="0"/>
              <a:t>Max could review section on relation of TSN to 802.11</a:t>
            </a:r>
          </a:p>
          <a:p>
            <a:endParaRPr lang="en-US" dirty="0"/>
          </a:p>
        </p:txBody>
      </p:sp>
      <p:sp>
        <p:nvSpPr>
          <p:cNvPr id="4" name="Footer Placeholder 3">
            <a:extLst>
              <a:ext uri="{FF2B5EF4-FFF2-40B4-BE49-F238E27FC236}">
                <a16:creationId xmlns:a16="http://schemas.microsoft.com/office/drawing/2014/main" id="{F342D73E-05D6-4960-93E8-46A865A33D72}"/>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5429D234-ABE2-4202-8EA6-6EEB2D0E1B57}"/>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12</a:t>
            </a:fld>
            <a:endParaRPr lang="en-US" altLang="en-US"/>
          </a:p>
        </p:txBody>
      </p:sp>
    </p:spTree>
    <p:extLst>
      <p:ext uri="{BB962C8B-B14F-4D97-AF65-F5344CB8AC3E}">
        <p14:creationId xmlns:p14="http://schemas.microsoft.com/office/powerpoint/2010/main" val="26831491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A001C9-E376-4DF8-9BF6-60901B3E15B1}"/>
              </a:ext>
            </a:extLst>
          </p:cNvPr>
          <p:cNvSpPr>
            <a:spLocks noGrp="1"/>
          </p:cNvSpPr>
          <p:nvPr>
            <p:ph type="title"/>
          </p:nvPr>
        </p:nvSpPr>
        <p:spPr/>
        <p:txBody>
          <a:bodyPr/>
          <a:lstStyle/>
          <a:p>
            <a:r>
              <a:rPr lang="en-US" dirty="0"/>
              <a:t>"IEEE 802 Solutions for Vertical Applications"</a:t>
            </a:r>
          </a:p>
        </p:txBody>
      </p:sp>
      <p:sp>
        <p:nvSpPr>
          <p:cNvPr id="3" name="Content Placeholder 2">
            <a:extLst>
              <a:ext uri="{FF2B5EF4-FFF2-40B4-BE49-F238E27FC236}">
                <a16:creationId xmlns:a16="http://schemas.microsoft.com/office/drawing/2014/main" id="{25F2CF68-157A-4033-BD60-D52BEAC9A473}"/>
              </a:ext>
            </a:extLst>
          </p:cNvPr>
          <p:cNvSpPr>
            <a:spLocks noGrp="1"/>
          </p:cNvSpPr>
          <p:nvPr>
            <p:ph idx="1"/>
          </p:nvPr>
        </p:nvSpPr>
        <p:spPr/>
        <p:txBody>
          <a:bodyPr>
            <a:normAutofit fontScale="55000" lnSpcReduction="20000"/>
          </a:bodyPr>
          <a:lstStyle/>
          <a:p>
            <a:r>
              <a:rPr lang="en-US" dirty="0"/>
              <a:t>Previously called “Network Integration”</a:t>
            </a:r>
          </a:p>
          <a:p>
            <a:r>
              <a:rPr lang="en-US" dirty="0"/>
              <a:t>Draft White Paper is posted as </a:t>
            </a:r>
            <a:r>
              <a:rPr lang="en-US" dirty="0">
                <a:hlinkClick r:id="rId2"/>
              </a:rPr>
              <a:t>IEEE802-24/19-0017r3</a:t>
            </a:r>
            <a:endParaRPr lang="en-US" dirty="0"/>
          </a:p>
          <a:p>
            <a:pPr lvl="1"/>
            <a:endParaRPr lang="en-US" dirty="0"/>
          </a:p>
          <a:p>
            <a:r>
              <a:rPr lang="en-US" dirty="0"/>
              <a:t>Input from Max Riegel</a:t>
            </a:r>
          </a:p>
          <a:p>
            <a:pPr lvl="1"/>
            <a:r>
              <a:rPr lang="en-US" dirty="0">
                <a:hlinkClick r:id="rId3"/>
              </a:rPr>
              <a:t>802.24-19-0034r1 </a:t>
            </a:r>
            <a:endParaRPr lang="en-US" dirty="0"/>
          </a:p>
          <a:p>
            <a:pPr lvl="1"/>
            <a:endParaRPr lang="en-US" dirty="0"/>
          </a:p>
          <a:p>
            <a:pPr lvl="1"/>
            <a:endParaRPr lang="en-US" dirty="0"/>
          </a:p>
          <a:p>
            <a:r>
              <a:rPr lang="en-US" dirty="0"/>
              <a:t>Discussion</a:t>
            </a:r>
          </a:p>
          <a:p>
            <a:pPr lvl="1"/>
            <a:r>
              <a:rPr lang="en-US" dirty="0"/>
              <a:t>802.11 AANI, report talking about using 802.1CF model for how an 802 radio technology could be integrated with 5G Core. </a:t>
            </a:r>
          </a:p>
          <a:p>
            <a:pPr lvl="1"/>
            <a:r>
              <a:rPr lang="en-US" dirty="0"/>
              <a:t>Review for applicability to this white paper, and invite the author(s) to attend next session.</a:t>
            </a:r>
          </a:p>
          <a:p>
            <a:pPr lvl="1"/>
            <a:r>
              <a:rPr lang="en-US" dirty="0">
                <a:hlinkClick r:id="rId4"/>
              </a:rPr>
              <a:t>11-20-0013-00-AANI-draft-technical-report-on-interworking-between-3gpp-5g-network-wlan</a:t>
            </a:r>
            <a:endParaRPr lang="en-US" dirty="0"/>
          </a:p>
          <a:p>
            <a:pPr lvl="2"/>
            <a:r>
              <a:rPr lang="en-US" dirty="0"/>
              <a:t>Author -  </a:t>
            </a:r>
            <a:r>
              <a:rPr lang="en-GB" dirty="0">
                <a:hlinkClick r:id="rId5"/>
              </a:rPr>
              <a:t>hsoh5@etri.re.kr</a:t>
            </a:r>
            <a:endParaRPr lang="en-GB" dirty="0"/>
          </a:p>
          <a:p>
            <a:pPr lvl="2"/>
            <a:r>
              <a:rPr lang="en-US" dirty="0"/>
              <a:t>May not attend March 2020 meeting due to COVID-19 </a:t>
            </a:r>
          </a:p>
          <a:p>
            <a:pPr lvl="1"/>
            <a:r>
              <a:rPr lang="en-US" dirty="0"/>
              <a:t>This is on integration of 802 into 3GPP, rather than using IEEE 802 as an alternative to, but could be a worthwhile “counterpoint” concept for the paper.</a:t>
            </a:r>
          </a:p>
        </p:txBody>
      </p:sp>
      <p:sp>
        <p:nvSpPr>
          <p:cNvPr id="4" name="Footer Placeholder 3">
            <a:extLst>
              <a:ext uri="{FF2B5EF4-FFF2-40B4-BE49-F238E27FC236}">
                <a16:creationId xmlns:a16="http://schemas.microsoft.com/office/drawing/2014/main" id="{B7CFF186-9736-43C3-9F71-8E8303898703}"/>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09D7872B-F5E7-41F6-9DDF-2B98B1C72D46}"/>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13</a:t>
            </a:fld>
            <a:endParaRPr lang="en-US" altLang="en-US"/>
          </a:p>
        </p:txBody>
      </p:sp>
    </p:spTree>
    <p:extLst>
      <p:ext uri="{BB962C8B-B14F-4D97-AF65-F5344CB8AC3E}">
        <p14:creationId xmlns:p14="http://schemas.microsoft.com/office/powerpoint/2010/main" val="26883324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802.24.2 IoT White Paper</a:t>
            </a:r>
          </a:p>
        </p:txBody>
      </p:sp>
      <p:sp>
        <p:nvSpPr>
          <p:cNvPr id="3" name="Content Placeholder 2"/>
          <p:cNvSpPr>
            <a:spLocks noGrp="1"/>
          </p:cNvSpPr>
          <p:nvPr>
            <p:ph idx="1"/>
          </p:nvPr>
        </p:nvSpPr>
        <p:spPr>
          <a:xfrm>
            <a:off x="1066800" y="1752600"/>
            <a:ext cx="10210800" cy="4343400"/>
          </a:xfrm>
        </p:spPr>
        <p:txBody>
          <a:bodyPr>
            <a:normAutofit fontScale="70000" lnSpcReduction="20000"/>
          </a:bodyPr>
          <a:lstStyle/>
          <a:p>
            <a:r>
              <a:rPr lang="en-US" dirty="0"/>
              <a:t>Status and development of IoT White paper</a:t>
            </a:r>
          </a:p>
          <a:p>
            <a:pPr lvl="1"/>
            <a:r>
              <a:rPr lang="en-US" dirty="0">
                <a:hlinkClick r:id="rId2"/>
              </a:rPr>
              <a:t>802.24-17-0036r2</a:t>
            </a:r>
            <a:endParaRPr lang="en-US" dirty="0"/>
          </a:p>
          <a:p>
            <a:pPr lvl="1"/>
            <a:r>
              <a:rPr lang="en-US" dirty="0"/>
              <a:t>Ludwig is developing some related materials. </a:t>
            </a:r>
          </a:p>
          <a:p>
            <a:pPr lvl="1"/>
            <a:r>
              <a:rPr lang="en-US" dirty="0"/>
              <a:t>Can we pull new developments from P2413 into this white paper?</a:t>
            </a:r>
          </a:p>
          <a:p>
            <a:pPr lvl="1"/>
            <a:r>
              <a:rPr lang="en-US" dirty="0"/>
              <a:t>Single Pair Ethernet and PODL </a:t>
            </a:r>
          </a:p>
          <a:p>
            <a:pPr lvl="1"/>
            <a:r>
              <a:rPr lang="en-US" dirty="0"/>
              <a:t>These will be included in the overall IoT White Paper</a:t>
            </a:r>
          </a:p>
          <a:p>
            <a:pPr lvl="1"/>
            <a:endParaRPr lang="en-US" dirty="0"/>
          </a:p>
          <a:p>
            <a:r>
              <a:rPr lang="en-US" dirty="0"/>
              <a:t>Ludwig will provide an update on P2413 and IEC topics</a:t>
            </a:r>
          </a:p>
          <a:p>
            <a:pPr lvl="1"/>
            <a:r>
              <a:rPr lang="en-US" dirty="0"/>
              <a:t>We will continue to re-structure and advance with more wireless WG materials. </a:t>
            </a:r>
          </a:p>
          <a:p>
            <a:pPr lvl="1"/>
            <a:r>
              <a:rPr lang="en-US" dirty="0"/>
              <a:t>Now approved in May, but not yet published. </a:t>
            </a:r>
          </a:p>
          <a:p>
            <a:pPr lvl="1"/>
            <a:r>
              <a:rPr lang="en-US" dirty="0"/>
              <a:t>New PAR for 2413.1</a:t>
            </a:r>
          </a:p>
          <a:p>
            <a:pPr lvl="1"/>
            <a:r>
              <a:rPr lang="en-US" dirty="0"/>
              <a:t>New PAR 2413.2  Power Distribution IoT. </a:t>
            </a:r>
          </a:p>
          <a:p>
            <a:pPr lvl="1"/>
            <a:endParaRPr lang="en-US" dirty="0"/>
          </a:p>
          <a:p>
            <a:endParaRPr lang="en-US" dirty="0"/>
          </a:p>
          <a:p>
            <a:pPr lvl="2"/>
            <a:endParaRPr lang="en-US" dirty="0"/>
          </a:p>
          <a:p>
            <a:pPr lvl="1"/>
            <a:endParaRPr lang="en-US" dirty="0"/>
          </a:p>
          <a:p>
            <a:pPr lvl="1"/>
            <a:endParaRPr lang="en-US" dirty="0"/>
          </a:p>
          <a:p>
            <a:pPr lvl="1"/>
            <a:endParaRPr lang="en-US" dirty="0"/>
          </a:p>
          <a:p>
            <a:pPr lvl="1"/>
            <a:endParaRPr lang="en-US" dirty="0"/>
          </a:p>
          <a:p>
            <a:pPr lvl="1"/>
            <a:endParaRPr lang="en-US" dirty="0"/>
          </a:p>
        </p:txBody>
      </p:sp>
      <p:sp>
        <p:nvSpPr>
          <p:cNvPr id="4" name="Footer Placeholder 3"/>
          <p:cNvSpPr>
            <a:spLocks noGrp="1"/>
          </p:cNvSpPr>
          <p:nvPr>
            <p:ph type="ftr" sz="quarter" idx="11"/>
          </p:nvPr>
        </p:nvSpPr>
        <p:spPr>
          <a:xfrm>
            <a:off x="7315200" y="6475413"/>
            <a:ext cx="4165600" cy="184666"/>
          </a:xfrm>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14</a:t>
            </a:fld>
            <a:endParaRPr lang="en-US" altLang="en-US"/>
          </a:p>
        </p:txBody>
      </p:sp>
    </p:spTree>
    <p:extLst>
      <p:ext uri="{BB962C8B-B14F-4D97-AF65-F5344CB8AC3E}">
        <p14:creationId xmlns:p14="http://schemas.microsoft.com/office/powerpoint/2010/main" val="14517356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Closing</a:t>
            </a:r>
          </a:p>
        </p:txBody>
      </p:sp>
      <p:sp>
        <p:nvSpPr>
          <p:cNvPr id="3" name="Content Placeholder 2"/>
          <p:cNvSpPr>
            <a:spLocks noGrp="1"/>
          </p:cNvSpPr>
          <p:nvPr>
            <p:ph idx="1"/>
          </p:nvPr>
        </p:nvSpPr>
        <p:spPr>
          <a:xfrm>
            <a:off x="914400" y="1828800"/>
            <a:ext cx="10439400" cy="4267200"/>
          </a:xfrm>
        </p:spPr>
        <p:txBody>
          <a:bodyPr>
            <a:normAutofit/>
          </a:bodyPr>
          <a:lstStyle/>
          <a:p>
            <a:r>
              <a:rPr lang="en-US" dirty="0"/>
              <a:t>Action Items from this meeting</a:t>
            </a:r>
          </a:p>
          <a:p>
            <a:pPr lvl="1"/>
            <a:endParaRPr lang="en-US" dirty="0"/>
          </a:p>
          <a:p>
            <a:pPr lvl="1"/>
            <a:endParaRPr lang="en-US" dirty="0"/>
          </a:p>
          <a:p>
            <a:r>
              <a:rPr lang="en-US" dirty="0"/>
              <a:t>Any New Business?</a:t>
            </a:r>
          </a:p>
          <a:p>
            <a:pPr lvl="1"/>
            <a:endParaRPr lang="en-US" dirty="0"/>
          </a:p>
          <a:p>
            <a:pPr lvl="1"/>
            <a:endParaRPr lang="en-US" dirty="0"/>
          </a:p>
          <a:p>
            <a:r>
              <a:rPr lang="en-US" dirty="0"/>
              <a:t>Adjourn</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15</a:t>
            </a:fld>
            <a:endParaRPr lang="en-US" altLang="en-US"/>
          </a:p>
        </p:txBody>
      </p:sp>
    </p:spTree>
    <p:extLst>
      <p:ext uri="{BB962C8B-B14F-4D97-AF65-F5344CB8AC3E}">
        <p14:creationId xmlns:p14="http://schemas.microsoft.com/office/powerpoint/2010/main" val="15933633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0BCD6F-93E5-4C4B-862E-95273F61B6E8}"/>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F263D28B-65EC-4BCE-8DD1-E3FC7D2B90DD}"/>
              </a:ext>
            </a:extLst>
          </p:cNvPr>
          <p:cNvSpPr>
            <a:spLocks noGrp="1"/>
          </p:cNvSpPr>
          <p:nvPr>
            <p:ph idx="1"/>
          </p:nvPr>
        </p:nvSpPr>
        <p:spPr/>
        <p:txBody>
          <a:bodyPr/>
          <a:lstStyle/>
          <a:p>
            <a:r>
              <a:rPr lang="en-US" dirty="0"/>
              <a:t>Short-form opening</a:t>
            </a:r>
          </a:p>
          <a:p>
            <a:r>
              <a:rPr lang="en-US" dirty="0"/>
              <a:t>Teleconference Planning</a:t>
            </a:r>
          </a:p>
          <a:p>
            <a:r>
              <a:rPr lang="en-US" dirty="0"/>
              <a:t>Review Low Latency White Paper</a:t>
            </a:r>
          </a:p>
          <a:p>
            <a:r>
              <a:rPr lang="en-US" dirty="0"/>
              <a:t>Review “IEEE 802 Solutions for Vertical Applications”</a:t>
            </a:r>
          </a:p>
          <a:p>
            <a:r>
              <a:rPr lang="en-US" dirty="0"/>
              <a:t>Review 802.24.2 IoT White Paper</a:t>
            </a:r>
          </a:p>
          <a:p>
            <a:endParaRPr lang="en-US" dirty="0"/>
          </a:p>
        </p:txBody>
      </p:sp>
      <p:sp>
        <p:nvSpPr>
          <p:cNvPr id="4" name="Footer Placeholder 3">
            <a:extLst>
              <a:ext uri="{FF2B5EF4-FFF2-40B4-BE49-F238E27FC236}">
                <a16:creationId xmlns:a16="http://schemas.microsoft.com/office/drawing/2014/main" id="{0E5816E7-CDE7-4A95-A6BD-D607BD33683F}"/>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8C52C22C-5ECD-4957-8B9F-3F91247F59ED}"/>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a:t>
            </a:fld>
            <a:endParaRPr lang="en-US" altLang="en-US"/>
          </a:p>
        </p:txBody>
      </p:sp>
    </p:spTree>
    <p:extLst>
      <p:ext uri="{BB962C8B-B14F-4D97-AF65-F5344CB8AC3E}">
        <p14:creationId xmlns:p14="http://schemas.microsoft.com/office/powerpoint/2010/main" val="40024506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ln/>
        </p:spPr>
        <p:txBody>
          <a:bodyPr/>
          <a:lstStyle/>
          <a:p>
            <a:r>
              <a:rPr lang="en-US" altLang="en-US" sz="3200" dirty="0"/>
              <a:t>802.24 Overview</a:t>
            </a:r>
          </a:p>
        </p:txBody>
      </p:sp>
      <p:sp>
        <p:nvSpPr>
          <p:cNvPr id="4099" name="Rectangle 3"/>
          <p:cNvSpPr>
            <a:spLocks noGrp="1" noChangeArrowheads="1"/>
          </p:cNvSpPr>
          <p:nvPr>
            <p:ph idx="1"/>
          </p:nvPr>
        </p:nvSpPr>
        <p:spPr>
          <a:xfrm>
            <a:off x="914400" y="1676400"/>
            <a:ext cx="10439400" cy="4495800"/>
          </a:xfrm>
          <a:ln/>
        </p:spPr>
        <p:txBody>
          <a:bodyPr>
            <a:normAutofit/>
          </a:bodyPr>
          <a:lstStyle/>
          <a:p>
            <a:r>
              <a:rPr lang="en-US" altLang="en-US" dirty="0"/>
              <a:t>Officers</a:t>
            </a:r>
          </a:p>
          <a:p>
            <a:pPr lvl="1"/>
            <a:r>
              <a:rPr lang="en-US" altLang="en-US" sz="2900" dirty="0"/>
              <a:t>TAG Chair:			Tim Godfrey</a:t>
            </a:r>
          </a:p>
          <a:p>
            <a:pPr lvl="1"/>
            <a:r>
              <a:rPr lang="en-US" altLang="en-US" sz="2900" dirty="0"/>
              <a:t>Secretary &amp; TAG Vice Chair:	Ben Rolfe</a:t>
            </a:r>
          </a:p>
          <a:p>
            <a:r>
              <a:rPr lang="en-US" altLang="en-US" dirty="0"/>
              <a:t>Task Groups</a:t>
            </a:r>
          </a:p>
          <a:p>
            <a:pPr lvl="1"/>
            <a:r>
              <a:rPr lang="en-US" altLang="en-US" dirty="0"/>
              <a:t>802.24.1	Smart Grid TG		Tim Godfrey</a:t>
            </a:r>
          </a:p>
          <a:p>
            <a:pPr lvl="1"/>
            <a:r>
              <a:rPr lang="en-US" altLang="en-US" dirty="0"/>
              <a:t>802.24.2	IoT TG			Chris </a:t>
            </a:r>
            <a:r>
              <a:rPr lang="en-US" altLang="en-US" dirty="0" err="1"/>
              <a:t>DiMinico</a:t>
            </a:r>
            <a:endParaRPr lang="en-US" altLang="en-US" dirty="0"/>
          </a:p>
          <a:p>
            <a:r>
              <a:rPr lang="en-US" altLang="en-US" dirty="0"/>
              <a:t>30 Voting Members</a:t>
            </a:r>
          </a:p>
        </p:txBody>
      </p:sp>
      <p:sp>
        <p:nvSpPr>
          <p:cNvPr id="6" name="Slide Number Placeholder 5"/>
          <p:cNvSpPr>
            <a:spLocks noGrp="1"/>
          </p:cNvSpPr>
          <p:nvPr>
            <p:ph type="sldNum" sz="quarter" idx="12"/>
          </p:nvPr>
        </p:nvSpPr>
        <p:spPr>
          <a:xfrm>
            <a:off x="5930398" y="6475413"/>
            <a:ext cx="432811" cy="184666"/>
          </a:xfrm>
          <a:prstGeom prst="rect">
            <a:avLst/>
          </a:prstGeom>
        </p:spPr>
        <p:txBody>
          <a:bodyPr/>
          <a:lstStyle/>
          <a:p>
            <a:r>
              <a:rPr lang="en-US" altLang="en-US"/>
              <a:t>Slide </a:t>
            </a:r>
            <a:fld id="{21094F23-5605-4FD6-98C1-874C85FFA791}" type="slidenum">
              <a:rPr lang="en-US" altLang="en-US" smtClean="0"/>
              <a:pPr/>
              <a:t>3</a:t>
            </a:fld>
            <a:endParaRPr lang="en-US" altLang="en-US"/>
          </a:p>
        </p:txBody>
      </p:sp>
    </p:spTree>
    <p:extLst>
      <p:ext uri="{BB962C8B-B14F-4D97-AF65-F5344CB8AC3E}">
        <p14:creationId xmlns:p14="http://schemas.microsoft.com/office/powerpoint/2010/main" val="39534646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6F93A480-2A61-46F4-BD24-F91A0A4F10D7}"/>
              </a:ext>
            </a:extLst>
          </p:cNvPr>
          <p:cNvSpPr>
            <a:spLocks noGrp="1" noChangeArrowheads="1"/>
          </p:cNvSpPr>
          <p:nvPr>
            <p:ph type="title"/>
          </p:nvPr>
        </p:nvSpPr>
        <p:spPr>
          <a:xfrm>
            <a:off x="1857632" y="527050"/>
            <a:ext cx="8458200" cy="609600"/>
          </a:xfrm>
        </p:spPr>
        <p:txBody>
          <a:bodyPr/>
          <a:lstStyle/>
          <a:p>
            <a:r>
              <a:rPr lang="en-US" altLang="en-US" sz="3200" u="sng" dirty="0"/>
              <a:t>Guidelines for IEEE-SA Meetings</a:t>
            </a:r>
          </a:p>
        </p:txBody>
      </p:sp>
      <p:sp>
        <p:nvSpPr>
          <p:cNvPr id="15363" name="Rectangle 3">
            <a:extLst>
              <a:ext uri="{FF2B5EF4-FFF2-40B4-BE49-F238E27FC236}">
                <a16:creationId xmlns:a16="http://schemas.microsoft.com/office/drawing/2014/main" id="{DD70F209-A088-463E-A33E-F570A44F0607}"/>
              </a:ext>
            </a:extLst>
          </p:cNvPr>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5364" name="Rectangle 4">
            <a:extLst>
              <a:ext uri="{FF2B5EF4-FFF2-40B4-BE49-F238E27FC236}">
                <a16:creationId xmlns:a16="http://schemas.microsoft.com/office/drawing/2014/main" id="{ED8F98C9-BE8B-40FD-8A71-CAC82411B306}"/>
              </a:ext>
            </a:extLst>
          </p:cNvPr>
          <p:cNvSpPr>
            <a:spLocks noChangeArrowheads="1"/>
          </p:cNvSpPr>
          <p:nvPr/>
        </p:nvSpPr>
        <p:spPr bwMode="auto">
          <a:xfrm>
            <a:off x="914400" y="1289050"/>
            <a:ext cx="10439400" cy="5186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pPr>
            <a:r>
              <a:rPr lang="en-US" altLang="en-US" sz="1600" b="1" dirty="0"/>
              <a:t>All IEEE-SA standards meetings shall be conducted in compliance with all applicable laws, including antitrust and competition laws.</a:t>
            </a:r>
          </a:p>
          <a:p>
            <a:pPr>
              <a:lnSpc>
                <a:spcPct val="80000"/>
              </a:lnSpc>
              <a:spcAft>
                <a:spcPct val="40000"/>
              </a:spcAft>
            </a:pPr>
            <a:r>
              <a:rPr lang="en-US" altLang="en-US" sz="1600" b="1" dirty="0"/>
              <a:t>Don’t discuss the interpretation, validity, or essentiality of patents/patent claims. </a:t>
            </a:r>
          </a:p>
          <a:p>
            <a:pPr>
              <a:lnSpc>
                <a:spcPct val="80000"/>
              </a:lnSpc>
              <a:spcAft>
                <a:spcPct val="40000"/>
              </a:spcAft>
            </a:pPr>
            <a:r>
              <a:rPr lang="en-US" altLang="en-US" sz="1600" b="1" dirty="0"/>
              <a:t>Don’t discuss specific license rates, terms, or conditions.</a:t>
            </a:r>
          </a:p>
          <a:p>
            <a:pPr lvl="1">
              <a:lnSpc>
                <a:spcPct val="80000"/>
              </a:lnSpc>
              <a:spcAft>
                <a:spcPct val="40000"/>
              </a:spcAft>
            </a:pPr>
            <a:r>
              <a:rPr lang="en-US" altLang="en-US" sz="1300" dirty="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300" dirty="0"/>
              <a:t>Technical considerations remain primary focus</a:t>
            </a:r>
            <a:endParaRPr lang="en-US" altLang="en-US" sz="1300" dirty="0"/>
          </a:p>
          <a:p>
            <a:pPr>
              <a:lnSpc>
                <a:spcPct val="80000"/>
              </a:lnSpc>
              <a:spcAft>
                <a:spcPct val="40000"/>
              </a:spcAft>
            </a:pPr>
            <a:r>
              <a:rPr lang="en-US" altLang="en-US" sz="1600" b="1" dirty="0"/>
              <a:t>Don’t discuss or engage in the fixing of product prices, allocation of customers, or division of sales markets.</a:t>
            </a:r>
          </a:p>
          <a:p>
            <a:pPr>
              <a:lnSpc>
                <a:spcPct val="80000"/>
              </a:lnSpc>
              <a:spcAft>
                <a:spcPct val="40000"/>
              </a:spcAft>
            </a:pPr>
            <a:r>
              <a:rPr lang="en-US" altLang="en-US" sz="1600" b="1" dirty="0"/>
              <a:t>Don’t discuss the status or substance of ongoing or threatened litigation.</a:t>
            </a:r>
          </a:p>
          <a:p>
            <a:pPr>
              <a:lnSpc>
                <a:spcPct val="80000"/>
              </a:lnSpc>
              <a:spcAft>
                <a:spcPct val="40000"/>
              </a:spcAft>
            </a:pPr>
            <a:r>
              <a:rPr lang="en-US" altLang="en-US" sz="1600" b="1" dirty="0"/>
              <a:t>Don’t be silent if inappropriate topics are discussed… do formally object.</a:t>
            </a:r>
          </a:p>
          <a:p>
            <a:pPr algn="ctr">
              <a:lnSpc>
                <a:spcPct val="80000"/>
              </a:lnSpc>
              <a:buFont typeface="Monotype Sorts" pitchFamily="2" charset="2"/>
              <a:buNone/>
            </a:pPr>
            <a:r>
              <a:rPr lang="en-US" altLang="en-US" sz="1000" b="1" dirty="0"/>
              <a:t>---------------------------------------------------------------   </a:t>
            </a:r>
          </a:p>
          <a:p>
            <a:pPr algn="ctr">
              <a:lnSpc>
                <a:spcPct val="80000"/>
              </a:lnSpc>
              <a:buFont typeface="Monotype Sorts" pitchFamily="2" charset="2"/>
              <a:buNone/>
            </a:pPr>
            <a:r>
              <a:rPr lang="en-US" altLang="en-US" sz="1200" b="1" dirty="0"/>
              <a:t>If you have questions, contact the IEEE-SA Standards Board Patent Committee Administrator at patcom@ieee.org or visit http://standards.ieee.org/about/sasb/patcom/index.html </a:t>
            </a:r>
            <a:br>
              <a:rPr lang="en-US" altLang="en-US" sz="1200" b="1" dirty="0"/>
            </a:br>
            <a:endParaRPr lang="en-US" altLang="en-US" sz="1200" b="1" dirty="0"/>
          </a:p>
          <a:p>
            <a:pPr algn="ctr">
              <a:lnSpc>
                <a:spcPct val="80000"/>
              </a:lnSpc>
              <a:buFont typeface="Monotype Sorts" pitchFamily="2" charset="2"/>
              <a:buNone/>
            </a:pPr>
            <a:r>
              <a:rPr lang="en-US" altLang="en-US" sz="1200" b="1" dirty="0"/>
              <a:t>See </a:t>
            </a:r>
            <a:r>
              <a:rPr lang="en-US" altLang="en-US" sz="1200" b="1" i="1" dirty="0"/>
              <a:t>IEEE-SA Standards Board Operations Manual</a:t>
            </a:r>
            <a:r>
              <a:rPr lang="en-US" altLang="en-US" sz="1200" b="1" dirty="0"/>
              <a:t>, clause 5.3.10 and </a:t>
            </a:r>
            <a:r>
              <a:rPr lang="en-GB" altLang="en-US" sz="1200" b="1" dirty="0"/>
              <a:t>“Promoting Competition and Innovation: What You Need to Know about the IEEE Standards Association's Antitrust and Competition Policy”</a:t>
            </a:r>
            <a:r>
              <a:rPr lang="en-US" altLang="en-US" sz="1200" b="1" dirty="0"/>
              <a:t> for more details.</a:t>
            </a:r>
          </a:p>
          <a:p>
            <a:pPr algn="ctr">
              <a:lnSpc>
                <a:spcPct val="80000"/>
              </a:lnSpc>
              <a:buFont typeface="Monotype Sorts" pitchFamily="2" charset="2"/>
              <a:buNone/>
            </a:pPr>
            <a:endParaRPr lang="en-US" altLang="en-US" sz="1200" b="1" dirty="0"/>
          </a:p>
          <a:p>
            <a:pPr algn="ctr">
              <a:lnSpc>
                <a:spcPct val="80000"/>
              </a:lnSpc>
              <a:buFont typeface="Monotype Sorts" pitchFamily="2" charset="2"/>
              <a:buNone/>
            </a:pPr>
            <a:r>
              <a:rPr lang="en-US" altLang="en-US" sz="1200" b="1" dirty="0"/>
              <a:t>This slide set is available </a:t>
            </a:r>
            <a:br>
              <a:rPr lang="en-US" altLang="en-US" sz="1200" b="1" dirty="0"/>
            </a:br>
            <a:r>
              <a:rPr lang="en-US" altLang="en-US" sz="1200" b="1" dirty="0"/>
              <a:t>at https://development.standards.ieee.org/myproject/Public/mytools/mob/preparslides.ppt</a:t>
            </a:r>
          </a:p>
        </p:txBody>
      </p:sp>
      <p:sp>
        <p:nvSpPr>
          <p:cNvPr id="5" name="Text Box 2">
            <a:extLst>
              <a:ext uri="{FF2B5EF4-FFF2-40B4-BE49-F238E27FC236}">
                <a16:creationId xmlns:a16="http://schemas.microsoft.com/office/drawing/2014/main" id="{393A7522-E90A-4EC2-98FF-C738C6211D64}"/>
              </a:ext>
            </a:extLst>
          </p:cNvPr>
          <p:cNvSpPr txBox="1">
            <a:spLocks noChangeArrowheads="1"/>
          </p:cNvSpPr>
          <p:nvPr/>
        </p:nvSpPr>
        <p:spPr bwMode="auto">
          <a:xfrm>
            <a:off x="7667628" y="6475416"/>
            <a:ext cx="2398713"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b="1">
                <a:solidFill>
                  <a:schemeClr val="tx1"/>
                </a:solidFill>
                <a:latin typeface="Times New Roman" panose="02020603050405020304" pitchFamily="18" charset="0"/>
              </a:defRPr>
            </a:lvl1pPr>
            <a:lvl2pPr marL="742950" indent="-28575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chemeClr val="tx1"/>
                </a:solidFill>
                <a:latin typeface="Times New Roman" panose="02020603050405020304" pitchFamily="18" charset="0"/>
              </a:defRPr>
            </a:lvl2pPr>
            <a:lvl3pPr marL="11430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Times New Roman" panose="02020603050405020304" pitchFamily="18" charset="0"/>
              </a:defRPr>
            </a:lvl3pPr>
            <a:lvl4pPr marL="16002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4pPr>
            <a:lvl5pPr marL="20574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9pPr>
          </a:lstStyle>
          <a:p>
            <a:pPr algn="r">
              <a:spcBef>
                <a:spcPct val="0"/>
              </a:spcBef>
              <a:buFontTx/>
              <a:buNone/>
            </a:pPr>
            <a:r>
              <a:rPr lang="en-US" altLang="en-US" sz="1200" b="0">
                <a:solidFill>
                  <a:srgbClr val="000000"/>
                </a:solidFill>
                <a:ea typeface="MS Gothic" panose="020B0609070205080204" pitchFamily="49" charset="-128"/>
              </a:rPr>
              <a:t>IEEE 802 Executive Committee</a:t>
            </a:r>
          </a:p>
        </p:txBody>
      </p:sp>
    </p:spTree>
    <p:extLst>
      <p:ext uri="{BB962C8B-B14F-4D97-AF65-F5344CB8AC3E}">
        <p14:creationId xmlns:p14="http://schemas.microsoft.com/office/powerpoint/2010/main" val="301390320"/>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5</a:t>
            </a:fld>
            <a:endParaRPr lang="en-US" altLang="en-US"/>
          </a:p>
        </p:txBody>
      </p:sp>
    </p:spTree>
    <p:extLst>
      <p:ext uri="{BB962C8B-B14F-4D97-AF65-F5344CB8AC3E}">
        <p14:creationId xmlns:p14="http://schemas.microsoft.com/office/powerpoint/2010/main" val="34646500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600200"/>
            <a:ext cx="10361084" cy="4953000"/>
          </a:xfrm>
        </p:spPr>
        <p:txBody>
          <a:bodyPr>
            <a:normAutofit fontScale="85000" lnSpcReduction="10000"/>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6</a:t>
            </a:fld>
            <a:endParaRPr lang="en-US" altLang="en-US"/>
          </a:p>
        </p:txBody>
      </p:sp>
    </p:spTree>
    <p:extLst>
      <p:ext uri="{BB962C8B-B14F-4D97-AF65-F5344CB8AC3E}">
        <p14:creationId xmlns:p14="http://schemas.microsoft.com/office/powerpoint/2010/main" val="131171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50000"/>
                  </a:schemeClr>
                </a:solidFill>
              </a:rPr>
              <a:t>Participant behavior in IEEE-SA activities is guided</a:t>
            </a:r>
            <a:br>
              <a:rPr lang="en-US" dirty="0">
                <a:solidFill>
                  <a:schemeClr val="accent5">
                    <a:lumMod val="50000"/>
                  </a:schemeClr>
                </a:solidFill>
              </a:rPr>
            </a:br>
            <a:r>
              <a:rPr lang="en-US" dirty="0">
                <a:solidFill>
                  <a:schemeClr val="accent5">
                    <a:lumMod val="50000"/>
                  </a:schemeClr>
                </a:solidFill>
              </a:rPr>
              <a:t>by the IEEE Codes of Ethics &amp; Conduct</a:t>
            </a:r>
          </a:p>
        </p:txBody>
      </p:sp>
      <p:sp>
        <p:nvSpPr>
          <p:cNvPr id="3" name="Content Placeholder 2"/>
          <p:cNvSpPr>
            <a:spLocks noGrp="1"/>
          </p:cNvSpPr>
          <p:nvPr>
            <p:ph idx="1"/>
          </p:nvPr>
        </p:nvSpPr>
        <p:spPr>
          <a:xfrm>
            <a:off x="914400" y="1981200"/>
            <a:ext cx="10363200" cy="4419600"/>
          </a:xfrm>
        </p:spPr>
        <p:txBody>
          <a:bodyPr>
            <a:normAutofit fontScale="92500" lnSpcReduction="20000"/>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dirty="0"/>
              <a:t>Uphold the highest standards of integrity, responsible behavior, and ethical and professional conduct</a:t>
            </a:r>
          </a:p>
          <a:p>
            <a:pPr lvl="1">
              <a:buFont typeface="Arial" panose="020B0604020202020204" pitchFamily="34" charset="0"/>
              <a:buChar char="•"/>
            </a:pPr>
            <a:r>
              <a:rPr lang="en-US" sz="1800" dirty="0"/>
              <a:t>Treat people fairly and with respect, to not engage in harassment, discrimination, or retaliation, and to protect people's privacy.</a:t>
            </a:r>
          </a:p>
          <a:p>
            <a:pPr lvl="1">
              <a:buFont typeface="Arial" panose="020B0604020202020204" pitchFamily="34" charset="0"/>
              <a:buChar char="•"/>
            </a:pPr>
            <a:r>
              <a:rPr lang="en-US" sz="1800"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50000"/>
                  </a:schemeClr>
                </a:solidFill>
              </a:rPr>
              <a:t>Participants in the IEEE-SA “individual process” shall</a:t>
            </a:r>
            <a:br>
              <a:rPr lang="en-US" dirty="0">
                <a:solidFill>
                  <a:schemeClr val="accent5">
                    <a:lumMod val="50000"/>
                  </a:schemeClr>
                </a:solidFill>
              </a:rPr>
            </a:br>
            <a:r>
              <a:rPr lang="en-US" dirty="0">
                <a:solidFill>
                  <a:schemeClr val="accent5">
                    <a:lumMod val="50000"/>
                  </a:schemeClr>
                </a:solidFill>
              </a:rPr>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50000"/>
                  </a:schemeClr>
                </a:solidFill>
              </a:rPr>
              <a:t>IEEE-SA standards activities shall allow the fair &amp;</a:t>
            </a:r>
            <a:br>
              <a:rPr lang="en-US" dirty="0">
                <a:solidFill>
                  <a:schemeClr val="accent5">
                    <a:lumMod val="50000"/>
                  </a:schemeClr>
                </a:solidFill>
              </a:rPr>
            </a:br>
            <a:r>
              <a:rPr lang="en-US" dirty="0">
                <a:solidFill>
                  <a:schemeClr val="accent5">
                    <a:lumMod val="50000"/>
                  </a:schemeClr>
                </a:solidFill>
              </a:rPr>
              <a:t>equitable consideration of all viewpoints</a:t>
            </a:r>
          </a:p>
        </p:txBody>
      </p:sp>
      <p:sp>
        <p:nvSpPr>
          <p:cNvPr id="3" name="Content Placeholder 2"/>
          <p:cNvSpPr>
            <a:spLocks noGrp="1"/>
          </p:cNvSpPr>
          <p:nvPr>
            <p:ph idx="1"/>
          </p:nvPr>
        </p:nvSpPr>
        <p:spPr>
          <a:xfrm>
            <a:off x="914400" y="1981200"/>
            <a:ext cx="10363200" cy="4419600"/>
          </a:xfrm>
        </p:spPr>
        <p:txBody>
          <a:bodyPr>
            <a:normAutofit fontScale="85000" lnSpcReduction="10000"/>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969542746"/>
      </p:ext>
    </p:extLst>
  </p:cSld>
  <p:clrMapOvr>
    <a:masterClrMapping/>
  </p:clrMapOvr>
</p:sld>
</file>

<file path=ppt/theme/theme1.xml><?xml version="1.0" encoding="utf-8"?>
<a:theme xmlns:a="http://schemas.openxmlformats.org/drawingml/2006/main" name="802-24-Theme1">
  <a:themeElements>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24-Theme1" id="{71AA4CE9-9702-411B-A30F-4CFFB88909A4}" vid="{122AA4A9-5C12-4562-9898-C2882640591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802-24-Theme1</Template>
  <TotalTime>42971</TotalTime>
  <Words>1374</Words>
  <Application>Microsoft Office PowerPoint</Application>
  <PresentationFormat>Widescreen</PresentationFormat>
  <Paragraphs>178</Paragraphs>
  <Slides>15</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Helvetica</vt:lpstr>
      <vt:lpstr>Monotype Sorts</vt:lpstr>
      <vt:lpstr>Times New Roman</vt:lpstr>
      <vt:lpstr>802-24-Theme1</vt:lpstr>
      <vt:lpstr>802.24 Vertical Applications TAG </vt:lpstr>
      <vt:lpstr>Agenda</vt:lpstr>
      <vt:lpstr>802.24 Overview</vt:lpstr>
      <vt:lpstr>Guidelines for IEEE-SA Meetings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Teleconference Planning</vt:lpstr>
      <vt:lpstr>“Low latency” White Paper</vt:lpstr>
      <vt:lpstr>Next Steps</vt:lpstr>
      <vt:lpstr>"IEEE 802 Solutions for Vertical Applications"</vt:lpstr>
      <vt:lpstr>802.24.2 IoT White Paper</vt:lpstr>
      <vt:lpstr>Closing</vt:lpstr>
    </vt:vector>
  </TitlesOfParts>
  <Company>EPRI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802.24 Opening Report</dc:title>
  <dc:subject>802.24 Opening Report</dc:subject>
  <dc:creator>Godfrey, Tim</dc:creator>
  <cp:keywords/>
  <dc:description>&lt;doc#&gt;</dc:description>
  <cp:lastModifiedBy>Godfrey, Tim</cp:lastModifiedBy>
  <cp:revision>804</cp:revision>
  <cp:lastPrinted>1998-02-10T13:28:06Z</cp:lastPrinted>
  <dcterms:created xsi:type="dcterms:W3CDTF">2015-05-13T21:49:41Z</dcterms:created>
  <dcterms:modified xsi:type="dcterms:W3CDTF">2020-03-18T19:43:15Z</dcterms:modified>
</cp:coreProperties>
</file>