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7"/>
  </p:notesMasterIdLst>
  <p:handoutMasterIdLst>
    <p:handoutMasterId r:id="rId28"/>
  </p:handoutMasterIdLst>
  <p:sldIdLst>
    <p:sldId id="258" r:id="rId2"/>
    <p:sldId id="447" r:id="rId3"/>
    <p:sldId id="285" r:id="rId4"/>
    <p:sldId id="414" r:id="rId5"/>
    <p:sldId id="418" r:id="rId6"/>
    <p:sldId id="259" r:id="rId7"/>
    <p:sldId id="270" r:id="rId8"/>
    <p:sldId id="434" r:id="rId9"/>
    <p:sldId id="325" r:id="rId10"/>
    <p:sldId id="406" r:id="rId11"/>
    <p:sldId id="478" r:id="rId12"/>
    <p:sldId id="480" r:id="rId13"/>
    <p:sldId id="481" r:id="rId14"/>
    <p:sldId id="482" r:id="rId15"/>
    <p:sldId id="396" r:id="rId16"/>
    <p:sldId id="415" r:id="rId17"/>
    <p:sldId id="466" r:id="rId18"/>
    <p:sldId id="483" r:id="rId19"/>
    <p:sldId id="479" r:id="rId20"/>
    <p:sldId id="476" r:id="rId21"/>
    <p:sldId id="475" r:id="rId22"/>
    <p:sldId id="477" r:id="rId23"/>
    <p:sldId id="433" r:id="rId24"/>
    <p:sldId id="474" r:id="rId25"/>
    <p:sldId id="39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44" autoAdjust="0"/>
    <p:restoredTop sz="94099" autoAdjust="0"/>
  </p:normalViewPr>
  <p:slideViewPr>
    <p:cSldViewPr>
      <p:cViewPr varScale="1">
        <p:scale>
          <a:sx n="124" d="100"/>
          <a:sy n="124" d="100"/>
        </p:scale>
        <p:origin x="126" y="180"/>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413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384175" y="701675"/>
            <a:ext cx="6165850"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802.24-19-0002r2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January 2019</a:t>
            </a:r>
          </a:p>
        </p:txBody>
      </p:sp>
      <p:sp>
        <p:nvSpPr>
          <p:cNvPr id="12" name="Rectangle 7">
            <a:extLst>
              <a:ext uri="{FF2B5EF4-FFF2-40B4-BE49-F238E27FC236}">
                <a16:creationId xmlns:a16="http://schemas.microsoft.com/office/drawing/2014/main" id="{2471AF9E-964C-4E35-9B55-E0CEAA81578D}"/>
              </a:ext>
            </a:extLst>
          </p:cNvPr>
          <p:cNvSpPr>
            <a:spLocks noChangeArrowheads="1"/>
          </p:cNvSpPr>
          <p:nvPr userDrawn="1"/>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January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24/dcn/18/24-18-0023-00-sgtg-comment-spreadsheet.xlsx" TargetMode="External"/><Relationship Id="rId2" Type="http://schemas.openxmlformats.org/officeDocument/2006/relationships/hyperlink" Target="https://mentor.ieee.org/802.24/dcn/18/24-18-0022-00-sgtg-utility-applications-of-time-sensitive-networking-white-pape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eee802.org/24/Smart%20Grid%20Standards%20for%20Operation%20in%20Sub-1%20GHz%20Bands_white%20paper.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January 2019 </a:t>
            </a:r>
          </a:p>
          <a:p>
            <a:endParaRPr lang="en-US" dirty="0"/>
          </a:p>
          <a:p>
            <a:r>
              <a:rPr lang="en-US" dirty="0"/>
              <a:t>St. Louis, MO,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990600" y="1752600"/>
            <a:ext cx="10363200" cy="4343400"/>
          </a:xfrm>
        </p:spPr>
        <p:txBody>
          <a:bodyPr>
            <a:normAutofit fontScale="92500" lnSpcReduction="10000"/>
          </a:bodyPr>
          <a:lstStyle/>
          <a:p>
            <a:endParaRPr lang="en-US" dirty="0"/>
          </a:p>
          <a:p>
            <a:r>
              <a:rPr lang="en-US" dirty="0"/>
              <a:t>Comment Collection</a:t>
            </a:r>
          </a:p>
          <a:p>
            <a:pPr lvl="1"/>
            <a:r>
              <a:rPr lang="en-US" dirty="0"/>
              <a:t>The 802.24 TAG and 802.1 TSN TG solicit comments on </a:t>
            </a:r>
            <a:r>
              <a:rPr lang="en-US" dirty="0">
                <a:hlinkClick r:id="rId2"/>
              </a:rPr>
              <a:t>802.24-18-0011-00-sgtg</a:t>
            </a:r>
            <a:r>
              <a:rPr lang="en-US" dirty="0"/>
              <a:t>  "Utility Applications of Time Sensitive Networking White Paper"</a:t>
            </a:r>
          </a:p>
          <a:p>
            <a:pPr lvl="1"/>
            <a:r>
              <a:rPr lang="en-US" dirty="0">
                <a:hlinkClick r:id="rId3"/>
              </a:rPr>
              <a:t>Comment submittal spreadsheet</a:t>
            </a:r>
            <a:r>
              <a:rPr lang="en-US" dirty="0"/>
              <a:t> provided </a:t>
            </a:r>
          </a:p>
          <a:p>
            <a:endParaRPr lang="en-US" dirty="0"/>
          </a:p>
          <a:p>
            <a:r>
              <a:rPr lang="en-US" dirty="0"/>
              <a:t>Will remain open until Meeting</a:t>
            </a:r>
          </a:p>
          <a:p>
            <a:r>
              <a:rPr lang="en-US" dirty="0"/>
              <a:t>Expect to finalize in March and start publishing process</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4779" y="6475413"/>
            <a:ext cx="504049" cy="184666"/>
          </a:xfrm>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13809-C082-4515-BCA0-8024249E9CC9}"/>
              </a:ext>
            </a:extLst>
          </p:cNvPr>
          <p:cNvSpPr>
            <a:spLocks noGrp="1"/>
          </p:cNvSpPr>
          <p:nvPr>
            <p:ph type="title"/>
          </p:nvPr>
        </p:nvSpPr>
        <p:spPr/>
        <p:txBody>
          <a:bodyPr/>
          <a:lstStyle/>
          <a:p>
            <a:r>
              <a:rPr lang="en-US" dirty="0"/>
              <a:t>Collaboration with 802.21</a:t>
            </a:r>
          </a:p>
        </p:txBody>
      </p:sp>
      <p:sp>
        <p:nvSpPr>
          <p:cNvPr id="3" name="Content Placeholder 2">
            <a:extLst>
              <a:ext uri="{FF2B5EF4-FFF2-40B4-BE49-F238E27FC236}">
                <a16:creationId xmlns:a16="http://schemas.microsoft.com/office/drawing/2014/main" id="{AC15AA86-C47E-4F6C-9AD1-E14A688ADD39}"/>
              </a:ext>
            </a:extLst>
          </p:cNvPr>
          <p:cNvSpPr>
            <a:spLocks noGrp="1"/>
          </p:cNvSpPr>
          <p:nvPr>
            <p:ph idx="1"/>
          </p:nvPr>
        </p:nvSpPr>
        <p:spPr/>
        <p:txBody>
          <a:bodyPr>
            <a:normAutofit fontScale="85000" lnSpcReduction="20000"/>
          </a:bodyPr>
          <a:lstStyle/>
          <a:p>
            <a:r>
              <a:rPr lang="en-US" dirty="0"/>
              <a:t>'Network Enablers for Seamless HMD-based VR (Virtual Reality)’ </a:t>
            </a:r>
          </a:p>
          <a:p>
            <a:r>
              <a:rPr lang="en-US" dirty="0" err="1"/>
              <a:t>Subir</a:t>
            </a:r>
            <a:r>
              <a:rPr lang="en-US" dirty="0"/>
              <a:t> Das</a:t>
            </a:r>
          </a:p>
          <a:p>
            <a:endParaRPr lang="en-US" dirty="0"/>
          </a:p>
          <a:p>
            <a:r>
              <a:rPr lang="en-US" dirty="0"/>
              <a:t>21-19-0009-01-0000   Was presented in 802.11 and 802.15. Subject of discussion</a:t>
            </a:r>
          </a:p>
          <a:p>
            <a:r>
              <a:rPr lang="en-US" dirty="0"/>
              <a:t>Vertical Applications Collaboration Opportunities</a:t>
            </a:r>
          </a:p>
          <a:p>
            <a:pPr lvl="1"/>
            <a:r>
              <a:rPr lang="en-US" dirty="0"/>
              <a:t>Relates to activities in Real-time. </a:t>
            </a:r>
          </a:p>
          <a:p>
            <a:pPr lvl="1"/>
            <a:r>
              <a:rPr lang="en-US" dirty="0"/>
              <a:t>New activity just starting on Real Time (by Oliver Holland)</a:t>
            </a:r>
          </a:p>
          <a:p>
            <a:pPr lvl="1"/>
            <a:r>
              <a:rPr lang="en-US" dirty="0"/>
              <a:t>Will include text contributions in March 2019. </a:t>
            </a:r>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44861049-D076-4350-99B5-9E26A90D93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609E97-E6B3-4677-B159-2875E0DBB2FB}"/>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4090988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D1ED-8F8A-42DC-B2DB-BE14C95649DE}"/>
              </a:ext>
            </a:extLst>
          </p:cNvPr>
          <p:cNvSpPr>
            <a:spLocks noGrp="1"/>
          </p:cNvSpPr>
          <p:nvPr>
            <p:ph type="title"/>
          </p:nvPr>
        </p:nvSpPr>
        <p:spPr/>
        <p:txBody>
          <a:bodyPr/>
          <a:lstStyle/>
          <a:p>
            <a:r>
              <a:rPr lang="en-US" dirty="0"/>
              <a:t>AR/VR Low Latency</a:t>
            </a:r>
          </a:p>
        </p:txBody>
      </p:sp>
      <p:sp>
        <p:nvSpPr>
          <p:cNvPr id="3" name="Content Placeholder 2">
            <a:extLst>
              <a:ext uri="{FF2B5EF4-FFF2-40B4-BE49-F238E27FC236}">
                <a16:creationId xmlns:a16="http://schemas.microsoft.com/office/drawing/2014/main" id="{A5B1BDFD-63A2-4450-AE7A-ED2CB15966D9}"/>
              </a:ext>
            </a:extLst>
          </p:cNvPr>
          <p:cNvSpPr>
            <a:spLocks noGrp="1"/>
          </p:cNvSpPr>
          <p:nvPr>
            <p:ph idx="1"/>
          </p:nvPr>
        </p:nvSpPr>
        <p:spPr/>
        <p:txBody>
          <a:bodyPr>
            <a:normAutofit fontScale="40000" lnSpcReduction="20000"/>
          </a:bodyPr>
          <a:lstStyle/>
          <a:p>
            <a:r>
              <a:rPr lang="en-US" dirty="0"/>
              <a:t>Goals of 802.21 activity</a:t>
            </a:r>
          </a:p>
          <a:p>
            <a:pPr lvl="1"/>
            <a:r>
              <a:rPr lang="en-US" dirty="0"/>
              <a:t>independent of what RTA in 802.11 does</a:t>
            </a:r>
          </a:p>
          <a:p>
            <a:pPr lvl="1"/>
            <a:r>
              <a:rPr lang="en-US" dirty="0"/>
              <a:t>Goal 1: Letting the wireless WGs know what the wireless link requirements are</a:t>
            </a:r>
          </a:p>
          <a:p>
            <a:pPr lvl="1"/>
            <a:r>
              <a:rPr lang="en-US" dirty="0"/>
              <a:t>Goal 2:  Define a higher layer adaption layer across all wireless links. (and maybe .3 also)</a:t>
            </a:r>
          </a:p>
          <a:p>
            <a:pPr lvl="1"/>
            <a:r>
              <a:rPr lang="en-US" dirty="0"/>
              <a:t>Timeframe: submit PAR in June for July approval. </a:t>
            </a:r>
          </a:p>
          <a:p>
            <a:r>
              <a:rPr lang="en-US" dirty="0"/>
              <a:t>Link Layer Issues: Jitter, Latency</a:t>
            </a:r>
          </a:p>
          <a:p>
            <a:pPr lvl="1"/>
            <a:r>
              <a:rPr lang="en-US" dirty="0"/>
              <a:t>Provide information to wireless WG</a:t>
            </a:r>
          </a:p>
          <a:p>
            <a:r>
              <a:rPr lang="en-US" dirty="0"/>
              <a:t>High Layer Issue: QoS, </a:t>
            </a:r>
            <a:r>
              <a:rPr lang="en-US" dirty="0" err="1"/>
              <a:t>QoE</a:t>
            </a:r>
            <a:r>
              <a:rPr lang="en-US" dirty="0"/>
              <a:t> &amp; Mobility</a:t>
            </a:r>
          </a:p>
          <a:p>
            <a:pPr lvl="1"/>
            <a:r>
              <a:rPr lang="en-US" dirty="0"/>
              <a:t>A new standard in 802.21</a:t>
            </a:r>
          </a:p>
          <a:p>
            <a:pPr lvl="1"/>
            <a:r>
              <a:rPr lang="en-US" dirty="0"/>
              <a:t>Cross-cutting services and management. </a:t>
            </a:r>
          </a:p>
          <a:p>
            <a:pPr lvl="1"/>
            <a:r>
              <a:rPr lang="en-US" dirty="0"/>
              <a:t>Similar cross=cutting purpose to </a:t>
            </a:r>
            <a:r>
              <a:rPr lang="en-US" dirty="0" err="1"/>
              <a:t>OmniRAN</a:t>
            </a:r>
            <a:r>
              <a:rPr lang="en-US" dirty="0"/>
              <a:t>, but these functions are not defined</a:t>
            </a:r>
          </a:p>
          <a:p>
            <a:r>
              <a:rPr lang="en-US" dirty="0"/>
              <a:t>Focus on Quality of Experience. </a:t>
            </a:r>
          </a:p>
          <a:p>
            <a:pPr lvl="1"/>
            <a:r>
              <a:rPr lang="en-US" dirty="0"/>
              <a:t>Work to solve the problem should be coordinated among multiple working groups. </a:t>
            </a:r>
          </a:p>
          <a:p>
            <a:pPr lvl="1"/>
            <a:endParaRPr lang="en-US" dirty="0"/>
          </a:p>
          <a:p>
            <a:r>
              <a:rPr lang="en-US" dirty="0"/>
              <a:t>This class of applications involves multiple 802 working groups</a:t>
            </a:r>
          </a:p>
          <a:p>
            <a:pPr lvl="1"/>
            <a:r>
              <a:rPr lang="en-US" dirty="0"/>
              <a:t>MAC/PHY WGs,  802.21 as service framework, etc.</a:t>
            </a:r>
          </a:p>
          <a:p>
            <a:pPr lvl="1"/>
            <a:r>
              <a:rPr lang="en-US" dirty="0"/>
              <a:t>802.24 can serve as a point of coordination with joint meetings of the individual projects for component standards</a:t>
            </a:r>
          </a:p>
          <a:p>
            <a:pPr lvl="1"/>
            <a:endParaRPr lang="en-US" dirty="0"/>
          </a:p>
          <a:p>
            <a:r>
              <a:rPr lang="en-US" dirty="0"/>
              <a:t>802.15 is interested from the perspective of 802.15.3 </a:t>
            </a:r>
            <a:r>
              <a:rPr lang="en-US" dirty="0" err="1"/>
              <a:t>mmwave</a:t>
            </a:r>
            <a:r>
              <a:rPr lang="en-US" dirty="0"/>
              <a:t> for very high BW.  The MAC is designed for bounded latency. </a:t>
            </a:r>
          </a:p>
          <a:p>
            <a:endParaRPr lang="en-US" dirty="0"/>
          </a:p>
          <a:p>
            <a:endParaRPr lang="en-US" dirty="0"/>
          </a:p>
        </p:txBody>
      </p:sp>
      <p:sp>
        <p:nvSpPr>
          <p:cNvPr id="4" name="Footer Placeholder 3">
            <a:extLst>
              <a:ext uri="{FF2B5EF4-FFF2-40B4-BE49-F238E27FC236}">
                <a16:creationId xmlns:a16="http://schemas.microsoft.com/office/drawing/2014/main" id="{3BD13CD7-8EAE-466C-B206-2BA8EBF59BB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18F17D6-BC3E-45FE-9C2C-741EC6BA549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701556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D1ED-8F8A-42DC-B2DB-BE14C95649DE}"/>
              </a:ext>
            </a:extLst>
          </p:cNvPr>
          <p:cNvSpPr>
            <a:spLocks noGrp="1"/>
          </p:cNvSpPr>
          <p:nvPr>
            <p:ph type="title"/>
          </p:nvPr>
        </p:nvSpPr>
        <p:spPr/>
        <p:txBody>
          <a:bodyPr/>
          <a:lstStyle/>
          <a:p>
            <a:r>
              <a:rPr lang="en-US" dirty="0"/>
              <a:t>AR/VR Low Latency</a:t>
            </a:r>
          </a:p>
        </p:txBody>
      </p:sp>
      <p:sp>
        <p:nvSpPr>
          <p:cNvPr id="3" name="Content Placeholder 2">
            <a:extLst>
              <a:ext uri="{FF2B5EF4-FFF2-40B4-BE49-F238E27FC236}">
                <a16:creationId xmlns:a16="http://schemas.microsoft.com/office/drawing/2014/main" id="{A5B1BDFD-63A2-4450-AE7A-ED2CB15966D9}"/>
              </a:ext>
            </a:extLst>
          </p:cNvPr>
          <p:cNvSpPr>
            <a:spLocks noGrp="1"/>
          </p:cNvSpPr>
          <p:nvPr>
            <p:ph idx="1"/>
          </p:nvPr>
        </p:nvSpPr>
        <p:spPr/>
        <p:txBody>
          <a:bodyPr>
            <a:normAutofit fontScale="70000" lnSpcReduction="20000"/>
          </a:bodyPr>
          <a:lstStyle/>
          <a:p>
            <a:r>
              <a:rPr lang="en-US" dirty="0"/>
              <a:t>IEEE 802 can create a community for developing a suite of capabilities suited for this class of applications</a:t>
            </a:r>
          </a:p>
          <a:p>
            <a:pPr lvl="1"/>
            <a:r>
              <a:rPr lang="en-US" dirty="0"/>
              <a:t>Moving the focus from maximizing throughput only to also consider quality of experience and reliability. </a:t>
            </a:r>
          </a:p>
          <a:p>
            <a:endParaRPr lang="en-US" dirty="0"/>
          </a:p>
          <a:p>
            <a:r>
              <a:rPr lang="en-US" dirty="0"/>
              <a:t>Build on 802.24 Low Latency White Paper</a:t>
            </a:r>
          </a:p>
          <a:p>
            <a:pPr lvl="1"/>
            <a:r>
              <a:rPr lang="en-US" dirty="0"/>
              <a:t>Broadly define the set of applications (vertical and otherwise) around bounded / low latency</a:t>
            </a:r>
          </a:p>
          <a:p>
            <a:pPr lvl="1"/>
            <a:r>
              <a:rPr lang="en-US" dirty="0"/>
              <a:t>Look at the VR architecture diagram and consider the appropriate standard for each link. They will be a mix of wireless and wired.</a:t>
            </a:r>
          </a:p>
          <a:p>
            <a:pPr lvl="1"/>
            <a:endParaRPr lang="en-US" dirty="0"/>
          </a:p>
          <a:p>
            <a:r>
              <a:rPr lang="en-US" dirty="0"/>
              <a:t>IEEE 802 could provide comparable services to what is promised by 5G. </a:t>
            </a:r>
          </a:p>
          <a:p>
            <a:endParaRPr lang="en-US" dirty="0"/>
          </a:p>
        </p:txBody>
      </p:sp>
      <p:sp>
        <p:nvSpPr>
          <p:cNvPr id="4" name="Footer Placeholder 3">
            <a:extLst>
              <a:ext uri="{FF2B5EF4-FFF2-40B4-BE49-F238E27FC236}">
                <a16:creationId xmlns:a16="http://schemas.microsoft.com/office/drawing/2014/main" id="{3BD13CD7-8EAE-466C-B206-2BA8EBF59BB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18F17D6-BC3E-45FE-9C2C-741EC6BA549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380276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238D-9EDD-4189-81C6-53449CD9715A}"/>
              </a:ext>
            </a:extLst>
          </p:cNvPr>
          <p:cNvSpPr>
            <a:spLocks noGrp="1"/>
          </p:cNvSpPr>
          <p:nvPr>
            <p:ph type="title"/>
          </p:nvPr>
        </p:nvSpPr>
        <p:spPr/>
        <p:txBody>
          <a:bodyPr/>
          <a:lstStyle/>
          <a:p>
            <a:r>
              <a:rPr lang="en-US" dirty="0"/>
              <a:t>Actions</a:t>
            </a:r>
          </a:p>
        </p:txBody>
      </p:sp>
      <p:sp>
        <p:nvSpPr>
          <p:cNvPr id="3" name="Content Placeholder 2">
            <a:extLst>
              <a:ext uri="{FF2B5EF4-FFF2-40B4-BE49-F238E27FC236}">
                <a16:creationId xmlns:a16="http://schemas.microsoft.com/office/drawing/2014/main" id="{4B530E05-E0AD-49CD-B879-5F2928E52DBD}"/>
              </a:ext>
            </a:extLst>
          </p:cNvPr>
          <p:cNvSpPr>
            <a:spLocks noGrp="1"/>
          </p:cNvSpPr>
          <p:nvPr>
            <p:ph idx="1"/>
          </p:nvPr>
        </p:nvSpPr>
        <p:spPr/>
        <p:txBody>
          <a:bodyPr>
            <a:normAutofit fontScale="77500" lnSpcReduction="20000"/>
          </a:bodyPr>
          <a:lstStyle/>
          <a:p>
            <a:r>
              <a:rPr lang="en-US" dirty="0"/>
              <a:t>Plan to continue joint meetings (March)</a:t>
            </a:r>
          </a:p>
          <a:p>
            <a:endParaRPr lang="en-US" dirty="0"/>
          </a:p>
          <a:p>
            <a:r>
              <a:rPr lang="en-US" dirty="0"/>
              <a:t>802.21 plans to provide the services layer above the MAC/PHY</a:t>
            </a:r>
          </a:p>
          <a:p>
            <a:r>
              <a:rPr lang="en-US" dirty="0"/>
              <a:t>Various WG’s will develop amendments to their standards to support RTC. </a:t>
            </a:r>
          </a:p>
          <a:p>
            <a:pPr lvl="1"/>
            <a:r>
              <a:rPr lang="en-US" dirty="0"/>
              <a:t>It is up to WG to determine if any amendment is needed</a:t>
            </a:r>
          </a:p>
          <a:p>
            <a:pPr lvl="1"/>
            <a:r>
              <a:rPr lang="en-US" dirty="0"/>
              <a:t>802.21 will provide input on requirements to WGs </a:t>
            </a:r>
          </a:p>
          <a:p>
            <a:r>
              <a:rPr lang="en-US" dirty="0"/>
              <a:t>802.24 will provide a venue for collaboration (joint meetings) at Plenary</a:t>
            </a:r>
          </a:p>
          <a:p>
            <a:pPr lvl="1"/>
            <a:r>
              <a:rPr lang="en-US" dirty="0"/>
              <a:t>Vertical Application areas can provide input on specific use cases</a:t>
            </a:r>
          </a:p>
          <a:p>
            <a:pPr lvl="1"/>
            <a:r>
              <a:rPr lang="en-US" dirty="0"/>
              <a:t>Include representatives from related activities in other WG’s </a:t>
            </a:r>
          </a:p>
          <a:p>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75D6E43E-38E9-43E0-A435-A2E3A8900FD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7C950DA-ED37-47C6-9855-58DF3CAC13F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680893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a:t>
            </a:r>
            <a:br>
              <a:rPr lang="en-US" dirty="0"/>
            </a:br>
            <a:r>
              <a:rPr lang="en-US" dirty="0"/>
              <a:t>TAG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914400" y="1676402"/>
            <a:ext cx="10439400" cy="4799013"/>
          </a:xfrm>
        </p:spPr>
        <p:txBody>
          <a:bodyPr>
            <a:normAutofit fontScale="70000" lnSpcReduction="20000"/>
          </a:bodyPr>
          <a:lstStyle/>
          <a:p>
            <a:pPr marL="457200" lvl="1" indent="0">
              <a:buNone/>
            </a:pPr>
            <a:endParaRPr lang="en-US" dirty="0"/>
          </a:p>
          <a:p>
            <a:r>
              <a:rPr lang="en-US" dirty="0"/>
              <a:t>Update from 802.18 – Jay Holcomb</a:t>
            </a:r>
          </a:p>
          <a:p>
            <a:endParaRPr lang="en-US" dirty="0"/>
          </a:p>
          <a:p>
            <a:r>
              <a:rPr lang="en-US" dirty="0"/>
              <a:t>Discussion: Ireland consultation on 400 MHz</a:t>
            </a:r>
          </a:p>
          <a:p>
            <a:pPr lvl="1"/>
            <a:r>
              <a:rPr lang="en-US" dirty="0"/>
              <a:t>Further Consultation on the Release of the 410 – 415.5 / 420 – 425.5 MHz Sub-band</a:t>
            </a:r>
          </a:p>
          <a:p>
            <a:pPr lvl="1"/>
            <a:r>
              <a:rPr lang="en-US" dirty="0" err="1"/>
              <a:t>ComReg</a:t>
            </a:r>
            <a:r>
              <a:rPr lang="en-US" dirty="0"/>
              <a:t> 18/92</a:t>
            </a:r>
          </a:p>
          <a:p>
            <a:pPr lvl="1"/>
            <a:r>
              <a:rPr lang="en-US" dirty="0"/>
              <a:t>Spectrum to be auctioned, both for LTE and in small segments of 100 KHz. </a:t>
            </a:r>
          </a:p>
          <a:p>
            <a:pPr lvl="1"/>
            <a:r>
              <a:rPr lang="en-US" dirty="0"/>
              <a:t>Potential for 802.15.4g in this?  similar to “purposed” licensed spectrum in China and elsewhere.   Also 15.4g can operate in Part 90 and Part 101 FCC spectrum.  </a:t>
            </a:r>
          </a:p>
          <a:p>
            <a:pPr lvl="1"/>
            <a:r>
              <a:rPr lang="en-US" dirty="0"/>
              <a:t>This is just Ireland: will this lead to further similar actions in other regulatory areas? </a:t>
            </a:r>
          </a:p>
          <a:p>
            <a:pPr lvl="1"/>
            <a:endParaRPr lang="en-US" dirty="0"/>
          </a:p>
          <a:p>
            <a:r>
              <a:rPr lang="en-US" dirty="0"/>
              <a:t>1.4 GHz spectrum recently announced is being used for telemetry in oil/gas industry with 802.16s</a:t>
            </a:r>
          </a:p>
          <a:p>
            <a:pPr lvl="2"/>
            <a:r>
              <a:rPr lang="en-US" dirty="0"/>
              <a:t>Traditional license model – geographic ownership</a:t>
            </a:r>
          </a:p>
          <a:p>
            <a:pPr lvl="2"/>
            <a:r>
              <a:rPr lang="en-US" dirty="0"/>
              <a:t>Part 90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16</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Liaison with  ATIS TOPS Council IoT Categorization Focus Group</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914400" y="1981200"/>
            <a:ext cx="10058400" cy="4572000"/>
          </a:xfrm>
        </p:spPr>
        <p:txBody>
          <a:bodyPr>
            <a:normAutofit/>
          </a:bodyPr>
          <a:lstStyle/>
          <a:p>
            <a:r>
              <a:rPr lang="en-US" dirty="0"/>
              <a:t>ATIS: Alliance for Telecommunications Industry Solutions</a:t>
            </a:r>
          </a:p>
          <a:p>
            <a:endParaRPr lang="en-US" dirty="0"/>
          </a:p>
          <a:p>
            <a:r>
              <a:rPr lang="en-US" dirty="0"/>
              <a:t>Review and comment on IoT Characteristics Matrix provided by ATIS</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506322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6EA02-1499-4CA4-8584-33D1EED41AAC}"/>
              </a:ext>
            </a:extLst>
          </p:cNvPr>
          <p:cNvSpPr>
            <a:spLocks noGrp="1"/>
          </p:cNvSpPr>
          <p:nvPr>
            <p:ph type="title"/>
          </p:nvPr>
        </p:nvSpPr>
        <p:spPr/>
        <p:txBody>
          <a:bodyPr/>
          <a:lstStyle/>
          <a:p>
            <a:r>
              <a:rPr lang="en-US" dirty="0"/>
              <a:t>Follow Up Teleconference</a:t>
            </a:r>
          </a:p>
        </p:txBody>
      </p:sp>
      <p:sp>
        <p:nvSpPr>
          <p:cNvPr id="3" name="Content Placeholder 2">
            <a:extLst>
              <a:ext uri="{FF2B5EF4-FFF2-40B4-BE49-F238E27FC236}">
                <a16:creationId xmlns:a16="http://schemas.microsoft.com/office/drawing/2014/main" id="{1E0D7AC2-0059-4400-9C88-AF40E4EF3194}"/>
              </a:ext>
            </a:extLst>
          </p:cNvPr>
          <p:cNvSpPr>
            <a:spLocks noGrp="1"/>
          </p:cNvSpPr>
          <p:nvPr>
            <p:ph idx="1"/>
          </p:nvPr>
        </p:nvSpPr>
        <p:spPr/>
        <p:txBody>
          <a:bodyPr>
            <a:normAutofit lnSpcReduction="10000"/>
          </a:bodyPr>
          <a:lstStyle/>
          <a:p>
            <a:r>
              <a:rPr lang="en-US" dirty="0"/>
              <a:t>Invite 24.2 IoT TG to submit comments</a:t>
            </a:r>
          </a:p>
          <a:p>
            <a:r>
              <a:rPr lang="en-US" dirty="0"/>
              <a:t>Consolidate comments for response to ATIS by their requested deadline of Feb 28. </a:t>
            </a:r>
          </a:p>
          <a:p>
            <a:endParaRPr lang="en-US" dirty="0"/>
          </a:p>
          <a:p>
            <a:r>
              <a:rPr lang="en-US" dirty="0"/>
              <a:t>Email to reflector, ask comments to be pre-submitted by Feb 19</a:t>
            </a:r>
            <a:r>
              <a:rPr lang="en-US" baseline="30000" dirty="0"/>
              <a:t>th</a:t>
            </a:r>
            <a:r>
              <a:rPr lang="en-US" dirty="0"/>
              <a:t>. </a:t>
            </a:r>
          </a:p>
          <a:p>
            <a:endParaRPr lang="en-US" dirty="0"/>
          </a:p>
          <a:p>
            <a:r>
              <a:rPr lang="en-US" dirty="0"/>
              <a:t>Call time: Thursday Feb 21, 9 Pacific, Noon Eastern</a:t>
            </a:r>
          </a:p>
        </p:txBody>
      </p:sp>
      <p:sp>
        <p:nvSpPr>
          <p:cNvPr id="4" name="Footer Placeholder 3">
            <a:extLst>
              <a:ext uri="{FF2B5EF4-FFF2-40B4-BE49-F238E27FC236}">
                <a16:creationId xmlns:a16="http://schemas.microsoft.com/office/drawing/2014/main" id="{A1712E23-453C-47B5-A449-444197B2C61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C2BE14B-6396-4661-B9D0-239250FFF2F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3320385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“Network Integration” action item</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914400" y="1981200"/>
            <a:ext cx="10515600" cy="4572000"/>
          </a:xfrm>
        </p:spPr>
        <p:txBody>
          <a:bodyPr>
            <a:normAutofit fontScale="77500" lnSpcReduction="20000"/>
          </a:bodyPr>
          <a:lstStyle/>
          <a:p>
            <a:r>
              <a:rPr lang="en-US" dirty="0"/>
              <a:t>Action assigned from 802 EC leadership conference in July. </a:t>
            </a:r>
          </a:p>
          <a:p>
            <a:pPr lvl="1"/>
            <a:r>
              <a:rPr lang="en-US" dirty="0"/>
              <a:t>Discussion on role and positioning of IEEE 802 in standards, especially with respect to 3GPP and the publicity on “5G”</a:t>
            </a:r>
          </a:p>
          <a:p>
            <a:r>
              <a:rPr lang="en-US" dirty="0"/>
              <a:t>What is meant by Network Integration?</a:t>
            </a:r>
          </a:p>
          <a:p>
            <a:pPr lvl="1"/>
            <a:r>
              <a:rPr lang="en-US" dirty="0"/>
              <a:t>Does the IEEE 802 architecture provide a unique value to vertical market?</a:t>
            </a:r>
          </a:p>
          <a:p>
            <a:pPr lvl="1"/>
            <a:r>
              <a:rPr lang="en-US" dirty="0"/>
              <a:t>Is IEEE 802 more suited to deployment in the communication infrastructure of private enterprise, industry, and the individual user? (Compared to 3GPP, which is more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a:p>
            <a:r>
              <a:rPr lang="en-US" dirty="0"/>
              <a:t>Can we develop a clearer definition and description of this distinction and the value for the user / implementer?</a:t>
            </a:r>
          </a:p>
          <a:p>
            <a:r>
              <a:rPr lang="en-US" dirty="0"/>
              <a:t>Can this be developed into a white paper?</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943054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26 Voting Members</a:t>
            </a:r>
          </a:p>
          <a:p>
            <a:pPr marL="342900" lvl="1" indent="-342900">
              <a:buFontTx/>
              <a:buChar char="•"/>
            </a:pPr>
            <a:r>
              <a:rPr lang="en-US" altLang="en-US" dirty="0"/>
              <a:t>Agenda: 	</a:t>
            </a:r>
            <a:r>
              <a:rPr lang="en-US" dirty="0"/>
              <a:t>24-19-0001-00</a:t>
            </a:r>
            <a:endParaRPr lang="en-US" altLang="en-US" dirty="0"/>
          </a:p>
          <a:p>
            <a:r>
              <a:rPr lang="en-US" altLang="en-US" dirty="0"/>
              <a:t>Meetings for the Week</a:t>
            </a:r>
          </a:p>
          <a:p>
            <a:pPr lvl="1"/>
            <a:r>
              <a:rPr lang="en-US" altLang="en-US" dirty="0"/>
              <a:t>Wednesday PM2		24.1</a:t>
            </a:r>
          </a:p>
          <a:p>
            <a:pPr lvl="1"/>
            <a:r>
              <a:rPr lang="en-US" altLang="en-US" dirty="0"/>
              <a:t>Thursday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B3A8-1B07-4D18-A7D7-8536DFA110A0}"/>
              </a:ext>
            </a:extLst>
          </p:cNvPr>
          <p:cNvSpPr>
            <a:spLocks noGrp="1"/>
          </p:cNvSpPr>
          <p:nvPr>
            <p:ph type="title"/>
          </p:nvPr>
        </p:nvSpPr>
        <p:spPr/>
        <p:txBody>
          <a:bodyPr/>
          <a:lstStyle/>
          <a:p>
            <a:r>
              <a:rPr lang="en-US" dirty="0"/>
              <a:t>Network Integration: Notes from November</a:t>
            </a:r>
          </a:p>
        </p:txBody>
      </p:sp>
      <p:sp>
        <p:nvSpPr>
          <p:cNvPr id="3" name="Content Placeholder 2">
            <a:extLst>
              <a:ext uri="{FF2B5EF4-FFF2-40B4-BE49-F238E27FC236}">
                <a16:creationId xmlns:a16="http://schemas.microsoft.com/office/drawing/2014/main" id="{93242D2C-C780-4167-B905-05792F84377E}"/>
              </a:ext>
            </a:extLst>
          </p:cNvPr>
          <p:cNvSpPr>
            <a:spLocks noGrp="1"/>
          </p:cNvSpPr>
          <p:nvPr>
            <p:ph idx="1"/>
          </p:nvPr>
        </p:nvSpPr>
        <p:spPr/>
        <p:txBody>
          <a:bodyPr>
            <a:normAutofit fontScale="47500" lnSpcReduction="20000"/>
          </a:bodyPr>
          <a:lstStyle/>
          <a:p>
            <a:r>
              <a:rPr lang="en-US" dirty="0"/>
              <a:t>Max Riegel contribution 24-18-0026r0</a:t>
            </a:r>
          </a:p>
          <a:p>
            <a:r>
              <a:rPr lang="en-US" dirty="0"/>
              <a:t>	Thoughts on IEEE 802 network integration with respect to P802.1CF</a:t>
            </a:r>
          </a:p>
          <a:p>
            <a:endParaRPr lang="en-US" dirty="0"/>
          </a:p>
          <a:p>
            <a:r>
              <a:rPr lang="en-US" dirty="0"/>
              <a:t>Based on many discussions of the place of 802.11 in 5G. </a:t>
            </a:r>
          </a:p>
          <a:p>
            <a:endParaRPr lang="en-US" dirty="0"/>
          </a:p>
          <a:p>
            <a:r>
              <a:rPr lang="en-US" dirty="0"/>
              <a:t>5G SC</a:t>
            </a:r>
          </a:p>
          <a:p>
            <a:pPr lvl="1"/>
            <a:r>
              <a:rPr lang="en-US" dirty="0"/>
              <a:t>Conclusions – AANI integrating 802.11 into 5G domain.  Nothing corresponding in 3GPP</a:t>
            </a:r>
          </a:p>
          <a:p>
            <a:pPr lvl="1"/>
            <a:r>
              <a:rPr lang="en-US" dirty="0"/>
              <a:t>Industry connections – NENDICA</a:t>
            </a:r>
          </a:p>
          <a:p>
            <a:pPr lvl="2"/>
            <a:r>
              <a:rPr lang="en-US" dirty="0"/>
              <a:t>Flexible Factory IoT, Data Center Bridging</a:t>
            </a:r>
          </a:p>
          <a:p>
            <a:r>
              <a:rPr lang="en-US" dirty="0"/>
              <a:t>What’s missing – a picture of 802 as a peer to 5G</a:t>
            </a:r>
          </a:p>
          <a:p>
            <a:r>
              <a:rPr lang="en-US" dirty="0"/>
              <a:t>5G promises they will do “everything”</a:t>
            </a:r>
          </a:p>
          <a:p>
            <a:pPr lvl="1"/>
            <a:r>
              <a:rPr lang="en-US" dirty="0"/>
              <a:t>But, they don’t do anything wired</a:t>
            </a:r>
          </a:p>
          <a:p>
            <a:r>
              <a:rPr lang="en-US" dirty="0"/>
              <a:t>5G requires an extensive PLMN to support it. </a:t>
            </a:r>
          </a:p>
          <a:p>
            <a:pPr lvl="1"/>
            <a:r>
              <a:rPr lang="en-US" dirty="0"/>
              <a:t>It is designed to help the cellular operator grow their market</a:t>
            </a:r>
          </a:p>
          <a:p>
            <a:r>
              <a:rPr lang="en-US" dirty="0"/>
              <a:t>Verticals might not want an operator in the middle of their network</a:t>
            </a:r>
          </a:p>
          <a:p>
            <a:r>
              <a:rPr lang="en-US" dirty="0"/>
              <a:t>Value proposition: 802 networks are customer-owned</a:t>
            </a:r>
          </a:p>
          <a:p>
            <a:pPr lvl="1"/>
            <a:r>
              <a:rPr lang="en-US" dirty="0"/>
              <a:t>Example – Santa Clara Emergency services issues</a:t>
            </a:r>
          </a:p>
          <a:p>
            <a:endParaRPr lang="en-US" dirty="0"/>
          </a:p>
          <a:p>
            <a:endParaRPr lang="en-US" dirty="0"/>
          </a:p>
        </p:txBody>
      </p:sp>
      <p:sp>
        <p:nvSpPr>
          <p:cNvPr id="4" name="Footer Placeholder 3">
            <a:extLst>
              <a:ext uri="{FF2B5EF4-FFF2-40B4-BE49-F238E27FC236}">
                <a16:creationId xmlns:a16="http://schemas.microsoft.com/office/drawing/2014/main" id="{FE50B737-7C73-4370-B8E7-C22BF958A21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8D8350E-D1B6-4DFD-A839-A94D05CD74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3096957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p:txBody>
          <a:bodyPr>
            <a:normAutofit fontScale="550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Several people interested in contributing</a:t>
            </a:r>
          </a:p>
          <a:p>
            <a:r>
              <a:rPr lang="en-US" dirty="0"/>
              <a:t>Action: </a:t>
            </a:r>
          </a:p>
          <a:p>
            <a:pPr lvl="1"/>
            <a:r>
              <a:rPr lang="en-US" dirty="0"/>
              <a:t>Post call for contributions</a:t>
            </a:r>
          </a:p>
          <a:p>
            <a:pPr lvl="1"/>
            <a:r>
              <a:rPr lang="en-US" dirty="0"/>
              <a:t>Start reviewing contributions in January</a:t>
            </a:r>
          </a:p>
          <a:p>
            <a:pPr lvl="1"/>
            <a:r>
              <a:rPr lang="en-US" dirty="0"/>
              <a:t>Contribution from Oliver Holland (who cannot attend in January)</a:t>
            </a:r>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55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r>
              <a:rPr lang="en-US" dirty="0"/>
              <a:t>Document shared in 802.24 Private Area</a:t>
            </a:r>
          </a:p>
          <a:p>
            <a:pPr lvl="1"/>
            <a:r>
              <a:rPr lang="en-US" dirty="0"/>
              <a:t>IEC_SEG8_Deliverable2_draft_181118_ext_clean.pdf</a:t>
            </a:r>
          </a:p>
          <a:p>
            <a:pPr lvl="1"/>
            <a:r>
              <a:rPr lang="en-US" dirty="0"/>
              <a:t>Updated version uploaded to private area with annotations</a:t>
            </a:r>
          </a:p>
          <a:p>
            <a:pPr lvl="1"/>
            <a:endParaRPr lang="en-US" dirty="0"/>
          </a:p>
          <a:p>
            <a:r>
              <a:rPr lang="en-US" dirty="0"/>
              <a:t>Key chapters relevant to input from 802.24</a:t>
            </a:r>
          </a:p>
          <a:p>
            <a:pPr lvl="1"/>
            <a:r>
              <a:rPr lang="en-US" dirty="0"/>
              <a:t>IoT Technologies</a:t>
            </a:r>
          </a:p>
          <a:p>
            <a:pPr lvl="1"/>
            <a:r>
              <a:rPr lang="en-US" dirty="0"/>
              <a:t>Single-pair Ethernet (SPE)</a:t>
            </a:r>
          </a:p>
          <a:p>
            <a:pPr lvl="1"/>
            <a:r>
              <a:rPr lang="en-US" dirty="0"/>
              <a:t>Deterministic Networking</a:t>
            </a:r>
          </a:p>
          <a:p>
            <a:pPr lvl="1"/>
            <a:r>
              <a:rPr lang="en-US" dirty="0"/>
              <a:t>Low-Power Wide-Area Networks (LPWAN)</a:t>
            </a:r>
          </a:p>
          <a:p>
            <a:pPr lvl="1"/>
            <a:r>
              <a:rPr lang="en-US" dirty="0"/>
              <a:t>V2V, V2I, V2P and V2N communication technologies</a:t>
            </a:r>
          </a:p>
          <a:p>
            <a:endParaRPr lang="en-US" dirty="0"/>
          </a:p>
          <a:p>
            <a:r>
              <a:rPr lang="en-US" dirty="0"/>
              <a:t>Call for other 802 WGs to participate in review and provide comments</a:t>
            </a:r>
          </a:p>
          <a:p>
            <a:endParaRPr lang="en-US" dirty="0"/>
          </a:p>
          <a:p>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464303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 (802.19.3)</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914400" y="1752600"/>
            <a:ext cx="10363200" cy="4722815"/>
          </a:xfrm>
        </p:spPr>
        <p:txBody>
          <a:bodyPr>
            <a:normAutofit fontScale="85000" lnSpcReduction="2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endParaRPr lang="en-US" dirty="0"/>
          </a:p>
          <a:p>
            <a:r>
              <a:rPr lang="en-US" dirty="0"/>
              <a:t>If NS-3 simulation models can be shared, others in IEEE 802 could progress that work. </a:t>
            </a:r>
          </a:p>
          <a:p>
            <a:pPr lvl="1"/>
            <a:r>
              <a:rPr lang="en-US" dirty="0"/>
              <a:t>MERL will share simulation models on </a:t>
            </a:r>
            <a:r>
              <a:rPr lang="en-US" dirty="0" err="1"/>
              <a:t>Github</a:t>
            </a:r>
            <a:r>
              <a:rPr lang="en-US" dirty="0"/>
              <a:t>.   </a:t>
            </a:r>
          </a:p>
          <a:p>
            <a:pPr lvl="1"/>
            <a:r>
              <a:rPr lang="en-US" dirty="0"/>
              <a:t>New modules for 11ah 15.4g</a:t>
            </a:r>
          </a:p>
          <a:p>
            <a:pPr lvl="1"/>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TAG Activity Plan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p:txBody>
          <a:bodyPr>
            <a:normAutofit fontScale="70000" lnSpcReduction="20000"/>
          </a:bodyPr>
          <a:lstStyle/>
          <a:p>
            <a:r>
              <a:rPr lang="en-US" dirty="0"/>
              <a:t>“Low latency” White Paper </a:t>
            </a:r>
          </a:p>
          <a:p>
            <a:pPr lvl="1"/>
            <a:r>
              <a:rPr lang="en-US" dirty="0"/>
              <a:t>Start in January</a:t>
            </a:r>
          </a:p>
          <a:p>
            <a:pPr lvl="1"/>
            <a:r>
              <a:rPr lang="en-US" dirty="0"/>
              <a:t>Include 802.21 AR/VR activity</a:t>
            </a:r>
          </a:p>
          <a:p>
            <a:pPr lvl="1"/>
            <a:r>
              <a:rPr lang="en-US" dirty="0"/>
              <a:t>Nendica FFIOT might also fit into this</a:t>
            </a:r>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r>
              <a:rPr lang="en-US" dirty="0"/>
              <a:t>TBD</a:t>
            </a:r>
          </a:p>
          <a:p>
            <a:pPr lvl="1"/>
            <a:r>
              <a:rPr lang="en-US" dirty="0"/>
              <a:t>802.24 white paper on IoT and P2413</a:t>
            </a:r>
          </a:p>
          <a:p>
            <a:pPr lvl="2"/>
            <a:r>
              <a:rPr lang="en-US" dirty="0"/>
              <a:t>P2413 entering Sponsor Ballot</a:t>
            </a:r>
          </a:p>
          <a:p>
            <a:pPr lvl="1"/>
            <a:r>
              <a:rPr lang="en-US" dirty="0"/>
              <a:t>Update of first Smart Grid white paper to address latest amendments of 802.15.4 u, v, w, x, y</a:t>
            </a:r>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92500" lnSpcReduction="10000"/>
          </a:bodyPr>
          <a:lstStyle/>
          <a:p>
            <a:r>
              <a:rPr lang="en-US" dirty="0"/>
              <a:t>Action Items from this meeting</a:t>
            </a:r>
          </a:p>
          <a:p>
            <a:pPr lvl="1"/>
            <a:r>
              <a:rPr lang="en-US" dirty="0"/>
              <a:t>Announce teleconference on reflector, with call for comments</a:t>
            </a:r>
          </a:p>
          <a:p>
            <a:pPr lvl="1"/>
            <a:r>
              <a:rPr lang="en-US" dirty="0"/>
              <a:t>Re-announce TSN white paper call for comments for March meeting</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772400" cy="381000"/>
          </a:xfrm>
        </p:spPr>
        <p:txBody>
          <a:bodyPr>
            <a:normAutofit fontScale="90000"/>
          </a:bodyPr>
          <a:lstStyle/>
          <a:p>
            <a:r>
              <a:rPr lang="en-US" sz="2400" dirty="0">
                <a:solidFill>
                  <a:srgbClr val="7030A0"/>
                </a:solidFill>
              </a:rPr>
              <a:t>Agenda – 802.24-19-0001r1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C6EDAE04-B818-4885-8D72-C6FFEA29C768}"/>
              </a:ext>
            </a:extLst>
          </p:cNvPr>
          <p:cNvGraphicFramePr>
            <a:graphicFrameLocks noGrp="1"/>
          </p:cNvGraphicFramePr>
          <p:nvPr>
            <p:extLst>
              <p:ext uri="{D42A27DB-BD31-4B8C-83A1-F6EECF244321}">
                <p14:modId xmlns:p14="http://schemas.microsoft.com/office/powerpoint/2010/main" val="29388991"/>
              </p:ext>
            </p:extLst>
          </p:nvPr>
        </p:nvGraphicFramePr>
        <p:xfrm>
          <a:off x="914400" y="762000"/>
          <a:ext cx="10363199" cy="5638793"/>
        </p:xfrm>
        <a:graphic>
          <a:graphicData uri="http://schemas.openxmlformats.org/drawingml/2006/table">
            <a:tbl>
              <a:tblPr>
                <a:tableStyleId>{5C22544A-7EE6-4342-B048-85BDC9FD1C3A}</a:tableStyleId>
              </a:tblPr>
              <a:tblGrid>
                <a:gridCol w="780108">
                  <a:extLst>
                    <a:ext uri="{9D8B030D-6E8A-4147-A177-3AD203B41FA5}">
                      <a16:colId xmlns:a16="http://schemas.microsoft.com/office/drawing/2014/main" val="4153053983"/>
                    </a:ext>
                  </a:extLst>
                </a:gridCol>
                <a:gridCol w="6806826">
                  <a:extLst>
                    <a:ext uri="{9D8B030D-6E8A-4147-A177-3AD203B41FA5}">
                      <a16:colId xmlns:a16="http://schemas.microsoft.com/office/drawing/2014/main" val="1956694215"/>
                    </a:ext>
                  </a:extLst>
                </a:gridCol>
                <a:gridCol w="1365188">
                  <a:extLst>
                    <a:ext uri="{9D8B030D-6E8A-4147-A177-3AD203B41FA5}">
                      <a16:colId xmlns:a16="http://schemas.microsoft.com/office/drawing/2014/main" val="1889659359"/>
                    </a:ext>
                  </a:extLst>
                </a:gridCol>
                <a:gridCol w="630969">
                  <a:extLst>
                    <a:ext uri="{9D8B030D-6E8A-4147-A177-3AD203B41FA5}">
                      <a16:colId xmlns:a16="http://schemas.microsoft.com/office/drawing/2014/main" val="3031983236"/>
                    </a:ext>
                  </a:extLst>
                </a:gridCol>
                <a:gridCol w="780108">
                  <a:extLst>
                    <a:ext uri="{9D8B030D-6E8A-4147-A177-3AD203B41FA5}">
                      <a16:colId xmlns:a16="http://schemas.microsoft.com/office/drawing/2014/main" val="2376158047"/>
                    </a:ext>
                  </a:extLst>
                </a:gridCol>
              </a:tblGrid>
              <a:tr h="233929">
                <a:tc gridSpan="2">
                  <a:txBody>
                    <a:bodyPr/>
                    <a:lstStyle/>
                    <a:p>
                      <a:pPr algn="l" fontAlgn="b"/>
                      <a:r>
                        <a:rPr lang="en-US" sz="1100" b="1" u="none" strike="noStrike">
                          <a:effectLst/>
                        </a:rPr>
                        <a:t>802.24 Agenda - January 2019 - St. Louis, MO, USA</a:t>
                      </a:r>
                      <a:endParaRPr lang="en-US" sz="1100" b="1" i="0" u="none" strike="noStrike">
                        <a:solidFill>
                          <a:srgbClr val="000000"/>
                        </a:solidFill>
                        <a:effectLst/>
                        <a:latin typeface="Arial1"/>
                      </a:endParaRPr>
                    </a:p>
                  </a:txBody>
                  <a:tcPr marL="8129" marR="8129" marT="8129" marB="0" anchor="b"/>
                </a:tc>
                <a:tc hMerge="1">
                  <a:txBody>
                    <a:bodyPr/>
                    <a:lstStyle/>
                    <a:p>
                      <a:endParaRPr lang="en-US"/>
                    </a:p>
                  </a:txBody>
                  <a:tcPr/>
                </a:tc>
                <a:tc>
                  <a:txBody>
                    <a:bodyPr/>
                    <a:lstStyle/>
                    <a:p>
                      <a:pPr algn="l" fontAlgn="b"/>
                      <a:r>
                        <a:rPr lang="en-US" sz="1100" b="1" u="none" strike="noStrike">
                          <a:effectLst/>
                        </a:rPr>
                        <a:t>24-19-0001-01</a:t>
                      </a:r>
                      <a:endParaRPr lang="en-US" sz="1100" b="1" i="0" u="none" strike="noStrike">
                        <a:solidFill>
                          <a:srgbClr val="000000"/>
                        </a:solidFill>
                        <a:effectLst/>
                        <a:latin typeface="Arial1"/>
                      </a:endParaRPr>
                    </a:p>
                  </a:txBody>
                  <a:tcPr marL="8129" marR="8129" marT="8129"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endParaRPr lang="en-US" sz="1050" b="1" i="0" u="none" strike="noStrike">
                        <a:solidFill>
                          <a:srgbClr val="000000"/>
                        </a:solidFill>
                        <a:effectLst/>
                        <a:latin typeface="Arial1"/>
                      </a:endParaRPr>
                    </a:p>
                  </a:txBody>
                  <a:tcPr marL="8129" marR="8129" marT="8129" marB="0" anchor="b"/>
                </a:tc>
                <a:extLst>
                  <a:ext uri="{0D108BD9-81ED-4DB2-BD59-A6C34878D82A}">
                    <a16:rowId xmlns:a16="http://schemas.microsoft.com/office/drawing/2014/main" val="854448425"/>
                  </a:ext>
                </a:extLst>
              </a:tr>
              <a:tr h="222789">
                <a:tc>
                  <a:txBody>
                    <a:bodyPr/>
                    <a:lstStyle/>
                    <a:p>
                      <a:pPr algn="ctr" fontAlgn="b"/>
                      <a:endParaRPr lang="en-US" sz="1050" b="1" i="0" u="none" strike="noStrike">
                        <a:solidFill>
                          <a:srgbClr val="000000"/>
                        </a:solidFill>
                        <a:effectLst/>
                        <a:latin typeface="Times New Roman1"/>
                      </a:endParaRPr>
                    </a:p>
                  </a:txBody>
                  <a:tcPr marL="8129" marR="8129" marT="8129" marB="0" anchor="b"/>
                </a:tc>
                <a:tc>
                  <a:txBody>
                    <a:bodyPr/>
                    <a:lstStyle/>
                    <a:p>
                      <a:pPr algn="l" fontAlgn="b"/>
                      <a:endParaRPr lang="en-US" sz="1050" b="1" i="0" u="none" strike="noStrike">
                        <a:solidFill>
                          <a:srgbClr val="000000"/>
                        </a:solidFill>
                        <a:effectLst/>
                        <a:latin typeface="Times New Roman1"/>
                      </a:endParaRPr>
                    </a:p>
                  </a:txBody>
                  <a:tcPr marL="8129" marR="8129" marT="8129" marB="0" anchor="b"/>
                </a:tc>
                <a:tc>
                  <a:txBody>
                    <a:bodyPr/>
                    <a:lstStyle/>
                    <a:p>
                      <a:pPr algn="l" fontAlgn="b"/>
                      <a:endParaRPr lang="en-US" sz="1050" b="1" i="0" u="none" strike="noStrike">
                        <a:solidFill>
                          <a:srgbClr val="000000"/>
                        </a:solidFill>
                        <a:effectLst/>
                        <a:latin typeface="Times New Roman1"/>
                      </a:endParaRPr>
                    </a:p>
                  </a:txBody>
                  <a:tcPr marL="8129" marR="8129" marT="8129"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598105458"/>
                  </a:ext>
                </a:extLst>
              </a:tr>
              <a:tr h="225017">
                <a:tc>
                  <a:txBody>
                    <a:bodyPr/>
                    <a:lstStyle/>
                    <a:p>
                      <a:pPr algn="ctr" fontAlgn="t"/>
                      <a:r>
                        <a:rPr lang="en-US" sz="1100" b="1" u="none" strike="noStrike">
                          <a:effectLst/>
                        </a:rPr>
                        <a:t>1</a:t>
                      </a:r>
                      <a:endParaRPr lang="en-US" sz="1100" b="1" i="0" u="none" strike="noStrike">
                        <a:solidFill>
                          <a:srgbClr val="000000"/>
                        </a:solidFill>
                        <a:effectLst/>
                        <a:latin typeface="Times New Roman1"/>
                      </a:endParaRPr>
                    </a:p>
                  </a:txBody>
                  <a:tcPr marL="8129" marR="8129" marT="8129" marB="0"/>
                </a:tc>
                <a:tc>
                  <a:txBody>
                    <a:bodyPr/>
                    <a:lstStyle/>
                    <a:p>
                      <a:pPr algn="ctr" fontAlgn="b"/>
                      <a:r>
                        <a:rPr lang="en-US" sz="1100" b="1" u="none" strike="noStrike">
                          <a:effectLst/>
                        </a:rPr>
                        <a:t>Wednesday PM2 session</a:t>
                      </a:r>
                      <a:endParaRPr lang="en-US" sz="1100" b="1" i="0" u="none" strike="noStrike">
                        <a:solidFill>
                          <a:srgbClr val="000000"/>
                        </a:solidFill>
                        <a:effectLst/>
                        <a:latin typeface="Times New Roman1"/>
                      </a:endParaRPr>
                    </a:p>
                  </a:txBody>
                  <a:tcPr marL="8129" marR="8129" marT="8129" marB="0" anchor="b"/>
                </a:tc>
                <a:tc>
                  <a:txBody>
                    <a:bodyPr/>
                    <a:lstStyle/>
                    <a:p>
                      <a:pPr algn="l" fontAlgn="b"/>
                      <a:endParaRPr lang="en-US" sz="1050" b="1" i="0" u="none" strike="noStrike">
                        <a:solidFill>
                          <a:srgbClr val="000000"/>
                        </a:solidFill>
                        <a:effectLst/>
                        <a:latin typeface="Arial1"/>
                      </a:endParaRPr>
                    </a:p>
                  </a:txBody>
                  <a:tcPr marL="8129" marR="8129" marT="8129"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endParaRPr lang="en-US" sz="1050" b="1" i="0" u="none" strike="noStrike">
                        <a:solidFill>
                          <a:srgbClr val="000000"/>
                        </a:solidFill>
                        <a:effectLst/>
                        <a:latin typeface="Arial1"/>
                      </a:endParaRPr>
                    </a:p>
                  </a:txBody>
                  <a:tcPr marL="8129" marR="8129" marT="8129" marB="0" anchor="b"/>
                </a:tc>
                <a:extLst>
                  <a:ext uri="{0D108BD9-81ED-4DB2-BD59-A6C34878D82A}">
                    <a16:rowId xmlns:a16="http://schemas.microsoft.com/office/drawing/2014/main" val="826717877"/>
                  </a:ext>
                </a:extLst>
              </a:tr>
              <a:tr h="222789">
                <a:tc>
                  <a:txBody>
                    <a:bodyPr/>
                    <a:lstStyle/>
                    <a:p>
                      <a:pPr algn="ctr" fontAlgn="t"/>
                      <a:r>
                        <a:rPr lang="en-US" sz="1050" b="1" u="none" strike="noStrike">
                          <a:effectLst/>
                        </a:rPr>
                        <a:t>1.1</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Call session to order, present “Guidelines for IEEE SA meetings”, Quorum</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3809798836"/>
                  </a:ext>
                </a:extLst>
              </a:tr>
              <a:tr h="222789">
                <a:tc>
                  <a:txBody>
                    <a:bodyPr/>
                    <a:lstStyle/>
                    <a:p>
                      <a:pPr algn="ctr" fontAlgn="t"/>
                      <a:r>
                        <a:rPr lang="en-US" sz="1050" b="1" u="none" strike="noStrike">
                          <a:effectLst/>
                        </a:rPr>
                        <a:t>1.2</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Review of Agenda / Approval of Agenda</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4:05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1943681316"/>
                  </a:ext>
                </a:extLst>
              </a:tr>
              <a:tr h="222789">
                <a:tc>
                  <a:txBody>
                    <a:bodyPr/>
                    <a:lstStyle/>
                    <a:p>
                      <a:pPr algn="ctr" fontAlgn="t"/>
                      <a:r>
                        <a:rPr lang="en-US" sz="1050" b="1" u="none" strike="noStrike">
                          <a:effectLst/>
                        </a:rPr>
                        <a:t>1.3</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Approve minutes from prior TAG meeting</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4:10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1284581056"/>
                  </a:ext>
                </a:extLst>
              </a:tr>
              <a:tr h="222789">
                <a:tc>
                  <a:txBody>
                    <a:bodyPr/>
                    <a:lstStyle/>
                    <a:p>
                      <a:pPr algn="ctr" fontAlgn="t"/>
                      <a:r>
                        <a:rPr lang="en-US" sz="1050" b="1" u="none" strike="noStrike">
                          <a:effectLst/>
                        </a:rPr>
                        <a:t>1.4</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Introduction/meeting objectives / Review action items from previous meeting</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4:15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1590156980"/>
                  </a:ext>
                </a:extLst>
              </a:tr>
              <a:tr h="222789">
                <a:tc>
                  <a:txBody>
                    <a:bodyPr/>
                    <a:lstStyle/>
                    <a:p>
                      <a:pPr algn="ctr" fontAlgn="t"/>
                      <a:r>
                        <a:rPr lang="en-US" sz="1050" b="1" u="none" strike="noStrike">
                          <a:effectLst/>
                        </a:rPr>
                        <a:t>1.5</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Liaison Review </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4:20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344706715"/>
                  </a:ext>
                </a:extLst>
              </a:tr>
              <a:tr h="222789">
                <a:tc>
                  <a:txBody>
                    <a:bodyPr/>
                    <a:lstStyle/>
                    <a:p>
                      <a:pPr algn="ctr" fontAlgn="t"/>
                      <a:r>
                        <a:rPr lang="en-US" sz="1050" b="1" u="none" strike="noStrike">
                          <a:effectLst/>
                        </a:rPr>
                        <a:t>1.6</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802.24.1 Smart Grid Task Group </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4:30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2035176170"/>
                  </a:ext>
                </a:extLst>
              </a:tr>
              <a:tr h="222789">
                <a:tc>
                  <a:txBody>
                    <a:bodyPr/>
                    <a:lstStyle/>
                    <a:p>
                      <a:pPr algn="ctr" fontAlgn="t"/>
                      <a:r>
                        <a:rPr lang="en-US" sz="1050" b="1" u="none" strike="noStrike">
                          <a:effectLst/>
                        </a:rPr>
                        <a:t>1.7</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ITU and regulatory items</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 Holcomb</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20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4:30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3464355520"/>
                  </a:ext>
                </a:extLst>
              </a:tr>
              <a:tr h="222789">
                <a:tc>
                  <a:txBody>
                    <a:bodyPr/>
                    <a:lstStyle/>
                    <a:p>
                      <a:pPr algn="ctr" fontAlgn="t"/>
                      <a:r>
                        <a:rPr lang="en-US" sz="1050" b="1" u="none" strike="noStrike">
                          <a:effectLst/>
                        </a:rPr>
                        <a:t>1.8</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Collaboration with 802.21: 'Network Enablers for Seamless HMD-based VR (Virtual Reality)’ </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 / Das</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4:50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1837608579"/>
                  </a:ext>
                </a:extLst>
              </a:tr>
              <a:tr h="222789">
                <a:tc>
                  <a:txBody>
                    <a:bodyPr/>
                    <a:lstStyle/>
                    <a:p>
                      <a:pPr algn="ctr" fontAlgn="t"/>
                      <a:r>
                        <a:rPr lang="en-US" sz="1050" b="1" u="none" strike="noStrike">
                          <a:effectLst/>
                        </a:rPr>
                        <a:t>1.9</a:t>
                      </a:r>
                      <a:endParaRPr lang="en-US" sz="1050" b="1" i="0" u="none" strike="noStrike">
                        <a:solidFill>
                          <a:srgbClr val="000000"/>
                        </a:solidFill>
                        <a:effectLst/>
                        <a:latin typeface="Times New Roman1"/>
                      </a:endParaRPr>
                    </a:p>
                  </a:txBody>
                  <a:tcPr marL="8129" marR="8129" marT="8129" marB="0"/>
                </a:tc>
                <a:tc>
                  <a:txBody>
                    <a:bodyPr/>
                    <a:lstStyle/>
                    <a:p>
                      <a:pPr algn="l" fontAlgn="b"/>
                      <a:r>
                        <a:rPr lang="en-US" sz="1050" b="1" u="none" strike="noStrike">
                          <a:effectLst/>
                        </a:rPr>
                        <a:t>Recess </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5:30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3690305016"/>
                  </a:ext>
                </a:extLst>
              </a:tr>
              <a:tr h="267347">
                <a:tc>
                  <a:txBody>
                    <a:bodyPr/>
                    <a:lstStyle/>
                    <a:p>
                      <a:pPr algn="ctr" fontAlgn="t"/>
                      <a:endParaRPr lang="en-US" sz="1050" b="1" i="0" u="none" strike="noStrike">
                        <a:solidFill>
                          <a:srgbClr val="000000"/>
                        </a:solidFill>
                        <a:effectLst/>
                        <a:latin typeface="Times New Roman1"/>
                      </a:endParaRPr>
                    </a:p>
                  </a:txBody>
                  <a:tcPr marL="8129" marR="8129" marT="8129" marB="0"/>
                </a:tc>
                <a:tc>
                  <a:txBody>
                    <a:bodyPr/>
                    <a:lstStyle/>
                    <a:p>
                      <a:pPr algn="l" fontAlgn="b"/>
                      <a:endParaRPr lang="en-US" sz="1050" b="1" i="0" u="none" strike="noStrike">
                        <a:solidFill>
                          <a:srgbClr val="000000"/>
                        </a:solidFill>
                        <a:effectLst/>
                        <a:latin typeface="Calibri" panose="020F0502020204030204" pitchFamily="34" charset="0"/>
                      </a:endParaRPr>
                    </a:p>
                  </a:txBody>
                  <a:tcPr marL="8129" marR="8129" marT="8129"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1844655190"/>
                  </a:ext>
                </a:extLst>
              </a:tr>
              <a:tr h="233929">
                <a:tc>
                  <a:txBody>
                    <a:bodyPr/>
                    <a:lstStyle/>
                    <a:p>
                      <a:pPr algn="ctr" fontAlgn="t"/>
                      <a:r>
                        <a:rPr lang="en-US" sz="1100" b="1" u="none" strike="noStrike">
                          <a:effectLst/>
                        </a:rPr>
                        <a:t>2</a:t>
                      </a:r>
                      <a:endParaRPr lang="en-US" sz="1100" b="1" i="0" u="none" strike="noStrike">
                        <a:solidFill>
                          <a:srgbClr val="000000"/>
                        </a:solidFill>
                        <a:effectLst/>
                        <a:latin typeface="Times New Roman1"/>
                      </a:endParaRPr>
                    </a:p>
                  </a:txBody>
                  <a:tcPr marL="8129" marR="8129" marT="8129" marB="0"/>
                </a:tc>
                <a:tc>
                  <a:txBody>
                    <a:bodyPr/>
                    <a:lstStyle/>
                    <a:p>
                      <a:pPr algn="ctr" fontAlgn="b"/>
                      <a:r>
                        <a:rPr lang="en-US" sz="1100" b="1" u="none" strike="noStrike">
                          <a:effectLst/>
                        </a:rPr>
                        <a:t>Thursday PM2 session</a:t>
                      </a:r>
                      <a:endParaRPr lang="en-US" sz="1100" b="1" i="0" u="none" strike="noStrike">
                        <a:solidFill>
                          <a:srgbClr val="000000"/>
                        </a:solidFill>
                        <a:effectLst/>
                        <a:latin typeface="Times New Roman1"/>
                      </a:endParaRPr>
                    </a:p>
                  </a:txBody>
                  <a:tcPr marL="8129" marR="8129" marT="8129" marB="0" anchor="b"/>
                </a:tc>
                <a:tc>
                  <a:txBody>
                    <a:bodyPr/>
                    <a:lstStyle/>
                    <a:p>
                      <a:pPr algn="l" fontAlgn="b"/>
                      <a:endParaRPr lang="en-US" sz="1050" b="1" i="0" u="none" strike="noStrike">
                        <a:solidFill>
                          <a:srgbClr val="000000"/>
                        </a:solidFill>
                        <a:effectLst/>
                        <a:latin typeface="Arial1"/>
                      </a:endParaRPr>
                    </a:p>
                  </a:txBody>
                  <a:tcPr marL="8129" marR="8129" marT="8129"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964408455"/>
                  </a:ext>
                </a:extLst>
              </a:tr>
              <a:tr h="222789">
                <a:tc>
                  <a:txBody>
                    <a:bodyPr/>
                    <a:lstStyle/>
                    <a:p>
                      <a:pPr algn="ctr" fontAlgn="t"/>
                      <a:r>
                        <a:rPr lang="en-US" sz="1050" b="1" u="none" strike="noStrike">
                          <a:effectLst/>
                        </a:rPr>
                        <a:t>2.1</a:t>
                      </a:r>
                      <a:endParaRPr lang="en-US" sz="1050" b="1" i="0" u="none" strike="noStrike">
                        <a:solidFill>
                          <a:srgbClr val="000000"/>
                        </a:solidFill>
                        <a:effectLst/>
                        <a:latin typeface="Times New Roman1"/>
                      </a:endParaRPr>
                    </a:p>
                  </a:txBody>
                  <a:tcPr marL="8129" marR="8129" marT="8129" marB="0"/>
                </a:tc>
                <a:tc>
                  <a:txBody>
                    <a:bodyPr/>
                    <a:lstStyle/>
                    <a:p>
                      <a:pPr algn="l" fontAlgn="b"/>
                      <a:r>
                        <a:rPr lang="en-US" sz="1050" b="1" u="none" strike="noStrike">
                          <a:effectLst/>
                        </a:rPr>
                        <a:t>Call to Order  802.24 TAG</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1003620577"/>
                  </a:ext>
                </a:extLst>
              </a:tr>
              <a:tr h="445579">
                <a:tc>
                  <a:txBody>
                    <a:bodyPr/>
                    <a:lstStyle/>
                    <a:p>
                      <a:pPr algn="ctr" fontAlgn="t"/>
                      <a:r>
                        <a:rPr lang="en-US" sz="1050" b="1" u="none" strike="noStrike">
                          <a:effectLst/>
                        </a:rPr>
                        <a:t>2.2</a:t>
                      </a:r>
                      <a:endParaRPr lang="en-US" sz="1050" b="1" i="0" u="none" strike="noStrike">
                        <a:solidFill>
                          <a:srgbClr val="000000"/>
                        </a:solidFill>
                        <a:effectLst/>
                        <a:latin typeface="Times New Roman1"/>
                      </a:endParaRPr>
                    </a:p>
                  </a:txBody>
                  <a:tcPr marL="8129" marR="8129" marT="8129" marB="0"/>
                </a:tc>
                <a:tc>
                  <a:txBody>
                    <a:bodyPr/>
                    <a:lstStyle/>
                    <a:p>
                      <a:pPr algn="l" fontAlgn="b"/>
                      <a:r>
                        <a:rPr lang="en-US" sz="1050" b="1" u="none" strike="noStrike">
                          <a:effectLst/>
                        </a:rPr>
                        <a:t>Liaison with  ATIS TOPS Council IoT Categorization Focus Group - review and comment on IoT Characteristics Matrix</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30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4:30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2930137635"/>
                  </a:ext>
                </a:extLst>
              </a:tr>
              <a:tr h="222789">
                <a:tc>
                  <a:txBody>
                    <a:bodyPr/>
                    <a:lstStyle/>
                    <a:p>
                      <a:pPr algn="ctr" fontAlgn="t"/>
                      <a:r>
                        <a:rPr lang="en-US" sz="1050" b="1" u="none" strike="noStrike">
                          <a:effectLst/>
                        </a:rPr>
                        <a:t>2.3</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Follow up on "Network Integration" discussion from November</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4:45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1801556167"/>
                  </a:ext>
                </a:extLst>
              </a:tr>
              <a:tr h="222789">
                <a:tc>
                  <a:txBody>
                    <a:bodyPr/>
                    <a:lstStyle/>
                    <a:p>
                      <a:pPr algn="ctr" fontAlgn="t"/>
                      <a:r>
                        <a:rPr lang="en-US" sz="1050" b="1" u="none" strike="noStrike">
                          <a:effectLst/>
                        </a:rPr>
                        <a:t>2.4</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Discussion on Low Latency White Paper proposal</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20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5:05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3200047273"/>
                  </a:ext>
                </a:extLst>
              </a:tr>
              <a:tr h="445579">
                <a:tc>
                  <a:txBody>
                    <a:bodyPr/>
                    <a:lstStyle/>
                    <a:p>
                      <a:pPr algn="ctr" fontAlgn="t"/>
                      <a:r>
                        <a:rPr lang="en-US" sz="1050" b="1" u="none" strike="noStrike">
                          <a:effectLst/>
                        </a:rPr>
                        <a:t>2.5</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Liasion Discussion of IEC SEG8 report "Monitoring and impact assessment of emerging technologies and architectures"</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5:15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932732228"/>
                  </a:ext>
                </a:extLst>
              </a:tr>
              <a:tr h="222789">
                <a:tc>
                  <a:txBody>
                    <a:bodyPr/>
                    <a:lstStyle/>
                    <a:p>
                      <a:pPr algn="ctr" fontAlgn="t"/>
                      <a:r>
                        <a:rPr lang="en-US" sz="1050" b="1" u="none" strike="noStrike">
                          <a:effectLst/>
                        </a:rPr>
                        <a:t>2.6</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Comments and feedback from NIST on Smart Grid Wireless Standards Matrix</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5:30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2564311563"/>
                  </a:ext>
                </a:extLst>
              </a:tr>
              <a:tr h="222789">
                <a:tc>
                  <a:txBody>
                    <a:bodyPr/>
                    <a:lstStyle/>
                    <a:p>
                      <a:pPr algn="ctr" fontAlgn="t"/>
                      <a:r>
                        <a:rPr lang="en-US" sz="1050" b="1" u="none" strike="noStrike">
                          <a:effectLst/>
                        </a:rPr>
                        <a:t>2.7</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Coordination with 802.19 on 802.15.4g and 802.11ah Coexistence project</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 / Rolfe</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5:40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2643253132"/>
                  </a:ext>
                </a:extLst>
              </a:tr>
              <a:tr h="222789">
                <a:tc>
                  <a:txBody>
                    <a:bodyPr/>
                    <a:lstStyle/>
                    <a:p>
                      <a:pPr algn="ctr" fontAlgn="t"/>
                      <a:r>
                        <a:rPr lang="en-US" sz="1050" b="1" u="none" strike="noStrike">
                          <a:effectLst/>
                        </a:rPr>
                        <a:t>2.8</a:t>
                      </a:r>
                      <a:endParaRPr lang="en-US" sz="1050" b="1" i="0" u="none" strike="noStrike">
                        <a:solidFill>
                          <a:srgbClr val="000000"/>
                        </a:solidFill>
                        <a:effectLst/>
                        <a:latin typeface="Times New Roman1"/>
                      </a:endParaRPr>
                    </a:p>
                  </a:txBody>
                  <a:tcPr marL="8129" marR="8129" marT="8129" marB="0"/>
                </a:tc>
                <a:tc>
                  <a:txBody>
                    <a:bodyPr/>
                    <a:lstStyle/>
                    <a:p>
                      <a:pPr algn="l" fontAlgn="b"/>
                      <a:r>
                        <a:rPr lang="en-US" sz="1050" b="1" u="none" strike="noStrike">
                          <a:effectLst/>
                        </a:rPr>
                        <a:t>802.24 New Action Items, New Activities, AOB</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5:45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1561799249"/>
                  </a:ext>
                </a:extLst>
              </a:tr>
              <a:tr h="222789">
                <a:tc>
                  <a:txBody>
                    <a:bodyPr/>
                    <a:lstStyle/>
                    <a:p>
                      <a:pPr algn="ctr" fontAlgn="t"/>
                      <a:r>
                        <a:rPr lang="en-US" sz="1050" b="1" u="none" strike="noStrike">
                          <a:effectLst/>
                        </a:rPr>
                        <a:t>2.9</a:t>
                      </a:r>
                      <a:endParaRPr lang="en-US" sz="1050" b="1" i="0" u="none" strike="noStrike">
                        <a:solidFill>
                          <a:srgbClr val="000000"/>
                        </a:solidFill>
                        <a:effectLst/>
                        <a:latin typeface="Times New Roman1"/>
                      </a:endParaRPr>
                    </a:p>
                  </a:txBody>
                  <a:tcPr marL="8129" marR="8129" marT="8129" marB="0"/>
                </a:tc>
                <a:tc>
                  <a:txBody>
                    <a:bodyPr/>
                    <a:lstStyle/>
                    <a:p>
                      <a:pPr algn="l" fontAlgn="b"/>
                      <a:r>
                        <a:rPr lang="en-US" sz="1050" b="1" u="none" strike="noStrike">
                          <a:effectLst/>
                        </a:rPr>
                        <a:t>Adjourn </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dirty="0">
                          <a:effectLst/>
                        </a:rPr>
                        <a:t>5:45 PM</a:t>
                      </a:r>
                      <a:endParaRPr lang="en-US" sz="1050" b="1" i="0" u="none" strike="noStrike" dirty="0">
                        <a:solidFill>
                          <a:srgbClr val="000000"/>
                        </a:solidFill>
                        <a:effectLst/>
                        <a:latin typeface="Times New Roman1"/>
                      </a:endParaRPr>
                    </a:p>
                  </a:txBody>
                  <a:tcPr marL="8129" marR="8129" marT="8129" marB="0" anchor="b"/>
                </a:tc>
                <a:extLst>
                  <a:ext uri="{0D108BD9-81ED-4DB2-BD59-A6C34878D82A}">
                    <a16:rowId xmlns:a16="http://schemas.microsoft.com/office/drawing/2014/main" val="1843361070"/>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5868991" y="6475416"/>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2209800" y="609603"/>
            <a:ext cx="8001000" cy="1160463"/>
          </a:xfrm>
        </p:spPr>
        <p:txBody>
          <a:bodyPr vert="horz" wrap="square" lIns="90000" tIns="46800" rIns="90000" bIns="46800" numCol="1" anchor="ctr" anchorCtr="0" compatLnSpc="1">
            <a:prstTxWarp prst="textNoShape">
              <a:avLst/>
            </a:prstTxWarp>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876300" y="1828800"/>
            <a:ext cx="10668000" cy="4646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4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November minutes</a:t>
            </a:r>
          </a:p>
          <a:p>
            <a:pPr lvl="1"/>
            <a:r>
              <a:rPr lang="en-US" dirty="0"/>
              <a:t>24-18-0029r0 </a:t>
            </a:r>
          </a:p>
          <a:p>
            <a:pPr lvl="1"/>
            <a:endParaRPr lang="en-US" dirty="0"/>
          </a:p>
          <a:p>
            <a:pPr lvl="1"/>
            <a:endParaRPr lang="en-US" dirty="0"/>
          </a:p>
          <a:p>
            <a:r>
              <a:rPr lang="en-US" dirty="0"/>
              <a:t>TAG Action Items from November:</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a:xfrm>
            <a:off x="914400" y="1981200"/>
            <a:ext cx="10363200" cy="4114800"/>
          </a:xfrm>
        </p:spPr>
        <p:txBody>
          <a:bodyPr>
            <a:normAutofit fontScale="92500" lnSpcReduction="20000"/>
          </a:bodyPr>
          <a:lstStyle/>
          <a:p>
            <a:r>
              <a:rPr lang="en-US" dirty="0"/>
              <a:t>Requested that the paper title was changed from "IEEE 802.24 Vertical Applications TAG“  to "Smart Grid Standards for Operation in Sub 1 GHz Bands“</a:t>
            </a:r>
          </a:p>
          <a:p>
            <a:endParaRPr lang="en-US" dirty="0"/>
          </a:p>
          <a:p>
            <a:r>
              <a:rPr lang="en-US" dirty="0"/>
              <a:t>Published in December</a:t>
            </a:r>
          </a:p>
          <a:p>
            <a:r>
              <a:rPr lang="en-US" dirty="0"/>
              <a:t>Posted on 802.24 web page:</a:t>
            </a:r>
          </a:p>
          <a:p>
            <a:pPr lvl="1"/>
            <a:endParaRPr lang="en-US" dirty="0"/>
          </a:p>
          <a:p>
            <a:r>
              <a:rPr lang="en-US" dirty="0"/>
              <a:t>Working with IEEE publications to make it easier to access</a:t>
            </a:r>
          </a:p>
          <a:p>
            <a:endParaRPr lang="en-US" dirty="0"/>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a:xfrm>
            <a:off x="5930398" y="6475413"/>
            <a:ext cx="432811" cy="184666"/>
          </a:xfrm>
        </p:spPr>
        <p:txBody>
          <a:bodyPr/>
          <a:lstStyle/>
          <a:p>
            <a:r>
              <a:rPr lang="en-US" altLang="en-US"/>
              <a:t>Slide </a:t>
            </a:r>
            <a:fld id="{A42A6F1F-89D0-4C7C-88C0-E46BC40C428C}" type="slidenum">
              <a:rPr lang="en-US" altLang="en-US" smtClean="0"/>
              <a:pPr/>
              <a:t>8</a:t>
            </a:fld>
            <a:endParaRPr lang="en-US" altLang="en-US"/>
          </a:p>
        </p:txBody>
      </p:sp>
      <p:sp>
        <p:nvSpPr>
          <p:cNvPr id="3" name="Rectangle 2">
            <a:extLst>
              <a:ext uri="{FF2B5EF4-FFF2-40B4-BE49-F238E27FC236}">
                <a16:creationId xmlns:a16="http://schemas.microsoft.com/office/drawing/2014/main" id="{F1361DB4-DBC1-4684-8626-076240E0019C}"/>
              </a:ext>
            </a:extLst>
          </p:cNvPr>
          <p:cNvSpPr>
            <a:spLocks noChangeArrowheads="1"/>
          </p:cNvSpPr>
          <p:nvPr/>
        </p:nvSpPr>
        <p:spPr bwMode="auto">
          <a:xfrm>
            <a:off x="2362200" y="518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802.24 Smart Grid Standards for Operation in Sub-1 GHz Bands</a:t>
            </a: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05967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a:t>Wednesday </a:t>
            </a:r>
            <a:r>
              <a:rPr lang="en-US" dirty="0"/>
              <a:t>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1537765422"/>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33543</TotalTime>
  <Words>2345</Words>
  <Application>Microsoft Office PowerPoint</Application>
  <PresentationFormat>Widescreen</PresentationFormat>
  <Paragraphs>404</Paragraphs>
  <Slides>25</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MS Gothic</vt:lpstr>
      <vt:lpstr>ＭＳ Ｐゴシック</vt: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Agenda – 802.24-19-0001r1</vt:lpstr>
      <vt:lpstr>Guidelines for IEEE-SA Meetings</vt:lpstr>
      <vt:lpstr>Participation in IEEE 802 Meetings</vt:lpstr>
      <vt:lpstr>Administration</vt:lpstr>
      <vt:lpstr>802.24 TAG</vt:lpstr>
      <vt:lpstr>Sub 1 GHz White Paper</vt:lpstr>
      <vt:lpstr>Wednesday 802.24.1</vt:lpstr>
      <vt:lpstr>TSN White Paper</vt:lpstr>
      <vt:lpstr>Collaboration with 802.21</vt:lpstr>
      <vt:lpstr>AR/VR Low Latency</vt:lpstr>
      <vt:lpstr>AR/VR Low Latency</vt:lpstr>
      <vt:lpstr>Actions</vt:lpstr>
      <vt:lpstr>Thursday 802.24 TAG</vt:lpstr>
      <vt:lpstr>ITU and Radio Regulatory Items</vt:lpstr>
      <vt:lpstr>Liaison with  ATIS TOPS Council IoT Categorization Focus Group</vt:lpstr>
      <vt:lpstr>Follow Up Teleconference</vt:lpstr>
      <vt:lpstr>“Network Integration” action item</vt:lpstr>
      <vt:lpstr>Network Integration: Notes from November</vt:lpstr>
      <vt:lpstr>“Low latency” White Paper</vt:lpstr>
      <vt:lpstr>Liaison with IEC SEG8</vt:lpstr>
      <vt:lpstr>802.15.4g and 802.11ah Coexistence (802.19.3)</vt:lpstr>
      <vt:lpstr>2019 TAG Activity Plan</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621</cp:revision>
  <cp:lastPrinted>1998-02-10T13:28:06Z</cp:lastPrinted>
  <dcterms:created xsi:type="dcterms:W3CDTF">2015-05-13T21:49:41Z</dcterms:created>
  <dcterms:modified xsi:type="dcterms:W3CDTF">2019-01-17T23:51:15Z</dcterms:modified>
</cp:coreProperties>
</file>