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8" r:id="rId2"/>
  </p:sldMasterIdLst>
  <p:notesMasterIdLst>
    <p:notesMasterId r:id="rId35"/>
  </p:notesMasterIdLst>
  <p:handoutMasterIdLst>
    <p:handoutMasterId r:id="rId36"/>
  </p:handoutMasterIdLst>
  <p:sldIdLst>
    <p:sldId id="256" r:id="rId3"/>
    <p:sldId id="277" r:id="rId4"/>
    <p:sldId id="267" r:id="rId5"/>
    <p:sldId id="269" r:id="rId6"/>
    <p:sldId id="276" r:id="rId7"/>
    <p:sldId id="283" r:id="rId8"/>
    <p:sldId id="268" r:id="rId9"/>
    <p:sldId id="259" r:id="rId10"/>
    <p:sldId id="279" r:id="rId11"/>
    <p:sldId id="282" r:id="rId12"/>
    <p:sldId id="280" r:id="rId13"/>
    <p:sldId id="260" r:id="rId14"/>
    <p:sldId id="286" r:id="rId15"/>
    <p:sldId id="287" r:id="rId16"/>
    <p:sldId id="288" r:id="rId17"/>
    <p:sldId id="290" r:id="rId18"/>
    <p:sldId id="284" r:id="rId19"/>
    <p:sldId id="289" r:id="rId20"/>
    <p:sldId id="273" r:id="rId21"/>
    <p:sldId id="258" r:id="rId22"/>
    <p:sldId id="274" r:id="rId23"/>
    <p:sldId id="275" r:id="rId24"/>
    <p:sldId id="281" r:id="rId25"/>
    <p:sldId id="285" r:id="rId26"/>
    <p:sldId id="261" r:id="rId27"/>
    <p:sldId id="262" r:id="rId28"/>
    <p:sldId id="263" r:id="rId29"/>
    <p:sldId id="264" r:id="rId30"/>
    <p:sldId id="265" r:id="rId31"/>
    <p:sldId id="278" r:id="rId32"/>
    <p:sldId id="266" r:id="rId33"/>
    <p:sldId id="270" r:id="rId34"/>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83370" autoAdjust="0"/>
  </p:normalViewPr>
  <p:slideViewPr>
    <p:cSldViewPr>
      <p:cViewPr varScale="1">
        <p:scale>
          <a:sx n="101" d="100"/>
          <a:sy n="101" d="100"/>
        </p:scale>
        <p:origin x="2154" y="11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802.11-13/0541r0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smtClean="0"/>
              <a:t>November 2014</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John Kenney, Toyota InfoTechnology Center</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1515605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3467100" y="144462"/>
            <a:ext cx="2813050" cy="1635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doc.: IEEE 802.11-13/0541r0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November 2014</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4076700" y="8983663"/>
            <a:ext cx="2857500" cy="1841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John Kenney, Toyota </a:t>
            </a:r>
            <a:r>
              <a:rPr lang="en-US" dirty="0" err="1" smtClean="0"/>
              <a:t>InfoTechnology</a:t>
            </a:r>
            <a:r>
              <a:rPr lang="en-US" dirty="0" smtClean="0"/>
              <a:t> Center</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285064133"/>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802.11-13/0541r0</a:t>
            </a:r>
            <a:endParaRPr lang="en-US"/>
          </a:p>
        </p:txBody>
      </p:sp>
      <p:sp>
        <p:nvSpPr>
          <p:cNvPr id="5" name="Rectangle 3"/>
          <p:cNvSpPr>
            <a:spLocks noGrp="1" noChangeArrowheads="1"/>
          </p:cNvSpPr>
          <p:nvPr>
            <p:ph type="dt"/>
          </p:nvPr>
        </p:nvSpPr>
        <p:spPr>
          <a:ln/>
        </p:spPr>
        <p:txBody>
          <a:bodyPr/>
          <a:lstStyle/>
          <a:p>
            <a:r>
              <a:rPr lang="en-US" dirty="0" smtClean="0"/>
              <a:t>November 2014</a:t>
            </a:r>
            <a:endParaRPr lang="en-US" dirty="0"/>
          </a:p>
        </p:txBody>
      </p:sp>
      <p:sp>
        <p:nvSpPr>
          <p:cNvPr id="6" name="Rectangle 6"/>
          <p:cNvSpPr>
            <a:spLocks noGrp="1" noChangeArrowheads="1"/>
          </p:cNvSpPr>
          <p:nvPr>
            <p:ph type="ftr"/>
          </p:nvPr>
        </p:nvSpPr>
        <p:spPr>
          <a:ln/>
        </p:spPr>
        <p:txBody>
          <a:bodyPr/>
          <a:lstStyle/>
          <a:p>
            <a:r>
              <a:rPr lang="en-US" smtClean="0"/>
              <a:t>John Kenney, Toyota InfoTechnology Center</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075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Ben  Rolfe will create this</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19</a:t>
            </a:fld>
            <a:endParaRPr lang="en-US"/>
          </a:p>
        </p:txBody>
      </p:sp>
    </p:spTree>
    <p:extLst>
      <p:ext uri="{BB962C8B-B14F-4D97-AF65-F5344CB8AC3E}">
        <p14:creationId xmlns:p14="http://schemas.microsoft.com/office/powerpoint/2010/main" val="289658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20</a:t>
            </a:fld>
            <a:endParaRPr lang="en-US"/>
          </a:p>
        </p:txBody>
      </p:sp>
    </p:spTree>
    <p:extLst>
      <p:ext uri="{BB962C8B-B14F-4D97-AF65-F5344CB8AC3E}">
        <p14:creationId xmlns:p14="http://schemas.microsoft.com/office/powerpoint/2010/main" val="380419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err="1" smtClean="0"/>
              <a:t>Jeritt</a:t>
            </a:r>
            <a:r>
              <a:rPr lang="en-US" dirty="0" smtClean="0"/>
              <a:t> Kent will provide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21</a:t>
            </a:fld>
            <a:endParaRPr lang="en-US"/>
          </a:p>
        </p:txBody>
      </p:sp>
    </p:spTree>
    <p:extLst>
      <p:ext uri="{BB962C8B-B14F-4D97-AF65-F5344CB8AC3E}">
        <p14:creationId xmlns:p14="http://schemas.microsoft.com/office/powerpoint/2010/main" val="3902645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Look in L2R contributions.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22</a:t>
            </a:fld>
            <a:endParaRPr lang="en-US"/>
          </a:p>
        </p:txBody>
      </p:sp>
    </p:spTree>
    <p:extLst>
      <p:ext uri="{BB962C8B-B14F-4D97-AF65-F5344CB8AC3E}">
        <p14:creationId xmlns:p14="http://schemas.microsoft.com/office/powerpoint/2010/main" val="176190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26</a:t>
            </a:fld>
            <a:endParaRPr lang="en-US">
              <a:solidFill>
                <a:srgbClr val="000000"/>
              </a:solidFill>
            </a:endParaRPr>
          </a:p>
        </p:txBody>
      </p:sp>
    </p:spTree>
    <p:extLst>
      <p:ext uri="{BB962C8B-B14F-4D97-AF65-F5344CB8AC3E}">
        <p14:creationId xmlns:p14="http://schemas.microsoft.com/office/powerpoint/2010/main" val="3690370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28</a:t>
            </a:fld>
            <a:endParaRPr lang="en-US">
              <a:solidFill>
                <a:srgbClr val="000000"/>
              </a:solidFill>
            </a:endParaRPr>
          </a:p>
        </p:txBody>
      </p:sp>
    </p:spTree>
    <p:extLst>
      <p:ext uri="{BB962C8B-B14F-4D97-AF65-F5344CB8AC3E}">
        <p14:creationId xmlns:p14="http://schemas.microsoft.com/office/powerpoint/2010/main" val="231095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Backup </a:t>
            </a:r>
            <a:r>
              <a:rPr lang="en-US" dirty="0" smtClean="0"/>
              <a:t>section – only used by those </a:t>
            </a:r>
            <a:r>
              <a:rPr lang="en-US" smtClean="0"/>
              <a:t>who </a:t>
            </a:r>
            <a:r>
              <a:rPr lang="en-US" smtClean="0"/>
              <a:t>have</a:t>
            </a:r>
            <a:r>
              <a:rPr lang="en-US" baseline="0" smtClean="0"/>
              <a:t> </a:t>
            </a:r>
            <a:r>
              <a:rPr lang="en-US" baseline="0" dirty="0" smtClean="0"/>
              <a:t>the background.</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32</a:t>
            </a:fld>
            <a:endParaRPr lang="en-US"/>
          </a:p>
        </p:txBody>
      </p:sp>
    </p:spTree>
    <p:extLst>
      <p:ext uri="{BB962C8B-B14F-4D97-AF65-F5344CB8AC3E}">
        <p14:creationId xmlns:p14="http://schemas.microsoft.com/office/powerpoint/2010/main" val="88151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4113" y="701675"/>
            <a:ext cx="4624387" cy="346710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smtClean="0">
              <a:latin typeface="Arial" panose="020B0604020202020204" pitchFamily="34" charset="0"/>
              <a:ea typeface="Geneva"/>
              <a:cs typeface="Geneva"/>
            </a:endParaRPr>
          </a:p>
        </p:txBody>
      </p:sp>
      <p:sp>
        <p:nvSpPr>
          <p:cNvPr id="3584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06E3BC-175C-448A-8BD1-2AB98D5E1CD8}" type="slidenum">
              <a:rPr lang="en-US" altLang="en-US">
                <a:solidFill>
                  <a:srgbClr val="000000"/>
                </a:solidFill>
                <a:latin typeface="Arial" panose="020B0604020202020204" pitchFamily="34" charset="0"/>
              </a:rPr>
              <a:pPr>
                <a:spcBef>
                  <a:spcPct val="0"/>
                </a:spcBef>
              </a:pPr>
              <a:t>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0788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Split into two.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327870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424937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285990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Clarify</a:t>
            </a:r>
            <a:r>
              <a:rPr lang="en-US" baseline="0" dirty="0" smtClean="0"/>
              <a:t> the meaning of “intelligence” with a new bullet</a:t>
            </a:r>
          </a:p>
          <a:p>
            <a:r>
              <a:rPr lang="en-US" baseline="0" dirty="0" smtClean="0"/>
              <a:t>Remove or clean-up figure.   Larger text.</a:t>
            </a:r>
          </a:p>
          <a:p>
            <a:endParaRPr lang="en-US" dirty="0" smtClean="0"/>
          </a:p>
          <a:p>
            <a:r>
              <a:rPr lang="en-US" dirty="0" smtClean="0"/>
              <a:t>More inclusive phrase</a:t>
            </a:r>
            <a:r>
              <a:rPr lang="en-US" baseline="0" dirty="0" smtClean="0"/>
              <a:t> (considering water and gas applications as well)?   Find a phrase that avoids “Smart Grid”</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98691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8</a:t>
            </a:fld>
            <a:endParaRPr lang="en-US"/>
          </a:p>
        </p:txBody>
      </p:sp>
    </p:spTree>
    <p:extLst>
      <p:ext uri="{BB962C8B-B14F-4D97-AF65-F5344CB8AC3E}">
        <p14:creationId xmlns:p14="http://schemas.microsoft.com/office/powerpoint/2010/main" val="169303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Put detailed diagram into a backup section – only used by those who are have</a:t>
            </a:r>
            <a:r>
              <a:rPr lang="en-US" baseline="0" dirty="0" smtClean="0"/>
              <a:t> the background.</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10</a:t>
            </a:fld>
            <a:endParaRPr lang="en-US"/>
          </a:p>
        </p:txBody>
      </p:sp>
    </p:spTree>
    <p:extLst>
      <p:ext uri="{BB962C8B-B14F-4D97-AF65-F5344CB8AC3E}">
        <p14:creationId xmlns:p14="http://schemas.microsoft.com/office/powerpoint/2010/main" val="125094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12</a:t>
            </a:fld>
            <a:endParaRPr lang="en-US"/>
          </a:p>
        </p:txBody>
      </p:sp>
    </p:spTree>
    <p:extLst>
      <p:ext uri="{BB962C8B-B14F-4D97-AF65-F5344CB8AC3E}">
        <p14:creationId xmlns:p14="http://schemas.microsoft.com/office/powerpoint/2010/main" val="28523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IEEE_SA_Bar_Graphic_lon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IEEE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533400" y="1676400"/>
            <a:ext cx="7391400" cy="533400"/>
          </a:xfrm>
        </p:spPr>
        <p:txBody>
          <a:bodyPr/>
          <a:lstStyle>
            <a:lvl1pPr>
              <a:defRPr sz="2400"/>
            </a:lvl1pPr>
          </a:lstStyle>
          <a:p>
            <a:r>
              <a:rPr lang="en-US" smtClean="0"/>
              <a:t>Click to edit Master subtitle style</a:t>
            </a:r>
            <a:endParaRPr lang="en-US"/>
          </a:p>
        </p:txBody>
      </p:sp>
      <p:sp>
        <p:nvSpPr>
          <p:cNvPr id="240643" name="Rectangle 3"/>
          <p:cNvSpPr>
            <a:spLocks noGrp="1" noChangeArrowheads="1"/>
          </p:cNvSpPr>
          <p:nvPr>
            <p:ph type="ctrTitle"/>
          </p:nvPr>
        </p:nvSpPr>
        <p:spPr>
          <a:xfrm>
            <a:off x="533400" y="1219200"/>
            <a:ext cx="6477000" cy="533400"/>
          </a:xfrm>
        </p:spPr>
        <p:txBody>
          <a:bodyPr anchor="t"/>
          <a:lstStyle>
            <a:lvl1pPr>
              <a:defRPr/>
            </a:lvl1pPr>
          </a:lstStyle>
          <a:p>
            <a:r>
              <a:rPr lang="en-US" smtClean="0"/>
              <a:t>Click to edit Master title style</a:t>
            </a:r>
            <a:endParaRPr lang="en-US"/>
          </a:p>
        </p:txBody>
      </p:sp>
      <p:sp>
        <p:nvSpPr>
          <p:cNvPr id="6" name="Rectangle 6"/>
          <p:cNvSpPr>
            <a:spLocks noGrp="1" noChangeArrowheads="1"/>
          </p:cNvSpPr>
          <p:nvPr>
            <p:ph type="ftr" sz="quarter" idx="10"/>
          </p:nvPr>
        </p:nvSpPr>
        <p:spPr>
          <a:xfrm>
            <a:off x="3124200" y="6248400"/>
            <a:ext cx="2895600" cy="476250"/>
          </a:xfrm>
        </p:spPr>
        <p:txBody>
          <a:bodyPr/>
          <a:lstStyle>
            <a:lvl1pPr>
              <a:defRPr>
                <a:solidFill>
                  <a:srgbClr val="000000"/>
                </a:solidFill>
              </a:defRPr>
            </a:lvl1pPr>
          </a:lstStyle>
          <a:p>
            <a:pPr>
              <a:defRPr/>
            </a:pPr>
            <a:r>
              <a:rPr lang="en-US"/>
              <a:t>Powerpoint Title would go here</a:t>
            </a:r>
          </a:p>
        </p:txBody>
      </p:sp>
      <p:sp>
        <p:nvSpPr>
          <p:cNvPr id="7" name="Rectangle 7"/>
          <p:cNvSpPr>
            <a:spLocks noGrp="1" noChangeArrowheads="1"/>
          </p:cNvSpPr>
          <p:nvPr>
            <p:ph type="sldNum" sz="quarter" idx="11"/>
          </p:nvPr>
        </p:nvSpPr>
        <p:spPr>
          <a:xfrm>
            <a:off x="6553200" y="6248400"/>
            <a:ext cx="2133600" cy="476250"/>
          </a:xfrm>
        </p:spPr>
        <p:txBody>
          <a:bodyPr/>
          <a:lstStyle>
            <a:lvl1pPr>
              <a:defRPr smtClean="0"/>
            </a:lvl1pPr>
          </a:lstStyle>
          <a:p>
            <a:pPr>
              <a:defRPr/>
            </a:pPr>
            <a:fld id="{7444D631-9423-47E6-BED3-456AA81E5E6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8822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A31EAD-4008-4D28-8529-6C3FFFC90F57}" type="datetime1">
              <a:rPr lang="en-US"/>
              <a:pPr>
                <a:defRPr/>
              </a:pPr>
              <a:t>5/14/2015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2B44FDAB-8785-4F05-8A95-7E489CA2F99E}"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84561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5FDB7C9-9E1B-42EB-A486-DC038C74EA47}" type="datetime1">
              <a:rPr lang="en-US"/>
              <a:pPr>
                <a:defRPr/>
              </a:pPr>
              <a:t>5/14/2015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CB89D2ED-786F-471F-888E-087D75CC6C3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03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2765FE5-1278-421D-82B1-5A59E541F468}" type="datetime1">
              <a:rPr lang="en-US"/>
              <a:pPr>
                <a:defRPr/>
              </a:pPr>
              <a:t>5/14/2015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4D005946-3F9A-4EB8-8E61-E7D45751A535}"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95517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F51C6D9-088A-4537-B1D1-4742A0EF5EDC}" type="datetime1">
              <a:rPr lang="en-US"/>
              <a:pPr>
                <a:defRPr/>
              </a:pPr>
              <a:t>5/14/2015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9" name="Rectangle 6"/>
          <p:cNvSpPr>
            <a:spLocks noGrp="1" noChangeArrowheads="1"/>
          </p:cNvSpPr>
          <p:nvPr>
            <p:ph type="sldNum" sz="quarter" idx="12"/>
          </p:nvPr>
        </p:nvSpPr>
        <p:spPr>
          <a:ln/>
        </p:spPr>
        <p:txBody>
          <a:bodyPr/>
          <a:lstStyle>
            <a:lvl1pPr>
              <a:defRPr/>
            </a:lvl1pPr>
          </a:lstStyle>
          <a:p>
            <a:pPr>
              <a:defRPr/>
            </a:pPr>
            <a:fld id="{AE614E68-CF18-4116-9E0C-334DE248D202}"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8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FCC6801-F79A-4C37-9862-61ACB6B270C5}" type="datetime1">
              <a:rPr lang="en-US"/>
              <a:pPr>
                <a:defRPr/>
              </a:pPr>
              <a:t>5/14/2015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a:ln/>
        </p:spPr>
        <p:txBody>
          <a:bodyPr/>
          <a:lstStyle>
            <a:lvl1pPr>
              <a:defRPr/>
            </a:lvl1pPr>
          </a:lstStyle>
          <a:p>
            <a:pPr>
              <a:defRPr/>
            </a:pPr>
            <a:fld id="{645B1CA4-CEBC-4DA3-ADEF-A61B8218E40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9659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54A406-5667-48F7-937B-EDE44EC465DC}" type="datetime1">
              <a:rPr lang="en-US"/>
              <a:pPr>
                <a:defRPr/>
              </a:pPr>
              <a:t>5/14/2015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4" name="Rectangle 6"/>
          <p:cNvSpPr>
            <a:spLocks noGrp="1" noChangeArrowheads="1"/>
          </p:cNvSpPr>
          <p:nvPr>
            <p:ph type="sldNum" sz="quarter" idx="12"/>
          </p:nvPr>
        </p:nvSpPr>
        <p:spPr>
          <a:ln/>
        </p:spPr>
        <p:txBody>
          <a:bodyPr/>
          <a:lstStyle>
            <a:lvl1pPr>
              <a:defRPr/>
            </a:lvl1pPr>
          </a:lstStyle>
          <a:p>
            <a:pPr>
              <a:defRPr/>
            </a:pPr>
            <a:fld id="{1675E885-B35A-439D-899E-1CC769ECF1D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71503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476EC6-1997-47E4-A4CC-E08E23B2FB6E}" type="datetime1">
              <a:rPr lang="en-US"/>
              <a:pPr>
                <a:defRPr/>
              </a:pPr>
              <a:t>5/14/2015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B47171F-99C7-410A-B762-DAEBE41165A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04855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B47AD5-F65B-4A79-9C2A-070F6588DE15}" type="datetime1">
              <a:rPr lang="en-US"/>
              <a:pPr>
                <a:defRPr/>
              </a:pPr>
              <a:t>5/14/2015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495CC90-4281-4EB9-B769-37D6479CC84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788500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08D2D0-6C19-49CA-A28E-9F896E2CD907}" type="datetime1">
              <a:rPr lang="en-US"/>
              <a:pPr>
                <a:defRPr/>
              </a:pPr>
              <a:t>5/14/2015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5D7A48E7-577D-42AC-8B82-2CF7AD1DBB63}"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5212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Footer Placeholder 17"/>
          <p:cNvSpPr>
            <a:spLocks noGrp="1"/>
          </p:cNvSpPr>
          <p:nvPr>
            <p:ph type="ftr" idx="11"/>
          </p:nvPr>
        </p:nvSpPr>
        <p:spPr/>
        <p:txBody>
          <a:bodyPr/>
          <a:lstStyle/>
          <a:p>
            <a:r>
              <a:rPr lang="en-GB" dirty="0" smtClean="0"/>
              <a:t>Tim Godfrey, EPRI</a:t>
            </a:r>
            <a:endParaRPr lang="en-GB" dirty="0"/>
          </a:p>
        </p:txBody>
      </p:sp>
      <p:sp>
        <p:nvSpPr>
          <p:cNvPr id="19" name="Slide Number Placeholder 1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
        <p:nvSpPr>
          <p:cNvPr id="20" name="Title 1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CB899B-4209-4771-88C1-35635F75E9BB}" type="datetime1">
              <a:rPr lang="en-US"/>
              <a:pPr>
                <a:defRPr/>
              </a:pPr>
              <a:t>5/14/2015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96BB7A84-17F2-4338-B929-E868D529057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43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idx="11"/>
          </p:nvPr>
        </p:nvSpPr>
        <p:spPr/>
        <p:txBody>
          <a:bodyPr/>
          <a:lstStyle>
            <a:lvl1pPr>
              <a:defRPr/>
            </a:lvl1pPr>
          </a:lstStyle>
          <a:p>
            <a:r>
              <a:rPr lang="en-GB" dirty="0" smtClean="0"/>
              <a:t>Tim Godfrey, EPRI</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Tim Godfrey, EPRI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idx="11"/>
          </p:nvPr>
        </p:nvSpPr>
        <p:spPr/>
        <p:txBody>
          <a:bodyPr/>
          <a:lstStyle>
            <a:lvl1pPr>
              <a:defRPr/>
            </a:lvl1pPr>
          </a:lstStyle>
          <a:p>
            <a:r>
              <a:rPr lang="en-GB" dirty="0" smtClean="0"/>
              <a:t>Tim Godfrey, EPRI</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lvl1pPr>
              <a:defRPr/>
            </a:lvl1pPr>
          </a:lstStyle>
          <a:p>
            <a:r>
              <a:rPr lang="en-GB" dirty="0" smtClean="0"/>
              <a:t>Tim Godfrey, EPRI</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January 2015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Tim Godfrey, EPRI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802.24-14/0035r5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3" descr="IEEE_SA_Bar_Graphic_long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172200"/>
            <a:ext cx="91900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609600" y="304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3"/>
          <p:cNvSpPr>
            <a:spLocks noGrp="1" noChangeArrowheads="1"/>
          </p:cNvSpPr>
          <p:nvPr>
            <p:ph type="body" idx="1"/>
          </p:nvPr>
        </p:nvSpPr>
        <p:spPr bwMode="auto">
          <a:xfrm>
            <a:off x="609600" y="15240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fld id="{438FAB02-59DF-4599-BDD7-439BF72DEB99}" type="datetime1">
              <a:rPr lang="en-US"/>
              <a:pPr defTabSz="914400">
                <a:buClrTx/>
                <a:buSzTx/>
                <a:buFontTx/>
                <a:buNone/>
                <a:defRPr/>
              </a:pPr>
              <a:t>5/14/2015</a:t>
            </a:fld>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r>
              <a:rPr lang="en-US"/>
              <a:t>Powerpoint Title would go here</a:t>
            </a:r>
          </a:p>
        </p:txBody>
      </p:sp>
      <p:sp>
        <p:nvSpPr>
          <p:cNvPr id="1030" name="Rectangle 6"/>
          <p:cNvSpPr>
            <a:spLocks noGrp="1" noChangeArrowheads="1"/>
          </p:cNvSpPr>
          <p:nvPr>
            <p:ph type="sldNum" sz="quarter" idx="4"/>
          </p:nvPr>
        </p:nvSpPr>
        <p:spPr bwMode="auto">
          <a:xfrm>
            <a:off x="8458200" y="6629400"/>
            <a:ext cx="685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smtClean="0">
                <a:solidFill>
                  <a:srgbClr val="000000"/>
                </a:solidFill>
                <a:latin typeface="Arial" panose="020B0604020202020204" pitchFamily="34" charset="0"/>
              </a:defRPr>
            </a:lvl1pPr>
          </a:lstStyle>
          <a:p>
            <a:pPr defTabSz="914400">
              <a:buClrTx/>
              <a:buSzTx/>
              <a:buFontTx/>
              <a:buNone/>
              <a:defRPr/>
            </a:pPr>
            <a:fld id="{E90E0803-5412-4AC0-9CB5-E75470B80A96}" type="slidenum">
              <a:rPr lang="en-US" altLang="en-US">
                <a:ea typeface="MS PGothic" panose="020B0600070205080204" pitchFamily="34" charset="-128"/>
              </a:rPr>
              <a:pPr defTabSz="914400">
                <a:buClrTx/>
                <a:buSzTx/>
                <a:buFontTx/>
                <a:buNone/>
                <a:defRPr/>
              </a:pPr>
              <a:t>‹#›</a:t>
            </a:fld>
            <a:endParaRPr lang="en-US" altLang="en-US" sz="1400">
              <a:latin typeface="Myriad Pro"/>
              <a:ea typeface="MS PGothic" panose="020B0600070205080204" pitchFamily="34" charset="-128"/>
            </a:endParaRPr>
          </a:p>
        </p:txBody>
      </p:sp>
      <p:pic>
        <p:nvPicPr>
          <p:cNvPr id="7176" name="Picture 24" descr="IEEE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1000" y="624840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127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S PGothic" pitchFamily="34" charset="-128"/>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S PGothic" pitchFamily="34" charset="-128"/>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4294967295"/>
          </p:nvPr>
        </p:nvSpPr>
        <p:spPr>
          <a:xfrm>
            <a:off x="696912" y="333375"/>
            <a:ext cx="2303451" cy="273050"/>
          </a:xfrm>
        </p:spPr>
        <p:txBody>
          <a:bodyPr/>
          <a:lstStyle/>
          <a:p>
            <a:r>
              <a:rPr lang="en-US" dirty="0" smtClean="0"/>
              <a:t>May 2015</a:t>
            </a:r>
            <a:endParaRPr lang="en-GB" dirty="0"/>
          </a:p>
        </p:txBody>
      </p:sp>
      <p:sp>
        <p:nvSpPr>
          <p:cNvPr id="7" name="Footer Placeholder 4"/>
          <p:cNvSpPr>
            <a:spLocks noGrp="1"/>
          </p:cNvSpPr>
          <p:nvPr>
            <p:ph type="ftr" idx="11"/>
          </p:nvPr>
        </p:nvSpPr>
        <p:spPr>
          <a:xfrm>
            <a:off x="5500694" y="6475413"/>
            <a:ext cx="3041644" cy="180975"/>
          </a:xfrm>
        </p:spPr>
        <p:txBody>
          <a:bodyPr/>
          <a:lstStyle/>
          <a:p>
            <a:r>
              <a:rPr lang="en-GB" dirty="0" smtClean="0"/>
              <a:t>Tim Godfrey, EPRI</a:t>
            </a:r>
            <a:endParaRPr lang="en-GB" dirty="0"/>
          </a:p>
        </p:txBody>
      </p:sp>
      <p:sp>
        <p:nvSpPr>
          <p:cNvPr id="8" name="Slide Number Placeholder 5"/>
          <p:cNvSpPr>
            <a:spLocks noGrp="1"/>
          </p:cNvSpPr>
          <p:nvPr>
            <p:ph type="sldNum" idx="12"/>
          </p:nvPr>
        </p:nvSpPr>
        <p:spPr>
          <a:xfrm>
            <a:off x="4344988" y="6475413"/>
            <a:ext cx="528637" cy="363537"/>
          </a:xfrm>
        </p:spPr>
        <p:txBody>
          <a:bodyPr/>
          <a:lstStyle/>
          <a:p>
            <a:r>
              <a:rPr lang="en-GB" smtClean="0"/>
              <a:t>Slide </a:t>
            </a:r>
            <a:fld id="{93823DB3-BAA4-4F4A-B4B3-ED9ABE70E976}" type="slidenum">
              <a:rPr lang="en-GB" smtClean="0"/>
              <a:pPr/>
              <a:t>1</a:t>
            </a:fld>
            <a:endParaRPr lang="en-GB" dirty="0"/>
          </a:p>
        </p:txBody>
      </p:sp>
      <p:sp>
        <p:nvSpPr>
          <p:cNvPr id="3073" name="Rectangle 1"/>
          <p:cNvSpPr>
            <a:spLocks noGrp="1" noChangeArrowheads="1"/>
          </p:cNvSpPr>
          <p:nvPr>
            <p:ph type="title"/>
          </p:nvPr>
        </p:nvSpPr>
        <p:spPr>
          <a:xfrm>
            <a:off x="685800" y="9906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solidFill>
                  <a:schemeClr val="tx1"/>
                </a:solidFill>
                <a:ea typeface="ＭＳ Ｐゴシック" pitchFamily="34" charset="-128"/>
              </a:rPr>
              <a:t>802.24.1 Smart Grid TAG </a:t>
            </a:r>
            <a:br>
              <a:rPr lang="en-US" altLang="ja-JP" dirty="0" smtClean="0">
                <a:solidFill>
                  <a:schemeClr val="tx1"/>
                </a:solidFill>
                <a:ea typeface="ＭＳ Ｐゴシック" pitchFamily="34" charset="-128"/>
              </a:rPr>
            </a:br>
            <a:r>
              <a:rPr lang="en-US" altLang="ja-JP" dirty="0" smtClean="0">
                <a:solidFill>
                  <a:schemeClr val="tx1"/>
                </a:solidFill>
                <a:ea typeface="ＭＳ Ｐゴシック" pitchFamily="34" charset="-128"/>
              </a:rPr>
              <a:t>Consolidated White Paper Presentation</a:t>
            </a:r>
            <a:endParaRPr lang="en-GB" dirty="0">
              <a:solidFill>
                <a:schemeClr val="tx1"/>
              </a:solidFill>
            </a:endParaRPr>
          </a:p>
        </p:txBody>
      </p:sp>
      <p:sp>
        <p:nvSpPr>
          <p:cNvPr id="3074" name="Rectangle 2"/>
          <p:cNvSpPr>
            <a:spLocks noGrp="1" noChangeArrowheads="1"/>
          </p:cNvSpPr>
          <p:nvPr>
            <p:ph type="body" idx="1"/>
          </p:nvPr>
        </p:nvSpPr>
        <p:spPr>
          <a:xfrm>
            <a:off x="685800" y="24384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b="0" dirty="0" smtClean="0"/>
              <a:t> May14, 2015</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946327524"/>
              </p:ext>
            </p:extLst>
          </p:nvPr>
        </p:nvGraphicFramePr>
        <p:xfrm>
          <a:off x="523875" y="3535363"/>
          <a:ext cx="7985125" cy="1649412"/>
        </p:xfrm>
        <a:graphic>
          <a:graphicData uri="http://schemas.openxmlformats.org/presentationml/2006/ole">
            <mc:AlternateContent xmlns:mc="http://schemas.openxmlformats.org/markup-compatibility/2006">
              <mc:Choice xmlns:v="urn:schemas-microsoft-com:vml" Requires="v">
                <p:oleObj spid="_x0000_s3138" name="Document" r:id="rId4" imgW="8227618" imgH="1704483" progId="Word.Document.8">
                  <p:embed/>
                </p:oleObj>
              </mc:Choice>
              <mc:Fallback>
                <p:oleObj name="Document" r:id="rId4" imgW="8227618" imgH="1704483" progId="Word.Document.8">
                  <p:embed/>
                  <p:pic>
                    <p:nvPicPr>
                      <p:cNvPr id="0" name="Picture 3"/>
                      <p:cNvPicPr>
                        <a:picLocks noChangeAspect="1" noChangeArrowheads="1"/>
                      </p:cNvPicPr>
                      <p:nvPr/>
                    </p:nvPicPr>
                    <p:blipFill>
                      <a:blip r:embed="rId5"/>
                      <a:srcRect/>
                      <a:stretch>
                        <a:fillRect/>
                      </a:stretch>
                    </p:blipFill>
                    <p:spPr bwMode="auto">
                      <a:xfrm>
                        <a:off x="523875" y="3535363"/>
                        <a:ext cx="7985125" cy="16494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30480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Office Buildi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0" y="1143000"/>
            <a:ext cx="1065212" cy="1544637"/>
          </a:xfrm>
          <a:prstGeom prst="rect">
            <a:avLst/>
          </a:prstGeom>
          <a:noFill/>
          <a:ln w="9525">
            <a:noFill/>
            <a:miter lim="800000"/>
            <a:headEnd/>
            <a:tailEnd/>
          </a:ln>
        </p:spPr>
      </p:pic>
      <p:sp>
        <p:nvSpPr>
          <p:cNvPr id="14" name="Rectangle 13"/>
          <p:cNvSpPr/>
          <p:nvPr/>
        </p:nvSpPr>
        <p:spPr bwMode="auto">
          <a:xfrm>
            <a:off x="1905000" y="1143000"/>
            <a:ext cx="1155623" cy="1573553"/>
          </a:xfrm>
          <a:prstGeom prst="rect">
            <a:avLst/>
          </a:prstGeom>
          <a:solidFill>
            <a:schemeClr val="bg1">
              <a:alpha val="6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38914" name="Title 1"/>
          <p:cNvSpPr>
            <a:spLocks noGrp="1"/>
          </p:cNvSpPr>
          <p:nvPr>
            <p:ph type="title"/>
          </p:nvPr>
        </p:nvSpPr>
        <p:spPr/>
        <p:txBody>
          <a:bodyPr/>
          <a:lstStyle/>
          <a:p>
            <a:r>
              <a:rPr lang="en-US" altLang="en-US" smtClean="0"/>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10</a:t>
            </a:fld>
            <a:endParaRPr lang="en-US" altLang="en-US" sz="1400">
              <a:solidFill>
                <a:srgbClr val="000000"/>
              </a:solidFill>
              <a:latin typeface="Myriad Pro"/>
            </a:endParaRPr>
          </a:p>
        </p:txBody>
      </p:sp>
      <p:pic>
        <p:nvPicPr>
          <p:cNvPr id="38917" name="Picture 5"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0"/>
            <a:ext cx="53117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457200" y="1600200"/>
            <a:ext cx="16113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1100" smtClean="0">
                <a:solidFill>
                  <a:srgbClr val="000000"/>
                </a:solidFill>
                <a:latin typeface="Calibri" panose="020F0502020204030204" pitchFamily="34" charset="0"/>
                <a:cs typeface="Times New Roman" panose="02020603050405020304" pitchFamily="18" charset="0"/>
              </a:rPr>
              <a:t>High level example of an AMI system</a:t>
            </a:r>
            <a:endParaRPr lang="en-US" altLang="en-US" sz="1100" smtClean="0">
              <a:solidFill>
                <a:srgbClr val="000000"/>
              </a:solidFill>
            </a:endParaRPr>
          </a:p>
        </p:txBody>
      </p:sp>
      <p:sp>
        <p:nvSpPr>
          <p:cNvPr id="2" name="Rectangle 1"/>
          <p:cNvSpPr/>
          <p:nvPr/>
        </p:nvSpPr>
        <p:spPr bwMode="auto">
          <a:xfrm>
            <a:off x="6172200" y="1371600"/>
            <a:ext cx="914400" cy="838200"/>
          </a:xfrm>
          <a:prstGeom prst="rect">
            <a:avLst/>
          </a:prstGeom>
          <a:noFill/>
          <a:ln w="9525" cap="flat" cmpd="sng" algn="ctr">
            <a:solidFill>
              <a:schemeClr val="accent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3" name="Oval Callout 2"/>
          <p:cNvSpPr/>
          <p:nvPr/>
        </p:nvSpPr>
        <p:spPr bwMode="auto">
          <a:xfrm>
            <a:off x="6172200" y="2667000"/>
            <a:ext cx="990600" cy="609600"/>
          </a:xfrm>
          <a:prstGeom prst="wedgeEllipseCallout">
            <a:avLst>
              <a:gd name="adj1" fmla="val -2199"/>
              <a:gd name="adj2" fmla="val -120369"/>
            </a:avLst>
          </a:prstGeom>
          <a:solidFill>
            <a:schemeClr val="accent1"/>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Verdana" pitchFamily="34" charset="0"/>
                <a:ea typeface="ＭＳ Ｐゴシック" pitchFamily="34" charset="-128"/>
              </a:rPr>
              <a:t>Optional</a:t>
            </a:r>
          </a:p>
        </p:txBody>
      </p:sp>
      <p:sp>
        <p:nvSpPr>
          <p:cNvPr id="10" name="Oval Callout 9"/>
          <p:cNvSpPr/>
          <p:nvPr/>
        </p:nvSpPr>
        <p:spPr bwMode="auto">
          <a:xfrm>
            <a:off x="4191000" y="2514600"/>
            <a:ext cx="990601" cy="685800"/>
          </a:xfrm>
          <a:prstGeom prst="wedgeEllipseCallout">
            <a:avLst>
              <a:gd name="adj1" fmla="val -2199"/>
              <a:gd name="adj2" fmla="val -120369"/>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latin typeface="Verdana" pitchFamily="34" charset="0"/>
                <a:ea typeface="ＭＳ Ｐゴシック" pitchFamily="34" charset="-128"/>
              </a:rPr>
              <a:t>May be called FAN or NAN</a:t>
            </a:r>
            <a:endParaRPr kumimoji="0" lang="en-US" sz="1000" b="0" i="0" u="none" strike="noStrike" cap="none" normalizeH="0" baseline="0" dirty="0" smtClean="0">
              <a:ln>
                <a:noFill/>
              </a:ln>
              <a:effectLst/>
              <a:latin typeface="Verdana" pitchFamily="34" charset="0"/>
              <a:ea typeface="ＭＳ Ｐゴシック" pitchFamily="34" charset="-128"/>
            </a:endParaRPr>
          </a:p>
        </p:txBody>
      </p:sp>
      <p:sp>
        <p:nvSpPr>
          <p:cNvPr id="11" name="Oval Callout 10"/>
          <p:cNvSpPr/>
          <p:nvPr/>
        </p:nvSpPr>
        <p:spPr bwMode="auto">
          <a:xfrm>
            <a:off x="3124200" y="2667000"/>
            <a:ext cx="990601" cy="685800"/>
          </a:xfrm>
          <a:prstGeom prst="wedgeEllipseCallout">
            <a:avLst>
              <a:gd name="adj1" fmla="val 33119"/>
              <a:gd name="adj2" fmla="val -163268"/>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latin typeface="Verdana" pitchFamily="34" charset="0"/>
                <a:ea typeface="ＭＳ Ｐゴシック" pitchFamily="34" charset="-128"/>
              </a:rPr>
              <a:t>Data Aggregation Point</a:t>
            </a:r>
            <a:endParaRPr kumimoji="0" lang="en-US" sz="1000" b="0" i="0" u="none" strike="noStrike" cap="none" normalizeH="0" baseline="0" dirty="0" smtClean="0">
              <a:ln>
                <a:noFill/>
              </a:ln>
              <a:effectLst/>
              <a:latin typeface="Verdana" pitchFamily="34" charset="0"/>
              <a:ea typeface="ＭＳ Ｐゴシック" pitchFamily="34" charset="-128"/>
            </a:endParaRPr>
          </a:p>
        </p:txBody>
      </p:sp>
    </p:spTree>
    <p:extLst>
      <p:ext uri="{BB962C8B-B14F-4D97-AF65-F5344CB8AC3E}">
        <p14:creationId xmlns:p14="http://schemas.microsoft.com/office/powerpoint/2010/main" val="1995625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DA Applications</a:t>
            </a:r>
            <a:endParaRPr lang="en-US" dirty="0"/>
          </a:p>
        </p:txBody>
      </p:sp>
      <p:sp>
        <p:nvSpPr>
          <p:cNvPr id="3" name="Content Placeholder 2"/>
          <p:cNvSpPr>
            <a:spLocks noGrp="1"/>
          </p:cNvSpPr>
          <p:nvPr>
            <p:ph idx="1"/>
          </p:nvPr>
        </p:nvSpPr>
        <p:spPr>
          <a:xfrm>
            <a:off x="381000" y="1524000"/>
            <a:ext cx="7391400" cy="4648200"/>
          </a:xfrm>
        </p:spPr>
        <p:txBody>
          <a:bodyPr/>
          <a:lstStyle/>
          <a:p>
            <a:r>
              <a:rPr lang="en-US" dirty="0" smtClean="0"/>
              <a:t>Distribution Automation (DA) involves monitoring and control of devices on the medium voltage (2 kV to 35 kV) grid, which provides the connection between a substation and customer transformer </a:t>
            </a:r>
          </a:p>
          <a:p>
            <a:r>
              <a:rPr lang="en-US" dirty="0" smtClean="0"/>
              <a:t>DA Applications include:</a:t>
            </a:r>
          </a:p>
          <a:p>
            <a:pPr lvl="1"/>
            <a:r>
              <a:rPr lang="en-US" dirty="0" smtClean="0"/>
              <a:t>Voltage </a:t>
            </a:r>
            <a:r>
              <a:rPr lang="en-US" dirty="0" err="1" smtClean="0"/>
              <a:t>VAr</a:t>
            </a:r>
            <a:r>
              <a:rPr lang="en-US" dirty="0" smtClean="0"/>
              <a:t> (Capacitor Bank Control)</a:t>
            </a:r>
          </a:p>
          <a:p>
            <a:pPr lvl="2"/>
            <a:r>
              <a:rPr lang="en-US" dirty="0" smtClean="0"/>
              <a:t>Compensating for reactive power losses due to inductive load by switching in capacitor banks on the distribution circuit</a:t>
            </a:r>
          </a:p>
          <a:p>
            <a:pPr lvl="1"/>
            <a:r>
              <a:rPr lang="en-US" dirty="0" smtClean="0"/>
              <a:t>Voltage regulation</a:t>
            </a:r>
          </a:p>
          <a:p>
            <a:pPr lvl="2"/>
            <a:r>
              <a:rPr lang="en-US" dirty="0" smtClean="0"/>
              <a:t>Compensating for voltage loss and varying voltage due to load by changing taps on a specialized autotransformer</a:t>
            </a:r>
          </a:p>
          <a:p>
            <a:pPr lvl="1"/>
            <a:r>
              <a:rPr lang="en-US" dirty="0" smtClean="0"/>
              <a:t>Switching / </a:t>
            </a:r>
            <a:r>
              <a:rPr lang="en-US" dirty="0" err="1" smtClean="0"/>
              <a:t>Sectionalizers</a:t>
            </a:r>
            <a:endParaRPr lang="en-US" dirty="0" smtClean="0"/>
          </a:p>
          <a:p>
            <a:pPr lvl="2"/>
            <a:r>
              <a:rPr lang="en-US" dirty="0" smtClean="0"/>
              <a:t>Remotely switching the connectivity of the distribution grid to balance load or route power around damaged areas.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B44FDAB-8785-4F05-8A95-7E489CA2F99E}" type="slidenum">
              <a:rPr lang="en-US" altLang="en-US" smtClean="0"/>
              <a:pPr/>
              <a:t>11</a:t>
            </a:fld>
            <a:endParaRPr lang="en-US" altLang="en-US"/>
          </a:p>
        </p:txBody>
      </p:sp>
      <p:pic>
        <p:nvPicPr>
          <p:cNvPr id="11" name="Picture 2" descr="http://2.imimg.com/data2/FT/HQ/HELLOTD-1739557/pole_mounted_capacitor_25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559050"/>
            <a:ext cx="1203325" cy="115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www.langley-eng.co.uk/images/esb-r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778250"/>
            <a:ext cx="9525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b_200_0_16777215_0___images_stories_WebNews2009_sc_electric_intellirupter_pulseclos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5105400"/>
            <a:ext cx="1009650" cy="9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699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95021"/>
            <a:ext cx="7620000" cy="5016758"/>
          </a:xfrm>
          <a:prstGeom prst="rect">
            <a:avLst/>
          </a:prstGeom>
          <a:noFill/>
        </p:spPr>
        <p:txBody>
          <a:bodyPr wrap="square" rtlCol="0">
            <a:spAutoFit/>
          </a:bodyPr>
          <a:lstStyle/>
          <a:p>
            <a:r>
              <a:rPr lang="en-US" dirty="0" smtClean="0">
                <a:solidFill>
                  <a:schemeClr val="tx1"/>
                </a:solidFill>
              </a:rPr>
              <a:t>Something on cyber security and IEEE 802</a:t>
            </a:r>
          </a:p>
          <a:p>
            <a:r>
              <a:rPr lang="en-US" dirty="0">
                <a:solidFill>
                  <a:schemeClr val="tx1"/>
                </a:solidFill>
              </a:rPr>
              <a:t>	</a:t>
            </a:r>
            <a:r>
              <a:rPr lang="en-US" dirty="0" smtClean="0">
                <a:solidFill>
                  <a:schemeClr val="tx1"/>
                </a:solidFill>
              </a:rPr>
              <a:t>Scope limited to link-layer</a:t>
            </a:r>
          </a:p>
          <a:p>
            <a:r>
              <a:rPr lang="en-US" dirty="0">
                <a:solidFill>
                  <a:schemeClr val="tx1"/>
                </a:solidFill>
              </a:rPr>
              <a:t>	</a:t>
            </a:r>
            <a:r>
              <a:rPr lang="en-US" dirty="0" smtClean="0">
                <a:solidFill>
                  <a:schemeClr val="tx1"/>
                </a:solidFill>
              </a:rPr>
              <a:t>Support higher layer security protocols (required in most cases)</a:t>
            </a:r>
          </a:p>
          <a:p>
            <a:r>
              <a:rPr lang="en-US" dirty="0" smtClean="0">
                <a:solidFill>
                  <a:schemeClr val="tx1"/>
                </a:solidFill>
              </a:rPr>
              <a:t>Evolution to AES256 – future</a:t>
            </a:r>
          </a:p>
          <a:p>
            <a:endParaRPr lang="en-US" dirty="0">
              <a:solidFill>
                <a:schemeClr val="tx1"/>
              </a:solidFill>
            </a:endParaRPr>
          </a:p>
          <a:p>
            <a:r>
              <a:rPr lang="en-US" sz="1600" dirty="0">
                <a:solidFill>
                  <a:schemeClr val="tx1"/>
                </a:solidFill>
              </a:rPr>
              <a:t>List in SP800-57 </a:t>
            </a:r>
          </a:p>
          <a:p>
            <a:endParaRPr lang="en-US" sz="1600" dirty="0">
              <a:solidFill>
                <a:schemeClr val="tx1"/>
              </a:solidFill>
            </a:endParaRPr>
          </a:p>
          <a:p>
            <a:r>
              <a:rPr lang="en-US" sz="1600" dirty="0">
                <a:solidFill>
                  <a:schemeClr val="tx1"/>
                </a:solidFill>
              </a:rPr>
              <a:t>References to FIPS,   2006 version, and later versions. </a:t>
            </a:r>
          </a:p>
          <a:p>
            <a:r>
              <a:rPr lang="en-US" sz="1600" dirty="0">
                <a:solidFill>
                  <a:schemeClr val="tx1"/>
                </a:solidFill>
              </a:rPr>
              <a:t>We would like to show how IEEE 802 fits into a comprehensive security architecture. </a:t>
            </a:r>
          </a:p>
          <a:p>
            <a:r>
              <a:rPr lang="en-US" sz="1600" dirty="0">
                <a:solidFill>
                  <a:schemeClr val="tx1"/>
                </a:solidFill>
              </a:rPr>
              <a:t>Generally 802 provides layer 2 authentication and encryption.   Show key management interfaces and mechanisms.  Cypher suites</a:t>
            </a:r>
          </a:p>
          <a:p>
            <a:r>
              <a:rPr lang="en-US" sz="1600" dirty="0">
                <a:solidFill>
                  <a:schemeClr val="tx1"/>
                </a:solidFill>
              </a:rPr>
              <a:t>NISTIR   (Phil Beecher to provide this.  Describe PKI, EAPOL, KMP,  )</a:t>
            </a:r>
          </a:p>
          <a:p>
            <a:endParaRPr lang="en-US" sz="1600" dirty="0">
              <a:solidFill>
                <a:schemeClr val="tx1"/>
              </a:solidFill>
            </a:endParaRPr>
          </a:p>
          <a:p>
            <a:r>
              <a:rPr lang="en-US" sz="1600" dirty="0">
                <a:solidFill>
                  <a:schemeClr val="tx1"/>
                </a:solidFill>
              </a:rPr>
              <a:t>X – Y chart showing NISTIR requirements in rows, and 802 protocols  in columns</a:t>
            </a:r>
          </a:p>
          <a:p>
            <a:endParaRPr lang="en-US" sz="1600" dirty="0">
              <a:solidFill>
                <a:schemeClr val="tx1"/>
              </a:solidFill>
            </a:endParaRPr>
          </a:p>
          <a:p>
            <a:endParaRPr lang="en-US" sz="1600" dirty="0">
              <a:solidFill>
                <a:schemeClr val="tx1"/>
              </a:solidFill>
            </a:endParaRPr>
          </a:p>
        </p:txBody>
      </p:sp>
      <p:sp>
        <p:nvSpPr>
          <p:cNvPr id="3" name="Title 2"/>
          <p:cNvSpPr>
            <a:spLocks noGrp="1"/>
          </p:cNvSpPr>
          <p:nvPr>
            <p:ph type="title"/>
          </p:nvPr>
        </p:nvSpPr>
        <p:spPr/>
        <p:txBody>
          <a:bodyPr/>
          <a:lstStyle/>
          <a:p>
            <a:r>
              <a:rPr lang="en-US" dirty="0" smtClean="0"/>
              <a:t>Security Overview</a:t>
            </a:r>
            <a:endParaRPr lang="en-US" dirty="0"/>
          </a:p>
        </p:txBody>
      </p:sp>
    </p:spTree>
    <p:extLst>
      <p:ext uri="{BB962C8B-B14F-4D97-AF65-F5344CB8AC3E}">
        <p14:creationId xmlns:p14="http://schemas.microsoft.com/office/powerpoint/2010/main" val="1436016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802.1X Security</a:t>
            </a:r>
            <a:endParaRPr lang="en-US" dirty="0"/>
          </a:p>
        </p:txBody>
      </p:sp>
      <p:sp>
        <p:nvSpPr>
          <p:cNvPr id="3" name="Content Placeholder 2"/>
          <p:cNvSpPr>
            <a:spLocks noGrp="1"/>
          </p:cNvSpPr>
          <p:nvPr>
            <p:ph idx="1"/>
          </p:nvPr>
        </p:nvSpPr>
        <p:spPr/>
        <p:txBody>
          <a:bodyPr/>
          <a:lstStyle/>
          <a:p>
            <a:r>
              <a:rPr lang="en-US" dirty="0"/>
              <a:t>(key management – 802.1X GCM)</a:t>
            </a:r>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13</a:t>
            </a:fld>
            <a:endParaRPr lang="en-US" altLang="en-US" sz="1400">
              <a:latin typeface="Myriad Pro"/>
            </a:endParaRPr>
          </a:p>
        </p:txBody>
      </p:sp>
    </p:spTree>
    <p:extLst>
      <p:ext uri="{BB962C8B-B14F-4D97-AF65-F5344CB8AC3E}">
        <p14:creationId xmlns:p14="http://schemas.microsoft.com/office/powerpoint/2010/main" val="268155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Security</a:t>
            </a:r>
            <a:endParaRPr lang="en-US" dirty="0"/>
          </a:p>
        </p:txBody>
      </p:sp>
      <p:sp>
        <p:nvSpPr>
          <p:cNvPr id="3" name="Content Placeholder 2"/>
          <p:cNvSpPr>
            <a:spLocks noGrp="1"/>
          </p:cNvSpPr>
          <p:nvPr>
            <p:ph idx="1"/>
          </p:nvPr>
        </p:nvSpPr>
        <p:spPr/>
        <p:txBody>
          <a:bodyPr/>
          <a:lstStyle/>
          <a:p>
            <a:r>
              <a:rPr lang="en-US" dirty="0"/>
              <a:t>Security from 802.11   (CCM, WPA PSK)</a:t>
            </a:r>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14</a:t>
            </a:fld>
            <a:endParaRPr lang="en-US" altLang="en-US" sz="1400">
              <a:latin typeface="Myriad Pro"/>
            </a:endParaRPr>
          </a:p>
        </p:txBody>
      </p:sp>
    </p:spTree>
    <p:extLst>
      <p:ext uri="{BB962C8B-B14F-4D97-AF65-F5344CB8AC3E}">
        <p14:creationId xmlns:p14="http://schemas.microsoft.com/office/powerpoint/2010/main" val="3502313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802.15 Security</a:t>
            </a:r>
            <a:endParaRPr lang="en-US" dirty="0"/>
          </a:p>
        </p:txBody>
      </p:sp>
      <p:sp>
        <p:nvSpPr>
          <p:cNvPr id="3" name="Content Placeholder 2"/>
          <p:cNvSpPr>
            <a:spLocks noGrp="1"/>
          </p:cNvSpPr>
          <p:nvPr>
            <p:ph idx="1"/>
          </p:nvPr>
        </p:nvSpPr>
        <p:spPr/>
        <p:txBody>
          <a:bodyPr/>
          <a:lstStyle/>
          <a:p>
            <a:r>
              <a:rPr lang="en-US" dirty="0"/>
              <a:t>Security section on 15.4 section 9: Ask </a:t>
            </a:r>
            <a:r>
              <a:rPr lang="en-US" dirty="0" err="1"/>
              <a:t>Tero</a:t>
            </a:r>
            <a:r>
              <a:rPr lang="en-US" dirty="0"/>
              <a:t>  </a:t>
            </a:r>
          </a:p>
          <a:p>
            <a:r>
              <a:rPr lang="en-US" dirty="0"/>
              <a:t>Something from 15.9  (</a:t>
            </a:r>
            <a:r>
              <a:rPr lang="en-US" dirty="0" err="1"/>
              <a:t>Tero</a:t>
            </a:r>
            <a:r>
              <a:rPr lang="en-US" dirty="0"/>
              <a:t>)</a:t>
            </a:r>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15</a:t>
            </a:fld>
            <a:endParaRPr lang="en-US" altLang="en-US" sz="1400">
              <a:latin typeface="Myriad Pro"/>
            </a:endParaRPr>
          </a:p>
        </p:txBody>
      </p:sp>
    </p:spTree>
    <p:extLst>
      <p:ext uri="{BB962C8B-B14F-4D97-AF65-F5344CB8AC3E}">
        <p14:creationId xmlns:p14="http://schemas.microsoft.com/office/powerpoint/2010/main" val="189864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802.16 Security</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16</a:t>
            </a:fld>
            <a:endParaRPr lang="en-US" altLang="en-US" sz="1400">
              <a:latin typeface="Myriad Pro"/>
            </a:endParaRPr>
          </a:p>
        </p:txBody>
      </p:sp>
    </p:spTree>
    <p:extLst>
      <p:ext uri="{BB962C8B-B14F-4D97-AF65-F5344CB8AC3E}">
        <p14:creationId xmlns:p14="http://schemas.microsoft.com/office/powerpoint/2010/main" val="1633935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for 802.21d </a:t>
            </a:r>
            <a:r>
              <a:rPr lang="en-US" dirty="0"/>
              <a:t/>
            </a:r>
            <a:br>
              <a:rPr lang="en-US" dirty="0"/>
            </a:br>
            <a:r>
              <a:rPr lang="en-US" dirty="0"/>
              <a:t>Multicast Group Management</a:t>
            </a:r>
          </a:p>
        </p:txBody>
      </p:sp>
      <p:sp>
        <p:nvSpPr>
          <p:cNvPr id="5" name="Content Placeholder 4"/>
          <p:cNvSpPr>
            <a:spLocks noGrp="1"/>
          </p:cNvSpPr>
          <p:nvPr>
            <p:ph idx="1"/>
          </p:nvPr>
        </p:nvSpPr>
        <p:spPr>
          <a:xfrm>
            <a:off x="609600" y="1143000"/>
            <a:ext cx="8077200" cy="4648200"/>
          </a:xfrm>
        </p:spPr>
        <p:txBody>
          <a:bodyPr/>
          <a:lstStyle/>
          <a:p>
            <a:r>
              <a:rPr lang="en-US" dirty="0"/>
              <a:t>IEEE 802.21d standardizes a mechanism for distributing a symmetric key to group members, securely and efficiently</a:t>
            </a:r>
            <a:r>
              <a:rPr lang="en-US" dirty="0" smtClean="0"/>
              <a:t>.</a:t>
            </a:r>
          </a:p>
          <a:p>
            <a:endParaRPr lang="en-US" dirty="0"/>
          </a:p>
          <a:p>
            <a:endParaRPr lang="en-US" dirty="0" smtClean="0"/>
          </a:p>
          <a:p>
            <a:endParaRPr lang="en-US" dirty="0"/>
          </a:p>
          <a:p>
            <a:endParaRPr lang="en-US" dirty="0" smtClean="0"/>
          </a:p>
          <a:p>
            <a:r>
              <a:rPr lang="en-US" dirty="0" smtClean="0"/>
              <a:t>Group </a:t>
            </a:r>
            <a:r>
              <a:rPr lang="en-US" dirty="0" err="1" smtClean="0"/>
              <a:t>Ciphersuites</a:t>
            </a:r>
            <a:r>
              <a:rPr lang="en-US" dirty="0" smtClean="0"/>
              <a:t>:</a:t>
            </a:r>
          </a:p>
          <a:p>
            <a:r>
              <a:rPr lang="en-US" dirty="0"/>
              <a:t>	</a:t>
            </a:r>
            <a:r>
              <a:rPr lang="en-US" dirty="0" smtClean="0"/>
              <a:t>AES CCM128 (</a:t>
            </a:r>
            <a:r>
              <a:rPr lang="en-GB" dirty="0"/>
              <a:t>NIST SP 800-38C</a:t>
            </a:r>
            <a:r>
              <a:rPr lang="en-US" dirty="0" smtClean="0"/>
              <a:t>)</a:t>
            </a:r>
          </a:p>
          <a:p>
            <a:r>
              <a:rPr lang="en-US" dirty="0"/>
              <a:t>	</a:t>
            </a:r>
            <a:r>
              <a:rPr lang="en-US" dirty="0" smtClean="0"/>
              <a:t>ECDSA256 (</a:t>
            </a:r>
            <a:r>
              <a:rPr lang="en-GB" dirty="0"/>
              <a:t>curve P-256 and hash function SHA-256</a:t>
            </a:r>
            <a:r>
              <a:rPr lang="en-US" dirty="0" smtClean="0"/>
              <a:t>)</a:t>
            </a:r>
          </a:p>
          <a:p>
            <a:r>
              <a:rPr lang="en-US" dirty="0"/>
              <a:t>Group key distribution </a:t>
            </a:r>
            <a:r>
              <a:rPr lang="en-US" dirty="0" err="1" smtClean="0"/>
              <a:t>Ciphersuites</a:t>
            </a:r>
            <a:endParaRPr lang="en-US" dirty="0" smtClean="0"/>
          </a:p>
          <a:p>
            <a:r>
              <a:rPr lang="en-US" dirty="0"/>
              <a:t>	Wrapping: AES_KeyWrapping-128, AES_ECB-128 (NIST SP 800-38F</a:t>
            </a:r>
            <a:r>
              <a:rPr lang="en-US" dirty="0" smtClean="0"/>
              <a:t>)</a:t>
            </a:r>
          </a:p>
          <a:p>
            <a:r>
              <a:rPr lang="en-US" dirty="0"/>
              <a:t>	</a:t>
            </a:r>
            <a:r>
              <a:rPr lang="en-US" dirty="0" smtClean="0"/>
              <a:t>MAC Algorithm for </a:t>
            </a:r>
            <a:r>
              <a:rPr lang="en-US" dirty="0" err="1" smtClean="0"/>
              <a:t>VerifyGroupCode</a:t>
            </a:r>
            <a:r>
              <a:rPr lang="en-US" dirty="0" smtClean="0"/>
              <a:t>: AES-CMAC-128</a:t>
            </a:r>
          </a:p>
          <a:p>
            <a:endParaRPr lang="en-US" dirty="0" smtClean="0"/>
          </a:p>
          <a:p>
            <a:endParaRPr lang="en-US" dirty="0"/>
          </a:p>
        </p:txBody>
      </p:sp>
      <p:sp>
        <p:nvSpPr>
          <p:cNvPr id="3" name="Footer Placeholder 2"/>
          <p:cNvSpPr>
            <a:spLocks noGrp="1"/>
          </p:cNvSpPr>
          <p:nvPr>
            <p:ph type="ftr" sz="quarter" idx="11"/>
          </p:nvPr>
        </p:nvSpPr>
        <p:spPr/>
        <p:txBody>
          <a:bodyPr/>
          <a:lstStyle/>
          <a:p>
            <a:r>
              <a:rPr lang="en-GB" smtClean="0"/>
              <a:t>Tim Godfrey, EPRI</a:t>
            </a:r>
            <a:endParaRPr lang="en-GB" dirty="0"/>
          </a:p>
        </p:txBody>
      </p:sp>
      <p:sp>
        <p:nvSpPr>
          <p:cNvPr id="4" name="Slide Number Placeholder 3"/>
          <p:cNvSpPr>
            <a:spLocks noGrp="1"/>
          </p:cNvSpPr>
          <p:nvPr>
            <p:ph type="sldNum" sz="quarter" idx="12"/>
          </p:nvPr>
        </p:nvSpPr>
        <p:spPr/>
        <p:txBody>
          <a:bodyPr/>
          <a:lstStyle/>
          <a:p>
            <a:r>
              <a:rPr lang="en-GB" smtClean="0"/>
              <a:t>Slide </a:t>
            </a:r>
            <a:fld id="{06B781AF-4CCF-49B0-A572-DE54FBE5D942}" type="slidenum">
              <a:rPr lang="en-GB" smtClean="0"/>
              <a:pPr/>
              <a:t>17</a:t>
            </a:fld>
            <a:endParaRPr lang="en-GB"/>
          </a:p>
        </p:txBody>
      </p:sp>
      <p:pic>
        <p:nvPicPr>
          <p:cNvPr id="7" name="図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676400"/>
            <a:ext cx="5490210" cy="2099945"/>
          </a:xfrm>
          <a:prstGeom prst="rect">
            <a:avLst/>
          </a:prstGeom>
          <a:noFill/>
          <a:ln>
            <a:noFill/>
          </a:ln>
        </p:spPr>
      </p:pic>
    </p:spTree>
    <p:extLst>
      <p:ext uri="{BB962C8B-B14F-4D97-AF65-F5344CB8AC3E}">
        <p14:creationId xmlns:p14="http://schemas.microsoft.com/office/powerpoint/2010/main" val="2764056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802.22 Security</a:t>
            </a:r>
            <a:endParaRPr lang="en-US" dirty="0"/>
          </a:p>
        </p:txBody>
      </p:sp>
      <p:sp>
        <p:nvSpPr>
          <p:cNvPr id="3" name="Content Placeholder 2"/>
          <p:cNvSpPr>
            <a:spLocks noGrp="1"/>
          </p:cNvSpPr>
          <p:nvPr>
            <p:ph idx="1"/>
          </p:nvPr>
        </p:nvSpPr>
        <p:spPr/>
        <p:txBody>
          <a:bodyPr/>
          <a:lstStyle/>
          <a:p>
            <a:r>
              <a:rPr lang="en-US" dirty="0"/>
              <a:t>Apurva: 802.22 – GCM AES ECC</a:t>
            </a:r>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18</a:t>
            </a:fld>
            <a:endParaRPr lang="en-US" altLang="en-US" sz="1400">
              <a:latin typeface="Myriad Pro"/>
            </a:endParaRPr>
          </a:p>
        </p:txBody>
      </p:sp>
    </p:spTree>
    <p:extLst>
      <p:ext uri="{BB962C8B-B14F-4D97-AF65-F5344CB8AC3E}">
        <p14:creationId xmlns:p14="http://schemas.microsoft.com/office/powerpoint/2010/main" val="527739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Mains and Low Power Applications</a:t>
            </a:r>
            <a:endParaRPr lang="en-US" dirty="0"/>
          </a:p>
        </p:txBody>
      </p:sp>
      <p:sp>
        <p:nvSpPr>
          <p:cNvPr id="3" name="Content Placeholder 2"/>
          <p:cNvSpPr>
            <a:spLocks noGrp="1"/>
          </p:cNvSpPr>
          <p:nvPr>
            <p:ph idx="1"/>
          </p:nvPr>
        </p:nvSpPr>
        <p:spPr/>
        <p:txBody>
          <a:bodyPr/>
          <a:lstStyle/>
          <a:p>
            <a:r>
              <a:rPr lang="en-US" dirty="0" smtClean="0"/>
              <a:t>Example applications that take advantage of low power operation,   (water, oil/gas, line sensors)</a:t>
            </a:r>
          </a:p>
          <a:p>
            <a:endParaRPr lang="en-US" dirty="0"/>
          </a:p>
          <a:p>
            <a:r>
              <a:rPr lang="en-US" dirty="0" smtClean="0"/>
              <a:t>Example of “constrained” types of devices</a:t>
            </a:r>
          </a:p>
          <a:p>
            <a:endParaRPr lang="en-US" dirty="0"/>
          </a:p>
          <a:p>
            <a:endParaRPr lang="en-US" dirty="0"/>
          </a:p>
        </p:txBody>
      </p:sp>
    </p:spTree>
    <p:extLst>
      <p:ext uri="{BB962C8B-B14F-4D97-AF65-F5344CB8AC3E}">
        <p14:creationId xmlns:p14="http://schemas.microsoft.com/office/powerpoint/2010/main" val="216689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cap="none" dirty="0" smtClean="0"/>
              <a:t>Note – this is a draft: work in progress…</a:t>
            </a:r>
            <a:endParaRPr lang="en-US" sz="3200" cap="none" dirty="0"/>
          </a:p>
        </p:txBody>
      </p:sp>
      <p:sp>
        <p:nvSpPr>
          <p:cNvPr id="3" name="Footer Placeholder 2"/>
          <p:cNvSpPr>
            <a:spLocks noGrp="1"/>
          </p:cNvSpPr>
          <p:nvPr>
            <p:ph type="ftr" idx="11"/>
          </p:nvPr>
        </p:nvSpPr>
        <p:spPr/>
        <p:txBody>
          <a:bodyPr/>
          <a:lstStyle/>
          <a:p>
            <a:r>
              <a:rPr lang="en-GB" smtClean="0"/>
              <a:t>Tim Godfrey, EPRI</a:t>
            </a:r>
            <a:endParaRPr lang="en-GB" dirty="0"/>
          </a:p>
        </p:txBody>
      </p:sp>
      <p:sp>
        <p:nvSpPr>
          <p:cNvPr id="4" name="Slide Number Placeholder 3"/>
          <p:cNvSpPr>
            <a:spLocks noGrp="1"/>
          </p:cNvSpPr>
          <p:nvPr>
            <p:ph type="sldNum" idx="12"/>
          </p:nvPr>
        </p:nvSpPr>
        <p:spPr/>
        <p:txBody>
          <a:bodyPr/>
          <a:lstStyle/>
          <a:p>
            <a:r>
              <a:rPr lang="en-GB" smtClean="0"/>
              <a:t>Slide </a:t>
            </a:r>
            <a:fld id="{D09C756B-EB39-4236-ADBB-73052B179AE4}" type="slidenum">
              <a:rPr lang="en-GB" smtClean="0"/>
              <a:pPr/>
              <a:t>2</a:t>
            </a:fld>
            <a:endParaRPr lang="en-GB"/>
          </a:p>
        </p:txBody>
      </p:sp>
    </p:spTree>
    <p:extLst>
      <p:ext uri="{BB962C8B-B14F-4D97-AF65-F5344CB8AC3E}">
        <p14:creationId xmlns:p14="http://schemas.microsoft.com/office/powerpoint/2010/main" val="762378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486400" y="838200"/>
            <a:ext cx="914400" cy="5334000"/>
          </a:xfrm>
          <a:prstGeom prst="rect">
            <a:avLst/>
          </a:prstGeom>
          <a:gradFill>
            <a:gsLst>
              <a:gs pos="0">
                <a:schemeClr val="bg1">
                  <a:lumMod val="95000"/>
                </a:schemeClr>
              </a:gs>
              <a:gs pos="100000">
                <a:schemeClr val="bg1">
                  <a:lumMod val="95000"/>
                  <a:alpha val="0"/>
                </a:schemeClr>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1" name="Rectangle 20"/>
          <p:cNvSpPr/>
          <p:nvPr/>
        </p:nvSpPr>
        <p:spPr bwMode="auto">
          <a:xfrm>
            <a:off x="6400800" y="838200"/>
            <a:ext cx="2743200" cy="5334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 name="Title 1"/>
          <p:cNvSpPr>
            <a:spLocks noGrp="1"/>
          </p:cNvSpPr>
          <p:nvPr>
            <p:ph type="title"/>
          </p:nvPr>
        </p:nvSpPr>
        <p:spPr>
          <a:xfrm>
            <a:off x="609600" y="76200"/>
            <a:ext cx="8077200" cy="457200"/>
          </a:xfrm>
        </p:spPr>
        <p:txBody>
          <a:bodyPr/>
          <a:lstStyle/>
          <a:p>
            <a:pPr algn="l"/>
            <a:r>
              <a:rPr lang="en-US" sz="2000" dirty="0" smtClean="0"/>
              <a:t>Standards for Grid Communications Networks</a:t>
            </a:r>
            <a:endParaRPr lang="en-US" sz="2000" dirty="0"/>
          </a:p>
        </p:txBody>
      </p:sp>
      <p:cxnSp>
        <p:nvCxnSpPr>
          <p:cNvPr id="3" name="Straight Connector 2"/>
          <p:cNvCxnSpPr/>
          <p:nvPr/>
        </p:nvCxnSpPr>
        <p:spPr bwMode="auto">
          <a:xfrm>
            <a:off x="20631" y="177416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4" name="Straight Connector 3"/>
          <p:cNvCxnSpPr/>
          <p:nvPr/>
        </p:nvCxnSpPr>
        <p:spPr bwMode="auto">
          <a:xfrm>
            <a:off x="0" y="284121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5" name="Straight Connector 4"/>
          <p:cNvCxnSpPr/>
          <p:nvPr/>
        </p:nvCxnSpPr>
        <p:spPr bwMode="auto">
          <a:xfrm>
            <a:off x="0" y="4143539"/>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6" name="Straight Connector 5"/>
          <p:cNvCxnSpPr/>
          <p:nvPr/>
        </p:nvCxnSpPr>
        <p:spPr bwMode="auto">
          <a:xfrm>
            <a:off x="0" y="5322498"/>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78" name="Straight Connector 77"/>
          <p:cNvCxnSpPr/>
          <p:nvPr/>
        </p:nvCxnSpPr>
        <p:spPr bwMode="auto">
          <a:xfrm>
            <a:off x="6400800" y="685800"/>
            <a:ext cx="0" cy="6172200"/>
          </a:xfrm>
          <a:prstGeom prst="line">
            <a:avLst/>
          </a:prstGeom>
          <a:solidFill>
            <a:schemeClr val="accent1"/>
          </a:solidFill>
          <a:ln w="22225" cap="flat" cmpd="sng" algn="ctr">
            <a:solidFill>
              <a:schemeClr val="accent1">
                <a:lumMod val="40000"/>
                <a:lumOff val="60000"/>
              </a:schemeClr>
            </a:solidFill>
            <a:prstDash val="solid"/>
            <a:round/>
            <a:headEnd type="none" w="med" len="med"/>
            <a:tailEnd type="none" w="med" len="med"/>
          </a:ln>
          <a:effectLst/>
        </p:spPr>
      </p:cxnSp>
      <p:sp>
        <p:nvSpPr>
          <p:cNvPr id="46" name="TextBox 45"/>
          <p:cNvSpPr txBox="1"/>
          <p:nvPr/>
        </p:nvSpPr>
        <p:spPr>
          <a:xfrm>
            <a:off x="7084935" y="1022628"/>
            <a:ext cx="1320361"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a:t>
            </a:r>
            <a:br>
              <a:rPr lang="en-US" sz="1600" dirty="0" smtClean="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t>
            </a:r>
            <a:endParaRPr lang="en-US" sz="1600" dirty="0">
              <a:solidFill>
                <a:srgbClr val="000000"/>
              </a:solidFill>
              <a:latin typeface="Arial" charset="0"/>
              <a:ea typeface="+mn-ea"/>
            </a:endParaRPr>
          </a:p>
        </p:txBody>
      </p:sp>
      <p:sp>
        <p:nvSpPr>
          <p:cNvPr id="87" name="TextBox 86"/>
          <p:cNvSpPr txBox="1"/>
          <p:nvPr/>
        </p:nvSpPr>
        <p:spPr>
          <a:xfrm>
            <a:off x="6500601" y="1884164"/>
            <a:ext cx="2484976"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 1000BASE-X</a:t>
            </a:r>
            <a:r>
              <a:rPr lang="en-US" sz="1600" dirty="0">
                <a:solidFill>
                  <a:srgbClr val="000000"/>
                </a:solidFill>
                <a:latin typeface="Arial" charset="0"/>
                <a:ea typeface="+mn-ea"/>
              </a:rPr>
              <a:t/>
            </a:r>
            <a:br>
              <a:rPr lang="en-US" sz="1600" dirty="0">
                <a:solidFill>
                  <a:srgbClr val="000000"/>
                </a:solidFill>
                <a:latin typeface="Arial" charset="0"/>
                <a:ea typeface="+mn-ea"/>
              </a:rPr>
            </a:br>
            <a:endParaRPr lang="en-US" sz="1600" dirty="0">
              <a:solidFill>
                <a:srgbClr val="000000"/>
              </a:solidFill>
              <a:latin typeface="Arial" charset="0"/>
              <a:ea typeface="+mn-ea"/>
            </a:endParaRPr>
          </a:p>
        </p:txBody>
      </p:sp>
      <p:sp>
        <p:nvSpPr>
          <p:cNvPr id="162" name="TextBox 161"/>
          <p:cNvSpPr txBox="1"/>
          <p:nvPr/>
        </p:nvSpPr>
        <p:spPr>
          <a:xfrm>
            <a:off x="6902513" y="2961382"/>
            <a:ext cx="1812484" cy="1323439"/>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802.22</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802.16</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802.11</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(Mesh Topology)</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t>
            </a:r>
          </a:p>
        </p:txBody>
      </p:sp>
      <p:sp>
        <p:nvSpPr>
          <p:cNvPr id="163" name="TextBox 162"/>
          <p:cNvSpPr txBox="1"/>
          <p:nvPr/>
        </p:nvSpPr>
        <p:spPr>
          <a:xfrm>
            <a:off x="6553200" y="4191000"/>
            <a:ext cx="2446440" cy="830997"/>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(SUN, LECIM, TVWS)</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802.11ah, 802.11af</a:t>
            </a:r>
          </a:p>
        </p:txBody>
      </p:sp>
      <p:sp>
        <p:nvSpPr>
          <p:cNvPr id="164" name="TextBox 163"/>
          <p:cNvSpPr txBox="1"/>
          <p:nvPr/>
        </p:nvSpPr>
        <p:spPr>
          <a:xfrm>
            <a:off x="7023694" y="5399782"/>
            <a:ext cx="1507144" cy="1077218"/>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802.11</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r>
            <a:br>
              <a:rPr lang="en-US" sz="1600" dirty="0" smtClean="0">
                <a:solidFill>
                  <a:srgbClr val="000000"/>
                </a:solidFill>
                <a:latin typeface="Arial" charset="0"/>
                <a:ea typeface="+mn-ea"/>
              </a:rPr>
            </a:br>
            <a:endParaRPr lang="en-US" sz="1600" dirty="0" smtClean="0">
              <a:solidFill>
                <a:srgbClr val="000000"/>
              </a:solidFill>
              <a:latin typeface="Arial" charset="0"/>
              <a:ea typeface="+mn-ea"/>
            </a:endParaRPr>
          </a:p>
        </p:txBody>
      </p:sp>
      <p:pic>
        <p:nvPicPr>
          <p:cNvPr id="23" name="Picture 22"/>
          <p:cNvPicPr>
            <a:picLocks noChangeAspect="1"/>
          </p:cNvPicPr>
          <p:nvPr/>
        </p:nvPicPr>
        <p:blipFill>
          <a:blip r:embed="rId3"/>
          <a:stretch>
            <a:fillRect/>
          </a:stretch>
        </p:blipFill>
        <p:spPr>
          <a:xfrm>
            <a:off x="-397" y="463039"/>
            <a:ext cx="6477397" cy="5931922"/>
          </a:xfrm>
          <a:prstGeom prst="rect">
            <a:avLst/>
          </a:prstGeom>
        </p:spPr>
      </p:pic>
    </p:spTree>
    <p:extLst>
      <p:ext uri="{BB962C8B-B14F-4D97-AF65-F5344CB8AC3E}">
        <p14:creationId xmlns:p14="http://schemas.microsoft.com/office/powerpoint/2010/main" val="623641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Complementary Communications Technologies</a:t>
            </a:r>
            <a:endParaRPr lang="en-US"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smtClean="0"/>
              <a:t>Narrowband Power Line Communications (PLC) is used in some geographic areas for metering and other purposes. </a:t>
            </a:r>
          </a:p>
          <a:p>
            <a:pPr lvl="1">
              <a:buFont typeface="Arial" panose="020B0604020202020204" pitchFamily="34" charset="0"/>
              <a:buChar char="•"/>
            </a:pPr>
            <a:r>
              <a:rPr lang="en-US" dirty="0" smtClean="0"/>
              <a:t>Operation below 500 KHz</a:t>
            </a:r>
          </a:p>
          <a:p>
            <a:pPr lvl="1">
              <a:buFont typeface="Arial" panose="020B0604020202020204" pitchFamily="34" charset="0"/>
              <a:buChar char="•"/>
            </a:pPr>
            <a:r>
              <a:rPr lang="en-US" dirty="0" smtClean="0"/>
              <a:t>PLC technologies are difficult to scale into applications that do not have a connection to the electric grid (water, gas, </a:t>
            </a:r>
            <a:r>
              <a:rPr lang="en-US" dirty="0" err="1" smtClean="0"/>
              <a:t>etc</a:t>
            </a:r>
            <a:r>
              <a:rPr lang="en-US" dirty="0" smtClean="0"/>
              <a:t>)	</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Commercial wireless network operators are often employed, both for backhaul and direct connection to grid devices and meters.</a:t>
            </a:r>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3" name="Date Placeholder 2"/>
          <p:cNvSpPr>
            <a:spLocks noGrp="1"/>
          </p:cNvSpPr>
          <p:nvPr>
            <p:ph type="dt" sz="half" idx="10"/>
          </p:nvPr>
        </p:nvSpPr>
        <p:spPr/>
        <p:txBody>
          <a:bodyPr/>
          <a:lstStyle/>
          <a:p>
            <a:r>
              <a:rPr lang="en-US" smtClean="0"/>
              <a:t>November 2014</a:t>
            </a:r>
            <a:endParaRPr lang="en-GB" dirty="0"/>
          </a:p>
        </p:txBody>
      </p:sp>
      <p:sp>
        <p:nvSpPr>
          <p:cNvPr id="4" name="Footer Placeholder 3"/>
          <p:cNvSpPr>
            <a:spLocks noGrp="1"/>
          </p:cNvSpPr>
          <p:nvPr>
            <p:ph type="ftr" sz="quarter" idx="11"/>
          </p:nvPr>
        </p:nvSpPr>
        <p:spPr/>
        <p:txBody>
          <a:bodyPr/>
          <a:lstStyle/>
          <a:p>
            <a:r>
              <a:rPr lang="en-GB" smtClean="0"/>
              <a:t>Tim Godfrey, EPRI</a:t>
            </a:r>
            <a:endParaRPr lang="en-GB" dirty="0"/>
          </a:p>
        </p:txBody>
      </p:sp>
      <p:sp>
        <p:nvSpPr>
          <p:cNvPr id="5" name="Slide Number Placeholder 4"/>
          <p:cNvSpPr>
            <a:spLocks noGrp="1"/>
          </p:cNvSpPr>
          <p:nvPr>
            <p:ph type="sldNum" sz="quarter" idx="12"/>
          </p:nvPr>
        </p:nvSpPr>
        <p:spPr/>
        <p:txBody>
          <a:bodyPr/>
          <a:lstStyle/>
          <a:p>
            <a:r>
              <a:rPr lang="en-GB" smtClean="0"/>
              <a:t>Slide </a:t>
            </a:r>
            <a:fld id="{D09C756B-EB39-4236-ADBB-73052B179AE4}" type="slidenum">
              <a:rPr lang="en-GB" smtClean="0"/>
              <a:pPr/>
              <a:t>21</a:t>
            </a:fld>
            <a:endParaRPr lang="en-GB"/>
          </a:p>
        </p:txBody>
      </p:sp>
    </p:spTree>
    <p:extLst>
      <p:ext uri="{BB962C8B-B14F-4D97-AF65-F5344CB8AC3E}">
        <p14:creationId xmlns:p14="http://schemas.microsoft.com/office/powerpoint/2010/main" val="2567065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of Mesh Network</a:t>
            </a:r>
            <a:endParaRPr lang="en-US" dirty="0"/>
          </a:p>
        </p:txBody>
      </p:sp>
      <p:sp>
        <p:nvSpPr>
          <p:cNvPr id="2" name="Content Placeholder 1"/>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r>
              <a:rPr lang="en-US" smtClean="0"/>
              <a:t>November 2014</a:t>
            </a:r>
            <a:endParaRPr lang="en-GB" dirty="0"/>
          </a:p>
        </p:txBody>
      </p:sp>
      <p:sp>
        <p:nvSpPr>
          <p:cNvPr id="4" name="Footer Placeholder 3"/>
          <p:cNvSpPr>
            <a:spLocks noGrp="1"/>
          </p:cNvSpPr>
          <p:nvPr>
            <p:ph type="ftr" sz="quarter" idx="11"/>
          </p:nvPr>
        </p:nvSpPr>
        <p:spPr/>
        <p:txBody>
          <a:bodyPr/>
          <a:lstStyle/>
          <a:p>
            <a:r>
              <a:rPr lang="en-GB" smtClean="0"/>
              <a:t>Tim Godfrey, EPRI</a:t>
            </a:r>
            <a:endParaRPr lang="en-GB" dirty="0"/>
          </a:p>
        </p:txBody>
      </p:sp>
      <p:sp>
        <p:nvSpPr>
          <p:cNvPr id="5" name="Slide Number Placeholder 4"/>
          <p:cNvSpPr>
            <a:spLocks noGrp="1"/>
          </p:cNvSpPr>
          <p:nvPr>
            <p:ph type="sldNum" sz="quarter" idx="12"/>
          </p:nvPr>
        </p:nvSpPr>
        <p:spPr/>
        <p:txBody>
          <a:bodyPr/>
          <a:lstStyle/>
          <a:p>
            <a:r>
              <a:rPr lang="en-GB" smtClean="0"/>
              <a:t>Slide </a:t>
            </a:r>
            <a:fld id="{D09C756B-EB39-4236-ADBB-73052B179AE4}" type="slidenum">
              <a:rPr lang="en-GB" smtClean="0"/>
              <a:pPr/>
              <a:t>22</a:t>
            </a:fld>
            <a:endParaRPr lang="en-GB"/>
          </a:p>
        </p:txBody>
      </p:sp>
      <p:pic>
        <p:nvPicPr>
          <p:cNvPr id="4098" name="Picture 2" descr="http://upload.wikimedia.org/wikipedia/commons/c/c5/17_node_mesh_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24000"/>
            <a:ext cx="6326837" cy="46871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600" y="5867400"/>
            <a:ext cx="4873450" cy="261610"/>
          </a:xfrm>
          <a:prstGeom prst="rect">
            <a:avLst/>
          </a:prstGeom>
          <a:noFill/>
        </p:spPr>
        <p:txBody>
          <a:bodyPr wrap="none" rtlCol="0">
            <a:spAutoFit/>
          </a:bodyPr>
          <a:lstStyle/>
          <a:p>
            <a:r>
              <a:rPr lang="en-US" sz="1100" dirty="0">
                <a:solidFill>
                  <a:schemeClr val="tx1"/>
                </a:solidFill>
              </a:rPr>
              <a:t>http://upload.wikimedia.org/wikipedia/commons/c/c5/17_node_mesh_network.png</a:t>
            </a:r>
          </a:p>
        </p:txBody>
      </p:sp>
    </p:spTree>
    <p:extLst>
      <p:ext uri="{BB962C8B-B14F-4D97-AF65-F5344CB8AC3E}">
        <p14:creationId xmlns:p14="http://schemas.microsoft.com/office/powerpoint/2010/main" val="167095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Lifecycle Considerations</a:t>
            </a:r>
            <a:endParaRPr lang="en-US"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smtClean="0"/>
              <a:t>Many utility field networks and devices are expected to have a lifetime of 15 or more years. </a:t>
            </a:r>
          </a:p>
          <a:p>
            <a:pPr>
              <a:buFont typeface="Arial" panose="020B0604020202020204" pitchFamily="34" charset="0"/>
              <a:buChar char="•"/>
            </a:pPr>
            <a:endParaRPr lang="en-US" dirty="0"/>
          </a:p>
          <a:p>
            <a:pPr>
              <a:buFont typeface="Arial" panose="020B0604020202020204" pitchFamily="34" charset="0"/>
              <a:buChar char="•"/>
            </a:pPr>
            <a:r>
              <a:rPr lang="en-US" dirty="0" smtClean="0"/>
              <a:t>IEEE 802 standards continue to evolve, but typically provide a backward compatibility path to older versions, enabling extended life cycles.</a:t>
            </a:r>
          </a:p>
          <a:p>
            <a:pPr>
              <a:buFont typeface="Arial" panose="020B0604020202020204" pitchFamily="34" charset="0"/>
              <a:buChar char="•"/>
            </a:pPr>
            <a:endParaRPr lang="en-US" dirty="0"/>
          </a:p>
        </p:txBody>
      </p:sp>
      <p:sp>
        <p:nvSpPr>
          <p:cNvPr id="3" name="Footer Placeholder 2"/>
          <p:cNvSpPr>
            <a:spLocks noGrp="1"/>
          </p:cNvSpPr>
          <p:nvPr>
            <p:ph type="ftr" sz="quarter" idx="11"/>
          </p:nvPr>
        </p:nvSpPr>
        <p:spPr/>
        <p:txBody>
          <a:bodyPr/>
          <a:lstStyle/>
          <a:p>
            <a:r>
              <a:rPr lang="en-GB" smtClean="0"/>
              <a:t>Tim Godfrey, EPRI</a:t>
            </a:r>
            <a:endParaRPr lang="en-GB" dirty="0"/>
          </a:p>
        </p:txBody>
      </p:sp>
      <p:sp>
        <p:nvSpPr>
          <p:cNvPr id="4" name="Slide Number Placeholder 3"/>
          <p:cNvSpPr>
            <a:spLocks noGrp="1"/>
          </p:cNvSpPr>
          <p:nvPr>
            <p:ph type="sldNum" sz="quarter" idx="12"/>
          </p:nvPr>
        </p:nvSpPr>
        <p:spPr/>
        <p:txBody>
          <a:bodyPr/>
          <a:lstStyle/>
          <a:p>
            <a:r>
              <a:rPr lang="en-GB" smtClean="0"/>
              <a:t>Slide </a:t>
            </a:r>
            <a:fld id="{D09C756B-EB39-4236-ADBB-73052B179AE4}" type="slidenum">
              <a:rPr lang="en-GB" smtClean="0"/>
              <a:pPr/>
              <a:t>23</a:t>
            </a:fld>
            <a:endParaRPr lang="en-GB"/>
          </a:p>
        </p:txBody>
      </p:sp>
    </p:spTree>
    <p:extLst>
      <p:ext uri="{BB962C8B-B14F-4D97-AF65-F5344CB8AC3E}">
        <p14:creationId xmlns:p14="http://schemas.microsoft.com/office/powerpoint/2010/main" val="870208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Backup Section</a:t>
            </a:r>
            <a:endParaRPr lang="en-US" dirty="0"/>
          </a:p>
        </p:txBody>
      </p:sp>
      <p:sp>
        <p:nvSpPr>
          <p:cNvPr id="9" name="Text Placeholder 8"/>
          <p:cNvSpPr>
            <a:spLocks noGrp="1"/>
          </p:cNvSpPr>
          <p:nvPr>
            <p:ph type="body" idx="1"/>
          </p:nvPr>
        </p:nvSpPr>
        <p:spPr/>
        <p:txBody>
          <a:bodyPr/>
          <a:lstStyle/>
          <a:p>
            <a:endParaRPr lang="en-US"/>
          </a:p>
        </p:txBody>
      </p:sp>
      <p:sp>
        <p:nvSpPr>
          <p:cNvPr id="3" name="Footer Placeholder 2"/>
          <p:cNvSpPr>
            <a:spLocks noGrp="1"/>
          </p:cNvSpPr>
          <p:nvPr>
            <p:ph type="ftr" sz="quarter" idx="11"/>
          </p:nvPr>
        </p:nvSpPr>
        <p:spPr/>
        <p:txBody>
          <a:bodyPr/>
          <a:lstStyle/>
          <a:p>
            <a:r>
              <a:rPr lang="en-GB" smtClean="0"/>
              <a:t>Tim Godfrey, EPRI</a:t>
            </a:r>
            <a:endParaRPr lang="en-GB" dirty="0"/>
          </a:p>
        </p:txBody>
      </p:sp>
      <p:sp>
        <p:nvSpPr>
          <p:cNvPr id="4" name="Slide Number Placeholder 3"/>
          <p:cNvSpPr>
            <a:spLocks noGrp="1"/>
          </p:cNvSpPr>
          <p:nvPr>
            <p:ph type="sldNum" sz="quarter" idx="12"/>
          </p:nvPr>
        </p:nvSpPr>
        <p:spPr/>
        <p:txBody>
          <a:bodyPr/>
          <a:lstStyle/>
          <a:p>
            <a:r>
              <a:rPr lang="en-GB" smtClean="0"/>
              <a:t>Slide </a:t>
            </a:r>
            <a:fld id="{D09C756B-EB39-4236-ADBB-73052B179AE4}" type="slidenum">
              <a:rPr lang="en-GB" smtClean="0"/>
              <a:pPr/>
              <a:t>24</a:t>
            </a:fld>
            <a:endParaRPr lang="en-GB"/>
          </a:p>
        </p:txBody>
      </p:sp>
    </p:spTree>
    <p:extLst>
      <p:ext uri="{BB962C8B-B14F-4D97-AF65-F5344CB8AC3E}">
        <p14:creationId xmlns:p14="http://schemas.microsoft.com/office/powerpoint/2010/main" val="2006535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413750" cy="609600"/>
          </a:xfrm>
        </p:spPr>
        <p:txBody>
          <a:bodyPr/>
          <a:lstStyle/>
          <a:p>
            <a:r>
              <a:rPr lang="en-US" dirty="0" smtClean="0"/>
              <a:t>IEEE 802.11 standards hierarchy</a:t>
            </a:r>
            <a:endParaRPr lang="en-US" dirty="0"/>
          </a:p>
        </p:txBody>
      </p:sp>
      <p:cxnSp>
        <p:nvCxnSpPr>
          <p:cNvPr id="14" name="Straight Connector 13"/>
          <p:cNvCxnSpPr/>
          <p:nvPr/>
        </p:nvCxnSpPr>
        <p:spPr bwMode="auto">
          <a:xfrm>
            <a:off x="1391080" y="1622748"/>
            <a:ext cx="6034123" cy="11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a:off x="1391080"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99967" y="1629623"/>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800833"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987949"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420047"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3941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Rectangle 3"/>
          <p:cNvSpPr/>
          <p:nvPr/>
        </p:nvSpPr>
        <p:spPr bwMode="auto">
          <a:xfrm>
            <a:off x="3162586" y="808037"/>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cxnSp>
        <p:nvCxnSpPr>
          <p:cNvPr id="34" name="Straight Connector 33"/>
          <p:cNvCxnSpPr/>
          <p:nvPr/>
        </p:nvCxnSpPr>
        <p:spPr bwMode="auto">
          <a:xfrm flipH="1">
            <a:off x="2577627" y="2463240"/>
            <a:ext cx="1681" cy="333922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Rectangle 30"/>
          <p:cNvSpPr/>
          <p:nvPr/>
        </p:nvSpPr>
        <p:spPr bwMode="auto">
          <a:xfrm>
            <a:off x="2687633" y="36353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11ac</a:t>
            </a:r>
          </a:p>
        </p:txBody>
      </p:sp>
      <p:sp>
        <p:nvSpPr>
          <p:cNvPr id="32" name="Rectangle 31"/>
          <p:cNvSpPr/>
          <p:nvPr/>
        </p:nvSpPr>
        <p:spPr bwMode="auto">
          <a:xfrm>
            <a:off x="2687633" y="38639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11ad</a:t>
            </a:r>
          </a:p>
        </p:txBody>
      </p:sp>
      <p:cxnSp>
        <p:nvCxnSpPr>
          <p:cNvPr id="39" name="Straight Arrow Connector 38"/>
          <p:cNvCxnSpPr>
            <a:endCxn id="32" idx="1"/>
          </p:cNvCxnSpPr>
          <p:nvPr/>
        </p:nvCxnSpPr>
        <p:spPr bwMode="auto">
          <a:xfrm>
            <a:off x="2572475" y="397822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2572476" y="420230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2577627" y="373969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2687633" y="40925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11ae</a:t>
            </a:r>
          </a:p>
        </p:txBody>
      </p:sp>
      <p:cxnSp>
        <p:nvCxnSpPr>
          <p:cNvPr id="52" name="Straight Arrow Connector 51"/>
          <p:cNvCxnSpPr/>
          <p:nvPr/>
        </p:nvCxnSpPr>
        <p:spPr bwMode="auto">
          <a:xfrm>
            <a:off x="2577627" y="441519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2687634" y="43211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11af</a:t>
            </a:r>
          </a:p>
        </p:txBody>
      </p:sp>
      <p:cxnSp>
        <p:nvCxnSpPr>
          <p:cNvPr id="55" name="Straight Arrow Connector 54"/>
          <p:cNvCxnSpPr/>
          <p:nvPr/>
        </p:nvCxnSpPr>
        <p:spPr bwMode="auto">
          <a:xfrm>
            <a:off x="2572475" y="46561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2687634" y="4549727"/>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11ah</a:t>
            </a:r>
          </a:p>
        </p:txBody>
      </p:sp>
      <p:cxnSp>
        <p:nvCxnSpPr>
          <p:cNvPr id="57" name="Straight Arrow Connector 56"/>
          <p:cNvCxnSpPr/>
          <p:nvPr/>
        </p:nvCxnSpPr>
        <p:spPr bwMode="auto">
          <a:xfrm>
            <a:off x="2572475" y="488720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0" name="Rectangle 59"/>
          <p:cNvSpPr/>
          <p:nvPr/>
        </p:nvSpPr>
        <p:spPr bwMode="auto">
          <a:xfrm>
            <a:off x="2115275" y="2560637"/>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3" name="Rectangle 62"/>
          <p:cNvSpPr/>
          <p:nvPr/>
        </p:nvSpPr>
        <p:spPr bwMode="auto">
          <a:xfrm>
            <a:off x="2115275" y="2713037"/>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6" name="Rectangle 65"/>
          <p:cNvSpPr/>
          <p:nvPr/>
        </p:nvSpPr>
        <p:spPr bwMode="auto">
          <a:xfrm>
            <a:off x="2115275" y="2865437"/>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8" name="Rectangle 67"/>
          <p:cNvSpPr/>
          <p:nvPr/>
        </p:nvSpPr>
        <p:spPr bwMode="auto">
          <a:xfrm>
            <a:off x="2115275" y="3276918"/>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1" name="Rectangle 70"/>
          <p:cNvSpPr/>
          <p:nvPr/>
        </p:nvSpPr>
        <p:spPr bwMode="auto">
          <a:xfrm>
            <a:off x="2115275" y="3429318"/>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2" name="Right Brace 71"/>
          <p:cNvSpPr/>
          <p:nvPr/>
        </p:nvSpPr>
        <p:spPr bwMode="auto">
          <a:xfrm>
            <a:off x="3274282" y="2560637"/>
            <a:ext cx="364993" cy="9144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3" name="TextBox 72"/>
          <p:cNvSpPr txBox="1"/>
          <p:nvPr/>
        </p:nvSpPr>
        <p:spPr>
          <a:xfrm>
            <a:off x="3639275" y="2860525"/>
            <a:ext cx="3639843"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FFFFFF">
                    <a:lumMod val="65000"/>
                  </a:srgbClr>
                </a:solidFill>
                <a:latin typeface="Arial" charset="0"/>
                <a:ea typeface="+mn-ea"/>
              </a:rPr>
              <a:t>802.11a through 802.11z: Completed</a:t>
            </a:r>
            <a:endParaRPr lang="en-US" sz="1600" dirty="0">
              <a:solidFill>
                <a:srgbClr val="FFFFFF">
                  <a:lumMod val="65000"/>
                </a:srgbClr>
              </a:solidFill>
              <a:latin typeface="Arial" charset="0"/>
              <a:ea typeface="+mn-ea"/>
            </a:endParaRPr>
          </a:p>
        </p:txBody>
      </p:sp>
      <p:sp>
        <p:nvSpPr>
          <p:cNvPr id="74" name="Oval 73"/>
          <p:cNvSpPr/>
          <p:nvPr/>
        </p:nvSpPr>
        <p:spPr bwMode="auto">
          <a:xfrm>
            <a:off x="2556449" y="3170237"/>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Oval 74"/>
          <p:cNvSpPr/>
          <p:nvPr/>
        </p:nvSpPr>
        <p:spPr bwMode="auto">
          <a:xfrm>
            <a:off x="2556449" y="298408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6" name="Oval 75"/>
          <p:cNvSpPr/>
          <p:nvPr/>
        </p:nvSpPr>
        <p:spPr bwMode="auto">
          <a:xfrm>
            <a:off x="2556449" y="307716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0" name="TextBox 79"/>
          <p:cNvSpPr txBox="1"/>
          <p:nvPr/>
        </p:nvSpPr>
        <p:spPr>
          <a:xfrm>
            <a:off x="3345698" y="36353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5GHz band</a:t>
            </a:r>
            <a:endParaRPr lang="en-US" sz="1200" dirty="0">
              <a:solidFill>
                <a:srgbClr val="000000"/>
              </a:solidFill>
              <a:latin typeface="Arial" charset="0"/>
              <a:ea typeface="+mn-ea"/>
            </a:endParaRPr>
          </a:p>
        </p:txBody>
      </p:sp>
      <p:sp>
        <p:nvSpPr>
          <p:cNvPr id="82" name="Rectangle 81"/>
          <p:cNvSpPr/>
          <p:nvPr/>
        </p:nvSpPr>
        <p:spPr bwMode="auto">
          <a:xfrm>
            <a:off x="2687633" y="477832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11ai</a:t>
            </a:r>
          </a:p>
        </p:txBody>
      </p:sp>
      <p:cxnSp>
        <p:nvCxnSpPr>
          <p:cNvPr id="83" name="Straight Arrow Connector 82"/>
          <p:cNvCxnSpPr/>
          <p:nvPr/>
        </p:nvCxnSpPr>
        <p:spPr bwMode="auto">
          <a:xfrm>
            <a:off x="2572474" y="51133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Rectangle 83"/>
          <p:cNvSpPr/>
          <p:nvPr/>
        </p:nvSpPr>
        <p:spPr bwMode="auto">
          <a:xfrm>
            <a:off x="2687633" y="5240684"/>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11ak</a:t>
            </a:r>
          </a:p>
        </p:txBody>
      </p:sp>
      <p:cxnSp>
        <p:nvCxnSpPr>
          <p:cNvPr id="85" name="Straight Arrow Connector 84"/>
          <p:cNvCxnSpPr/>
          <p:nvPr/>
        </p:nvCxnSpPr>
        <p:spPr bwMode="auto">
          <a:xfrm>
            <a:off x="2572474" y="534440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6" name="TextBox 85"/>
          <p:cNvSpPr txBox="1"/>
          <p:nvPr/>
        </p:nvSpPr>
        <p:spPr>
          <a:xfrm>
            <a:off x="3345698" y="3844743"/>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60GHz band</a:t>
            </a:r>
            <a:endParaRPr lang="en-US" sz="1200" dirty="0">
              <a:solidFill>
                <a:srgbClr val="000000"/>
              </a:solidFill>
              <a:latin typeface="Arial" charset="0"/>
              <a:ea typeface="+mn-ea"/>
            </a:endParaRPr>
          </a:p>
        </p:txBody>
      </p:sp>
      <p:sp>
        <p:nvSpPr>
          <p:cNvPr id="87" name="TextBox 86"/>
          <p:cNvSpPr txBox="1"/>
          <p:nvPr/>
        </p:nvSpPr>
        <p:spPr>
          <a:xfrm>
            <a:off x="3345698" y="4073343"/>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Prioritization of management frames</a:t>
            </a:r>
            <a:endParaRPr lang="en-US" sz="1200" dirty="0">
              <a:solidFill>
                <a:srgbClr val="000000"/>
              </a:solidFill>
              <a:latin typeface="Arial" charset="0"/>
              <a:ea typeface="+mn-ea"/>
            </a:endParaRPr>
          </a:p>
        </p:txBody>
      </p:sp>
      <p:sp>
        <p:nvSpPr>
          <p:cNvPr id="88" name="TextBox 87"/>
          <p:cNvSpPr txBox="1"/>
          <p:nvPr/>
        </p:nvSpPr>
        <p:spPr>
          <a:xfrm>
            <a:off x="3334475" y="43211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TV White Space</a:t>
            </a:r>
            <a:endParaRPr lang="en-US" sz="1200" dirty="0">
              <a:solidFill>
                <a:srgbClr val="000000"/>
              </a:solidFill>
              <a:latin typeface="Arial" charset="0"/>
              <a:ea typeface="+mn-ea"/>
            </a:endParaRPr>
          </a:p>
        </p:txBody>
      </p:sp>
      <p:sp>
        <p:nvSpPr>
          <p:cNvPr id="89" name="TextBox 88"/>
          <p:cNvSpPr txBox="1"/>
          <p:nvPr/>
        </p:nvSpPr>
        <p:spPr>
          <a:xfrm>
            <a:off x="3334475" y="45497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915MHz Band operation (sub 1GHz)</a:t>
            </a:r>
            <a:endParaRPr lang="en-US" sz="1200" dirty="0">
              <a:solidFill>
                <a:srgbClr val="000000"/>
              </a:solidFill>
              <a:latin typeface="Arial" charset="0"/>
              <a:ea typeface="+mn-ea"/>
            </a:endParaRPr>
          </a:p>
        </p:txBody>
      </p:sp>
      <p:sp>
        <p:nvSpPr>
          <p:cNvPr id="90" name="TextBox 89"/>
          <p:cNvSpPr txBox="1"/>
          <p:nvPr/>
        </p:nvSpPr>
        <p:spPr>
          <a:xfrm>
            <a:off x="3334475" y="47783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Fast Initial Association</a:t>
            </a:r>
            <a:endParaRPr lang="en-US" sz="1200" dirty="0">
              <a:solidFill>
                <a:srgbClr val="000000"/>
              </a:solidFill>
              <a:latin typeface="Arial" charset="0"/>
              <a:ea typeface="+mn-ea"/>
            </a:endParaRPr>
          </a:p>
        </p:txBody>
      </p:sp>
      <p:sp>
        <p:nvSpPr>
          <p:cNvPr id="91" name="TextBox 90"/>
          <p:cNvSpPr txBox="1"/>
          <p:nvPr/>
        </p:nvSpPr>
        <p:spPr>
          <a:xfrm>
            <a:off x="3331947" y="545710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Pre-Association Discovery Task Group</a:t>
            </a:r>
            <a:endParaRPr lang="en-US" sz="1200" dirty="0">
              <a:solidFill>
                <a:srgbClr val="000000"/>
              </a:solidFill>
              <a:latin typeface="Arial" charset="0"/>
              <a:ea typeface="+mn-ea"/>
            </a:endParaRPr>
          </a:p>
        </p:txBody>
      </p:sp>
      <p:sp>
        <p:nvSpPr>
          <p:cNvPr id="92" name="Rectangle 91"/>
          <p:cNvSpPr/>
          <p:nvPr/>
        </p:nvSpPr>
        <p:spPr bwMode="auto">
          <a:xfrm>
            <a:off x="2687634" y="5008646"/>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11aj</a:t>
            </a:r>
          </a:p>
        </p:txBody>
      </p:sp>
      <p:cxnSp>
        <p:nvCxnSpPr>
          <p:cNvPr id="93" name="Straight Arrow Connector 92"/>
          <p:cNvCxnSpPr/>
          <p:nvPr/>
        </p:nvCxnSpPr>
        <p:spPr bwMode="auto">
          <a:xfrm>
            <a:off x="2572475" y="557300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4" name="TextBox 93"/>
          <p:cNvSpPr txBox="1"/>
          <p:nvPr/>
        </p:nvSpPr>
        <p:spPr>
          <a:xfrm>
            <a:off x="3338823" y="4991328"/>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China Millimeter Wave Task Group</a:t>
            </a:r>
            <a:endParaRPr lang="en-US" sz="1200" dirty="0">
              <a:solidFill>
                <a:srgbClr val="000000"/>
              </a:solidFill>
              <a:latin typeface="Arial" charset="0"/>
              <a:ea typeface="+mn-ea"/>
            </a:endParaRPr>
          </a:p>
        </p:txBody>
      </p:sp>
      <p:sp>
        <p:nvSpPr>
          <p:cNvPr id="59" name="Rectangle 58"/>
          <p:cNvSpPr/>
          <p:nvPr/>
        </p:nvSpPr>
        <p:spPr bwMode="auto">
          <a:xfrm>
            <a:off x="156639" y="347988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5" name="Rectangle 64"/>
          <p:cNvSpPr/>
          <p:nvPr/>
        </p:nvSpPr>
        <p:spPr bwMode="auto">
          <a:xfrm>
            <a:off x="156639" y="4067414"/>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7" name="Rectangle 66"/>
          <p:cNvSpPr/>
          <p:nvPr/>
        </p:nvSpPr>
        <p:spPr bwMode="auto">
          <a:xfrm>
            <a:off x="156639" y="3762960"/>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9" name="TextBox 68"/>
          <p:cNvSpPr txBox="1"/>
          <p:nvPr/>
        </p:nvSpPr>
        <p:spPr>
          <a:xfrm>
            <a:off x="612094" y="3441283"/>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70" name="TextBox 69"/>
          <p:cNvSpPr txBox="1"/>
          <p:nvPr/>
        </p:nvSpPr>
        <p:spPr>
          <a:xfrm>
            <a:off x="612094" y="3762960"/>
            <a:ext cx="196079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More Grid relevant</a:t>
            </a:r>
            <a:endParaRPr lang="en-US" sz="1200" dirty="0">
              <a:solidFill>
                <a:srgbClr val="000000"/>
              </a:solidFill>
              <a:latin typeface="Arial" charset="0"/>
              <a:ea typeface="+mn-ea"/>
            </a:endParaRPr>
          </a:p>
        </p:txBody>
      </p:sp>
      <p:sp>
        <p:nvSpPr>
          <p:cNvPr id="77" name="TextBox 76"/>
          <p:cNvSpPr txBox="1"/>
          <p:nvPr/>
        </p:nvSpPr>
        <p:spPr>
          <a:xfrm>
            <a:off x="612094" y="4043214"/>
            <a:ext cx="193514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Less Grid relevant</a:t>
            </a:r>
            <a:endParaRPr lang="en-US" sz="1200" dirty="0">
              <a:solidFill>
                <a:srgbClr val="000000"/>
              </a:solidFill>
              <a:latin typeface="Arial" charset="0"/>
              <a:ea typeface="+mn-ea"/>
            </a:endParaRPr>
          </a:p>
        </p:txBody>
      </p:sp>
      <p:sp>
        <p:nvSpPr>
          <p:cNvPr id="79" name="Rectangle 78"/>
          <p:cNvSpPr/>
          <p:nvPr/>
        </p:nvSpPr>
        <p:spPr bwMode="auto">
          <a:xfrm>
            <a:off x="2687634" y="546412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11aq</a:t>
            </a:r>
          </a:p>
        </p:txBody>
      </p:sp>
      <p:cxnSp>
        <p:nvCxnSpPr>
          <p:cNvPr id="81" name="Straight Arrow Connector 80"/>
          <p:cNvCxnSpPr/>
          <p:nvPr/>
        </p:nvCxnSpPr>
        <p:spPr bwMode="auto">
          <a:xfrm>
            <a:off x="2570429" y="580246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5" name="TextBox 94"/>
          <p:cNvSpPr txBox="1"/>
          <p:nvPr/>
        </p:nvSpPr>
        <p:spPr>
          <a:xfrm>
            <a:off x="3325074" y="5225964"/>
            <a:ext cx="38749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General Link (full bridging over WLAN) joint with 802.1</a:t>
            </a:r>
            <a:endParaRPr lang="en-US" sz="1200" dirty="0">
              <a:solidFill>
                <a:srgbClr val="000000"/>
              </a:solidFill>
              <a:latin typeface="Arial" charset="0"/>
              <a:ea typeface="+mn-ea"/>
            </a:endParaRPr>
          </a:p>
        </p:txBody>
      </p:sp>
      <p:sp>
        <p:nvSpPr>
          <p:cNvPr id="102" name="Rectangle 101"/>
          <p:cNvSpPr/>
          <p:nvPr/>
        </p:nvSpPr>
        <p:spPr bwMode="auto">
          <a:xfrm>
            <a:off x="748250" y="2519386"/>
            <a:ext cx="1371599" cy="937889"/>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914400"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7" name="Rectangle 96"/>
          <p:cNvSpPr/>
          <p:nvPr/>
        </p:nvSpPr>
        <p:spPr bwMode="auto">
          <a:xfrm>
            <a:off x="2110624"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8" name="Rectangle 97"/>
          <p:cNvSpPr/>
          <p:nvPr/>
        </p:nvSpPr>
        <p:spPr bwMode="auto">
          <a:xfrm>
            <a:off x="3306848"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103" name="Rectangle 102"/>
          <p:cNvSpPr/>
          <p:nvPr/>
        </p:nvSpPr>
        <p:spPr bwMode="auto">
          <a:xfrm>
            <a:off x="4503072"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104" name="Rectangle 103"/>
          <p:cNvSpPr/>
          <p:nvPr/>
        </p:nvSpPr>
        <p:spPr bwMode="auto">
          <a:xfrm>
            <a:off x="6895520"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5" name="Rectangle 104"/>
          <p:cNvSpPr/>
          <p:nvPr/>
        </p:nvSpPr>
        <p:spPr bwMode="auto">
          <a:xfrm>
            <a:off x="5699296" y="1852494"/>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6" name="Straight Arrow Connector 105"/>
          <p:cNvCxnSpPr/>
          <p:nvPr/>
        </p:nvCxnSpPr>
        <p:spPr bwMode="auto">
          <a:xfrm>
            <a:off x="6191107" y="1615873"/>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Rectangle 106"/>
          <p:cNvSpPr/>
          <p:nvPr/>
        </p:nvSpPr>
        <p:spPr bwMode="auto">
          <a:xfrm>
            <a:off x="2692894" y="569009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a:solidFill>
                  <a:srgbClr val="000000"/>
                </a:solidFill>
                <a:latin typeface="Arial" charset="0"/>
                <a:ea typeface="+mn-ea"/>
              </a:rPr>
              <a:t>11ax</a:t>
            </a:r>
          </a:p>
        </p:txBody>
      </p:sp>
      <p:sp>
        <p:nvSpPr>
          <p:cNvPr id="108" name="TextBox 107"/>
          <p:cNvSpPr txBox="1"/>
          <p:nvPr/>
        </p:nvSpPr>
        <p:spPr>
          <a:xfrm>
            <a:off x="3331947" y="5667313"/>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Efficiency WLAN (HEW)</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326644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5715000" y="1219201"/>
            <a:ext cx="762000" cy="4114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802.11ac</a:t>
            </a:r>
            <a:endParaRPr lang="en-US" sz="1100" dirty="0" smtClean="0">
              <a:solidFill>
                <a:srgbClr val="000000"/>
              </a:solidFill>
              <a:latin typeface="Arial" charset="0"/>
              <a:ea typeface="+mn-ea"/>
            </a:endParaRPr>
          </a:p>
        </p:txBody>
      </p:sp>
      <p:sp>
        <p:nvSpPr>
          <p:cNvPr id="44" name="Rounded Rectangle 43"/>
          <p:cNvSpPr/>
          <p:nvPr/>
        </p:nvSpPr>
        <p:spPr bwMode="auto">
          <a:xfrm>
            <a:off x="5715000" y="2362201"/>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2" name="Title 1"/>
          <p:cNvSpPr>
            <a:spLocks noGrp="1"/>
          </p:cNvSpPr>
          <p:nvPr>
            <p:ph type="title" idx="4294967295"/>
          </p:nvPr>
        </p:nvSpPr>
        <p:spPr>
          <a:xfrm>
            <a:off x="0" y="228600"/>
            <a:ext cx="8413750" cy="563563"/>
          </a:xfrm>
        </p:spPr>
        <p:txBody>
          <a:bodyPr/>
          <a:lstStyle/>
          <a:p>
            <a:r>
              <a:rPr lang="en-US" dirty="0" smtClean="0"/>
              <a:t>802.11 – Spectrum / Rate view</a:t>
            </a:r>
            <a:endParaRPr lang="en-US" dirty="0"/>
          </a:p>
        </p:txBody>
      </p:sp>
      <p:cxnSp>
        <p:nvCxnSpPr>
          <p:cNvPr id="4" name="Straight Connector 3"/>
          <p:cNvCxnSpPr/>
          <p:nvPr/>
        </p:nvCxnSpPr>
        <p:spPr bwMode="auto">
          <a:xfrm rot="5400000">
            <a:off x="-17145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4191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rot="5400000">
            <a:off x="45339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381000" y="251460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81000" y="601980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2480136"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1" name="TextBox 10"/>
          <p:cNvSpPr txBox="1"/>
          <p:nvPr/>
        </p:nvSpPr>
        <p:spPr>
          <a:xfrm>
            <a:off x="6420093" y="914401"/>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10GHz</a:t>
            </a:r>
            <a:endParaRPr lang="en-US" sz="1600" dirty="0">
              <a:solidFill>
                <a:srgbClr val="000000"/>
              </a:solidFill>
              <a:latin typeface="Arial" charset="0"/>
              <a:ea typeface="+mn-ea"/>
            </a:endParaRPr>
          </a:p>
        </p:txBody>
      </p:sp>
      <p:sp>
        <p:nvSpPr>
          <p:cNvPr id="13" name="TextBox 12"/>
          <p:cNvSpPr txBox="1"/>
          <p:nvPr/>
        </p:nvSpPr>
        <p:spPr>
          <a:xfrm>
            <a:off x="304800" y="914401"/>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886200"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5334000"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sp>
        <p:nvSpPr>
          <p:cNvPr id="21" name="Rounded Rectangle 20"/>
          <p:cNvSpPr/>
          <p:nvPr/>
        </p:nvSpPr>
        <p:spPr bwMode="auto">
          <a:xfrm>
            <a:off x="4191000" y="4114801"/>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802.11g</a:t>
            </a:r>
          </a:p>
        </p:txBody>
      </p:sp>
      <p:sp>
        <p:nvSpPr>
          <p:cNvPr id="22" name="Rounded Rectangle 21"/>
          <p:cNvSpPr/>
          <p:nvPr/>
        </p:nvSpPr>
        <p:spPr bwMode="auto">
          <a:xfrm>
            <a:off x="5715000" y="4114801"/>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a:t>
            </a:r>
          </a:p>
        </p:txBody>
      </p:sp>
      <p:sp>
        <p:nvSpPr>
          <p:cNvPr id="23" name="Rounded Rectangle 22"/>
          <p:cNvSpPr/>
          <p:nvPr/>
        </p:nvSpPr>
        <p:spPr bwMode="auto">
          <a:xfrm>
            <a:off x="2286000" y="4114801"/>
            <a:ext cx="457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.11ah</a:t>
            </a:r>
          </a:p>
        </p:txBody>
      </p:sp>
      <p:sp>
        <p:nvSpPr>
          <p:cNvPr id="25" name="Rounded Rectangle 24"/>
          <p:cNvSpPr/>
          <p:nvPr/>
        </p:nvSpPr>
        <p:spPr bwMode="auto">
          <a:xfrm>
            <a:off x="762000" y="4114801"/>
            <a:ext cx="838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.11af</a:t>
            </a:r>
          </a:p>
        </p:txBody>
      </p:sp>
      <p:sp>
        <p:nvSpPr>
          <p:cNvPr id="28" name="Rounded Rectangle 27"/>
          <p:cNvSpPr/>
          <p:nvPr/>
        </p:nvSpPr>
        <p:spPr bwMode="auto">
          <a:xfrm>
            <a:off x="5105400" y="4114801"/>
            <a:ext cx="2286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.11y</a:t>
            </a:r>
          </a:p>
        </p:txBody>
      </p:sp>
      <p:cxnSp>
        <p:nvCxnSpPr>
          <p:cNvPr id="32" name="Straight Connector 31"/>
          <p:cNvCxnSpPr/>
          <p:nvPr/>
        </p:nvCxnSpPr>
        <p:spPr bwMode="auto">
          <a:xfrm>
            <a:off x="304800" y="514859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TextBox 35"/>
          <p:cNvSpPr txBox="1"/>
          <p:nvPr/>
        </p:nvSpPr>
        <p:spPr>
          <a:xfrm>
            <a:off x="113127" y="4919991"/>
            <a:ext cx="686406"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10Mbps</a:t>
            </a:r>
            <a:endParaRPr lang="en-US" sz="1100" dirty="0">
              <a:solidFill>
                <a:srgbClr val="000000"/>
              </a:solidFill>
              <a:latin typeface="Arial" charset="0"/>
              <a:ea typeface="+mn-ea"/>
            </a:endParaRPr>
          </a:p>
        </p:txBody>
      </p:sp>
      <p:cxnSp>
        <p:nvCxnSpPr>
          <p:cNvPr id="37" name="Straight Connector 36"/>
          <p:cNvCxnSpPr/>
          <p:nvPr/>
        </p:nvCxnSpPr>
        <p:spPr bwMode="auto">
          <a:xfrm>
            <a:off x="304800" y="370079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73854" y="3472191"/>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100Mbps</a:t>
            </a:r>
            <a:endParaRPr lang="en-US" sz="1100" dirty="0">
              <a:solidFill>
                <a:srgbClr val="000000"/>
              </a:solidFill>
              <a:latin typeface="Arial" charset="0"/>
              <a:ea typeface="+mn-ea"/>
            </a:endParaRPr>
          </a:p>
        </p:txBody>
      </p:sp>
      <p:sp>
        <p:nvSpPr>
          <p:cNvPr id="39" name="Rounded Rectangle 38"/>
          <p:cNvSpPr/>
          <p:nvPr/>
        </p:nvSpPr>
        <p:spPr bwMode="auto">
          <a:xfrm>
            <a:off x="7924800" y="228601"/>
            <a:ext cx="457200" cy="3429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.11ad</a:t>
            </a:r>
          </a:p>
        </p:txBody>
      </p:sp>
      <p:sp>
        <p:nvSpPr>
          <p:cNvPr id="42" name="TextBox 41"/>
          <p:cNvSpPr txBox="1"/>
          <p:nvPr/>
        </p:nvSpPr>
        <p:spPr>
          <a:xfrm>
            <a:off x="152400" y="2209801"/>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500Mbps</a:t>
            </a:r>
            <a:endParaRPr lang="en-US" sz="1100" dirty="0">
              <a:solidFill>
                <a:srgbClr val="000000"/>
              </a:solidFill>
              <a:latin typeface="Arial" charset="0"/>
              <a:ea typeface="+mn-ea"/>
            </a:endParaRPr>
          </a:p>
        </p:txBody>
      </p:sp>
      <p:sp>
        <p:nvSpPr>
          <p:cNvPr id="45" name="Rounded Rectangle 44"/>
          <p:cNvSpPr/>
          <p:nvPr/>
        </p:nvSpPr>
        <p:spPr bwMode="auto">
          <a:xfrm>
            <a:off x="6477000" y="4114801"/>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.11p</a:t>
            </a:r>
          </a:p>
        </p:txBody>
      </p:sp>
      <p:sp>
        <p:nvSpPr>
          <p:cNvPr id="46" name="Rounded Rectangle 45"/>
          <p:cNvSpPr/>
          <p:nvPr/>
        </p:nvSpPr>
        <p:spPr bwMode="auto">
          <a:xfrm>
            <a:off x="5486400" y="4114801"/>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.11j</a:t>
            </a:r>
          </a:p>
        </p:txBody>
      </p:sp>
      <p:sp>
        <p:nvSpPr>
          <p:cNvPr id="47" name="TextBox 46"/>
          <p:cNvSpPr txBox="1"/>
          <p:nvPr/>
        </p:nvSpPr>
        <p:spPr>
          <a:xfrm>
            <a:off x="7772400" y="914401"/>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60GHz</a:t>
            </a:r>
            <a:endParaRPr lang="en-US" sz="1600" dirty="0">
              <a:solidFill>
                <a:srgbClr val="000000"/>
              </a:solidFill>
              <a:latin typeface="Arial" charset="0"/>
              <a:ea typeface="+mn-ea"/>
            </a:endParaRPr>
          </a:p>
        </p:txBody>
      </p:sp>
      <p:sp>
        <p:nvSpPr>
          <p:cNvPr id="48" name="Rounded Rectangle 47"/>
          <p:cNvSpPr/>
          <p:nvPr/>
        </p:nvSpPr>
        <p:spPr bwMode="auto">
          <a:xfrm>
            <a:off x="4191000" y="4953001"/>
            <a:ext cx="762000" cy="1066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t>
            </a:r>
          </a:p>
          <a:p>
            <a:pPr algn="ctr" defTabSz="914400">
              <a:spcBef>
                <a:spcPts val="0"/>
              </a:spcBef>
              <a:buClrTx/>
              <a:buSzTx/>
              <a:buFontTx/>
              <a:buNone/>
            </a:pPr>
            <a:r>
              <a:rPr lang="en-US" sz="1200" dirty="0" smtClean="0">
                <a:solidFill>
                  <a:srgbClr val="000000"/>
                </a:solidFill>
                <a:latin typeface="Arial" charset="0"/>
                <a:ea typeface="+mn-ea"/>
              </a:rPr>
              <a:t>802.11b</a:t>
            </a:r>
          </a:p>
        </p:txBody>
      </p:sp>
      <p:sp>
        <p:nvSpPr>
          <p:cNvPr id="49" name="Rounded Rectangle 48"/>
          <p:cNvSpPr/>
          <p:nvPr/>
        </p:nvSpPr>
        <p:spPr bwMode="auto">
          <a:xfrm>
            <a:off x="4191000" y="2362201"/>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31" name="TextBox 30"/>
          <p:cNvSpPr txBox="1"/>
          <p:nvPr/>
        </p:nvSpPr>
        <p:spPr>
          <a:xfrm>
            <a:off x="152400" y="5715001"/>
            <a:ext cx="607859"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1Mbps</a:t>
            </a:r>
            <a:endParaRPr lang="en-US" sz="1100" dirty="0">
              <a:solidFill>
                <a:srgbClr val="000000"/>
              </a:solidFill>
              <a:latin typeface="Arial" charset="0"/>
              <a:ea typeface="+mn-ea"/>
            </a:endParaRPr>
          </a:p>
        </p:txBody>
      </p:sp>
    </p:spTree>
    <p:extLst>
      <p:ext uri="{BB962C8B-B14F-4D97-AF65-F5344CB8AC3E}">
        <p14:creationId xmlns:p14="http://schemas.microsoft.com/office/powerpoint/2010/main" val="2655324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3288650" y="5310512"/>
            <a:ext cx="3979431" cy="785489"/>
            <a:chOff x="3288650" y="5767711"/>
            <a:chExt cx="3979431" cy="785489"/>
          </a:xfrm>
        </p:grpSpPr>
        <p:sp>
          <p:nvSpPr>
            <p:cNvPr id="46" name="Rectangle 45"/>
            <p:cNvSpPr/>
            <p:nvPr/>
          </p:nvSpPr>
          <p:spPr bwMode="auto">
            <a:xfrm>
              <a:off x="3288650" y="6324600"/>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802.15.10</a:t>
              </a:r>
            </a:p>
          </p:txBody>
        </p:sp>
        <p:sp>
          <p:nvSpPr>
            <p:cNvPr id="77" name="TextBox 76"/>
            <p:cNvSpPr txBox="1"/>
            <p:nvPr/>
          </p:nvSpPr>
          <p:spPr>
            <a:xfrm>
              <a:off x="4859152" y="5767711"/>
              <a:ext cx="2408929" cy="307777"/>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Layer 2 Routing Task Group</a:t>
              </a:r>
              <a:endParaRPr lang="en-US" sz="1400" dirty="0">
                <a:solidFill>
                  <a:srgbClr val="000000"/>
                </a:solidFill>
                <a:latin typeface="Arial" charset="0"/>
                <a:ea typeface="+mn-ea"/>
              </a:endParaRPr>
            </a:p>
          </p:txBody>
        </p:sp>
        <p:cxnSp>
          <p:nvCxnSpPr>
            <p:cNvPr id="81" name="Straight Arrow Connector 80"/>
            <p:cNvCxnSpPr/>
            <p:nvPr/>
          </p:nvCxnSpPr>
          <p:spPr bwMode="auto">
            <a:xfrm flipH="1">
              <a:off x="4242009" y="5996311"/>
              <a:ext cx="838772" cy="3482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8" name="Straight Arrow Connector 77"/>
            <p:cNvCxnSpPr>
              <a:stCxn id="29" idx="2"/>
              <a:endCxn id="46" idx="0"/>
            </p:cNvCxnSpPr>
            <p:nvPr/>
          </p:nvCxnSpPr>
          <p:spPr bwMode="auto">
            <a:xfrm>
              <a:off x="3765330" y="6224911"/>
              <a:ext cx="0" cy="996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2" name="Title 1"/>
          <p:cNvSpPr>
            <a:spLocks noGrp="1"/>
          </p:cNvSpPr>
          <p:nvPr>
            <p:ph type="title" idx="4294967295"/>
          </p:nvPr>
        </p:nvSpPr>
        <p:spPr>
          <a:xfrm>
            <a:off x="0" y="152400"/>
            <a:ext cx="8413750" cy="487363"/>
          </a:xfrm>
        </p:spPr>
        <p:txBody>
          <a:bodyPr/>
          <a:lstStyle/>
          <a:p>
            <a:r>
              <a:rPr lang="en-US" dirty="0" smtClean="0"/>
              <a:t>IEEE 802.15 standards hierarchy</a:t>
            </a:r>
            <a:endParaRPr lang="en-US" dirty="0"/>
          </a:p>
        </p:txBody>
      </p:sp>
      <p:sp>
        <p:nvSpPr>
          <p:cNvPr id="4" name="Rectangle 3"/>
          <p:cNvSpPr/>
          <p:nvPr/>
        </p:nvSpPr>
        <p:spPr bwMode="auto">
          <a:xfrm>
            <a:off x="3162586" y="762001"/>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grpSp>
        <p:nvGrpSpPr>
          <p:cNvPr id="5" name="Group 108"/>
          <p:cNvGrpSpPr/>
          <p:nvPr/>
        </p:nvGrpSpPr>
        <p:grpSpPr>
          <a:xfrm>
            <a:off x="3894274" y="3176912"/>
            <a:ext cx="4487726" cy="1752600"/>
            <a:chOff x="3894274" y="3634111"/>
            <a:chExt cx="4282938" cy="1752600"/>
          </a:xfrm>
        </p:grpSpPr>
        <p:sp>
          <p:nvSpPr>
            <p:cNvPr id="53" name="Rectangle 52"/>
            <p:cNvSpPr/>
            <p:nvPr/>
          </p:nvSpPr>
          <p:spPr bwMode="auto">
            <a:xfrm>
              <a:off x="4013408" y="51581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4r</a:t>
              </a:r>
            </a:p>
          </p:txBody>
        </p:sp>
        <p:cxnSp>
          <p:nvCxnSpPr>
            <p:cNvPr id="58" name="Straight Arrow Connector 57"/>
            <p:cNvCxnSpPr/>
            <p:nvPr/>
          </p:nvCxnSpPr>
          <p:spPr bwMode="auto">
            <a:xfrm>
              <a:off x="3894274" y="5264209"/>
              <a:ext cx="12252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Straight Connector 69"/>
            <p:cNvCxnSpPr/>
            <p:nvPr/>
          </p:nvCxnSpPr>
          <p:spPr bwMode="auto">
            <a:xfrm>
              <a:off x="3894274" y="5045103"/>
              <a:ext cx="0" cy="2191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4013408" y="37865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4e</a:t>
              </a:r>
            </a:p>
          </p:txBody>
        </p:sp>
        <p:sp>
          <p:nvSpPr>
            <p:cNvPr id="31" name="Rectangle 30"/>
            <p:cNvSpPr/>
            <p:nvPr/>
          </p:nvSpPr>
          <p:spPr bwMode="auto">
            <a:xfrm>
              <a:off x="4013408" y="40151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4g</a:t>
              </a:r>
            </a:p>
          </p:txBody>
        </p:sp>
        <p:sp>
          <p:nvSpPr>
            <p:cNvPr id="32" name="Rectangle 31"/>
            <p:cNvSpPr/>
            <p:nvPr/>
          </p:nvSpPr>
          <p:spPr bwMode="auto">
            <a:xfrm>
              <a:off x="4013408" y="42437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4k</a:t>
              </a:r>
            </a:p>
          </p:txBody>
        </p:sp>
        <p:cxnSp>
          <p:nvCxnSpPr>
            <p:cNvPr id="36" name="Straight Connector 35"/>
            <p:cNvCxnSpPr/>
            <p:nvPr/>
          </p:nvCxnSpPr>
          <p:spPr bwMode="auto">
            <a:xfrm flipH="1">
              <a:off x="3894274" y="3634111"/>
              <a:ext cx="3977" cy="14189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Arrow Connector 38"/>
            <p:cNvCxnSpPr>
              <a:endCxn id="32" idx="1"/>
            </p:cNvCxnSpPr>
            <p:nvPr/>
          </p:nvCxnSpPr>
          <p:spPr bwMode="auto">
            <a:xfrm>
              <a:off x="3898250" y="43580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3898251" y="411964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3903402" y="3898772"/>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4013408" y="44723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4m</a:t>
              </a:r>
            </a:p>
          </p:txBody>
        </p:sp>
        <p:cxnSp>
          <p:nvCxnSpPr>
            <p:cNvPr id="52" name="Straight Arrow Connector 51"/>
            <p:cNvCxnSpPr/>
            <p:nvPr/>
          </p:nvCxnSpPr>
          <p:spPr bwMode="auto">
            <a:xfrm>
              <a:off x="3903402" y="457426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4013409" y="47009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4n</a:t>
              </a:r>
            </a:p>
          </p:txBody>
        </p:sp>
        <p:cxnSp>
          <p:nvCxnSpPr>
            <p:cNvPr id="55" name="Straight Arrow Connector 54"/>
            <p:cNvCxnSpPr/>
            <p:nvPr/>
          </p:nvCxnSpPr>
          <p:spPr bwMode="auto">
            <a:xfrm>
              <a:off x="3898250" y="48152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4013409" y="49295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4q</a:t>
              </a:r>
            </a:p>
          </p:txBody>
        </p:sp>
        <p:cxnSp>
          <p:nvCxnSpPr>
            <p:cNvPr id="57" name="Straight Arrow Connector 56"/>
            <p:cNvCxnSpPr/>
            <p:nvPr/>
          </p:nvCxnSpPr>
          <p:spPr bwMode="auto">
            <a:xfrm>
              <a:off x="3898250" y="504627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4" name="TextBox 63"/>
            <p:cNvSpPr txBox="1"/>
            <p:nvPr/>
          </p:nvSpPr>
          <p:spPr>
            <a:xfrm>
              <a:off x="4865205" y="3905157"/>
              <a:ext cx="3312007" cy="338554"/>
            </a:xfrm>
            <a:prstGeom prst="rect">
              <a:avLst/>
            </a:prstGeom>
            <a:noFill/>
          </p:spPr>
          <p:txBody>
            <a:bodyPr wrap="square" rtlCol="0">
              <a:spAutoFit/>
            </a:bodyPr>
            <a:lstStyle/>
            <a:p>
              <a:pPr algn="ctr" defTabSz="914400">
                <a:spcBef>
                  <a:spcPct val="50000"/>
                </a:spcBef>
                <a:buClrTx/>
                <a:buSzTx/>
                <a:buFontTx/>
                <a:buNone/>
              </a:pPr>
              <a:r>
                <a:rPr lang="en-US" sz="1600" dirty="0" smtClean="0">
                  <a:solidFill>
                    <a:srgbClr val="000000"/>
                  </a:solidFill>
                  <a:latin typeface="Arial" charset="0"/>
                  <a:ea typeface="+mn-ea"/>
                </a:rPr>
                <a:t>Smart Utility Networks (</a:t>
              </a:r>
              <a:r>
                <a:rPr lang="en-US" sz="1600" dirty="0" err="1" smtClean="0">
                  <a:solidFill>
                    <a:srgbClr val="000000"/>
                  </a:solidFill>
                  <a:latin typeface="Arial" charset="0"/>
                  <a:ea typeface="+mn-ea"/>
                </a:rPr>
                <a:t>WiSUN</a:t>
              </a:r>
              <a:r>
                <a:rPr lang="en-US" sz="1600" dirty="0" smtClean="0">
                  <a:solidFill>
                    <a:srgbClr val="000000"/>
                  </a:solidFill>
                  <a:latin typeface="Arial" charset="0"/>
                  <a:ea typeface="+mn-ea"/>
                </a:rPr>
                <a:t>) AMI</a:t>
              </a:r>
              <a:endParaRPr lang="en-US" sz="1600" dirty="0">
                <a:solidFill>
                  <a:srgbClr val="000000"/>
                </a:solidFill>
                <a:latin typeface="Arial" charset="0"/>
                <a:ea typeface="+mn-ea"/>
              </a:endParaRPr>
            </a:p>
          </p:txBody>
        </p:sp>
        <p:cxnSp>
          <p:nvCxnSpPr>
            <p:cNvPr id="65" name="Straight Arrow Connector 64"/>
            <p:cNvCxnSpPr>
              <a:stCxn id="64" idx="1"/>
            </p:cNvCxnSpPr>
            <p:nvPr/>
          </p:nvCxnSpPr>
          <p:spPr bwMode="auto">
            <a:xfrm flipH="1">
              <a:off x="4420432" y="4074434"/>
              <a:ext cx="444773"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0" name="Straight Arrow Connector 59"/>
            <p:cNvCxnSpPr>
              <a:stCxn id="64" idx="1"/>
            </p:cNvCxnSpPr>
            <p:nvPr/>
          </p:nvCxnSpPr>
          <p:spPr bwMode="auto">
            <a:xfrm flipH="1" flipV="1">
              <a:off x="4431655" y="3926383"/>
              <a:ext cx="433550" cy="1480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6" name="TextBox 65"/>
            <p:cNvSpPr txBox="1"/>
            <p:nvPr/>
          </p:nvSpPr>
          <p:spPr>
            <a:xfrm>
              <a:off x="5117450" y="4233446"/>
              <a:ext cx="811441"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LECIM</a:t>
              </a:r>
              <a:endParaRPr lang="en-US" sz="1600" dirty="0">
                <a:solidFill>
                  <a:srgbClr val="000000"/>
                </a:solidFill>
                <a:latin typeface="Arial" charset="0"/>
                <a:ea typeface="+mn-ea"/>
              </a:endParaRPr>
            </a:p>
          </p:txBody>
        </p:sp>
        <p:cxnSp>
          <p:nvCxnSpPr>
            <p:cNvPr id="71" name="Straight Arrow Connector 70"/>
            <p:cNvCxnSpPr>
              <a:stCxn id="66" idx="1"/>
              <a:endCxn id="32" idx="3"/>
            </p:cNvCxnSpPr>
            <p:nvPr/>
          </p:nvCxnSpPr>
          <p:spPr bwMode="auto">
            <a:xfrm flipH="1" flipV="1">
              <a:off x="4431649" y="4358011"/>
              <a:ext cx="685801" cy="447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4" name="TextBox 73"/>
            <p:cNvSpPr txBox="1"/>
            <p:nvPr/>
          </p:nvSpPr>
          <p:spPr>
            <a:xfrm>
              <a:off x="5068481" y="4531634"/>
              <a:ext cx="3100829" cy="338554"/>
            </a:xfrm>
            <a:prstGeom prst="rect">
              <a:avLst/>
            </a:prstGeom>
            <a:noFill/>
          </p:spPr>
          <p:txBody>
            <a:bodyPr wrap="none" rtlCol="0">
              <a:spAutoFit/>
            </a:bodyPr>
            <a:lstStyle/>
            <a:p>
              <a:pPr defTabSz="914400">
                <a:spcBef>
                  <a:spcPct val="50000"/>
                </a:spcBef>
                <a:buClrTx/>
                <a:buSzTx/>
                <a:buFontTx/>
                <a:buNone/>
              </a:pPr>
              <a:r>
                <a:rPr lang="en-US" sz="1600" dirty="0" err="1" smtClean="0">
                  <a:solidFill>
                    <a:srgbClr val="000000"/>
                  </a:solidFill>
                  <a:latin typeface="Arial" charset="0"/>
                  <a:ea typeface="+mn-ea"/>
                </a:rPr>
                <a:t>WiSUN</a:t>
              </a:r>
              <a:r>
                <a:rPr lang="en-US" sz="1600" dirty="0" smtClean="0">
                  <a:solidFill>
                    <a:srgbClr val="000000"/>
                  </a:solidFill>
                  <a:latin typeface="Arial" charset="0"/>
                  <a:ea typeface="+mn-ea"/>
                </a:rPr>
                <a:t> (AMI) for TV White Space</a:t>
              </a:r>
              <a:endParaRPr lang="en-US" sz="1600" dirty="0">
                <a:solidFill>
                  <a:srgbClr val="000000"/>
                </a:solidFill>
                <a:latin typeface="Arial" charset="0"/>
                <a:ea typeface="+mn-ea"/>
              </a:endParaRPr>
            </a:p>
          </p:txBody>
        </p:sp>
        <p:cxnSp>
          <p:nvCxnSpPr>
            <p:cNvPr id="75" name="Straight Arrow Connector 74"/>
            <p:cNvCxnSpPr>
              <a:stCxn id="74" idx="1"/>
            </p:cNvCxnSpPr>
            <p:nvPr/>
          </p:nvCxnSpPr>
          <p:spPr bwMode="auto">
            <a:xfrm flipH="1" flipV="1">
              <a:off x="4459958" y="4592877"/>
              <a:ext cx="608524" cy="1080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14" name="Straight Connector 13"/>
          <p:cNvCxnSpPr/>
          <p:nvPr/>
        </p:nvCxnSpPr>
        <p:spPr bwMode="auto">
          <a:xfrm flipV="1">
            <a:off x="1391080" y="1570981"/>
            <a:ext cx="5985997" cy="573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 name="Rectangle 88"/>
          <p:cNvSpPr/>
          <p:nvPr/>
        </p:nvSpPr>
        <p:spPr bwMode="auto">
          <a:xfrm>
            <a:off x="914400"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2" name="Rectangle 91"/>
          <p:cNvSpPr/>
          <p:nvPr/>
        </p:nvSpPr>
        <p:spPr bwMode="auto">
          <a:xfrm>
            <a:off x="2110624"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4" name="Rectangle 93"/>
          <p:cNvSpPr/>
          <p:nvPr/>
        </p:nvSpPr>
        <p:spPr bwMode="auto">
          <a:xfrm>
            <a:off x="4503072"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97" name="Rectangle 96"/>
          <p:cNvSpPr/>
          <p:nvPr/>
        </p:nvSpPr>
        <p:spPr bwMode="auto">
          <a:xfrm>
            <a:off x="6895520"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0" name="Rectangle 99"/>
          <p:cNvSpPr/>
          <p:nvPr/>
        </p:nvSpPr>
        <p:spPr bwMode="auto">
          <a:xfrm>
            <a:off x="5699296" y="180645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2" name="Straight Arrow Connector 101"/>
          <p:cNvCxnSpPr/>
          <p:nvPr/>
        </p:nvCxnSpPr>
        <p:spPr bwMode="auto">
          <a:xfrm>
            <a:off x="4977653" y="1584733"/>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1391080"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79350"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787100"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6184232"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378795" y="1583587"/>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3481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8" name="Group 112"/>
          <p:cNvGrpSpPr/>
          <p:nvPr/>
        </p:nvGrpSpPr>
        <p:grpSpPr>
          <a:xfrm>
            <a:off x="151469" y="722722"/>
            <a:ext cx="8193087" cy="2020479"/>
            <a:chOff x="151469" y="1044252"/>
            <a:chExt cx="8193087" cy="2020479"/>
          </a:xfrm>
        </p:grpSpPr>
        <p:sp>
          <p:nvSpPr>
            <p:cNvPr id="95" name="Rectangle 94"/>
            <p:cNvSpPr/>
            <p:nvPr/>
          </p:nvSpPr>
          <p:spPr bwMode="auto">
            <a:xfrm>
              <a:off x="990600" y="1096963"/>
              <a:ext cx="1905000"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4586454" y="1044252"/>
              <a:ext cx="3109745"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8" name="Rectangle 97"/>
            <p:cNvSpPr/>
            <p:nvPr/>
          </p:nvSpPr>
          <p:spPr bwMode="auto">
            <a:xfrm>
              <a:off x="151469" y="2043650"/>
              <a:ext cx="3045506" cy="102108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9" name="Rectangle 98"/>
            <p:cNvSpPr/>
            <p:nvPr/>
          </p:nvSpPr>
          <p:spPr bwMode="auto">
            <a:xfrm>
              <a:off x="4448245" y="2050528"/>
              <a:ext cx="3896311" cy="94920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grpSp>
      <p:sp>
        <p:nvSpPr>
          <p:cNvPr id="93" name="Rectangle 92"/>
          <p:cNvSpPr/>
          <p:nvPr/>
        </p:nvSpPr>
        <p:spPr bwMode="auto">
          <a:xfrm>
            <a:off x="3306848"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grpSp>
        <p:nvGrpSpPr>
          <p:cNvPr id="9" name="Group 107"/>
          <p:cNvGrpSpPr/>
          <p:nvPr/>
        </p:nvGrpSpPr>
        <p:grpSpPr>
          <a:xfrm>
            <a:off x="156639" y="2417204"/>
            <a:ext cx="5756422" cy="3562468"/>
            <a:chOff x="156639" y="2874403"/>
            <a:chExt cx="5756422" cy="3562468"/>
          </a:xfrm>
        </p:grpSpPr>
        <p:sp>
          <p:nvSpPr>
            <p:cNvPr id="90" name="TextBox 89"/>
            <p:cNvSpPr txBox="1"/>
            <p:nvPr/>
          </p:nvSpPr>
          <p:spPr>
            <a:xfrm>
              <a:off x="1320353" y="5913651"/>
              <a:ext cx="1802994" cy="523220"/>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Key Management</a:t>
              </a:r>
              <a:r>
                <a:rPr lang="en-US" sz="1400" dirty="0">
                  <a:solidFill>
                    <a:srgbClr val="000000"/>
                  </a:solidFill>
                  <a:latin typeface="Arial" charset="0"/>
                  <a:ea typeface="+mn-ea"/>
                </a:rPr>
                <a:t/>
              </a:r>
              <a:br>
                <a:rPr lang="en-US" sz="1400" dirty="0">
                  <a:solidFill>
                    <a:srgbClr val="000000"/>
                  </a:solidFill>
                  <a:latin typeface="Arial" charset="0"/>
                  <a:ea typeface="+mn-ea"/>
                </a:rPr>
              </a:br>
              <a:r>
                <a:rPr lang="en-US" sz="1400" dirty="0" smtClean="0">
                  <a:solidFill>
                    <a:srgbClr val="000000"/>
                  </a:solidFill>
                  <a:latin typeface="Arial" charset="0"/>
                  <a:ea typeface="+mn-ea"/>
                </a:rPr>
                <a:t>Protocol Task Group</a:t>
              </a:r>
            </a:p>
          </p:txBody>
        </p:sp>
        <p:sp>
          <p:nvSpPr>
            <p:cNvPr id="80" name="Rectangle 79"/>
            <p:cNvSpPr/>
            <p:nvPr/>
          </p:nvSpPr>
          <p:spPr bwMode="auto">
            <a:xfrm>
              <a:off x="156639" y="3891045"/>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83" name="Rectangle 82"/>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4" name="Rectangle 83"/>
            <p:cNvSpPr/>
            <p:nvPr/>
          </p:nvSpPr>
          <p:spPr bwMode="auto">
            <a:xfrm>
              <a:off x="156639" y="4174123"/>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5" name="TextBox 84"/>
            <p:cNvSpPr txBox="1"/>
            <p:nvPr/>
          </p:nvSpPr>
          <p:spPr>
            <a:xfrm>
              <a:off x="612094" y="3852446"/>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86" name="TextBox 85"/>
            <p:cNvSpPr txBox="1"/>
            <p:nvPr/>
          </p:nvSpPr>
          <p:spPr>
            <a:xfrm>
              <a:off x="612094" y="4174123"/>
              <a:ext cx="20457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More Grid relevant</a:t>
              </a:r>
              <a:endParaRPr lang="en-US" sz="1200" dirty="0">
                <a:solidFill>
                  <a:srgbClr val="000000"/>
                </a:solidFill>
                <a:latin typeface="Arial" charset="0"/>
                <a:ea typeface="+mn-ea"/>
              </a:endParaRPr>
            </a:p>
          </p:txBody>
        </p:sp>
        <p:sp>
          <p:nvSpPr>
            <p:cNvPr id="87" name="TextBox 86"/>
            <p:cNvSpPr txBox="1"/>
            <p:nvPr/>
          </p:nvSpPr>
          <p:spPr>
            <a:xfrm>
              <a:off x="612094" y="4454377"/>
              <a:ext cx="206338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Less Grid relevant</a:t>
              </a:r>
              <a:endParaRPr lang="en-US" sz="1200" dirty="0">
                <a:solidFill>
                  <a:srgbClr val="000000"/>
                </a:solidFill>
                <a:latin typeface="Arial" charset="0"/>
                <a:ea typeface="+mn-ea"/>
              </a:endParaRPr>
            </a:p>
          </p:txBody>
        </p:sp>
        <p:cxnSp>
          <p:nvCxnSpPr>
            <p:cNvPr id="34" name="Straight Connector 33"/>
            <p:cNvCxnSpPr>
              <a:endCxn id="29" idx="0"/>
            </p:cNvCxnSpPr>
            <p:nvPr/>
          </p:nvCxnSpPr>
          <p:spPr bwMode="auto">
            <a:xfrm>
              <a:off x="3765330" y="2874403"/>
              <a:ext cx="0" cy="31219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Rectangle 27"/>
            <p:cNvSpPr/>
            <p:nvPr/>
          </p:nvSpPr>
          <p:spPr bwMode="auto">
            <a:xfrm>
              <a:off x="3288650" y="34055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802.15.4</a:t>
              </a:r>
            </a:p>
          </p:txBody>
        </p:sp>
        <p:sp>
          <p:nvSpPr>
            <p:cNvPr id="42" name="Rectangle 41"/>
            <p:cNvSpPr/>
            <p:nvPr/>
          </p:nvSpPr>
          <p:spPr bwMode="auto">
            <a:xfrm>
              <a:off x="3288650" y="32835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3" name="Rectangle 42"/>
            <p:cNvSpPr/>
            <p:nvPr/>
          </p:nvSpPr>
          <p:spPr bwMode="auto">
            <a:xfrm>
              <a:off x="3288650" y="317691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7" name="Rectangle 46"/>
            <p:cNvSpPr/>
            <p:nvPr/>
          </p:nvSpPr>
          <p:spPr bwMode="auto">
            <a:xfrm>
              <a:off x="3288650" y="573906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8" name="Rectangle 47"/>
            <p:cNvSpPr/>
            <p:nvPr/>
          </p:nvSpPr>
          <p:spPr bwMode="auto">
            <a:xfrm>
              <a:off x="3288650" y="5825117"/>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9" name="Rectangle 48"/>
            <p:cNvSpPr/>
            <p:nvPr/>
          </p:nvSpPr>
          <p:spPr bwMode="auto">
            <a:xfrm>
              <a:off x="3288650" y="5905786"/>
              <a:ext cx="953359" cy="4571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29" name="Rectangle 28"/>
            <p:cNvSpPr/>
            <p:nvPr/>
          </p:nvSpPr>
          <p:spPr bwMode="auto">
            <a:xfrm>
              <a:off x="3288650" y="59963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802.15.9</a:t>
              </a:r>
            </a:p>
          </p:txBody>
        </p:sp>
        <p:sp>
          <p:nvSpPr>
            <p:cNvPr id="59" name="TextBox 58"/>
            <p:cNvSpPr txBox="1"/>
            <p:nvPr/>
          </p:nvSpPr>
          <p:spPr>
            <a:xfrm>
              <a:off x="5080781" y="3329311"/>
              <a:ext cx="832280"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ZigBee</a:t>
              </a:r>
              <a:endParaRPr lang="en-US" sz="1600" dirty="0">
                <a:solidFill>
                  <a:srgbClr val="000000"/>
                </a:solidFill>
                <a:latin typeface="Arial" charset="0"/>
                <a:ea typeface="+mn-ea"/>
              </a:endParaRPr>
            </a:p>
          </p:txBody>
        </p:sp>
        <p:cxnSp>
          <p:nvCxnSpPr>
            <p:cNvPr id="61" name="Straight Arrow Connector 60"/>
            <p:cNvCxnSpPr>
              <a:stCxn id="59" idx="1"/>
              <a:endCxn id="28" idx="3"/>
            </p:cNvCxnSpPr>
            <p:nvPr/>
          </p:nvCxnSpPr>
          <p:spPr bwMode="auto">
            <a:xfrm flipH="1">
              <a:off x="4242009" y="3498588"/>
              <a:ext cx="838772"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Straight Arrow Connector 90"/>
            <p:cNvCxnSpPr>
              <a:stCxn id="90" idx="3"/>
              <a:endCxn id="29" idx="1"/>
            </p:cNvCxnSpPr>
            <p:nvPr/>
          </p:nvCxnSpPr>
          <p:spPr bwMode="auto">
            <a:xfrm flipV="1">
              <a:off x="3123347" y="6110611"/>
              <a:ext cx="165303" cy="64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Rectangle 43"/>
            <p:cNvSpPr/>
            <p:nvPr/>
          </p:nvSpPr>
          <p:spPr bwMode="auto">
            <a:xfrm>
              <a:off x="3288650" y="30549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104" name="Rectangle 103"/>
            <p:cNvSpPr/>
            <p:nvPr/>
          </p:nvSpPr>
          <p:spPr bwMode="auto">
            <a:xfrm>
              <a:off x="3288649" y="5663433"/>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grpSp>
    </p:spTree>
    <p:extLst>
      <p:ext uri="{BB962C8B-B14F-4D97-AF65-F5344CB8AC3E}">
        <p14:creationId xmlns:p14="http://schemas.microsoft.com/office/powerpoint/2010/main" val="158412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487362"/>
          </a:xfrm>
        </p:spPr>
        <p:txBody>
          <a:bodyPr>
            <a:normAutofit fontScale="90000"/>
          </a:bodyPr>
          <a:lstStyle/>
          <a:p>
            <a:r>
              <a:rPr lang="en-US" dirty="0" smtClean="0"/>
              <a:t>802.15.4 PHY Overview (data rate </a:t>
            </a:r>
            <a:r>
              <a:rPr lang="en-US" dirty="0" err="1" smtClean="0"/>
              <a:t>vs</a:t>
            </a:r>
            <a:r>
              <a:rPr lang="en-US" dirty="0" smtClean="0"/>
              <a:t> frequency)</a:t>
            </a:r>
            <a:endParaRPr lang="en-US" dirty="0"/>
          </a:p>
        </p:txBody>
      </p:sp>
      <p:cxnSp>
        <p:nvCxnSpPr>
          <p:cNvPr id="4" name="Straight Connector 3"/>
          <p:cNvCxnSpPr/>
          <p:nvPr/>
        </p:nvCxnSpPr>
        <p:spPr bwMode="auto">
          <a:xfrm rot="5400000">
            <a:off x="-1143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21717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1219200" y="54864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04800" y="38100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3" name="TextBox 12"/>
          <p:cNvSpPr txBox="1"/>
          <p:nvPr/>
        </p:nvSpPr>
        <p:spPr>
          <a:xfrm>
            <a:off x="152400" y="5257800"/>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04800" y="22860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304800" y="9144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cxnSp>
        <p:nvCxnSpPr>
          <p:cNvPr id="31" name="Straight Connector 30"/>
          <p:cNvCxnSpPr/>
          <p:nvPr/>
        </p:nvCxnSpPr>
        <p:spPr bwMode="auto">
          <a:xfrm>
            <a:off x="1143000" y="25400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066800" y="1066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p:cNvSpPr txBox="1"/>
          <p:nvPr/>
        </p:nvSpPr>
        <p:spPr>
          <a:xfrm>
            <a:off x="1981200" y="762000"/>
            <a:ext cx="79438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10Kbps</a:t>
            </a:r>
            <a:endParaRPr lang="en-US" sz="1600" dirty="0">
              <a:solidFill>
                <a:srgbClr val="000000"/>
              </a:solidFill>
              <a:latin typeface="Arial" charset="0"/>
              <a:ea typeface="+mn-ea"/>
            </a:endParaRPr>
          </a:p>
        </p:txBody>
      </p:sp>
      <p:sp>
        <p:nvSpPr>
          <p:cNvPr id="36" name="TextBox 35"/>
          <p:cNvSpPr txBox="1"/>
          <p:nvPr/>
        </p:nvSpPr>
        <p:spPr>
          <a:xfrm>
            <a:off x="4167489" y="762000"/>
            <a:ext cx="898579"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100Kbps</a:t>
            </a:r>
            <a:endParaRPr lang="en-US" sz="1600" dirty="0">
              <a:solidFill>
                <a:srgbClr val="000000"/>
              </a:solidFill>
              <a:latin typeface="Arial" charset="0"/>
              <a:ea typeface="+mn-ea"/>
            </a:endParaRPr>
          </a:p>
        </p:txBody>
      </p:sp>
      <p:sp>
        <p:nvSpPr>
          <p:cNvPr id="38" name="TextBox 37"/>
          <p:cNvSpPr txBox="1"/>
          <p:nvPr/>
        </p:nvSpPr>
        <p:spPr>
          <a:xfrm>
            <a:off x="6324600" y="762000"/>
            <a:ext cx="75751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1Mbps</a:t>
            </a:r>
            <a:endParaRPr lang="en-US" sz="1600" dirty="0">
              <a:solidFill>
                <a:srgbClr val="000000"/>
              </a:solidFill>
              <a:latin typeface="Arial" charset="0"/>
              <a:ea typeface="+mn-ea"/>
            </a:endParaRPr>
          </a:p>
        </p:txBody>
      </p:sp>
      <p:cxnSp>
        <p:nvCxnSpPr>
          <p:cNvPr id="50" name="Straight Connector 49"/>
          <p:cNvCxnSpPr/>
          <p:nvPr/>
        </p:nvCxnSpPr>
        <p:spPr bwMode="auto">
          <a:xfrm>
            <a:off x="1143000" y="40132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44577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 name="Rounded Rectangle 61"/>
          <p:cNvSpPr/>
          <p:nvPr/>
        </p:nvSpPr>
        <p:spPr bwMode="auto">
          <a:xfrm>
            <a:off x="2590800" y="40386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64" name="Rounded Rectangle 63"/>
          <p:cNvSpPr/>
          <p:nvPr/>
        </p:nvSpPr>
        <p:spPr bwMode="auto">
          <a:xfrm>
            <a:off x="4267200" y="4191000"/>
            <a:ext cx="762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a:t>
            </a:r>
          </a:p>
        </p:txBody>
      </p:sp>
      <p:sp>
        <p:nvSpPr>
          <p:cNvPr id="66" name="Rounded Rectangle 65"/>
          <p:cNvSpPr/>
          <p:nvPr/>
        </p:nvSpPr>
        <p:spPr bwMode="auto">
          <a:xfrm>
            <a:off x="4876800" y="40386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69" name="Rounded Rectangle 68"/>
          <p:cNvSpPr/>
          <p:nvPr/>
        </p:nvSpPr>
        <p:spPr bwMode="auto">
          <a:xfrm>
            <a:off x="4876800" y="43434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70" name="Rounded Rectangle 69"/>
          <p:cNvSpPr/>
          <p:nvPr/>
        </p:nvSpPr>
        <p:spPr bwMode="auto">
          <a:xfrm>
            <a:off x="2590800" y="43434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2" name="Rounded Rectangle 71"/>
          <p:cNvSpPr/>
          <p:nvPr/>
        </p:nvSpPr>
        <p:spPr bwMode="auto">
          <a:xfrm>
            <a:off x="2971800" y="41910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4" name="TextBox 73"/>
          <p:cNvSpPr txBox="1"/>
          <p:nvPr/>
        </p:nvSpPr>
        <p:spPr>
          <a:xfrm>
            <a:off x="838200" y="43434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868</a:t>
            </a:r>
            <a:endParaRPr lang="en-US" sz="900" dirty="0">
              <a:solidFill>
                <a:srgbClr val="000000"/>
              </a:solidFill>
              <a:latin typeface="Arial" charset="0"/>
              <a:ea typeface="+mn-ea"/>
            </a:endParaRPr>
          </a:p>
        </p:txBody>
      </p:sp>
      <p:sp>
        <p:nvSpPr>
          <p:cNvPr id="76" name="TextBox 75"/>
          <p:cNvSpPr txBox="1"/>
          <p:nvPr/>
        </p:nvSpPr>
        <p:spPr>
          <a:xfrm>
            <a:off x="838200" y="41910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915</a:t>
            </a:r>
            <a:endParaRPr lang="en-US" sz="900" dirty="0">
              <a:solidFill>
                <a:srgbClr val="000000"/>
              </a:solidFill>
              <a:latin typeface="Arial" charset="0"/>
              <a:ea typeface="+mn-ea"/>
            </a:endParaRPr>
          </a:p>
        </p:txBody>
      </p:sp>
      <p:sp>
        <p:nvSpPr>
          <p:cNvPr id="78" name="TextBox 77"/>
          <p:cNvSpPr txBox="1"/>
          <p:nvPr/>
        </p:nvSpPr>
        <p:spPr>
          <a:xfrm>
            <a:off x="828582" y="4052501"/>
            <a:ext cx="192361"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920</a:t>
            </a:r>
            <a:endParaRPr lang="en-US" sz="900" dirty="0">
              <a:solidFill>
                <a:srgbClr val="000000"/>
              </a:solidFill>
              <a:latin typeface="Arial" charset="0"/>
              <a:ea typeface="+mn-ea"/>
            </a:endParaRPr>
          </a:p>
        </p:txBody>
      </p:sp>
      <p:sp>
        <p:nvSpPr>
          <p:cNvPr id="80" name="Rounded Rectangle 79"/>
          <p:cNvSpPr/>
          <p:nvPr/>
        </p:nvSpPr>
        <p:spPr bwMode="auto">
          <a:xfrm>
            <a:off x="6477000" y="2133600"/>
            <a:ext cx="762000" cy="3048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81" name="Rounded Rectangle 80"/>
          <p:cNvSpPr/>
          <p:nvPr/>
        </p:nvSpPr>
        <p:spPr bwMode="auto">
          <a:xfrm>
            <a:off x="4191000" y="4038600"/>
            <a:ext cx="762000" cy="152400"/>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GFSK</a:t>
            </a:r>
            <a:endParaRPr lang="en-US" sz="1200" dirty="0">
              <a:solidFill>
                <a:srgbClr val="000000"/>
              </a:solidFill>
              <a:latin typeface="Arial" charset="0"/>
              <a:ea typeface="+mn-ea"/>
            </a:endParaRPr>
          </a:p>
        </p:txBody>
      </p:sp>
      <p:sp>
        <p:nvSpPr>
          <p:cNvPr id="91" name="Rounded Rectangle 90"/>
          <p:cNvSpPr/>
          <p:nvPr/>
        </p:nvSpPr>
        <p:spPr bwMode="auto">
          <a:xfrm>
            <a:off x="3048000" y="4648200"/>
            <a:ext cx="31242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 ASK</a:t>
            </a:r>
          </a:p>
        </p:txBody>
      </p:sp>
      <p:sp>
        <p:nvSpPr>
          <p:cNvPr id="92" name="TextBox 91"/>
          <p:cNvSpPr txBox="1"/>
          <p:nvPr/>
        </p:nvSpPr>
        <p:spPr>
          <a:xfrm>
            <a:off x="838200" y="46482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780</a:t>
            </a:r>
            <a:endParaRPr lang="en-US" sz="900" dirty="0">
              <a:solidFill>
                <a:srgbClr val="000000"/>
              </a:solidFill>
              <a:latin typeface="Arial" charset="0"/>
              <a:ea typeface="+mn-ea"/>
            </a:endParaRPr>
          </a:p>
        </p:txBody>
      </p:sp>
      <p:sp>
        <p:nvSpPr>
          <p:cNvPr id="98" name="TextBox 97"/>
          <p:cNvSpPr txBox="1"/>
          <p:nvPr/>
        </p:nvSpPr>
        <p:spPr>
          <a:xfrm>
            <a:off x="838200" y="44958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863</a:t>
            </a:r>
            <a:endParaRPr lang="en-US" sz="900" dirty="0">
              <a:solidFill>
                <a:srgbClr val="000000"/>
              </a:solidFill>
              <a:latin typeface="Arial" charset="0"/>
              <a:ea typeface="+mn-ea"/>
            </a:endParaRPr>
          </a:p>
        </p:txBody>
      </p:sp>
      <p:grpSp>
        <p:nvGrpSpPr>
          <p:cNvPr id="3" name="Group 57"/>
          <p:cNvGrpSpPr/>
          <p:nvPr/>
        </p:nvGrpSpPr>
        <p:grpSpPr>
          <a:xfrm>
            <a:off x="1143000" y="2209800"/>
            <a:ext cx="5029200" cy="3733800"/>
            <a:chOff x="1143000" y="2667000"/>
            <a:chExt cx="5029200" cy="3733800"/>
          </a:xfrm>
        </p:grpSpPr>
        <p:sp>
          <p:nvSpPr>
            <p:cNvPr id="110" name="Rounded Rectangle 109"/>
            <p:cNvSpPr/>
            <p:nvPr/>
          </p:nvSpPr>
          <p:spPr bwMode="auto">
            <a:xfrm>
              <a:off x="1447800" y="2743200"/>
              <a:ext cx="43434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O-QPSK</a:t>
              </a:r>
              <a:endParaRPr lang="en-US" sz="1200" dirty="0">
                <a:solidFill>
                  <a:srgbClr val="000000"/>
                </a:solidFill>
                <a:latin typeface="Arial" charset="0"/>
                <a:ea typeface="+mn-ea"/>
              </a:endParaRPr>
            </a:p>
          </p:txBody>
        </p:sp>
        <p:sp>
          <p:nvSpPr>
            <p:cNvPr id="99" name="Rounded Rectangle 98"/>
            <p:cNvSpPr/>
            <p:nvPr/>
          </p:nvSpPr>
          <p:spPr bwMode="auto">
            <a:xfrm>
              <a:off x="1905000" y="4953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6" name="Rounded Rectangle 105"/>
            <p:cNvSpPr/>
            <p:nvPr/>
          </p:nvSpPr>
          <p:spPr bwMode="auto">
            <a:xfrm>
              <a:off x="1905000" y="44958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5" name="Rounded Rectangle 104"/>
            <p:cNvSpPr/>
            <p:nvPr/>
          </p:nvSpPr>
          <p:spPr bwMode="auto">
            <a:xfrm>
              <a:off x="1905000" y="46482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0" name="Rounded Rectangle 99"/>
            <p:cNvSpPr/>
            <p:nvPr/>
          </p:nvSpPr>
          <p:spPr bwMode="auto">
            <a:xfrm>
              <a:off x="1371600" y="4800600"/>
              <a:ext cx="27432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4" name="Rounded Rectangle 83"/>
            <p:cNvSpPr/>
            <p:nvPr/>
          </p:nvSpPr>
          <p:spPr bwMode="auto">
            <a:xfrm>
              <a:off x="1143000" y="6172200"/>
              <a:ext cx="990600" cy="228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2FSK</a:t>
              </a:r>
              <a:endParaRPr lang="en-US" sz="1200" dirty="0">
                <a:solidFill>
                  <a:srgbClr val="000000"/>
                </a:solidFill>
                <a:latin typeface="Arial" charset="0"/>
                <a:ea typeface="+mn-ea"/>
              </a:endParaRPr>
            </a:p>
          </p:txBody>
        </p:sp>
        <p:sp>
          <p:nvSpPr>
            <p:cNvPr id="86" name="Rounded Rectangle 85"/>
            <p:cNvSpPr/>
            <p:nvPr/>
          </p:nvSpPr>
          <p:spPr bwMode="auto">
            <a:xfrm>
              <a:off x="4191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88" name="Rounded Rectangle 87"/>
            <p:cNvSpPr/>
            <p:nvPr/>
          </p:nvSpPr>
          <p:spPr bwMode="auto">
            <a:xfrm>
              <a:off x="4953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0" name="Rounded Rectangle 89"/>
            <p:cNvSpPr/>
            <p:nvPr/>
          </p:nvSpPr>
          <p:spPr bwMode="auto">
            <a:xfrm>
              <a:off x="1371600" y="5867400"/>
              <a:ext cx="2743200" cy="3048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9" name="Rounded Rectangle 88"/>
            <p:cNvSpPr/>
            <p:nvPr/>
          </p:nvSpPr>
          <p:spPr bwMode="auto">
            <a:xfrm>
              <a:off x="3352800" y="5867400"/>
              <a:ext cx="7620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4" name="Rounded Rectangle 93"/>
            <p:cNvSpPr/>
            <p:nvPr/>
          </p:nvSpPr>
          <p:spPr bwMode="auto">
            <a:xfrm>
              <a:off x="1905000" y="6096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95" name="Rounded Rectangle 94"/>
            <p:cNvSpPr/>
            <p:nvPr/>
          </p:nvSpPr>
          <p:spPr bwMode="auto">
            <a:xfrm>
              <a:off x="4191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6" name="Rounded Rectangle 95"/>
            <p:cNvSpPr/>
            <p:nvPr/>
          </p:nvSpPr>
          <p:spPr bwMode="auto">
            <a:xfrm>
              <a:off x="4953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7" name="Rounded Rectangle 96"/>
            <p:cNvSpPr/>
            <p:nvPr/>
          </p:nvSpPr>
          <p:spPr bwMode="auto">
            <a:xfrm>
              <a:off x="3352800" y="4495800"/>
              <a:ext cx="7620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1" name="Rounded Rectangle 100"/>
            <p:cNvSpPr/>
            <p:nvPr/>
          </p:nvSpPr>
          <p:spPr bwMode="auto">
            <a:xfrm>
              <a:off x="4191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2" name="Rounded Rectangle 101"/>
            <p:cNvSpPr/>
            <p:nvPr/>
          </p:nvSpPr>
          <p:spPr bwMode="auto">
            <a:xfrm>
              <a:off x="4953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3" name="Rounded Rectangle 102"/>
            <p:cNvSpPr/>
            <p:nvPr/>
          </p:nvSpPr>
          <p:spPr bwMode="auto">
            <a:xfrm>
              <a:off x="3352800" y="3657600"/>
              <a:ext cx="7620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7" name="Rounded Rectangle 106"/>
            <p:cNvSpPr/>
            <p:nvPr/>
          </p:nvSpPr>
          <p:spPr bwMode="auto">
            <a:xfrm>
              <a:off x="4191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8" name="Rounded Rectangle 107"/>
            <p:cNvSpPr/>
            <p:nvPr/>
          </p:nvSpPr>
          <p:spPr bwMode="auto">
            <a:xfrm>
              <a:off x="4953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9" name="Rounded Rectangle 108"/>
            <p:cNvSpPr/>
            <p:nvPr/>
          </p:nvSpPr>
          <p:spPr bwMode="auto">
            <a:xfrm>
              <a:off x="3352800" y="2667000"/>
              <a:ext cx="7620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11" name="Rounded Rectangle 110"/>
            <p:cNvSpPr/>
            <p:nvPr/>
          </p:nvSpPr>
          <p:spPr bwMode="auto">
            <a:xfrm>
              <a:off x="1905000" y="2819400"/>
              <a:ext cx="4267200" cy="152400"/>
            </a:xfrm>
            <a:prstGeom prst="roundRect">
              <a:avLst/>
            </a:prstGeom>
            <a:solidFill>
              <a:srgbClr val="FF7C80">
                <a:alpha val="61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grpSp>
      <p:sp>
        <p:nvSpPr>
          <p:cNvPr id="45" name="Rounded Rectangle 44"/>
          <p:cNvSpPr/>
          <p:nvPr/>
        </p:nvSpPr>
        <p:spPr bwMode="auto">
          <a:xfrm>
            <a:off x="4876800" y="2057400"/>
            <a:ext cx="685800" cy="457200"/>
          </a:xfrm>
          <a:prstGeom prst="roundRect">
            <a:avLst/>
          </a:prstGeom>
          <a:solidFill>
            <a:schemeClr val="accent1">
              <a:lumMod val="20000"/>
              <a:lumOff val="80000"/>
              <a:alpha val="58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a:t>
            </a:r>
            <a:br>
              <a:rPr lang="en-US" sz="1200" dirty="0" smtClean="0">
                <a:solidFill>
                  <a:srgbClr val="000000"/>
                </a:solidFill>
                <a:latin typeface="Arial" charset="0"/>
                <a:ea typeface="+mn-ea"/>
              </a:rPr>
            </a:b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112" name="Rounded Rectangle 111"/>
          <p:cNvSpPr/>
          <p:nvPr/>
        </p:nvSpPr>
        <p:spPr bwMode="auto">
          <a:xfrm>
            <a:off x="4876800" y="4648200"/>
            <a:ext cx="533400" cy="152400"/>
          </a:xfrm>
          <a:prstGeom prst="roundRect">
            <a:avLst/>
          </a:prstGeom>
          <a:solidFill>
            <a:srgbClr val="77B7FD"/>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MPSK</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781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bwMode="auto">
          <a:xfrm>
            <a:off x="90752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83" name="Rectangle 82"/>
          <p:cNvSpPr/>
          <p:nvPr/>
        </p:nvSpPr>
        <p:spPr bwMode="auto">
          <a:xfrm>
            <a:off x="2103749"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86" name="Rectangle 85"/>
          <p:cNvSpPr/>
          <p:nvPr/>
        </p:nvSpPr>
        <p:spPr bwMode="auto">
          <a:xfrm>
            <a:off x="3299973"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89" name="Rectangle 88"/>
          <p:cNvSpPr/>
          <p:nvPr/>
        </p:nvSpPr>
        <p:spPr bwMode="auto">
          <a:xfrm>
            <a:off x="688864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90" name="Rectangle 89"/>
          <p:cNvSpPr/>
          <p:nvPr/>
        </p:nvSpPr>
        <p:spPr bwMode="auto">
          <a:xfrm>
            <a:off x="5692421"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sp>
        <p:nvSpPr>
          <p:cNvPr id="2" name="Title 1"/>
          <p:cNvSpPr>
            <a:spLocks noGrp="1"/>
          </p:cNvSpPr>
          <p:nvPr>
            <p:ph type="title" idx="4294967295"/>
          </p:nvPr>
        </p:nvSpPr>
        <p:spPr>
          <a:xfrm>
            <a:off x="0" y="182563"/>
            <a:ext cx="8413750" cy="914400"/>
          </a:xfrm>
        </p:spPr>
        <p:txBody>
          <a:bodyPr/>
          <a:lstStyle/>
          <a:p>
            <a:r>
              <a:rPr lang="en-US" dirty="0" smtClean="0"/>
              <a:t>IEEE 802.16 standards hierarchy</a:t>
            </a:r>
            <a:endParaRPr lang="en-US" dirty="0"/>
          </a:p>
        </p:txBody>
      </p:sp>
      <p:cxnSp>
        <p:nvCxnSpPr>
          <p:cNvPr id="14" name="Straight Connector 13"/>
          <p:cNvCxnSpPr/>
          <p:nvPr/>
        </p:nvCxnSpPr>
        <p:spPr bwMode="auto">
          <a:xfrm>
            <a:off x="1391080" y="2033911"/>
            <a:ext cx="5992872" cy="8020"/>
          </a:xfrm>
          <a:prstGeom prst="line">
            <a:avLst/>
          </a:prstGeom>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cxnSp>
      <p:cxnSp>
        <p:nvCxnSpPr>
          <p:cNvPr id="16" name="Straight Arrow Connector 15"/>
          <p:cNvCxnSpPr/>
          <p:nvPr/>
        </p:nvCxnSpPr>
        <p:spPr bwMode="auto">
          <a:xfrm>
            <a:off x="1391080"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0" name="Straight Arrow Connector 19"/>
          <p:cNvCxnSpPr/>
          <p:nvPr/>
        </p:nvCxnSpPr>
        <p:spPr bwMode="auto">
          <a:xfrm>
            <a:off x="2572466"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1" name="Straight Arrow Connector 20"/>
          <p:cNvCxnSpPr/>
          <p:nvPr/>
        </p:nvCxnSpPr>
        <p:spPr bwMode="auto">
          <a:xfrm>
            <a:off x="3807709" y="2027035"/>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2" name="Straight Arrow Connector 21"/>
          <p:cNvCxnSpPr/>
          <p:nvPr/>
        </p:nvCxnSpPr>
        <p:spPr bwMode="auto">
          <a:xfrm>
            <a:off x="6177356"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3" name="Straight Arrow Connector 22"/>
          <p:cNvCxnSpPr/>
          <p:nvPr/>
        </p:nvCxnSpPr>
        <p:spPr bwMode="auto">
          <a:xfrm>
            <a:off x="7378794"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4" name="Straight Arrow Connector 23"/>
          <p:cNvCxnSpPr/>
          <p:nvPr/>
        </p:nvCxnSpPr>
        <p:spPr bwMode="auto">
          <a:xfrm>
            <a:off x="3657600" y="1805311"/>
            <a:ext cx="0" cy="228600"/>
          </a:xfrm>
          <a:prstGeom prst="straightConnector1">
            <a:avLst/>
          </a:prstGeom>
          <a:ln>
            <a:headEnd type="none" w="med" len="med"/>
            <a:tailEnd type="arrow"/>
          </a:ln>
          <a:effectLst/>
        </p:spPr>
        <p:style>
          <a:lnRef idx="1">
            <a:schemeClr val="accent3"/>
          </a:lnRef>
          <a:fillRef idx="2">
            <a:schemeClr val="accent3"/>
          </a:fillRef>
          <a:effectRef idx="1">
            <a:schemeClr val="accent3"/>
          </a:effectRef>
          <a:fontRef idx="minor">
            <a:schemeClr val="dk1"/>
          </a:fontRef>
        </p:style>
      </p:cxn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sp>
        <p:nvSpPr>
          <p:cNvPr id="49" name="Rectangle 48"/>
          <p:cNvSpPr/>
          <p:nvPr/>
        </p:nvSpPr>
        <p:spPr bwMode="auto">
          <a:xfrm>
            <a:off x="156639" y="4121624"/>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51" name="Rectangle 50"/>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2" name="Rectangle 51"/>
          <p:cNvSpPr/>
          <p:nvPr/>
        </p:nvSpPr>
        <p:spPr bwMode="auto">
          <a:xfrm>
            <a:off x="156639" y="3768622"/>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3" name="TextBox 52"/>
          <p:cNvSpPr txBox="1"/>
          <p:nvPr/>
        </p:nvSpPr>
        <p:spPr>
          <a:xfrm>
            <a:off x="612094" y="4083025"/>
            <a:ext cx="206819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Less Relevant</a:t>
            </a:r>
            <a:endParaRPr lang="en-US" sz="1200" dirty="0">
              <a:solidFill>
                <a:srgbClr val="000000"/>
              </a:solidFill>
              <a:latin typeface="Arial" charset="0"/>
              <a:ea typeface="+mn-ea"/>
            </a:endParaRPr>
          </a:p>
        </p:txBody>
      </p:sp>
      <p:sp>
        <p:nvSpPr>
          <p:cNvPr id="54" name="TextBox 53"/>
          <p:cNvSpPr txBox="1"/>
          <p:nvPr/>
        </p:nvSpPr>
        <p:spPr>
          <a:xfrm>
            <a:off x="612094" y="3768622"/>
            <a:ext cx="2034531"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Grid Relevant</a:t>
            </a:r>
            <a:endParaRPr lang="en-US" sz="1200" dirty="0">
              <a:solidFill>
                <a:srgbClr val="000000"/>
              </a:solidFill>
              <a:latin typeface="Arial" charset="0"/>
              <a:ea typeface="+mn-ea"/>
            </a:endParaRPr>
          </a:p>
        </p:txBody>
      </p:sp>
      <p:sp>
        <p:nvSpPr>
          <p:cNvPr id="55" name="TextBox 54"/>
          <p:cNvSpPr txBox="1"/>
          <p:nvPr/>
        </p:nvSpPr>
        <p:spPr>
          <a:xfrm>
            <a:off x="612094" y="4454377"/>
            <a:ext cx="2316660"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Limited grid relevance</a:t>
            </a:r>
            <a:endParaRPr lang="en-US" sz="1200" dirty="0">
              <a:solidFill>
                <a:srgbClr val="000000"/>
              </a:solidFill>
              <a:latin typeface="Arial" charset="0"/>
              <a:ea typeface="+mn-ea"/>
            </a:endParaRPr>
          </a:p>
        </p:txBody>
      </p:sp>
      <p:cxnSp>
        <p:nvCxnSpPr>
          <p:cNvPr id="34" name="Straight Connector 33"/>
          <p:cNvCxnSpPr>
            <a:endCxn id="28" idx="0"/>
          </p:cNvCxnSpPr>
          <p:nvPr/>
        </p:nvCxnSpPr>
        <p:spPr bwMode="auto">
          <a:xfrm>
            <a:off x="4953000" y="2895600"/>
            <a:ext cx="29740" cy="17289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5230818" y="50055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1a</a:t>
            </a:r>
          </a:p>
        </p:txBody>
      </p:sp>
      <p:sp>
        <p:nvSpPr>
          <p:cNvPr id="31" name="Rectangle 30"/>
          <p:cNvSpPr/>
          <p:nvPr/>
        </p:nvSpPr>
        <p:spPr bwMode="auto">
          <a:xfrm>
            <a:off x="5230818" y="52341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1b</a:t>
            </a:r>
          </a:p>
        </p:txBody>
      </p:sp>
      <p:sp>
        <p:nvSpPr>
          <p:cNvPr id="28" name="Rectangle 27"/>
          <p:cNvSpPr/>
          <p:nvPr/>
        </p:nvSpPr>
        <p:spPr bwMode="auto">
          <a:xfrm>
            <a:off x="4506060" y="4624592"/>
            <a:ext cx="953359"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802.16.1</a:t>
            </a:r>
          </a:p>
        </p:txBody>
      </p:sp>
      <p:cxnSp>
        <p:nvCxnSpPr>
          <p:cNvPr id="36" name="Straight Connector 35"/>
          <p:cNvCxnSpPr/>
          <p:nvPr/>
        </p:nvCxnSpPr>
        <p:spPr bwMode="auto">
          <a:xfrm>
            <a:off x="5115662" y="4853192"/>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Arrow Connector 40"/>
          <p:cNvCxnSpPr/>
          <p:nvPr/>
        </p:nvCxnSpPr>
        <p:spPr bwMode="auto">
          <a:xfrm>
            <a:off x="5120812" y="5117853"/>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Straight Arrow Connector 60"/>
          <p:cNvCxnSpPr/>
          <p:nvPr/>
        </p:nvCxnSpPr>
        <p:spPr bwMode="auto">
          <a:xfrm>
            <a:off x="5115660" y="533388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5" name="Rectangle 64"/>
          <p:cNvSpPr/>
          <p:nvPr/>
        </p:nvSpPr>
        <p:spPr bwMode="auto">
          <a:xfrm>
            <a:off x="5230816" y="35583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16n</a:t>
            </a:r>
          </a:p>
        </p:txBody>
      </p:sp>
      <p:sp>
        <p:nvSpPr>
          <p:cNvPr id="68" name="Rectangle 67"/>
          <p:cNvSpPr/>
          <p:nvPr/>
        </p:nvSpPr>
        <p:spPr bwMode="auto">
          <a:xfrm>
            <a:off x="5230816" y="37869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16p</a:t>
            </a:r>
          </a:p>
        </p:txBody>
      </p:sp>
      <p:cxnSp>
        <p:nvCxnSpPr>
          <p:cNvPr id="69" name="Straight Connector 68"/>
          <p:cNvCxnSpPr/>
          <p:nvPr/>
        </p:nvCxnSpPr>
        <p:spPr bwMode="auto">
          <a:xfrm>
            <a:off x="5115660" y="3405976"/>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Arrow Connector 70"/>
          <p:cNvCxnSpPr/>
          <p:nvPr/>
        </p:nvCxnSpPr>
        <p:spPr bwMode="auto">
          <a:xfrm>
            <a:off x="5120810" y="36706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a:off x="5120810" y="388666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TextBox 83"/>
          <p:cNvSpPr txBox="1"/>
          <p:nvPr/>
        </p:nvSpPr>
        <p:spPr>
          <a:xfrm>
            <a:off x="6067035" y="4423600"/>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Reliability</a:t>
            </a:r>
            <a:endParaRPr lang="en-US" sz="1200" dirty="0">
              <a:solidFill>
                <a:srgbClr val="000000"/>
              </a:solidFill>
              <a:latin typeface="Arial" charset="0"/>
              <a:ea typeface="+mn-ea"/>
            </a:endParaRPr>
          </a:p>
        </p:txBody>
      </p:sp>
      <p:cxnSp>
        <p:nvCxnSpPr>
          <p:cNvPr id="85" name="Straight Arrow Connector 84"/>
          <p:cNvCxnSpPr>
            <a:stCxn id="84" idx="1"/>
            <a:endCxn id="65" idx="3"/>
          </p:cNvCxnSpPr>
          <p:nvPr/>
        </p:nvCxnSpPr>
        <p:spPr bwMode="auto">
          <a:xfrm flipH="1" flipV="1">
            <a:off x="5649057" y="3672676"/>
            <a:ext cx="417978" cy="8894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8" name="Straight Arrow Connector 87"/>
          <p:cNvCxnSpPr>
            <a:stCxn id="84" idx="1"/>
            <a:endCxn id="30" idx="3"/>
          </p:cNvCxnSpPr>
          <p:nvPr/>
        </p:nvCxnSpPr>
        <p:spPr bwMode="auto">
          <a:xfrm flipH="1">
            <a:off x="5649059" y="4562100"/>
            <a:ext cx="417976" cy="5577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1" name="TextBox 90"/>
          <p:cNvSpPr txBox="1"/>
          <p:nvPr/>
        </p:nvSpPr>
        <p:spPr>
          <a:xfrm>
            <a:off x="6088576" y="4647616"/>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Machine to Machine</a:t>
            </a:r>
            <a:endParaRPr lang="en-US" sz="1200" dirty="0">
              <a:solidFill>
                <a:srgbClr val="000000"/>
              </a:solidFill>
              <a:latin typeface="Arial" charset="0"/>
              <a:ea typeface="+mn-ea"/>
            </a:endParaRPr>
          </a:p>
        </p:txBody>
      </p:sp>
      <p:cxnSp>
        <p:nvCxnSpPr>
          <p:cNvPr id="93" name="Straight Arrow Connector 92"/>
          <p:cNvCxnSpPr>
            <a:stCxn id="91" idx="1"/>
            <a:endCxn id="31" idx="3"/>
          </p:cNvCxnSpPr>
          <p:nvPr/>
        </p:nvCxnSpPr>
        <p:spPr bwMode="auto">
          <a:xfrm flipH="1">
            <a:off x="5649059" y="4786116"/>
            <a:ext cx="439517" cy="5623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7" name="Straight Arrow Connector 96"/>
          <p:cNvCxnSpPr>
            <a:stCxn id="91" idx="1"/>
            <a:endCxn id="68" idx="3"/>
          </p:cNvCxnSpPr>
          <p:nvPr/>
        </p:nvCxnSpPr>
        <p:spPr bwMode="auto">
          <a:xfrm flipH="1" flipV="1">
            <a:off x="5649057" y="3901276"/>
            <a:ext cx="439519" cy="8848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3" name="TextBox 102"/>
          <p:cNvSpPr txBox="1"/>
          <p:nvPr/>
        </p:nvSpPr>
        <p:spPr>
          <a:xfrm>
            <a:off x="3450224" y="3672676"/>
            <a:ext cx="816199"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a:t>
            </a:r>
            <a:endParaRPr lang="en-US" sz="1200" dirty="0">
              <a:solidFill>
                <a:srgbClr val="000000"/>
              </a:solidFill>
              <a:latin typeface="Arial" charset="0"/>
              <a:ea typeface="+mn-ea"/>
            </a:endParaRPr>
          </a:p>
        </p:txBody>
      </p:sp>
      <p:cxnSp>
        <p:nvCxnSpPr>
          <p:cNvPr id="104" name="Straight Arrow Connector 103"/>
          <p:cNvCxnSpPr/>
          <p:nvPr/>
        </p:nvCxnSpPr>
        <p:spPr bwMode="auto">
          <a:xfrm flipV="1">
            <a:off x="4059825" y="3405976"/>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TextBox 106"/>
          <p:cNvSpPr txBox="1"/>
          <p:nvPr/>
        </p:nvSpPr>
        <p:spPr>
          <a:xfrm>
            <a:off x="3422554" y="4375201"/>
            <a:ext cx="942071"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 2</a:t>
            </a:r>
            <a:endParaRPr lang="en-US" sz="1200" dirty="0">
              <a:solidFill>
                <a:srgbClr val="000000"/>
              </a:solidFill>
              <a:latin typeface="Arial" charset="0"/>
              <a:ea typeface="+mn-ea"/>
            </a:endParaRPr>
          </a:p>
        </p:txBody>
      </p:sp>
      <p:cxnSp>
        <p:nvCxnSpPr>
          <p:cNvPr id="108" name="Straight Arrow Connector 107"/>
          <p:cNvCxnSpPr/>
          <p:nvPr/>
        </p:nvCxnSpPr>
        <p:spPr bwMode="auto">
          <a:xfrm>
            <a:off x="4164523" y="4539076"/>
            <a:ext cx="333022" cy="2160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7" name="Rectangle 56"/>
          <p:cNvSpPr/>
          <p:nvPr/>
        </p:nvSpPr>
        <p:spPr bwMode="auto">
          <a:xfrm>
            <a:off x="4519600" y="3177376"/>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802.16-2012</a:t>
            </a:r>
          </a:p>
        </p:txBody>
      </p:sp>
      <p:sp>
        <p:nvSpPr>
          <p:cNvPr id="74" name="Rectangle 73"/>
          <p:cNvSpPr/>
          <p:nvPr/>
        </p:nvSpPr>
        <p:spPr bwMode="auto">
          <a:xfrm>
            <a:off x="446887" y="2054127"/>
            <a:ext cx="4001702" cy="883296"/>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Rectangle 74"/>
          <p:cNvSpPr/>
          <p:nvPr/>
        </p:nvSpPr>
        <p:spPr bwMode="auto">
          <a:xfrm>
            <a:off x="5614678" y="2055681"/>
            <a:ext cx="2339914" cy="866274"/>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7" name="Rectangle 86"/>
          <p:cNvSpPr/>
          <p:nvPr/>
        </p:nvSpPr>
        <p:spPr bwMode="auto">
          <a:xfrm>
            <a:off x="4496197"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cxnSp>
        <p:nvCxnSpPr>
          <p:cNvPr id="94" name="Straight Arrow Connector 93"/>
          <p:cNvCxnSpPr/>
          <p:nvPr/>
        </p:nvCxnSpPr>
        <p:spPr bwMode="auto">
          <a:xfrm>
            <a:off x="4976490"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sp>
        <p:nvSpPr>
          <p:cNvPr id="98" name="Rectangle 97"/>
          <p:cNvSpPr/>
          <p:nvPr/>
        </p:nvSpPr>
        <p:spPr bwMode="auto">
          <a:xfrm>
            <a:off x="5230816" y="424073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a:solidFill>
                  <a:srgbClr val="000000"/>
                </a:solidFill>
                <a:latin typeface="Arial" charset="0"/>
                <a:ea typeface="+mn-ea"/>
              </a:rPr>
              <a:t>16q</a:t>
            </a:r>
          </a:p>
        </p:txBody>
      </p:sp>
      <p:sp>
        <p:nvSpPr>
          <p:cNvPr id="110" name="TextBox 109"/>
          <p:cNvSpPr txBox="1"/>
          <p:nvPr/>
        </p:nvSpPr>
        <p:spPr>
          <a:xfrm>
            <a:off x="6067035" y="3756713"/>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Small Cell Backhaul</a:t>
            </a:r>
            <a:endParaRPr lang="en-US" sz="1200" dirty="0">
              <a:solidFill>
                <a:srgbClr val="000000"/>
              </a:solidFill>
              <a:latin typeface="Arial" charset="0"/>
              <a:ea typeface="+mn-ea"/>
            </a:endParaRPr>
          </a:p>
        </p:txBody>
      </p:sp>
      <p:cxnSp>
        <p:nvCxnSpPr>
          <p:cNvPr id="111" name="Straight Arrow Connector 110"/>
          <p:cNvCxnSpPr>
            <a:stCxn id="110" idx="1"/>
          </p:cNvCxnSpPr>
          <p:nvPr/>
        </p:nvCxnSpPr>
        <p:spPr bwMode="auto">
          <a:xfrm flipH="1">
            <a:off x="5649058" y="3895213"/>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3" name="Rectangle 112"/>
          <p:cNvSpPr/>
          <p:nvPr/>
        </p:nvSpPr>
        <p:spPr bwMode="auto">
          <a:xfrm>
            <a:off x="5230816" y="401385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16r</a:t>
            </a:r>
          </a:p>
        </p:txBody>
      </p:sp>
      <p:sp>
        <p:nvSpPr>
          <p:cNvPr id="118" name="TextBox 117"/>
          <p:cNvSpPr txBox="1"/>
          <p:nvPr/>
        </p:nvSpPr>
        <p:spPr>
          <a:xfrm>
            <a:off x="6060160" y="4004219"/>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Multi-Tier Networks</a:t>
            </a:r>
            <a:endParaRPr lang="en-US" sz="1200" dirty="0">
              <a:solidFill>
                <a:srgbClr val="000000"/>
              </a:solidFill>
              <a:latin typeface="Arial" charset="0"/>
              <a:ea typeface="+mn-ea"/>
            </a:endParaRPr>
          </a:p>
        </p:txBody>
      </p:sp>
      <p:cxnSp>
        <p:nvCxnSpPr>
          <p:cNvPr id="119" name="Straight Arrow Connector 118"/>
          <p:cNvCxnSpPr>
            <a:stCxn id="118" idx="1"/>
          </p:cNvCxnSpPr>
          <p:nvPr/>
        </p:nvCxnSpPr>
        <p:spPr bwMode="auto">
          <a:xfrm flipH="1">
            <a:off x="5642183" y="4142719"/>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5" name="Group 100"/>
          <p:cNvGrpSpPr/>
          <p:nvPr/>
        </p:nvGrpSpPr>
        <p:grpSpPr>
          <a:xfrm>
            <a:off x="2735926" y="4853192"/>
            <a:ext cx="2723493" cy="1117897"/>
            <a:chOff x="2735926" y="4853192"/>
            <a:chExt cx="2723493" cy="1117897"/>
          </a:xfrm>
        </p:grpSpPr>
        <p:sp>
          <p:nvSpPr>
            <p:cNvPr id="77" name="TextBox 76"/>
            <p:cNvSpPr txBox="1"/>
            <p:nvPr/>
          </p:nvSpPr>
          <p:spPr>
            <a:xfrm>
              <a:off x="2735926" y="5717173"/>
              <a:ext cx="1428597" cy="253916"/>
            </a:xfrm>
            <a:prstGeom prst="rect">
              <a:avLst/>
            </a:prstGeom>
            <a:noFill/>
          </p:spPr>
          <p:txBody>
            <a:bodyPr wrap="none" rtlCol="0">
              <a:spAutoFit/>
            </a:bodyPr>
            <a:lstStyle/>
            <a:p>
              <a:pPr algn="ctr" defTabSz="914400">
                <a:spcBef>
                  <a:spcPct val="50000"/>
                </a:spcBef>
                <a:buClrTx/>
                <a:buSzTx/>
                <a:buFontTx/>
                <a:buNone/>
              </a:pPr>
              <a:r>
                <a:rPr lang="en-US" sz="1050" dirty="0" smtClean="0">
                  <a:solidFill>
                    <a:srgbClr val="000000"/>
                  </a:solidFill>
                  <a:latin typeface="Arial" charset="0"/>
                  <a:ea typeface="+mn-ea"/>
                </a:rPr>
                <a:t>Performance Metrics</a:t>
              </a:r>
              <a:endParaRPr lang="en-US" sz="1050" dirty="0">
                <a:solidFill>
                  <a:srgbClr val="000000"/>
                </a:solidFill>
                <a:latin typeface="Arial" charset="0"/>
                <a:ea typeface="+mn-ea"/>
              </a:endParaRPr>
            </a:p>
          </p:txBody>
        </p:sp>
        <p:sp>
          <p:nvSpPr>
            <p:cNvPr id="29" name="Rectangle 28"/>
            <p:cNvSpPr/>
            <p:nvPr/>
          </p:nvSpPr>
          <p:spPr bwMode="auto">
            <a:xfrm>
              <a:off x="4506060" y="5717173"/>
              <a:ext cx="953359"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802.16.3</a:t>
              </a:r>
            </a:p>
          </p:txBody>
        </p:sp>
        <p:cxnSp>
          <p:nvCxnSpPr>
            <p:cNvPr id="96" name="Straight Connector 95"/>
            <p:cNvCxnSpPr>
              <a:stCxn id="28" idx="2"/>
              <a:endCxn id="29" idx="0"/>
            </p:cNvCxnSpPr>
            <p:nvPr/>
          </p:nvCxnSpPr>
          <p:spPr bwMode="auto">
            <a:xfrm>
              <a:off x="4982740" y="4853192"/>
              <a:ext cx="0" cy="8639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856644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4818" name="Picture 6" descr="IEEE_SA_Bar_Graphic_long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IEEE_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0"/>
          <p:cNvSpPr>
            <a:spLocks noGrp="1" noChangeArrowheads="1"/>
          </p:cNvSpPr>
          <p:nvPr>
            <p:ph type="ctrTitle"/>
          </p:nvPr>
        </p:nvSpPr>
        <p:spPr>
          <a:xfrm>
            <a:off x="533400" y="1219200"/>
            <a:ext cx="7543800" cy="533400"/>
          </a:xfrm>
        </p:spPr>
        <p:txBody>
          <a:bodyPr/>
          <a:lstStyle/>
          <a:p>
            <a:pPr eaLnBrk="1" hangingPunct="1"/>
            <a:r>
              <a:rPr lang="en-US" altLang="en-US" smtClean="0">
                <a:solidFill>
                  <a:schemeClr val="bg1"/>
                </a:solidFill>
              </a:rPr>
              <a:t>IEEE-SA Smart Grid</a:t>
            </a:r>
          </a:p>
        </p:txBody>
      </p:sp>
      <p:sp>
        <p:nvSpPr>
          <p:cNvPr id="34821" name="Rectangle 12"/>
          <p:cNvSpPr>
            <a:spLocks noChangeArrowheads="1"/>
          </p:cNvSpPr>
          <p:nvPr/>
        </p:nvSpPr>
        <p:spPr bwMode="auto">
          <a:xfrm>
            <a:off x="533400" y="2362200"/>
            <a:ext cx="739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2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defTabSz="914400" eaLnBrk="1" hangingPunct="1">
              <a:buClrTx/>
              <a:buSzTx/>
              <a:buFontTx/>
              <a:buNone/>
            </a:pPr>
            <a:endParaRPr lang="en-US" altLang="en-US" sz="1600" smtClean="0">
              <a:solidFill>
                <a:srgbClr val="FFFFFF"/>
              </a:solidFill>
            </a:endParaRPr>
          </a:p>
          <a:p>
            <a:pPr defTabSz="914400" eaLnBrk="1" hangingPunct="1">
              <a:buClrTx/>
              <a:buSzTx/>
              <a:buFontTx/>
              <a:buNone/>
            </a:pPr>
            <a:endParaRPr lang="en-US" altLang="en-US" sz="1600" smtClean="0">
              <a:solidFill>
                <a:srgbClr val="FFFFFF"/>
              </a:solidFill>
            </a:endParaRPr>
          </a:p>
        </p:txBody>
      </p:sp>
    </p:spTree>
    <p:extLst>
      <p:ext uri="{BB962C8B-B14F-4D97-AF65-F5344CB8AC3E}">
        <p14:creationId xmlns:p14="http://schemas.microsoft.com/office/powerpoint/2010/main" val="2420237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2563"/>
            <a:ext cx="8413750" cy="914400"/>
          </a:xfrm>
        </p:spPr>
        <p:txBody>
          <a:bodyPr/>
          <a:lstStyle/>
          <a:p>
            <a:r>
              <a:rPr lang="en-US" dirty="0" smtClean="0"/>
              <a:t>802.22 and other TV White Space standards</a:t>
            </a:r>
            <a:endParaRPr lang="en-US" dirty="0"/>
          </a:p>
        </p:txBody>
      </p:sp>
    </p:spTree>
    <p:extLst>
      <p:ext uri="{BB962C8B-B14F-4D97-AF65-F5344CB8AC3E}">
        <p14:creationId xmlns:p14="http://schemas.microsoft.com/office/powerpoint/2010/main" val="3599727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863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32</a:t>
            </a:fld>
            <a:endParaRPr lang="en-US" altLang="en-US" sz="1400">
              <a:solidFill>
                <a:srgbClr val="000000"/>
              </a:solidFill>
              <a:latin typeface="Myriad Pro"/>
            </a:endParaRPr>
          </a:p>
        </p:txBody>
      </p:sp>
      <p:pic>
        <p:nvPicPr>
          <p:cNvPr id="389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0859"/>
            <a:ext cx="7696200" cy="520287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592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Smart Grid</a:t>
            </a:r>
          </a:p>
        </p:txBody>
      </p:sp>
      <p:sp>
        <p:nvSpPr>
          <p:cNvPr id="3" name="Content Placeholder 2"/>
          <p:cNvSpPr>
            <a:spLocks noGrp="1"/>
          </p:cNvSpPr>
          <p:nvPr>
            <p:ph idx="1"/>
          </p:nvPr>
        </p:nvSpPr>
        <p:spPr>
          <a:xfrm>
            <a:off x="609600" y="1524000"/>
            <a:ext cx="8077200" cy="3810000"/>
          </a:xfrm>
        </p:spPr>
        <p:txBody>
          <a:bodyPr/>
          <a:lstStyle/>
          <a:p>
            <a:pPr>
              <a:defRPr/>
            </a:pPr>
            <a:r>
              <a:rPr lang="en-US" sz="1600" b="1" dirty="0" smtClean="0"/>
              <a:t>Smart Grid is defined as:</a:t>
            </a:r>
          </a:p>
          <a:p>
            <a:pPr marL="457200" lvl="1" indent="0" algn="just">
              <a:buFontTx/>
              <a:buNone/>
              <a:defRPr/>
            </a:pPr>
            <a:r>
              <a:rPr lang="en-US" sz="2000" dirty="0" smtClean="0"/>
              <a:t>Providing bidirectional communication of power quality, supply, and demand across the power grid to utilize electricity more dynamically resulting in increased energy efficiency and power grid reliability.  This change is necessary to manage the increased variability caused by renewable resources, the increased peak demand created by energy intensive consumers such as electric vehicles, and to minimize the environmental impact of ever increasing aggregate demand  for electrical power. </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4</a:t>
            </a:fld>
            <a:endParaRPr lang="en-US" altLang="en-US" sz="1400">
              <a:solidFill>
                <a:srgbClr val="000000"/>
              </a:solidFill>
              <a:latin typeface="Myriad Pro"/>
            </a:endParaRPr>
          </a:p>
        </p:txBody>
      </p:sp>
    </p:spTree>
    <p:extLst>
      <p:ext uri="{BB962C8B-B14F-4D97-AF65-F5344CB8AC3E}">
        <p14:creationId xmlns:p14="http://schemas.microsoft.com/office/powerpoint/2010/main" val="377620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IEEE 802 and Smart Grid</a:t>
            </a:r>
          </a:p>
        </p:txBody>
      </p:sp>
      <p:sp>
        <p:nvSpPr>
          <p:cNvPr id="3" name="Content Placeholder 2"/>
          <p:cNvSpPr>
            <a:spLocks noGrp="1"/>
          </p:cNvSpPr>
          <p:nvPr>
            <p:ph idx="1"/>
          </p:nvPr>
        </p:nvSpPr>
        <p:spPr>
          <a:xfrm>
            <a:off x="609600" y="1295400"/>
            <a:ext cx="8077200" cy="4876800"/>
          </a:xfrm>
        </p:spPr>
        <p:txBody>
          <a:bodyPr/>
          <a:lstStyle/>
          <a:p>
            <a:pPr>
              <a:defRPr/>
            </a:pPr>
            <a:r>
              <a:rPr lang="en-US" sz="1600" b="1" dirty="0" smtClean="0"/>
              <a:t>IEEE 802 networking technologies bring the following advantages to Smart Grid communications:</a:t>
            </a:r>
          </a:p>
          <a:p>
            <a:pPr lvl="1">
              <a:buFont typeface="Arial" panose="020B0604020202020204" pitchFamily="34" charset="0"/>
              <a:buChar char="•"/>
              <a:defRPr/>
            </a:pPr>
            <a:r>
              <a:rPr lang="en-US" sz="1600" dirty="0" smtClean="0"/>
              <a:t>Enterprise grade security compatibility</a:t>
            </a:r>
          </a:p>
          <a:p>
            <a:pPr lvl="1">
              <a:buFont typeface="Arial" panose="020B0604020202020204" pitchFamily="34" charset="0"/>
              <a:buChar char="•"/>
              <a:defRPr/>
            </a:pPr>
            <a:r>
              <a:rPr lang="en-US" sz="1600" dirty="0" smtClean="0"/>
              <a:t>Huge ecosystem (billions of products, hundreds of manufacturers)</a:t>
            </a:r>
          </a:p>
          <a:p>
            <a:pPr lvl="1">
              <a:buFont typeface="Arial" panose="020B0604020202020204" pitchFamily="34" charset="0"/>
              <a:buChar char="•"/>
              <a:defRPr/>
            </a:pPr>
            <a:r>
              <a:rPr lang="en-US" sz="1600" dirty="0" smtClean="0"/>
              <a:t>Long-term (20 year), battery-powered operation</a:t>
            </a:r>
          </a:p>
          <a:p>
            <a:pPr lvl="1">
              <a:buFont typeface="Arial" panose="020B0604020202020204" pitchFamily="34" charset="0"/>
              <a:buChar char="•"/>
              <a:defRPr/>
            </a:pPr>
            <a:r>
              <a:rPr lang="en-US" sz="1600" dirty="0" smtClean="0"/>
              <a:t>Continued operation during line fault events when using wireless media</a:t>
            </a:r>
          </a:p>
          <a:p>
            <a:pPr lvl="1">
              <a:buFont typeface="Arial" panose="020B0604020202020204" pitchFamily="34" charset="0"/>
              <a:buChar char="•"/>
              <a:defRPr/>
            </a:pPr>
            <a:r>
              <a:rPr lang="en-US" sz="1600" dirty="0" smtClean="0"/>
              <a:t>Wide choice of products across the spectrum of power versus performance</a:t>
            </a:r>
          </a:p>
          <a:p>
            <a:pPr lvl="1">
              <a:buFont typeface="Arial" panose="020B0604020202020204" pitchFamily="34" charset="0"/>
              <a:buChar char="•"/>
              <a:defRPr/>
            </a:pPr>
            <a:r>
              <a:rPr lang="en-US" sz="1600" dirty="0" smtClean="0"/>
              <a:t>Ability to be implemented in resource-constrained devices</a:t>
            </a:r>
          </a:p>
          <a:p>
            <a:pPr lvl="1">
              <a:buFont typeface="Arial" panose="020B0604020202020204" pitchFamily="34" charset="0"/>
              <a:buChar char="•"/>
              <a:defRPr/>
            </a:pPr>
            <a:r>
              <a:rPr lang="en-US" sz="1600" dirty="0" smtClean="0"/>
              <a:t>Ongoing development of standards to address changing environment and technology</a:t>
            </a:r>
          </a:p>
          <a:p>
            <a:pPr lvl="1">
              <a:buFont typeface="Arial" panose="020B0604020202020204" pitchFamily="34" charset="0"/>
              <a:buChar char="•"/>
              <a:defRPr/>
            </a:pPr>
            <a:r>
              <a:rPr lang="en-US" sz="1600" dirty="0" smtClean="0"/>
              <a:t>Wireless standards that operate in a licensed and license-exempt spectrum</a:t>
            </a:r>
          </a:p>
          <a:p>
            <a:pPr lvl="1">
              <a:buFont typeface="Arial" panose="020B0604020202020204" pitchFamily="34" charset="0"/>
              <a:buChar char="•"/>
              <a:defRPr/>
            </a:pPr>
            <a:r>
              <a:rPr lang="en-US" sz="1600" dirty="0" smtClean="0"/>
              <a:t>Offers a rich set of data rate/range/latency tradeoffs</a:t>
            </a:r>
          </a:p>
          <a:p>
            <a:pPr lvl="1">
              <a:buFont typeface="Arial" panose="020B0604020202020204" pitchFamily="34" charset="0"/>
              <a:buChar char="•"/>
              <a:defRPr/>
            </a:pPr>
            <a:r>
              <a:rPr lang="en-US" sz="1600" dirty="0" smtClean="0"/>
              <a:t>Common upper layer interface to seamlessly integrate into existing IT systems</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5</a:t>
            </a:fld>
            <a:endParaRPr lang="en-US" altLang="en-US" sz="1400">
              <a:solidFill>
                <a:srgbClr val="000000"/>
              </a:solidFill>
              <a:latin typeface="Myriad Pro"/>
            </a:endParaRPr>
          </a:p>
        </p:txBody>
      </p:sp>
    </p:spTree>
    <p:extLst>
      <p:ext uri="{BB962C8B-B14F-4D97-AF65-F5344CB8AC3E}">
        <p14:creationId xmlns:p14="http://schemas.microsoft.com/office/powerpoint/2010/main" val="3283857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IEEE 802 Standards Applicable to Grid Communications</a:t>
            </a:r>
          </a:p>
        </p:txBody>
      </p:sp>
      <p:sp>
        <p:nvSpPr>
          <p:cNvPr id="3" name="Content Placeholder 2"/>
          <p:cNvSpPr>
            <a:spLocks noGrp="1"/>
          </p:cNvSpPr>
          <p:nvPr>
            <p:ph idx="1"/>
          </p:nvPr>
        </p:nvSpPr>
        <p:spPr>
          <a:xfrm>
            <a:off x="609600" y="1143000"/>
            <a:ext cx="8077200" cy="4876800"/>
          </a:xfrm>
        </p:spPr>
        <p:txBody>
          <a:bodyPr/>
          <a:lstStyle/>
          <a:p>
            <a:pPr>
              <a:buFont typeface="Arial" panose="020B0604020202020204" pitchFamily="34" charset="0"/>
              <a:buChar char="•"/>
              <a:defRPr/>
            </a:pPr>
            <a:r>
              <a:rPr lang="en-US" dirty="0" smtClean="0"/>
              <a:t>IEEE </a:t>
            </a:r>
            <a:r>
              <a:rPr lang="en-US" dirty="0" err="1"/>
              <a:t>Std</a:t>
            </a:r>
            <a:r>
              <a:rPr lang="en-US" dirty="0"/>
              <a:t> 802.1™ for bridging, time-sensitive networks, and </a:t>
            </a:r>
            <a:r>
              <a:rPr lang="en-US" dirty="0" smtClean="0"/>
              <a:t>link security</a:t>
            </a:r>
            <a:endParaRPr lang="en-US" dirty="0"/>
          </a:p>
          <a:p>
            <a:pPr>
              <a:buFont typeface="Arial" panose="020B0604020202020204" pitchFamily="34" charset="0"/>
              <a:buChar char="•"/>
              <a:defRPr/>
            </a:pPr>
            <a:r>
              <a:rPr lang="en-US" dirty="0" smtClean="0"/>
              <a:t>IEEE </a:t>
            </a:r>
            <a:r>
              <a:rPr lang="en-US" dirty="0" err="1"/>
              <a:t>Std</a:t>
            </a:r>
            <a:r>
              <a:rPr lang="en-US" dirty="0"/>
              <a:t> 802.3™ (</a:t>
            </a:r>
            <a:r>
              <a:rPr lang="en-US" dirty="0" smtClean="0"/>
              <a:t>Ethernet) for wired LANs</a:t>
            </a:r>
          </a:p>
          <a:p>
            <a:pPr>
              <a:buFont typeface="Arial" panose="020B0604020202020204" pitchFamily="34" charset="0"/>
              <a:buChar char="•"/>
              <a:defRPr/>
            </a:pPr>
            <a:r>
              <a:rPr lang="en-US" dirty="0"/>
              <a:t>IEEE </a:t>
            </a:r>
            <a:r>
              <a:rPr lang="en-US" dirty="0" err="1"/>
              <a:t>Std</a:t>
            </a:r>
            <a:r>
              <a:rPr lang="en-US" dirty="0"/>
              <a:t> 802.11</a:t>
            </a:r>
            <a:r>
              <a:rPr lang="en-US" dirty="0" smtClean="0"/>
              <a:t>™ (Wi-Fi) for wireless LAN and HAN</a:t>
            </a:r>
          </a:p>
          <a:p>
            <a:pPr>
              <a:buFont typeface="Arial" panose="020B0604020202020204" pitchFamily="34" charset="0"/>
              <a:buChar char="•"/>
              <a:defRPr/>
            </a:pPr>
            <a:r>
              <a:rPr lang="en-US" dirty="0"/>
              <a:t>IEEE </a:t>
            </a:r>
            <a:r>
              <a:rPr lang="en-US" dirty="0" err="1"/>
              <a:t>Std</a:t>
            </a:r>
            <a:r>
              <a:rPr lang="en-US" dirty="0"/>
              <a:t> 802.15™ </a:t>
            </a:r>
            <a:r>
              <a:rPr lang="en-US" dirty="0" smtClean="0"/>
              <a:t>(ZigBee and Wi-SUN) for HAN and AMI networks (NAN)</a:t>
            </a:r>
          </a:p>
          <a:p>
            <a:pPr>
              <a:buFont typeface="Arial" panose="020B0604020202020204" pitchFamily="34" charset="0"/>
              <a:buChar char="•"/>
              <a:defRPr/>
            </a:pPr>
            <a:r>
              <a:rPr lang="en-US" dirty="0"/>
              <a:t>IEEE </a:t>
            </a:r>
            <a:r>
              <a:rPr lang="en-US" dirty="0" err="1"/>
              <a:t>Std</a:t>
            </a:r>
            <a:r>
              <a:rPr lang="en-US" dirty="0"/>
              <a:t> 802.16™ </a:t>
            </a:r>
            <a:r>
              <a:rPr lang="en-US" dirty="0" smtClean="0"/>
              <a:t>(WiMAX) for FAN and MAN</a:t>
            </a:r>
          </a:p>
          <a:p>
            <a:pPr>
              <a:buFont typeface="Arial" panose="020B0604020202020204" pitchFamily="34" charset="0"/>
              <a:buChar char="•"/>
              <a:defRPr/>
            </a:pPr>
            <a:r>
              <a:rPr lang="en-US" dirty="0" smtClean="0"/>
              <a:t>IEEE </a:t>
            </a:r>
            <a:r>
              <a:rPr lang="en-US" dirty="0" err="1"/>
              <a:t>Std</a:t>
            </a:r>
            <a:r>
              <a:rPr lang="en-US" dirty="0"/>
              <a:t> 802.21™ for media independent </a:t>
            </a:r>
            <a:r>
              <a:rPr lang="en-US" dirty="0" smtClean="0"/>
              <a:t>handover and multicast group management</a:t>
            </a:r>
          </a:p>
          <a:p>
            <a:pPr>
              <a:buFont typeface="Arial" panose="020B0604020202020204" pitchFamily="34" charset="0"/>
              <a:buChar char="•"/>
              <a:defRPr/>
            </a:pPr>
            <a:r>
              <a:rPr lang="en-US" dirty="0" smtClean="0"/>
              <a:t>IEEE </a:t>
            </a:r>
            <a:r>
              <a:rPr lang="en-US" dirty="0" err="1"/>
              <a:t>Std</a:t>
            </a:r>
            <a:r>
              <a:rPr lang="en-US" dirty="0"/>
              <a:t> 802.22™ for wireless regional area networks (WRAN) in </a:t>
            </a:r>
            <a:r>
              <a:rPr lang="en-US" dirty="0" smtClean="0"/>
              <a:t>TV </a:t>
            </a:r>
            <a:r>
              <a:rPr lang="en-US" dirty="0"/>
              <a:t>white space (TVWS) bands </a:t>
            </a:r>
            <a:endParaRPr lang="en-US" dirty="0" smtClean="0"/>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6</a:t>
            </a:fld>
            <a:endParaRPr lang="en-US" altLang="en-US" sz="1400">
              <a:solidFill>
                <a:srgbClr val="000000"/>
              </a:solidFill>
              <a:latin typeface="Myriad Pro"/>
            </a:endParaRPr>
          </a:p>
        </p:txBody>
      </p:sp>
    </p:spTree>
    <p:extLst>
      <p:ext uri="{BB962C8B-B14F-4D97-AF65-F5344CB8AC3E}">
        <p14:creationId xmlns:p14="http://schemas.microsoft.com/office/powerpoint/2010/main" val="1213449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609600" y="304800"/>
            <a:ext cx="8077200" cy="533400"/>
          </a:xfrm>
        </p:spPr>
        <p:txBody>
          <a:bodyPr/>
          <a:lstStyle/>
          <a:p>
            <a:r>
              <a:rPr lang="en-US" altLang="en-US" dirty="0" smtClean="0"/>
              <a:t>The Integrated Grid</a:t>
            </a:r>
          </a:p>
        </p:txBody>
      </p:sp>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500E49F-DDF0-4481-B3A6-4699E57D9286}" type="slidenum">
              <a:rPr lang="en-US" altLang="en-US" sz="800">
                <a:solidFill>
                  <a:srgbClr val="000000"/>
                </a:solidFill>
                <a:latin typeface="Arial" panose="020B0604020202020204" pitchFamily="34" charset="0"/>
              </a:rPr>
              <a:pPr/>
              <a:t>7</a:t>
            </a:fld>
            <a:endParaRPr lang="en-US" altLang="en-US" sz="1400">
              <a:solidFill>
                <a:srgbClr val="000000"/>
              </a:solidFill>
              <a:latin typeface="Myriad Pro"/>
            </a:endParaRPr>
          </a:p>
        </p:txBody>
      </p:sp>
      <p:sp>
        <p:nvSpPr>
          <p:cNvPr id="3" name="AutoShape 3"/>
          <p:cNvSpPr>
            <a:spLocks noChangeAspect="1" noChangeArrowheads="1" noTextEdit="1"/>
          </p:cNvSpPr>
          <p:nvPr/>
        </p:nvSpPr>
        <p:spPr bwMode="auto">
          <a:xfrm>
            <a:off x="-14288" y="1143000"/>
            <a:ext cx="9158288"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143000"/>
            <a:ext cx="9169401"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230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04800"/>
            <a:ext cx="8077200" cy="457200"/>
          </a:xfrm>
        </p:spPr>
        <p:txBody>
          <a:bodyPr/>
          <a:lstStyle/>
          <a:p>
            <a:pPr algn="l"/>
            <a:r>
              <a:rPr lang="en-US" sz="2000" dirty="0"/>
              <a:t>Examples of utility communications </a:t>
            </a:r>
            <a:r>
              <a:rPr lang="en-US" sz="2000" dirty="0" smtClean="0"/>
              <a:t>protocols</a:t>
            </a:r>
            <a:endParaRPr lang="en-US" sz="2000" dirty="0"/>
          </a:p>
        </p:txBody>
      </p:sp>
      <p:sp>
        <p:nvSpPr>
          <p:cNvPr id="6" name="AutoShape 310"/>
          <p:cNvSpPr>
            <a:spLocks noChangeArrowheads="1"/>
          </p:cNvSpPr>
          <p:nvPr/>
        </p:nvSpPr>
        <p:spPr bwMode="auto">
          <a:xfrm>
            <a:off x="1044575" y="3008313"/>
            <a:ext cx="7869238" cy="647700"/>
          </a:xfrm>
          <a:prstGeom prst="roundRect">
            <a:avLst>
              <a:gd name="adj" fmla="val 16667"/>
            </a:avLst>
          </a:prstGeom>
          <a:solidFill>
            <a:srgbClr val="1F8BAE">
              <a:alpha val="30196"/>
            </a:srgbClr>
          </a:solidFill>
          <a:ln w="57150">
            <a:solidFill>
              <a:schemeClr val="accent1"/>
            </a:solidFill>
            <a:round/>
            <a:headEnd/>
            <a:tailEnd/>
          </a:ln>
        </p:spPr>
        <p:txBody>
          <a:bodyPr wrap="none" anchor="ctr"/>
          <a:lstStyle/>
          <a:p>
            <a:pPr algn="ctr"/>
            <a:r>
              <a:rPr lang="en-US" sz="1600" b="1">
                <a:solidFill>
                  <a:srgbClr val="435153"/>
                </a:solidFill>
              </a:rPr>
              <a:t>IPv6/IPv4</a:t>
            </a:r>
          </a:p>
        </p:txBody>
      </p:sp>
      <p:sp>
        <p:nvSpPr>
          <p:cNvPr id="7" name="AutoShape 310"/>
          <p:cNvSpPr>
            <a:spLocks noChangeArrowheads="1"/>
          </p:cNvSpPr>
          <p:nvPr/>
        </p:nvSpPr>
        <p:spPr bwMode="auto">
          <a:xfrm>
            <a:off x="1041400" y="2532063"/>
            <a:ext cx="7872413" cy="46355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600" b="1" dirty="0" smtClean="0">
                <a:solidFill>
                  <a:srgbClr val="435153"/>
                </a:solidFill>
              </a:rPr>
              <a:t>UDP/TCP</a:t>
            </a:r>
            <a:endParaRPr lang="en-US" sz="1600" b="1" dirty="0">
              <a:solidFill>
                <a:srgbClr val="435153"/>
              </a:solidFill>
            </a:endParaRPr>
          </a:p>
        </p:txBody>
      </p:sp>
      <p:sp>
        <p:nvSpPr>
          <p:cNvPr id="8" name="AutoShape 310"/>
          <p:cNvSpPr>
            <a:spLocks noChangeArrowheads="1"/>
          </p:cNvSpPr>
          <p:nvPr/>
        </p:nvSpPr>
        <p:spPr bwMode="auto">
          <a:xfrm>
            <a:off x="1041400" y="4419600"/>
            <a:ext cx="2620963" cy="279400"/>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802.15.4e MAC enhancements</a:t>
            </a:r>
          </a:p>
        </p:txBody>
      </p:sp>
      <p:sp>
        <p:nvSpPr>
          <p:cNvPr id="9" name="AutoShape 310"/>
          <p:cNvSpPr>
            <a:spLocks noChangeArrowheads="1"/>
          </p:cNvSpPr>
          <p:nvPr/>
        </p:nvSpPr>
        <p:spPr bwMode="auto">
          <a:xfrm>
            <a:off x="1054100" y="3429000"/>
            <a:ext cx="2605088" cy="185737"/>
          </a:xfrm>
          <a:prstGeom prst="roundRect">
            <a:avLst>
              <a:gd name="adj" fmla="val 16667"/>
            </a:avLst>
          </a:prstGeom>
          <a:solidFill>
            <a:schemeClr val="tx1">
              <a:lumMod val="5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IPv6 RPL</a:t>
            </a:r>
          </a:p>
        </p:txBody>
      </p:sp>
      <p:sp>
        <p:nvSpPr>
          <p:cNvPr id="10" name="AutoShape 310"/>
          <p:cNvSpPr>
            <a:spLocks noChangeArrowheads="1"/>
          </p:cNvSpPr>
          <p:nvPr/>
        </p:nvSpPr>
        <p:spPr bwMode="auto">
          <a:xfrm>
            <a:off x="1044575" y="2209800"/>
            <a:ext cx="5584825" cy="32226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Web Services, EXI, SOAP, </a:t>
            </a:r>
          </a:p>
          <a:p>
            <a:pPr algn="ctr"/>
            <a:r>
              <a:rPr lang="en-US" sz="1000" b="1" dirty="0" err="1">
                <a:solidFill>
                  <a:srgbClr val="435153"/>
                </a:solidFill>
              </a:rPr>
              <a:t>RestFul,HTTPS</a:t>
            </a:r>
            <a:r>
              <a:rPr lang="en-US" sz="1000" b="1" dirty="0">
                <a:solidFill>
                  <a:srgbClr val="435153"/>
                </a:solidFill>
              </a:rPr>
              <a:t>/CoAP</a:t>
            </a:r>
          </a:p>
        </p:txBody>
      </p:sp>
      <p:sp>
        <p:nvSpPr>
          <p:cNvPr id="11" name="AutoShape 310"/>
          <p:cNvSpPr>
            <a:spLocks noChangeArrowheads="1"/>
          </p:cNvSpPr>
          <p:nvPr/>
        </p:nvSpPr>
        <p:spPr bwMode="auto">
          <a:xfrm>
            <a:off x="1044575" y="3656013"/>
            <a:ext cx="6651625" cy="306387"/>
          </a:xfrm>
          <a:prstGeom prst="roundRect">
            <a:avLst>
              <a:gd name="adj" fmla="val 16667"/>
            </a:avLst>
          </a:prstGeom>
          <a:solidFill>
            <a:srgbClr val="C4EDFF">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802.1X </a:t>
            </a:r>
            <a:r>
              <a:rPr lang="en-US" sz="1000" b="1" dirty="0">
                <a:solidFill>
                  <a:srgbClr val="435153"/>
                </a:solidFill>
              </a:rPr>
              <a:t>/ EAP-TLS &amp; IEEE 802.11i based Access Control</a:t>
            </a:r>
          </a:p>
        </p:txBody>
      </p:sp>
      <p:sp>
        <p:nvSpPr>
          <p:cNvPr id="12" name="AutoShape 310"/>
          <p:cNvSpPr>
            <a:spLocks noChangeArrowheads="1"/>
          </p:cNvSpPr>
          <p:nvPr/>
        </p:nvSpPr>
        <p:spPr bwMode="auto">
          <a:xfrm>
            <a:off x="141288" y="5278438"/>
            <a:ext cx="900112" cy="588962"/>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Physical </a:t>
            </a:r>
          </a:p>
          <a:p>
            <a:pPr algn="ctr"/>
            <a:r>
              <a:rPr lang="en-US" sz="1000" b="1">
                <a:solidFill>
                  <a:srgbClr val="435153"/>
                </a:solidFill>
              </a:rPr>
              <a:t>Layer</a:t>
            </a:r>
          </a:p>
        </p:txBody>
      </p:sp>
      <p:sp>
        <p:nvSpPr>
          <p:cNvPr id="13" name="AutoShape 310"/>
          <p:cNvSpPr>
            <a:spLocks noChangeArrowheads="1"/>
          </p:cNvSpPr>
          <p:nvPr/>
        </p:nvSpPr>
        <p:spPr bwMode="auto">
          <a:xfrm>
            <a:off x="1036638" y="5278438"/>
            <a:ext cx="1312862"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802.15.4g</a:t>
            </a:r>
          </a:p>
          <a:p>
            <a:pPr algn="ctr">
              <a:defRPr/>
            </a:pPr>
            <a:r>
              <a:rPr lang="en-US" sz="1000" b="1" dirty="0">
                <a:solidFill>
                  <a:srgbClr val="435153"/>
                </a:solidFill>
              </a:rPr>
              <a:t>2.4GHz, 915, 868MHz</a:t>
            </a:r>
          </a:p>
          <a:p>
            <a:pPr algn="ctr">
              <a:defRPr/>
            </a:pPr>
            <a:r>
              <a:rPr lang="en-US" sz="1000" b="1" dirty="0">
                <a:solidFill>
                  <a:srgbClr val="435153"/>
                </a:solidFill>
              </a:rPr>
              <a:t>DSSS, FSK, OFDM</a:t>
            </a:r>
          </a:p>
        </p:txBody>
      </p:sp>
      <p:sp>
        <p:nvSpPr>
          <p:cNvPr id="14" name="AutoShape 310"/>
          <p:cNvSpPr>
            <a:spLocks noChangeArrowheads="1"/>
          </p:cNvSpPr>
          <p:nvPr/>
        </p:nvSpPr>
        <p:spPr bwMode="auto">
          <a:xfrm>
            <a:off x="2349500" y="5278438"/>
            <a:ext cx="1312863"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NB-PLC</a:t>
            </a:r>
          </a:p>
          <a:p>
            <a:pPr algn="ctr">
              <a:defRPr/>
            </a:pPr>
            <a:r>
              <a:rPr lang="en-US" sz="1000" b="1" dirty="0">
                <a:solidFill>
                  <a:srgbClr val="435153"/>
                </a:solidFill>
              </a:rPr>
              <a:t>OFDM</a:t>
            </a:r>
          </a:p>
        </p:txBody>
      </p:sp>
      <p:sp>
        <p:nvSpPr>
          <p:cNvPr id="15" name="AutoShape 310"/>
          <p:cNvSpPr>
            <a:spLocks noChangeArrowheads="1"/>
          </p:cNvSpPr>
          <p:nvPr/>
        </p:nvSpPr>
        <p:spPr bwMode="auto">
          <a:xfrm>
            <a:off x="3662363" y="5278438"/>
            <a:ext cx="1314450"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a:p>
            <a:pPr algn="ctr">
              <a:defRPr/>
            </a:pPr>
            <a:r>
              <a:rPr lang="en-US" sz="1000" b="1" dirty="0">
                <a:solidFill>
                  <a:srgbClr val="435153"/>
                </a:solidFill>
              </a:rPr>
              <a:t>2.4, 5 GHz, Sub-GHz</a:t>
            </a:r>
          </a:p>
        </p:txBody>
      </p:sp>
      <p:sp>
        <p:nvSpPr>
          <p:cNvPr id="16" name="AutoShape 310"/>
          <p:cNvSpPr>
            <a:spLocks noChangeArrowheads="1"/>
          </p:cNvSpPr>
          <p:nvPr/>
        </p:nvSpPr>
        <p:spPr bwMode="auto">
          <a:xfrm>
            <a:off x="4976813" y="5278438"/>
            <a:ext cx="1042987"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a:p>
            <a:pPr algn="ctr">
              <a:defRPr/>
            </a:pPr>
            <a:r>
              <a:rPr lang="en-US" sz="1000" b="1" dirty="0">
                <a:solidFill>
                  <a:srgbClr val="435153"/>
                </a:solidFill>
              </a:rPr>
              <a:t>UTP, FO</a:t>
            </a:r>
          </a:p>
        </p:txBody>
      </p:sp>
      <p:sp>
        <p:nvSpPr>
          <p:cNvPr id="17" name="AutoShape 310"/>
          <p:cNvSpPr>
            <a:spLocks noChangeArrowheads="1"/>
          </p:cNvSpPr>
          <p:nvPr/>
        </p:nvSpPr>
        <p:spPr bwMode="auto">
          <a:xfrm>
            <a:off x="7699467" y="5256212"/>
            <a:ext cx="1238158" cy="611187"/>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18" name="AutoShape 310"/>
          <p:cNvSpPr>
            <a:spLocks noChangeArrowheads="1"/>
          </p:cNvSpPr>
          <p:nvPr/>
        </p:nvSpPr>
        <p:spPr bwMode="auto">
          <a:xfrm>
            <a:off x="6019801" y="5257800"/>
            <a:ext cx="841944" cy="6096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a:p>
            <a:pPr algn="ctr">
              <a:defRPr/>
            </a:pPr>
            <a:r>
              <a:rPr lang="en-US" sz="1000" b="1" dirty="0" smtClean="0">
                <a:solidFill>
                  <a:srgbClr val="435153"/>
                </a:solidFill>
              </a:rPr>
              <a:t>1.x - 3.x GHz</a:t>
            </a:r>
            <a:endParaRPr lang="en-US" sz="1000" b="1" dirty="0">
              <a:solidFill>
                <a:srgbClr val="435153"/>
              </a:solidFill>
            </a:endParaRPr>
          </a:p>
        </p:txBody>
      </p:sp>
      <p:sp>
        <p:nvSpPr>
          <p:cNvPr id="19" name="AutoShape 310"/>
          <p:cNvSpPr>
            <a:spLocks noChangeArrowheads="1"/>
          </p:cNvSpPr>
          <p:nvPr/>
        </p:nvSpPr>
        <p:spPr bwMode="auto">
          <a:xfrm>
            <a:off x="136525" y="3656013"/>
            <a:ext cx="901700" cy="1622425"/>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r>
              <a:rPr lang="en-US" sz="1000" b="1" dirty="0">
                <a:solidFill>
                  <a:srgbClr val="435153"/>
                </a:solidFill>
              </a:rPr>
              <a:t>Data </a:t>
            </a:r>
          </a:p>
          <a:p>
            <a:r>
              <a:rPr lang="en-US" sz="1000" b="1" dirty="0">
                <a:solidFill>
                  <a:srgbClr val="435153"/>
                </a:solidFill>
              </a:rPr>
              <a:t>Link </a:t>
            </a:r>
          </a:p>
          <a:p>
            <a:r>
              <a:rPr lang="en-US" sz="1000" b="1" dirty="0">
                <a:solidFill>
                  <a:srgbClr val="435153"/>
                </a:solidFill>
              </a:rPr>
              <a:t>Layer</a:t>
            </a:r>
          </a:p>
        </p:txBody>
      </p:sp>
      <p:sp>
        <p:nvSpPr>
          <p:cNvPr id="20" name="AutoShape 310"/>
          <p:cNvSpPr>
            <a:spLocks noChangeArrowheads="1"/>
          </p:cNvSpPr>
          <p:nvPr/>
        </p:nvSpPr>
        <p:spPr bwMode="auto">
          <a:xfrm>
            <a:off x="1031875" y="4691063"/>
            <a:ext cx="1314450" cy="587375"/>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a:t>
            </a:r>
          </a:p>
          <a:p>
            <a:pPr algn="ctr">
              <a:defRPr/>
            </a:pPr>
            <a:r>
              <a:rPr lang="en-US" sz="1000" b="1" dirty="0">
                <a:solidFill>
                  <a:srgbClr val="435153"/>
                </a:solidFill>
              </a:rPr>
              <a:t>including FHSS</a:t>
            </a:r>
          </a:p>
        </p:txBody>
      </p:sp>
      <p:sp>
        <p:nvSpPr>
          <p:cNvPr id="21" name="AutoShape 310"/>
          <p:cNvSpPr>
            <a:spLocks noChangeArrowheads="1"/>
          </p:cNvSpPr>
          <p:nvPr/>
        </p:nvSpPr>
        <p:spPr bwMode="auto">
          <a:xfrm>
            <a:off x="2346325" y="4699000"/>
            <a:ext cx="1312863" cy="579438"/>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802.15.4 frame </a:t>
            </a:r>
          </a:p>
          <a:p>
            <a:pPr algn="ctr">
              <a:defRPr/>
            </a:pPr>
            <a:r>
              <a:rPr lang="en-US" sz="1000" b="1" dirty="0">
                <a:solidFill>
                  <a:srgbClr val="435153"/>
                </a:solidFill>
              </a:rPr>
              <a:t>format</a:t>
            </a:r>
          </a:p>
        </p:txBody>
      </p:sp>
      <p:sp>
        <p:nvSpPr>
          <p:cNvPr id="22" name="AutoShape 310"/>
          <p:cNvSpPr>
            <a:spLocks noChangeArrowheads="1"/>
          </p:cNvSpPr>
          <p:nvPr/>
        </p:nvSpPr>
        <p:spPr bwMode="auto">
          <a:xfrm>
            <a:off x="3659188" y="4341813"/>
            <a:ext cx="13128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p:txBody>
      </p:sp>
      <p:sp>
        <p:nvSpPr>
          <p:cNvPr id="23" name="AutoShape 310"/>
          <p:cNvSpPr>
            <a:spLocks noChangeArrowheads="1"/>
          </p:cNvSpPr>
          <p:nvPr/>
        </p:nvSpPr>
        <p:spPr bwMode="auto">
          <a:xfrm>
            <a:off x="4972050" y="4341813"/>
            <a:ext cx="1047750"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p:txBody>
      </p:sp>
      <p:sp>
        <p:nvSpPr>
          <p:cNvPr id="24" name="AutoShape 310"/>
          <p:cNvSpPr>
            <a:spLocks noChangeArrowheads="1"/>
          </p:cNvSpPr>
          <p:nvPr/>
        </p:nvSpPr>
        <p:spPr bwMode="auto">
          <a:xfrm>
            <a:off x="7696200" y="4343400"/>
            <a:ext cx="1236663" cy="912813"/>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25" name="AutoShape 310"/>
          <p:cNvSpPr>
            <a:spLocks noChangeArrowheads="1"/>
          </p:cNvSpPr>
          <p:nvPr/>
        </p:nvSpPr>
        <p:spPr bwMode="auto">
          <a:xfrm>
            <a:off x="6015038" y="4343400"/>
            <a:ext cx="842962" cy="9144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p:txBody>
      </p:sp>
      <p:sp>
        <p:nvSpPr>
          <p:cNvPr id="26" name="AutoShape 310"/>
          <p:cNvSpPr>
            <a:spLocks noChangeArrowheads="1"/>
          </p:cNvSpPr>
          <p:nvPr/>
        </p:nvSpPr>
        <p:spPr bwMode="auto">
          <a:xfrm>
            <a:off x="1041400" y="4190999"/>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a:solidFill>
                  <a:srgbClr val="435153"/>
                </a:solidFill>
              </a:rPr>
              <a:t>6LoWPAN (RFC 6282)</a:t>
            </a:r>
          </a:p>
        </p:txBody>
      </p:sp>
      <p:sp>
        <p:nvSpPr>
          <p:cNvPr id="27" name="AutoShape 310"/>
          <p:cNvSpPr>
            <a:spLocks noChangeArrowheads="1"/>
          </p:cNvSpPr>
          <p:nvPr/>
        </p:nvSpPr>
        <p:spPr bwMode="auto">
          <a:xfrm>
            <a:off x="3668713" y="3962400"/>
            <a:ext cx="2351087" cy="3810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Ethernet (RFC 2464)</a:t>
            </a:r>
          </a:p>
        </p:txBody>
      </p:sp>
      <p:sp>
        <p:nvSpPr>
          <p:cNvPr id="28" name="AutoShape 310"/>
          <p:cNvSpPr>
            <a:spLocks noChangeArrowheads="1"/>
          </p:cNvSpPr>
          <p:nvPr/>
        </p:nvSpPr>
        <p:spPr bwMode="auto">
          <a:xfrm>
            <a:off x="7696476" y="3657600"/>
            <a:ext cx="1241149" cy="6858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PPP</a:t>
            </a:r>
          </a:p>
          <a:p>
            <a:pPr algn="ctr"/>
            <a:r>
              <a:rPr lang="en-US" sz="1000" b="1" dirty="0">
                <a:solidFill>
                  <a:srgbClr val="435153"/>
                </a:solidFill>
              </a:rPr>
              <a:t>(RFC 5072)</a:t>
            </a:r>
          </a:p>
        </p:txBody>
      </p:sp>
      <p:sp>
        <p:nvSpPr>
          <p:cNvPr id="29" name="AutoShape 310"/>
          <p:cNvSpPr>
            <a:spLocks noChangeArrowheads="1"/>
          </p:cNvSpPr>
          <p:nvPr/>
        </p:nvSpPr>
        <p:spPr bwMode="auto">
          <a:xfrm>
            <a:off x="6019800" y="3962400"/>
            <a:ext cx="1676400" cy="3810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 or Ethernet</a:t>
            </a:r>
          </a:p>
          <a:p>
            <a:pPr algn="ctr">
              <a:defRPr/>
            </a:pPr>
            <a:r>
              <a:rPr lang="en-US" sz="1000" b="1" dirty="0">
                <a:solidFill>
                  <a:srgbClr val="435153"/>
                </a:solidFill>
              </a:rPr>
              <a:t>Convergence </a:t>
            </a:r>
            <a:r>
              <a:rPr lang="en-US" sz="1000" b="1" dirty="0" err="1">
                <a:solidFill>
                  <a:srgbClr val="435153"/>
                </a:solidFill>
              </a:rPr>
              <a:t>SubL</a:t>
            </a:r>
            <a:r>
              <a:rPr lang="en-US" sz="1000" b="1" dirty="0">
                <a:solidFill>
                  <a:srgbClr val="435153"/>
                </a:solidFill>
              </a:rPr>
              <a:t>.</a:t>
            </a:r>
          </a:p>
        </p:txBody>
      </p:sp>
      <p:sp>
        <p:nvSpPr>
          <p:cNvPr id="30" name="AutoShape 310"/>
          <p:cNvSpPr>
            <a:spLocks noChangeArrowheads="1"/>
          </p:cNvSpPr>
          <p:nvPr/>
        </p:nvSpPr>
        <p:spPr bwMode="auto">
          <a:xfrm>
            <a:off x="136525" y="2995613"/>
            <a:ext cx="901700" cy="6477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a:solidFill>
                  <a:srgbClr val="435153"/>
                </a:solidFill>
              </a:rPr>
              <a:t>Network</a:t>
            </a:r>
          </a:p>
          <a:p>
            <a:pPr algn="ctr"/>
            <a:r>
              <a:rPr lang="en-US" sz="1000" b="1">
                <a:solidFill>
                  <a:srgbClr val="435153"/>
                </a:solidFill>
              </a:rPr>
              <a:t>Layer</a:t>
            </a:r>
          </a:p>
        </p:txBody>
      </p:sp>
      <p:sp>
        <p:nvSpPr>
          <p:cNvPr id="31" name="AutoShape 310"/>
          <p:cNvSpPr>
            <a:spLocks noChangeArrowheads="1"/>
          </p:cNvSpPr>
          <p:nvPr/>
        </p:nvSpPr>
        <p:spPr bwMode="auto">
          <a:xfrm>
            <a:off x="152399" y="2532063"/>
            <a:ext cx="873125" cy="46355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Transport</a:t>
            </a:r>
          </a:p>
          <a:p>
            <a:pPr algn="ctr"/>
            <a:r>
              <a:rPr lang="en-US" sz="1000" b="1">
                <a:solidFill>
                  <a:srgbClr val="435153"/>
                </a:solidFill>
              </a:rPr>
              <a:t>Layer</a:t>
            </a:r>
          </a:p>
        </p:txBody>
      </p:sp>
      <p:sp>
        <p:nvSpPr>
          <p:cNvPr id="32" name="AutoShape 310"/>
          <p:cNvSpPr>
            <a:spLocks noChangeArrowheads="1"/>
          </p:cNvSpPr>
          <p:nvPr/>
        </p:nvSpPr>
        <p:spPr bwMode="auto">
          <a:xfrm>
            <a:off x="152399" y="1700213"/>
            <a:ext cx="914401" cy="509587"/>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dirty="0">
                <a:solidFill>
                  <a:srgbClr val="435153"/>
                </a:solidFill>
              </a:rPr>
              <a:t>Application</a:t>
            </a:r>
          </a:p>
          <a:p>
            <a:pPr algn="ctr"/>
            <a:r>
              <a:rPr lang="en-US" sz="1000" b="1" dirty="0">
                <a:solidFill>
                  <a:srgbClr val="435153"/>
                </a:solidFill>
              </a:rPr>
              <a:t>Layer</a:t>
            </a:r>
          </a:p>
        </p:txBody>
      </p:sp>
      <p:sp>
        <p:nvSpPr>
          <p:cNvPr id="33" name="TextBox 5"/>
          <p:cNvSpPr txBox="1">
            <a:spLocks noChangeArrowheads="1"/>
          </p:cNvSpPr>
          <p:nvPr/>
        </p:nvSpPr>
        <p:spPr bwMode="auto">
          <a:xfrm>
            <a:off x="5854700" y="3027363"/>
            <a:ext cx="2909888"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iscoSans ExtraLight" charset="0"/>
                <a:ea typeface="ＭＳ Ｐゴシック" charset="0"/>
                <a:cs typeface="ＭＳ Ｐゴシック" charset="0"/>
              </a:defRPr>
            </a:lvl1pPr>
            <a:lvl2pPr marL="742950" indent="-285750" eaLnBrk="0" hangingPunct="0">
              <a:defRPr sz="2400">
                <a:solidFill>
                  <a:schemeClr val="tx1"/>
                </a:solidFill>
                <a:latin typeface="CiscoSans ExtraLight" charset="0"/>
                <a:ea typeface="ＭＳ Ｐゴシック" charset="0"/>
              </a:defRPr>
            </a:lvl2pPr>
            <a:lvl3pPr marL="1143000" indent="-228600" eaLnBrk="0" hangingPunct="0">
              <a:defRPr sz="2400">
                <a:solidFill>
                  <a:schemeClr val="tx1"/>
                </a:solidFill>
                <a:latin typeface="CiscoSans ExtraLight" charset="0"/>
                <a:ea typeface="ＭＳ Ｐゴシック" charset="0"/>
              </a:defRPr>
            </a:lvl3pPr>
            <a:lvl4pPr marL="1600200" indent="-228600" eaLnBrk="0" hangingPunct="0">
              <a:defRPr sz="2400">
                <a:solidFill>
                  <a:schemeClr val="tx1"/>
                </a:solidFill>
                <a:latin typeface="CiscoSans ExtraLight" charset="0"/>
                <a:ea typeface="ＭＳ Ｐゴシック" charset="0"/>
              </a:defRPr>
            </a:lvl4pPr>
            <a:lvl5pPr marL="2057400" indent="-228600" eaLnBrk="0" hangingPunct="0">
              <a:defRPr sz="2400">
                <a:solidFill>
                  <a:schemeClr val="tx1"/>
                </a:solidFill>
                <a:latin typeface="CiscoSans ExtraLight" charset="0"/>
                <a:ea typeface="ＭＳ Ｐゴシック" charset="0"/>
              </a:defRPr>
            </a:lvl5pPr>
            <a:lvl6pPr marL="2514600" indent="-228600" eaLnBrk="0" fontAlgn="base" hangingPunct="0">
              <a:spcBef>
                <a:spcPct val="0"/>
              </a:spcBef>
              <a:spcAft>
                <a:spcPct val="0"/>
              </a:spcAft>
              <a:defRPr sz="2400">
                <a:solidFill>
                  <a:schemeClr val="tx1"/>
                </a:solidFill>
                <a:latin typeface="CiscoSans ExtraLight" charset="0"/>
                <a:ea typeface="ＭＳ Ｐゴシック" charset="0"/>
              </a:defRPr>
            </a:lvl6pPr>
            <a:lvl7pPr marL="2971800" indent="-228600" eaLnBrk="0" fontAlgn="base" hangingPunct="0">
              <a:spcBef>
                <a:spcPct val="0"/>
              </a:spcBef>
              <a:spcAft>
                <a:spcPct val="0"/>
              </a:spcAft>
              <a:defRPr sz="2400">
                <a:solidFill>
                  <a:schemeClr val="tx1"/>
                </a:solidFill>
                <a:latin typeface="CiscoSans ExtraLight" charset="0"/>
                <a:ea typeface="ＭＳ Ｐゴシック" charset="0"/>
              </a:defRPr>
            </a:lvl7pPr>
            <a:lvl8pPr marL="3429000" indent="-228600" eaLnBrk="0" fontAlgn="base" hangingPunct="0">
              <a:spcBef>
                <a:spcPct val="0"/>
              </a:spcBef>
              <a:spcAft>
                <a:spcPct val="0"/>
              </a:spcAft>
              <a:defRPr sz="2400">
                <a:solidFill>
                  <a:schemeClr val="tx1"/>
                </a:solidFill>
                <a:latin typeface="CiscoSans ExtraLight" charset="0"/>
                <a:ea typeface="ＭＳ Ｐゴシック" charset="0"/>
              </a:defRPr>
            </a:lvl8pPr>
            <a:lvl9pPr marL="3886200" indent="-228600" eaLnBrk="0" fontAlgn="base" hangingPunct="0">
              <a:spcBef>
                <a:spcPct val="0"/>
              </a:spcBef>
              <a:spcAft>
                <a:spcPct val="0"/>
              </a:spcAft>
              <a:defRPr sz="2400">
                <a:solidFill>
                  <a:schemeClr val="tx1"/>
                </a:solidFill>
                <a:latin typeface="CiscoSans ExtraLight" charset="0"/>
                <a:ea typeface="ＭＳ Ｐゴシック" charset="0"/>
              </a:defRPr>
            </a:lvl9pPr>
          </a:lstStyle>
          <a:p>
            <a:pPr algn="ctr" eaLnBrk="1" hangingPunct="1"/>
            <a:r>
              <a:rPr lang="en-US" sz="1800"/>
              <a:t> </a:t>
            </a:r>
            <a:r>
              <a:rPr lang="en-US" sz="1400">
                <a:solidFill>
                  <a:srgbClr val="435153"/>
                </a:solidFill>
              </a:rPr>
              <a:t>Addressing, Routing, Multicast, QoS, Security </a:t>
            </a:r>
          </a:p>
        </p:txBody>
      </p:sp>
      <p:sp>
        <p:nvSpPr>
          <p:cNvPr id="34" name="TextBox 67"/>
          <p:cNvSpPr txBox="1">
            <a:spLocks noChangeArrowheads="1"/>
          </p:cNvSpPr>
          <p:nvPr/>
        </p:nvSpPr>
        <p:spPr bwMode="auto">
          <a:xfrm>
            <a:off x="6527800" y="2608263"/>
            <a:ext cx="1955800" cy="290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iscoSans ExtraLight" charset="0"/>
                <a:ea typeface="ＭＳ Ｐゴシック" charset="0"/>
                <a:cs typeface="ＭＳ Ｐゴシック" charset="0"/>
              </a:defRPr>
            </a:lvl1pPr>
            <a:lvl2pPr marL="742950" indent="-285750" eaLnBrk="0" hangingPunct="0">
              <a:defRPr sz="2400">
                <a:solidFill>
                  <a:schemeClr val="tx1"/>
                </a:solidFill>
                <a:latin typeface="CiscoSans ExtraLight" charset="0"/>
                <a:ea typeface="ＭＳ Ｐゴシック" charset="0"/>
              </a:defRPr>
            </a:lvl2pPr>
            <a:lvl3pPr marL="1143000" indent="-228600" eaLnBrk="0" hangingPunct="0">
              <a:defRPr sz="2400">
                <a:solidFill>
                  <a:schemeClr val="tx1"/>
                </a:solidFill>
                <a:latin typeface="CiscoSans ExtraLight" charset="0"/>
                <a:ea typeface="ＭＳ Ｐゴシック" charset="0"/>
              </a:defRPr>
            </a:lvl3pPr>
            <a:lvl4pPr marL="1600200" indent="-228600" eaLnBrk="0" hangingPunct="0">
              <a:defRPr sz="2400">
                <a:solidFill>
                  <a:schemeClr val="tx1"/>
                </a:solidFill>
                <a:latin typeface="CiscoSans ExtraLight" charset="0"/>
                <a:ea typeface="ＭＳ Ｐゴシック" charset="0"/>
              </a:defRPr>
            </a:lvl4pPr>
            <a:lvl5pPr marL="2057400" indent="-228600" eaLnBrk="0" hangingPunct="0">
              <a:defRPr sz="2400">
                <a:solidFill>
                  <a:schemeClr val="tx1"/>
                </a:solidFill>
                <a:latin typeface="CiscoSans ExtraLight" charset="0"/>
                <a:ea typeface="ＭＳ Ｐゴシック" charset="0"/>
              </a:defRPr>
            </a:lvl5pPr>
            <a:lvl6pPr marL="2514600" indent="-228600" eaLnBrk="0" fontAlgn="base" hangingPunct="0">
              <a:spcBef>
                <a:spcPct val="0"/>
              </a:spcBef>
              <a:spcAft>
                <a:spcPct val="0"/>
              </a:spcAft>
              <a:defRPr sz="2400">
                <a:solidFill>
                  <a:schemeClr val="tx1"/>
                </a:solidFill>
                <a:latin typeface="CiscoSans ExtraLight" charset="0"/>
                <a:ea typeface="ＭＳ Ｐゴシック" charset="0"/>
              </a:defRPr>
            </a:lvl6pPr>
            <a:lvl7pPr marL="2971800" indent="-228600" eaLnBrk="0" fontAlgn="base" hangingPunct="0">
              <a:spcBef>
                <a:spcPct val="0"/>
              </a:spcBef>
              <a:spcAft>
                <a:spcPct val="0"/>
              </a:spcAft>
              <a:defRPr sz="2400">
                <a:solidFill>
                  <a:schemeClr val="tx1"/>
                </a:solidFill>
                <a:latin typeface="CiscoSans ExtraLight" charset="0"/>
                <a:ea typeface="ＭＳ Ｐゴシック" charset="0"/>
              </a:defRPr>
            </a:lvl7pPr>
            <a:lvl8pPr marL="3429000" indent="-228600" eaLnBrk="0" fontAlgn="base" hangingPunct="0">
              <a:spcBef>
                <a:spcPct val="0"/>
              </a:spcBef>
              <a:spcAft>
                <a:spcPct val="0"/>
              </a:spcAft>
              <a:defRPr sz="2400">
                <a:solidFill>
                  <a:schemeClr val="tx1"/>
                </a:solidFill>
                <a:latin typeface="CiscoSans ExtraLight" charset="0"/>
                <a:ea typeface="ＭＳ Ｐゴシック" charset="0"/>
              </a:defRPr>
            </a:lvl8pPr>
            <a:lvl9pPr marL="3886200" indent="-228600" eaLnBrk="0" fontAlgn="base" hangingPunct="0">
              <a:spcBef>
                <a:spcPct val="0"/>
              </a:spcBef>
              <a:spcAft>
                <a:spcPct val="0"/>
              </a:spcAft>
              <a:defRPr sz="2400">
                <a:solidFill>
                  <a:schemeClr val="tx1"/>
                </a:solidFill>
                <a:latin typeface="CiscoSans ExtraLight" charset="0"/>
                <a:ea typeface="ＭＳ Ｐゴシック" charset="0"/>
              </a:defRPr>
            </a:lvl9pPr>
          </a:lstStyle>
          <a:p>
            <a:pPr algn="ctr" eaLnBrk="1" hangingPunct="1"/>
            <a:r>
              <a:rPr lang="en-US" sz="1400">
                <a:solidFill>
                  <a:srgbClr val="435153"/>
                </a:solidFill>
              </a:rPr>
              <a:t>Security (DTLS/TLS) </a:t>
            </a:r>
          </a:p>
        </p:txBody>
      </p:sp>
      <p:sp>
        <p:nvSpPr>
          <p:cNvPr id="35" name="AutoShape 310"/>
          <p:cNvSpPr>
            <a:spLocks noChangeArrowheads="1"/>
          </p:cNvSpPr>
          <p:nvPr/>
        </p:nvSpPr>
        <p:spPr bwMode="auto">
          <a:xfrm>
            <a:off x="6635750" y="1700213"/>
            <a:ext cx="2278063" cy="831850"/>
          </a:xfrm>
          <a:prstGeom prst="roundRect">
            <a:avLst>
              <a:gd name="adj" fmla="val 16667"/>
            </a:avLst>
          </a:prstGeom>
          <a:solidFill>
            <a:srgbClr val="1F8BAE">
              <a:alpha val="30196"/>
            </a:srgbClr>
          </a:solidFill>
          <a:ln w="12700" cmpd="sng" algn="ctr">
            <a:solidFill>
              <a:schemeClr val="accent1"/>
            </a:solidFill>
            <a:round/>
            <a:headEnd/>
            <a:tailEnd/>
          </a:ln>
        </p:spPr>
        <p:txBody>
          <a:bodyPr wrap="none" anchor="ctr"/>
          <a:lstStyle/>
          <a:p>
            <a:pPr algn="ctr" fontAlgn="auto">
              <a:spcBef>
                <a:spcPts val="0"/>
              </a:spcBef>
              <a:spcAft>
                <a:spcPts val="0"/>
              </a:spcAft>
              <a:defRPr/>
            </a:pPr>
            <a:r>
              <a:rPr lang="en-US" sz="1050" b="1" dirty="0">
                <a:solidFill>
                  <a:srgbClr val="435153"/>
                </a:solidFill>
                <a:latin typeface="+mn-lt"/>
                <a:ea typeface="+mn-ea"/>
                <a:cs typeface="+mn-cs"/>
              </a:rPr>
              <a:t>DNS, NTP, </a:t>
            </a:r>
            <a:r>
              <a:rPr lang="en-US" sz="1050" b="1" dirty="0" err="1">
                <a:solidFill>
                  <a:srgbClr val="435153"/>
                </a:solidFill>
                <a:latin typeface="+mn-lt"/>
                <a:ea typeface="+mn-ea"/>
                <a:cs typeface="+mn-cs"/>
              </a:rPr>
              <a:t>IPfix</a:t>
            </a:r>
            <a:r>
              <a:rPr lang="en-US" sz="1050" b="1" dirty="0">
                <a:solidFill>
                  <a:srgbClr val="435153"/>
                </a:solidFill>
                <a:latin typeface="+mn-lt"/>
                <a:ea typeface="+mn-ea"/>
                <a:cs typeface="+mn-cs"/>
              </a:rPr>
              <a:t>/</a:t>
            </a:r>
            <a:r>
              <a:rPr lang="en-US" sz="1050" b="1" dirty="0" err="1">
                <a:solidFill>
                  <a:srgbClr val="435153"/>
                </a:solidFill>
                <a:latin typeface="+mn-lt"/>
                <a:ea typeface="+mn-ea"/>
                <a:cs typeface="+mn-cs"/>
              </a:rPr>
              <a:t>Netflow</a:t>
            </a:r>
            <a:r>
              <a:rPr lang="en-US" sz="1050" b="1" dirty="0">
                <a:solidFill>
                  <a:srgbClr val="435153"/>
                </a:solidFill>
                <a:latin typeface="+mn-lt"/>
                <a:ea typeface="+mn-ea"/>
                <a:cs typeface="+mn-cs"/>
              </a:rPr>
              <a:t>, SSH</a:t>
            </a:r>
          </a:p>
          <a:p>
            <a:pPr algn="ctr" fontAlgn="auto">
              <a:spcBef>
                <a:spcPts val="0"/>
              </a:spcBef>
              <a:spcAft>
                <a:spcPts val="0"/>
              </a:spcAft>
              <a:defRPr/>
            </a:pPr>
            <a:r>
              <a:rPr lang="en-US" sz="1050" b="1" dirty="0">
                <a:solidFill>
                  <a:srgbClr val="435153"/>
                </a:solidFill>
                <a:latin typeface="+mn-lt"/>
                <a:ea typeface="+mn-ea"/>
                <a:cs typeface="+mn-cs"/>
              </a:rPr>
              <a:t>RADIUS, AAA, LDAP, SNMP,… </a:t>
            </a:r>
          </a:p>
          <a:p>
            <a:pPr algn="ctr" fontAlgn="auto">
              <a:spcBef>
                <a:spcPts val="0"/>
              </a:spcBef>
              <a:spcAft>
                <a:spcPts val="0"/>
              </a:spcAft>
              <a:defRPr/>
            </a:pPr>
            <a:r>
              <a:rPr lang="en-US" sz="1050" b="1" dirty="0">
                <a:solidFill>
                  <a:srgbClr val="435153"/>
                </a:solidFill>
                <a:latin typeface="+mn-lt"/>
                <a:ea typeface="+mn-ea"/>
                <a:cs typeface="+mn-cs"/>
              </a:rPr>
              <a:t>(RFC 6272 IP in Smart Grid) </a:t>
            </a:r>
          </a:p>
        </p:txBody>
      </p:sp>
      <p:sp>
        <p:nvSpPr>
          <p:cNvPr id="36" name="AutoShape 310"/>
          <p:cNvSpPr>
            <a:spLocks noChangeArrowheads="1"/>
          </p:cNvSpPr>
          <p:nvPr/>
        </p:nvSpPr>
        <p:spPr bwMode="auto">
          <a:xfrm>
            <a:off x="2908300" y="1676401"/>
            <a:ext cx="1863725"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Metering</a:t>
            </a:r>
          </a:p>
          <a:p>
            <a:pPr algn="ctr">
              <a:defRPr/>
            </a:pPr>
            <a:r>
              <a:rPr lang="en-US" sz="1050" b="1" dirty="0">
                <a:solidFill>
                  <a:srgbClr val="435153"/>
                </a:solidFill>
              </a:rPr>
              <a:t>IEC 61968 CIM, ANSI C12.22, </a:t>
            </a:r>
          </a:p>
          <a:p>
            <a:pPr algn="ctr">
              <a:defRPr/>
            </a:pPr>
            <a:r>
              <a:rPr lang="en-US" sz="1050" b="1" dirty="0">
                <a:solidFill>
                  <a:srgbClr val="435153"/>
                </a:solidFill>
              </a:rPr>
              <a:t>DLMS/COSEM,…</a:t>
            </a:r>
          </a:p>
        </p:txBody>
      </p:sp>
      <p:sp>
        <p:nvSpPr>
          <p:cNvPr id="37" name="AutoShape 310"/>
          <p:cNvSpPr>
            <a:spLocks noChangeArrowheads="1"/>
          </p:cNvSpPr>
          <p:nvPr/>
        </p:nvSpPr>
        <p:spPr bwMode="auto">
          <a:xfrm>
            <a:off x="4772025" y="1700213"/>
            <a:ext cx="1863725" cy="509587"/>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SCADA</a:t>
            </a:r>
          </a:p>
          <a:p>
            <a:pPr algn="ctr">
              <a:defRPr/>
            </a:pPr>
            <a:r>
              <a:rPr lang="en-US" sz="1050" b="1" dirty="0">
                <a:solidFill>
                  <a:srgbClr val="435153"/>
                </a:solidFill>
              </a:rPr>
              <a:t>IEC 61850, 60870</a:t>
            </a:r>
          </a:p>
          <a:p>
            <a:pPr algn="ctr">
              <a:defRPr/>
            </a:pPr>
            <a:r>
              <a:rPr lang="en-US" sz="1050" b="1" dirty="0">
                <a:solidFill>
                  <a:srgbClr val="435153"/>
                </a:solidFill>
              </a:rPr>
              <a:t>DNP3/IP, Modbus/TCP,…</a:t>
            </a:r>
          </a:p>
        </p:txBody>
      </p:sp>
      <p:pic>
        <p:nvPicPr>
          <p:cNvPr id="38" name="Picture 25" descr="iee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1244600"/>
            <a:ext cx="768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24" descr="ietflogo2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6238" y="1246188"/>
            <a:ext cx="806450" cy="395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23" descr="w3c_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788" y="1265238"/>
            <a:ext cx="1046162"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7625" y="1231900"/>
            <a:ext cx="422275" cy="42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49" descr="ips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56088" y="1265238"/>
            <a:ext cx="819150"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6838" y="1241425"/>
            <a:ext cx="781050" cy="40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AutoShape 310"/>
          <p:cNvSpPr>
            <a:spLocks noChangeArrowheads="1"/>
          </p:cNvSpPr>
          <p:nvPr/>
        </p:nvSpPr>
        <p:spPr bwMode="auto">
          <a:xfrm>
            <a:off x="695325" y="4341813"/>
            <a:ext cx="325438" cy="936625"/>
          </a:xfrm>
          <a:prstGeom prst="roundRect">
            <a:avLst>
              <a:gd name="adj" fmla="val 16667"/>
            </a:avLst>
          </a:prstGeom>
          <a:solidFill>
            <a:srgbClr val="FED924">
              <a:alpha val="30196"/>
            </a:srgbClr>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a:r>
              <a:rPr lang="en-US" sz="1000" b="1">
                <a:solidFill>
                  <a:srgbClr val="435153"/>
                </a:solidFill>
              </a:rPr>
              <a:t>M</a:t>
            </a:r>
          </a:p>
          <a:p>
            <a:pPr algn="ctr"/>
            <a:r>
              <a:rPr lang="en-US" sz="1000" b="1">
                <a:solidFill>
                  <a:srgbClr val="435153"/>
                </a:solidFill>
              </a:rPr>
              <a:t>A</a:t>
            </a:r>
          </a:p>
          <a:p>
            <a:pPr algn="ctr"/>
            <a:r>
              <a:rPr lang="en-US" sz="1000" b="1">
                <a:solidFill>
                  <a:srgbClr val="435153"/>
                </a:solidFill>
              </a:rPr>
              <a:t>C</a:t>
            </a:r>
          </a:p>
        </p:txBody>
      </p:sp>
      <p:pic>
        <p:nvPicPr>
          <p:cNvPr id="47"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7563" y="1265238"/>
            <a:ext cx="1316037"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10" descr="Netricity-from-HomePlu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65838" y="1301750"/>
            <a:ext cx="923925"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AutoShape 310"/>
          <p:cNvSpPr>
            <a:spLocks noChangeArrowheads="1"/>
          </p:cNvSpPr>
          <p:nvPr/>
        </p:nvSpPr>
        <p:spPr bwMode="auto">
          <a:xfrm>
            <a:off x="6862763" y="5280025"/>
            <a:ext cx="841944" cy="58737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TV White </a:t>
            </a:r>
            <a:br>
              <a:rPr lang="en-US" sz="1000" b="1" dirty="0" smtClean="0">
                <a:solidFill>
                  <a:srgbClr val="435153"/>
                </a:solidFill>
              </a:rPr>
            </a:br>
            <a:r>
              <a:rPr lang="en-US" sz="1000" b="1" dirty="0" smtClean="0">
                <a:solidFill>
                  <a:srgbClr val="435153"/>
                </a:solidFill>
              </a:rPr>
              <a:t>Space</a:t>
            </a:r>
            <a:endParaRPr lang="en-US" sz="1000" b="1" dirty="0">
              <a:solidFill>
                <a:srgbClr val="435153"/>
              </a:solidFill>
            </a:endParaRPr>
          </a:p>
        </p:txBody>
      </p:sp>
      <p:sp>
        <p:nvSpPr>
          <p:cNvPr id="50" name="AutoShape 310"/>
          <p:cNvSpPr>
            <a:spLocks noChangeArrowheads="1"/>
          </p:cNvSpPr>
          <p:nvPr/>
        </p:nvSpPr>
        <p:spPr bwMode="auto">
          <a:xfrm>
            <a:off x="6858000" y="4343400"/>
            <a:ext cx="8429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WRAN</a:t>
            </a:r>
            <a:endParaRPr lang="en-US" sz="1000" b="1" dirty="0">
              <a:solidFill>
                <a:srgbClr val="435153"/>
              </a:solidFill>
            </a:endParaRPr>
          </a:p>
        </p:txBody>
      </p:sp>
      <p:sp>
        <p:nvSpPr>
          <p:cNvPr id="51" name="AutoShape 310"/>
          <p:cNvSpPr>
            <a:spLocks noChangeArrowheads="1"/>
          </p:cNvSpPr>
          <p:nvPr/>
        </p:nvSpPr>
        <p:spPr bwMode="auto">
          <a:xfrm>
            <a:off x="1036637" y="39624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802.15.9 KMP</a:t>
            </a:r>
            <a:endParaRPr lang="en-US" sz="1000" b="1" dirty="0">
              <a:solidFill>
                <a:srgbClr val="435153"/>
              </a:solidFill>
            </a:endParaRPr>
          </a:p>
        </p:txBody>
      </p:sp>
      <p:sp>
        <p:nvSpPr>
          <p:cNvPr id="52" name="AutoShape 310"/>
          <p:cNvSpPr>
            <a:spLocks noChangeArrowheads="1"/>
          </p:cNvSpPr>
          <p:nvPr/>
        </p:nvSpPr>
        <p:spPr bwMode="auto">
          <a:xfrm>
            <a:off x="1066801" y="1676400"/>
            <a:ext cx="1828800"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smtClean="0">
                <a:solidFill>
                  <a:srgbClr val="435153"/>
                </a:solidFill>
              </a:rPr>
              <a:t>Other Applications</a:t>
            </a:r>
            <a:endParaRPr lang="en-US" sz="1050" b="1" dirty="0">
              <a:solidFill>
                <a:srgbClr val="435153"/>
              </a:solidFill>
            </a:endParaRPr>
          </a:p>
        </p:txBody>
      </p:sp>
      <p:sp>
        <p:nvSpPr>
          <p:cNvPr id="53" name="AutoShape 310"/>
          <p:cNvSpPr>
            <a:spLocks noChangeArrowheads="1"/>
          </p:cNvSpPr>
          <p:nvPr/>
        </p:nvSpPr>
        <p:spPr bwMode="auto">
          <a:xfrm>
            <a:off x="152400" y="2209800"/>
            <a:ext cx="901700" cy="3048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dirty="0" smtClean="0">
                <a:solidFill>
                  <a:srgbClr val="435153"/>
                </a:solidFill>
              </a:rPr>
              <a:t>Session</a:t>
            </a:r>
            <a:endParaRPr lang="en-US" sz="1000" b="1" dirty="0">
              <a:solidFill>
                <a:srgbClr val="435153"/>
              </a:solidFill>
            </a:endParaRPr>
          </a:p>
          <a:p>
            <a:pPr algn="ctr"/>
            <a:r>
              <a:rPr lang="en-US" sz="1000" b="1" dirty="0">
                <a:solidFill>
                  <a:srgbClr val="435153"/>
                </a:solidFill>
              </a:rPr>
              <a:t>Layer</a:t>
            </a:r>
          </a:p>
        </p:txBody>
      </p:sp>
      <p:sp>
        <p:nvSpPr>
          <p:cNvPr id="44" name="AutoShape 310"/>
          <p:cNvSpPr>
            <a:spLocks noChangeArrowheads="1"/>
          </p:cNvSpPr>
          <p:nvPr/>
        </p:nvSpPr>
        <p:spPr bwMode="auto">
          <a:xfrm>
            <a:off x="381000" y="3733801"/>
            <a:ext cx="609600" cy="533400"/>
          </a:xfrm>
          <a:prstGeom prst="roundRect">
            <a:avLst>
              <a:gd name="adj" fmla="val 16667"/>
            </a:avLst>
          </a:prstGeom>
          <a:solidFill>
            <a:srgbClr val="FED924">
              <a:alpha val="30196"/>
            </a:srgbClr>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a:r>
              <a:rPr lang="en-US" sz="1000" b="1" dirty="0" smtClean="0">
                <a:solidFill>
                  <a:srgbClr val="435153"/>
                </a:solidFill>
              </a:rPr>
              <a:t>LLC`</a:t>
            </a:r>
            <a:endParaRPr lang="en-US" sz="1000" b="1" dirty="0">
              <a:solidFill>
                <a:srgbClr val="435153"/>
              </a:solidFill>
            </a:endParaRPr>
          </a:p>
        </p:txBody>
      </p:sp>
      <p:sp>
        <p:nvSpPr>
          <p:cNvPr id="2" name="Left Brace 1"/>
          <p:cNvSpPr/>
          <p:nvPr/>
        </p:nvSpPr>
        <p:spPr bwMode="auto">
          <a:xfrm>
            <a:off x="914400" y="3733800"/>
            <a:ext cx="152400" cy="609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436926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AMI Applications</a:t>
            </a:r>
            <a:endParaRPr lang="en-US" dirty="0"/>
          </a:p>
        </p:txBody>
      </p:sp>
      <p:sp>
        <p:nvSpPr>
          <p:cNvPr id="3" name="Content Placeholder 2"/>
          <p:cNvSpPr>
            <a:spLocks noGrp="1"/>
          </p:cNvSpPr>
          <p:nvPr>
            <p:ph idx="1"/>
          </p:nvPr>
        </p:nvSpPr>
        <p:spPr>
          <a:xfrm>
            <a:off x="609600" y="1295400"/>
            <a:ext cx="8077200" cy="4876800"/>
          </a:xfrm>
        </p:spPr>
        <p:txBody>
          <a:bodyPr/>
          <a:lstStyle/>
          <a:p>
            <a:r>
              <a:rPr lang="en-US" dirty="0" smtClean="0"/>
              <a:t>Meter Reading</a:t>
            </a:r>
          </a:p>
          <a:p>
            <a:r>
              <a:rPr lang="en-US" dirty="0" smtClean="0"/>
              <a:t>Theft Detection</a:t>
            </a:r>
          </a:p>
          <a:p>
            <a:r>
              <a:rPr lang="en-US" dirty="0" smtClean="0"/>
              <a:t>Prepay Metering</a:t>
            </a:r>
          </a:p>
          <a:p>
            <a:r>
              <a:rPr lang="en-US" dirty="0" smtClean="0"/>
              <a:t>Electric</a:t>
            </a:r>
          </a:p>
          <a:p>
            <a:r>
              <a:rPr lang="en-US" dirty="0" smtClean="0"/>
              <a:t>	Demand Response</a:t>
            </a:r>
          </a:p>
          <a:p>
            <a:r>
              <a:rPr lang="en-US" dirty="0"/>
              <a:t>	</a:t>
            </a:r>
            <a:r>
              <a:rPr lang="en-US" dirty="0" smtClean="0"/>
              <a:t>Time Of Use</a:t>
            </a:r>
            <a:endParaRPr lang="en-US" dirty="0"/>
          </a:p>
          <a:p>
            <a:pPr lvl="1"/>
            <a:r>
              <a:rPr lang="en-US" dirty="0" smtClean="0"/>
              <a:t>Service Disconnect/Reconnect</a:t>
            </a:r>
          </a:p>
          <a:p>
            <a:pPr lvl="1"/>
            <a:r>
              <a:rPr lang="en-US" dirty="0" smtClean="0"/>
              <a:t>Outage and Restoration Management</a:t>
            </a:r>
          </a:p>
          <a:p>
            <a:pPr lvl="1"/>
            <a:r>
              <a:rPr lang="en-US" dirty="0" smtClean="0"/>
              <a:t>Voltage and </a:t>
            </a:r>
            <a:r>
              <a:rPr lang="en-US" dirty="0" err="1" smtClean="0"/>
              <a:t>VAr</a:t>
            </a:r>
            <a:r>
              <a:rPr lang="en-US" dirty="0" smtClean="0"/>
              <a:t> Optimization (power factor monitoring)</a:t>
            </a:r>
          </a:p>
          <a:p>
            <a:r>
              <a:rPr lang="en-US" dirty="0" smtClean="0"/>
              <a:t>Gas / Water</a:t>
            </a:r>
          </a:p>
          <a:p>
            <a:pPr lvl="1"/>
            <a:r>
              <a:rPr lang="en-US" dirty="0" smtClean="0"/>
              <a:t>Leak Detection</a:t>
            </a:r>
          </a:p>
          <a:p>
            <a:pPr lvl="1"/>
            <a:r>
              <a:rPr lang="en-US" dirty="0" smtClean="0"/>
              <a:t>Seismic Event</a:t>
            </a:r>
          </a:p>
          <a:p>
            <a:pPr lvl="1"/>
            <a:r>
              <a:rPr lang="en-US" dirty="0" err="1" smtClean="0"/>
              <a:t>Cathodic</a:t>
            </a:r>
            <a:r>
              <a:rPr lang="en-US" dirty="0" smtClean="0"/>
              <a:t> Protection</a:t>
            </a:r>
          </a:p>
          <a:p>
            <a:endParaRPr lang="en-US" dirty="0" smtClean="0"/>
          </a:p>
          <a:p>
            <a:r>
              <a:rPr lang="en-US" dirty="0" smtClean="0"/>
              <a:t>	</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9</a:t>
            </a:fld>
            <a:endParaRPr lang="en-US" altLang="en-US" sz="1400">
              <a:latin typeface="Myriad Pro"/>
            </a:endParaRPr>
          </a:p>
        </p:txBody>
      </p:sp>
    </p:spTree>
    <p:extLst>
      <p:ext uri="{BB962C8B-B14F-4D97-AF65-F5344CB8AC3E}">
        <p14:creationId xmlns:p14="http://schemas.microsoft.com/office/powerpoint/2010/main" val="3982844683"/>
      </p:ext>
    </p:extLst>
  </p:cSld>
  <p:clrMapOvr>
    <a:masterClrMapping/>
  </p:clrMapOvr>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2977</TotalTime>
  <Words>1553</Words>
  <Application>Microsoft Office PowerPoint</Application>
  <PresentationFormat>On-screen Show (4:3)</PresentationFormat>
  <Paragraphs>450</Paragraphs>
  <Slides>32</Slides>
  <Notes>16</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6" baseType="lpstr">
      <vt:lpstr>Arial Unicode MS</vt:lpstr>
      <vt:lpstr>MS Gothic</vt:lpstr>
      <vt:lpstr>MS PGothic</vt:lpstr>
      <vt:lpstr>MS PGothic</vt:lpstr>
      <vt:lpstr>Arial</vt:lpstr>
      <vt:lpstr>Calibri</vt:lpstr>
      <vt:lpstr>CiscoSans ExtraLight</vt:lpstr>
      <vt:lpstr>Geneva</vt:lpstr>
      <vt:lpstr>Myriad Pro</vt:lpstr>
      <vt:lpstr>Times New Roman</vt:lpstr>
      <vt:lpstr>Verdana</vt:lpstr>
      <vt:lpstr>802-11-Submission</vt:lpstr>
      <vt:lpstr>1_IEEE-SA Powerpoint Template</vt:lpstr>
      <vt:lpstr>Document</vt:lpstr>
      <vt:lpstr>802.24.1 Smart Grid TAG  Consolidated White Paper Presentation</vt:lpstr>
      <vt:lpstr>Note – this is a draft: work in progress…</vt:lpstr>
      <vt:lpstr>IEEE-SA Smart Grid</vt:lpstr>
      <vt:lpstr>Smart Grid</vt:lpstr>
      <vt:lpstr>IEEE 802 and Smart Grid</vt:lpstr>
      <vt:lpstr>IEEE 802 Standards Applicable to Grid Communications</vt:lpstr>
      <vt:lpstr>The Integrated Grid</vt:lpstr>
      <vt:lpstr>Examples of utility communications protocols</vt:lpstr>
      <vt:lpstr>Overview of AMI Applications</vt:lpstr>
      <vt:lpstr>SG Network Architecture</vt:lpstr>
      <vt:lpstr>Overview of DA Applications</vt:lpstr>
      <vt:lpstr>Security Overview</vt:lpstr>
      <vt:lpstr>802.1X Security</vt:lpstr>
      <vt:lpstr>802.11 Security</vt:lpstr>
      <vt:lpstr>802.15 Security</vt:lpstr>
      <vt:lpstr>802.16 Security</vt:lpstr>
      <vt:lpstr>Security for 802.21d  Multicast Group Management</vt:lpstr>
      <vt:lpstr>802.22 Security</vt:lpstr>
      <vt:lpstr>Non Mains and Low Power Applications</vt:lpstr>
      <vt:lpstr>Standards for Grid Communications Networks</vt:lpstr>
      <vt:lpstr>Complementary Communications Technologies</vt:lpstr>
      <vt:lpstr>Example of Mesh Network</vt:lpstr>
      <vt:lpstr>Lifecycle Considerations</vt:lpstr>
      <vt:lpstr>Backup Section</vt:lpstr>
      <vt:lpstr>IEEE 802.11 standards hierarchy</vt:lpstr>
      <vt:lpstr>802.11 – Spectrum / Rate view</vt:lpstr>
      <vt:lpstr>IEEE 802.15 standards hierarchy</vt:lpstr>
      <vt:lpstr>802.15.4 PHY Overview (data rate vs frequency)</vt:lpstr>
      <vt:lpstr>IEEE 802.16 standards hierarchy</vt:lpstr>
      <vt:lpstr>802.22 and other TV White Space standards</vt:lpstr>
      <vt:lpstr>PowerPoint Presentation</vt:lpstr>
      <vt:lpstr>SG Network Architecture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Dedicated Short Range Communication (DSRC) Applications Tutorial and Implications for Spectrum Sharing</dc:title>
  <dc:subject>Implications for spectrum sharing</dc:subject>
  <dc:creator>John Kenny</dc:creator>
  <cp:lastModifiedBy>Godfrey, Tim</cp:lastModifiedBy>
  <cp:revision>90</cp:revision>
  <cp:lastPrinted>1601-01-01T00:00:00Z</cp:lastPrinted>
  <dcterms:created xsi:type="dcterms:W3CDTF">2013-05-08T17:52:04Z</dcterms:created>
  <dcterms:modified xsi:type="dcterms:W3CDTF">2015-05-14T21:14:48Z</dcterms:modified>
</cp:coreProperties>
</file>