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9" r:id="rId2"/>
    <p:sldMasterId id="2147483678" r:id="rId3"/>
  </p:sldMasterIdLst>
  <p:notesMasterIdLst>
    <p:notesMasterId r:id="rId27"/>
  </p:notesMasterIdLst>
  <p:handoutMasterIdLst>
    <p:handoutMasterId r:id="rId28"/>
  </p:handoutMasterIdLst>
  <p:sldIdLst>
    <p:sldId id="256" r:id="rId4"/>
    <p:sldId id="277" r:id="rId5"/>
    <p:sldId id="267" r:id="rId6"/>
    <p:sldId id="269" r:id="rId7"/>
    <p:sldId id="276" r:id="rId8"/>
    <p:sldId id="268" r:id="rId9"/>
    <p:sldId id="259" r:id="rId10"/>
    <p:sldId id="270" r:id="rId11"/>
    <p:sldId id="279" r:id="rId12"/>
    <p:sldId id="280" r:id="rId13"/>
    <p:sldId id="260" r:id="rId14"/>
    <p:sldId id="273" r:id="rId15"/>
    <p:sldId id="258" r:id="rId16"/>
    <p:sldId id="274" r:id="rId17"/>
    <p:sldId id="275" r:id="rId18"/>
    <p:sldId id="281" r:id="rId19"/>
    <p:sldId id="261" r:id="rId20"/>
    <p:sldId id="262" r:id="rId21"/>
    <p:sldId id="263" r:id="rId22"/>
    <p:sldId id="264" r:id="rId23"/>
    <p:sldId id="265" r:id="rId24"/>
    <p:sldId id="278" r:id="rId25"/>
    <p:sldId id="266" r:id="rId26"/>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8" autoAdjust="0"/>
    <p:restoredTop sz="91642" autoAdjust="0"/>
  </p:normalViewPr>
  <p:slideViewPr>
    <p:cSldViewPr>
      <p:cViewPr varScale="1">
        <p:scale>
          <a:sx n="111" d="100"/>
          <a:sy n="111" d="100"/>
        </p:scale>
        <p:origin x="1854" y="11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69" d="100"/>
          <a:sy n="69" d="100"/>
        </p:scale>
        <p:origin x="-325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802.11-13/0541r0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dirty="0" smtClean="0"/>
              <a:t>November 2014</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John Kenney, Toyota InfoTechnology Center</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1515605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3467100" y="144462"/>
            <a:ext cx="2813050" cy="1635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doc.: IEEE 802.11-13/0541r0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smtClean="0"/>
              <a:t>November 2014</a:t>
            </a:r>
            <a:endParaRPr lang="en-US" dirty="0"/>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4076700" y="8983663"/>
            <a:ext cx="2857500" cy="1841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smtClean="0"/>
              <a:t>John Kenney, Toyota </a:t>
            </a:r>
            <a:r>
              <a:rPr lang="en-US" dirty="0" err="1" smtClean="0"/>
              <a:t>InfoTechnology</a:t>
            </a:r>
            <a:r>
              <a:rPr lang="en-US" dirty="0" smtClean="0"/>
              <a:t> Center</a:t>
            </a:r>
            <a:endParaRPr lang="en-US"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285064133"/>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802.11-13/0541r0</a:t>
            </a:r>
            <a:endParaRPr lang="en-US"/>
          </a:p>
        </p:txBody>
      </p:sp>
      <p:sp>
        <p:nvSpPr>
          <p:cNvPr id="5" name="Rectangle 3"/>
          <p:cNvSpPr>
            <a:spLocks noGrp="1" noChangeArrowheads="1"/>
          </p:cNvSpPr>
          <p:nvPr>
            <p:ph type="dt"/>
          </p:nvPr>
        </p:nvSpPr>
        <p:spPr>
          <a:ln/>
        </p:spPr>
        <p:txBody>
          <a:bodyPr/>
          <a:lstStyle/>
          <a:p>
            <a:r>
              <a:rPr lang="en-US" dirty="0" smtClean="0"/>
              <a:t>November 2014</a:t>
            </a:r>
            <a:endParaRPr lang="en-US" dirty="0"/>
          </a:p>
        </p:txBody>
      </p:sp>
      <p:sp>
        <p:nvSpPr>
          <p:cNvPr id="6" name="Rectangle 6"/>
          <p:cNvSpPr>
            <a:spLocks noGrp="1" noChangeArrowheads="1"/>
          </p:cNvSpPr>
          <p:nvPr>
            <p:ph type="ftr"/>
          </p:nvPr>
        </p:nvSpPr>
        <p:spPr>
          <a:ln/>
        </p:spPr>
        <p:txBody>
          <a:bodyPr/>
          <a:lstStyle/>
          <a:p>
            <a:r>
              <a:rPr lang="en-US" smtClean="0"/>
              <a:t>John Kenney, Toyota InfoTechnology Center</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9075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PEV to “PHEV”</a:t>
            </a:r>
          </a:p>
          <a:p>
            <a:r>
              <a:rPr lang="en-US" dirty="0" smtClean="0"/>
              <a:t>Fix background/master page</a:t>
            </a:r>
          </a:p>
          <a:p>
            <a:r>
              <a:rPr lang="en-US" dirty="0" smtClean="0"/>
              <a:t>Merge  FAN and NAN into FAN/NAN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13</a:t>
            </a:fld>
            <a:endParaRPr lang="en-US"/>
          </a:p>
        </p:txBody>
      </p:sp>
    </p:spTree>
    <p:extLst>
      <p:ext uri="{BB962C8B-B14F-4D97-AF65-F5344CB8AC3E}">
        <p14:creationId xmlns:p14="http://schemas.microsoft.com/office/powerpoint/2010/main" val="3804192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err="1" smtClean="0"/>
              <a:t>Jeritt</a:t>
            </a:r>
            <a:r>
              <a:rPr lang="en-US" dirty="0" smtClean="0"/>
              <a:t> Kent will provide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14</a:t>
            </a:fld>
            <a:endParaRPr lang="en-US"/>
          </a:p>
        </p:txBody>
      </p:sp>
    </p:spTree>
    <p:extLst>
      <p:ext uri="{BB962C8B-B14F-4D97-AF65-F5344CB8AC3E}">
        <p14:creationId xmlns:p14="http://schemas.microsoft.com/office/powerpoint/2010/main" val="390264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Look in L2R contributions.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15</a:t>
            </a:fld>
            <a:endParaRPr lang="en-US"/>
          </a:p>
        </p:txBody>
      </p:sp>
    </p:spTree>
    <p:extLst>
      <p:ext uri="{BB962C8B-B14F-4D97-AF65-F5344CB8AC3E}">
        <p14:creationId xmlns:p14="http://schemas.microsoft.com/office/powerpoint/2010/main" val="176190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3690370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81CFB6-F088-43CD-A466-6CA8FE4C11E1}"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231095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4113" y="701675"/>
            <a:ext cx="4624387" cy="3467100"/>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smtClean="0">
              <a:latin typeface="Arial" panose="020B0604020202020204" pitchFamily="34" charset="0"/>
              <a:ea typeface="Geneva"/>
              <a:cs typeface="Geneva"/>
            </a:endParaRPr>
          </a:p>
        </p:txBody>
      </p:sp>
      <p:sp>
        <p:nvSpPr>
          <p:cNvPr id="3584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06E3BC-175C-448A-8BD1-2AB98D5E1CD8}" type="slidenum">
              <a:rPr lang="en-US" altLang="en-US">
                <a:solidFill>
                  <a:srgbClr val="000000"/>
                </a:solidFill>
                <a:latin typeface="Arial" panose="020B0604020202020204" pitchFamily="34" charset="0"/>
              </a:rPr>
              <a:pPr>
                <a:spcBef>
                  <a:spcPct val="0"/>
                </a:spcBef>
              </a:pPr>
              <a:t>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0788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Split into two.   </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327870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424937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Clarify</a:t>
            </a:r>
            <a:r>
              <a:rPr lang="en-US" baseline="0" dirty="0" smtClean="0"/>
              <a:t> the meaning of “intelligence” with a new bullet</a:t>
            </a:r>
          </a:p>
          <a:p>
            <a:r>
              <a:rPr lang="en-US" baseline="0" dirty="0" smtClean="0"/>
              <a:t>Remove or clean-up figure.   Larger text.</a:t>
            </a:r>
          </a:p>
          <a:p>
            <a:endParaRPr lang="en-US" dirty="0" smtClean="0"/>
          </a:p>
          <a:p>
            <a:r>
              <a:rPr lang="en-US" dirty="0" smtClean="0"/>
              <a:t>More inclusive phrase</a:t>
            </a:r>
            <a:r>
              <a:rPr lang="en-US" baseline="0" dirty="0" smtClean="0"/>
              <a:t> (considering water and gas applications as well)?   Find a phrase that avoids “Smart Grid”</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98691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Remove UDP from TCP/UDP layer</a:t>
            </a:r>
          </a:p>
          <a:p>
            <a:r>
              <a:rPr lang="en-US" dirty="0" smtClean="0"/>
              <a:t>Change IIEEE to IEEE. </a:t>
            </a:r>
          </a:p>
          <a:p>
            <a:r>
              <a:rPr lang="en-US" dirty="0" smtClean="0"/>
              <a:t>Add 802.22 </a:t>
            </a:r>
          </a:p>
          <a:p>
            <a:r>
              <a:rPr lang="en-US" dirty="0" smtClean="0"/>
              <a:t>EXI/</a:t>
            </a:r>
            <a:r>
              <a:rPr lang="en-US" baseline="0" dirty="0" smtClean="0"/>
              <a:t> HTTPS/ CoAP  are not app layer themselves. Move App layer up and put these in below</a:t>
            </a:r>
          </a:p>
          <a:p>
            <a:r>
              <a:rPr lang="en-US" baseline="0" dirty="0" smtClean="0"/>
              <a:t>Is EAP-TLS above IP?    Move 2G/3G/Cellular out to right, and bypass 802.1x layer.</a:t>
            </a:r>
          </a:p>
          <a:p>
            <a:r>
              <a:rPr lang="en-US" baseline="0" dirty="0" smtClean="0"/>
              <a:t>Split 6lowpan to show 802.15.9</a:t>
            </a:r>
          </a:p>
          <a:p>
            <a:r>
              <a:rPr lang="en-US" baseline="0" dirty="0" smtClean="0"/>
              <a:t>Move Network Functionality bottom line at bottom of IP layer</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7</a:t>
            </a:fld>
            <a:endParaRPr lang="en-US"/>
          </a:p>
        </p:txBody>
      </p:sp>
    </p:spTree>
    <p:extLst>
      <p:ext uri="{BB962C8B-B14F-4D97-AF65-F5344CB8AC3E}">
        <p14:creationId xmlns:p14="http://schemas.microsoft.com/office/powerpoint/2010/main" val="1693039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Put detailed diagram into a backup section – only used by those who are have</a:t>
            </a:r>
            <a:r>
              <a:rPr lang="en-US" baseline="0" dirty="0" smtClean="0"/>
              <a:t> the background.</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8</a:t>
            </a:fld>
            <a:endParaRPr lang="en-US"/>
          </a:p>
        </p:txBody>
      </p:sp>
    </p:spTree>
    <p:extLst>
      <p:ext uri="{BB962C8B-B14F-4D97-AF65-F5344CB8AC3E}">
        <p14:creationId xmlns:p14="http://schemas.microsoft.com/office/powerpoint/2010/main" val="881511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List in SP800-57 </a:t>
            </a:r>
          </a:p>
          <a:p>
            <a:endParaRPr lang="en-US" dirty="0" smtClean="0"/>
          </a:p>
          <a:p>
            <a:r>
              <a:rPr lang="en-US" dirty="0" smtClean="0"/>
              <a:t>References</a:t>
            </a:r>
            <a:r>
              <a:rPr lang="en-US" baseline="0" dirty="0" smtClean="0"/>
              <a:t> to FIPS,   2006 version, and later versions. </a:t>
            </a:r>
          </a:p>
          <a:p>
            <a:r>
              <a:rPr lang="en-US" baseline="0" dirty="0" smtClean="0"/>
              <a:t>We would like to show how IEEE 802 fits into a comprehensive security architecture. </a:t>
            </a:r>
          </a:p>
          <a:p>
            <a:r>
              <a:rPr lang="en-US" baseline="0" dirty="0" smtClean="0"/>
              <a:t>Generally 802 provides layer 2 authentication and encryption.   Show key management interfaces and mechanisms.  Cypher suites</a:t>
            </a:r>
          </a:p>
          <a:p>
            <a:r>
              <a:rPr lang="en-US" baseline="0" dirty="0" smtClean="0"/>
              <a:t>NISTIR   (Phil Beecher to provide this.  Describe PKI, EAPOL, KMP,  )</a:t>
            </a:r>
          </a:p>
          <a:p>
            <a:endParaRPr lang="en-US" baseline="0" dirty="0" smtClean="0"/>
          </a:p>
          <a:p>
            <a:r>
              <a:rPr lang="en-US" baseline="0" dirty="0" smtClean="0"/>
              <a:t>X – Y chart showing NISTIR requirements in rows, and 802 protocols  in columns</a:t>
            </a:r>
          </a:p>
          <a:p>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285234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smtClean="0"/>
              <a:t>Ben  Rolfe will create this</a:t>
            </a:r>
            <a:endParaRPr lang="en-US" dirty="0"/>
          </a:p>
        </p:txBody>
      </p:sp>
      <p:sp>
        <p:nvSpPr>
          <p:cNvPr id="4" name="Header Placeholder 3"/>
          <p:cNvSpPr>
            <a:spLocks noGrp="1"/>
          </p:cNvSpPr>
          <p:nvPr>
            <p:ph type="hdr" idx="10"/>
          </p:nvPr>
        </p:nvSpPr>
        <p:spPr/>
        <p:txBody>
          <a:bodyPr/>
          <a:lstStyle/>
          <a:p>
            <a:r>
              <a:rPr lang="en-US" smtClean="0"/>
              <a:t>doc.: IEEE 802.11-13/0541r0</a:t>
            </a:r>
            <a:endParaRPr lang="en-US" dirty="0"/>
          </a:p>
        </p:txBody>
      </p:sp>
      <p:sp>
        <p:nvSpPr>
          <p:cNvPr id="5" name="Date Placeholder 4"/>
          <p:cNvSpPr>
            <a:spLocks noGrp="1"/>
          </p:cNvSpPr>
          <p:nvPr>
            <p:ph type="dt" idx="11"/>
          </p:nvPr>
        </p:nvSpPr>
        <p:spPr/>
        <p:txBody>
          <a:bodyPr/>
          <a:lstStyle/>
          <a:p>
            <a:r>
              <a:rPr lang="en-US" smtClean="0"/>
              <a:t>November 2014</a:t>
            </a:r>
            <a:endParaRPr lang="en-US" dirty="0"/>
          </a:p>
        </p:txBody>
      </p:sp>
      <p:sp>
        <p:nvSpPr>
          <p:cNvPr id="6" name="Footer Placeholder 5"/>
          <p:cNvSpPr>
            <a:spLocks noGrp="1"/>
          </p:cNvSpPr>
          <p:nvPr>
            <p:ph type="ftr" idx="12"/>
          </p:nvPr>
        </p:nvSpPr>
        <p:spPr/>
        <p:txBody>
          <a:bodyPr/>
          <a:lstStyle/>
          <a:p>
            <a:r>
              <a:rPr lang="en-US" smtClean="0"/>
              <a:t>John Kenney, Toyota InfoTechnology Center</a:t>
            </a:r>
            <a:endParaRPr lang="en-US" dirty="0"/>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12</a:t>
            </a:fld>
            <a:endParaRPr lang="en-US"/>
          </a:p>
        </p:txBody>
      </p:sp>
    </p:spTree>
    <p:extLst>
      <p:ext uri="{BB962C8B-B14F-4D97-AF65-F5344CB8AC3E}">
        <p14:creationId xmlns:p14="http://schemas.microsoft.com/office/powerpoint/2010/main" val="289658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0" y="5342817"/>
            <a:ext cx="9144000" cy="1515183"/>
          </a:xfrm>
          <a:prstGeom prst="rect">
            <a:avLst/>
          </a:prstGeom>
          <a:gradFill flip="none" rotWithShape="1">
            <a:gsLst>
              <a:gs pos="0">
                <a:schemeClr val="bg1"/>
              </a:gs>
              <a:gs pos="100000">
                <a:srgbClr val="99CCFF"/>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dirty="0" smtClean="0">
              <a:solidFill>
                <a:srgbClr val="000000"/>
              </a:solidFill>
              <a:latin typeface="Arial" charset="0"/>
              <a:ea typeface="+mn-ea"/>
            </a:endParaRPr>
          </a:p>
        </p:txBody>
      </p:sp>
      <p:pic>
        <p:nvPicPr>
          <p:cNvPr id="10" name="Picture 9" descr="2012 PowerPoint title banner_v5.jpg"/>
          <p:cNvPicPr>
            <a:picLocks noChangeAspect="1"/>
          </p:cNvPicPr>
          <p:nvPr userDrawn="1"/>
        </p:nvPicPr>
        <p:blipFill>
          <a:blip r:embed="rId2" cstate="print"/>
          <a:stretch>
            <a:fillRect/>
          </a:stretch>
        </p:blipFill>
        <p:spPr>
          <a:xfrm>
            <a:off x="0" y="0"/>
            <a:ext cx="9144000" cy="1371600"/>
          </a:xfrm>
          <a:prstGeom prst="rect">
            <a:avLst/>
          </a:prstGeom>
        </p:spPr>
      </p:pic>
      <p:sp>
        <p:nvSpPr>
          <p:cNvPr id="28708" name="Rectangle 36"/>
          <p:cNvSpPr>
            <a:spLocks noGrp="1" noChangeArrowheads="1"/>
          </p:cNvSpPr>
          <p:nvPr>
            <p:ph type="subTitle" sz="quarter" idx="1"/>
          </p:nvPr>
        </p:nvSpPr>
        <p:spPr>
          <a:xfrm>
            <a:off x="365760" y="4023360"/>
            <a:ext cx="8412480" cy="2011680"/>
          </a:xfrm>
        </p:spPr>
        <p:txBody>
          <a:bodyPr/>
          <a:lstStyle>
            <a:lvl1pPr marL="0" indent="0" algn="ctr">
              <a:buFontTx/>
              <a:buNone/>
              <a:defRPr sz="2000"/>
            </a:lvl1pPr>
          </a:lstStyle>
          <a:p>
            <a:r>
              <a:rPr lang="en-US" smtClean="0"/>
              <a:t>Click to edit Master subtitle style</a:t>
            </a:r>
            <a:endParaRPr lang="en-US" dirty="0"/>
          </a:p>
        </p:txBody>
      </p:sp>
      <p:sp>
        <p:nvSpPr>
          <p:cNvPr id="28707" name="Rectangle 35"/>
          <p:cNvSpPr>
            <a:spLocks noGrp="1" noChangeArrowheads="1"/>
          </p:cNvSpPr>
          <p:nvPr>
            <p:ph type="ctrTitle" sz="quarter"/>
          </p:nvPr>
        </p:nvSpPr>
        <p:spPr>
          <a:xfrm>
            <a:off x="365760" y="2468880"/>
            <a:ext cx="8412480" cy="1554480"/>
          </a:xfrm>
        </p:spPr>
        <p:txBody>
          <a:bodyPr anchor="t"/>
          <a:lstStyle>
            <a:lvl1pPr algn="ctr">
              <a:spcAft>
                <a:spcPts val="600"/>
              </a:spcAft>
              <a:defRPr>
                <a:solidFill>
                  <a:schemeClr val="tx2"/>
                </a:solidFill>
              </a:defRPr>
            </a:lvl1pPr>
          </a:lstStyle>
          <a:p>
            <a:r>
              <a:rPr lang="en-US" smtClean="0"/>
              <a:t>Click to edit Master title style</a:t>
            </a:r>
            <a:endParaRPr lang="en-US" dirty="0"/>
          </a:p>
        </p:txBody>
      </p:sp>
      <p:pic>
        <p:nvPicPr>
          <p:cNvPr id="9" name="Picture 62" descr="EPRI logo_RGB_4"/>
          <p:cNvPicPr>
            <a:picLocks noChangeAspect="1" noChangeArrowheads="1"/>
          </p:cNvPicPr>
          <p:nvPr userDrawn="1"/>
        </p:nvPicPr>
        <p:blipFill>
          <a:blip r:embed="rId3" cstate="print"/>
          <a:srcRect/>
          <a:stretch>
            <a:fillRect/>
          </a:stretch>
        </p:blipFill>
        <p:spPr bwMode="auto">
          <a:xfrm>
            <a:off x="2999232" y="1629992"/>
            <a:ext cx="3145536" cy="512064"/>
          </a:xfrm>
          <a:prstGeom prst="rect">
            <a:avLst/>
          </a:prstGeom>
          <a:noFill/>
        </p:spPr>
      </p:pic>
    </p:spTree>
    <p:extLst>
      <p:ext uri="{BB962C8B-B14F-4D97-AF65-F5344CB8AC3E}">
        <p14:creationId xmlns:p14="http://schemas.microsoft.com/office/powerpoint/2010/main" val="269283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365760" y="1280160"/>
            <a:ext cx="841248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3563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2011680"/>
            <a:ext cx="8412480" cy="1371600"/>
          </a:xfrm>
        </p:spPr>
        <p:txBody>
          <a:bodyPr anchor="ctr"/>
          <a:lstStyle>
            <a:lvl1pPr algn="ctr">
              <a:defRPr sz="32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 y="3383280"/>
            <a:ext cx="8412480" cy="1554480"/>
          </a:xfrm>
        </p:spPr>
        <p:txBody>
          <a:bodyPr anchor="t"/>
          <a:lstStyle>
            <a:lvl1pPr marL="0" indent="0" algn="ctr">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22247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59"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280160"/>
            <a:ext cx="4114800" cy="50292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6712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841248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760"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280160"/>
            <a:ext cx="4114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39" y="2011680"/>
            <a:ext cx="4114800" cy="429768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452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6581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21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841248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65760" y="1280160"/>
            <a:ext cx="8412480" cy="5029200"/>
          </a:xfrm>
        </p:spPr>
        <p:txBody>
          <a:bodyPr/>
          <a:lstStyle/>
          <a:p>
            <a:r>
              <a:rPr lang="en-US" dirty="0" smtClean="0"/>
              <a:t>Click icon to add chart</a:t>
            </a:r>
            <a:endParaRPr lang="en-US" dirty="0"/>
          </a:p>
        </p:txBody>
      </p:sp>
    </p:spTree>
    <p:extLst>
      <p:ext uri="{BB962C8B-B14F-4D97-AF65-F5344CB8AC3E}">
        <p14:creationId xmlns:p14="http://schemas.microsoft.com/office/powerpoint/2010/main" val="163593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IEEE_SA_Bar_Graphic_long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IEEE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4" name="Rectangle 4"/>
          <p:cNvSpPr>
            <a:spLocks noGrp="1" noChangeArrowheads="1"/>
          </p:cNvSpPr>
          <p:nvPr>
            <p:ph type="subTitle" idx="1"/>
          </p:nvPr>
        </p:nvSpPr>
        <p:spPr>
          <a:xfrm>
            <a:off x="533400" y="1676400"/>
            <a:ext cx="7391400" cy="533400"/>
          </a:xfrm>
        </p:spPr>
        <p:txBody>
          <a:bodyPr/>
          <a:lstStyle>
            <a:lvl1pPr>
              <a:defRPr sz="2400"/>
            </a:lvl1pPr>
          </a:lstStyle>
          <a:p>
            <a:r>
              <a:rPr lang="en-US" smtClean="0"/>
              <a:t>Click to edit Master subtitle style</a:t>
            </a:r>
            <a:endParaRPr lang="en-US"/>
          </a:p>
        </p:txBody>
      </p:sp>
      <p:sp>
        <p:nvSpPr>
          <p:cNvPr id="240643" name="Rectangle 3"/>
          <p:cNvSpPr>
            <a:spLocks noGrp="1" noChangeArrowheads="1"/>
          </p:cNvSpPr>
          <p:nvPr>
            <p:ph type="ctrTitle"/>
          </p:nvPr>
        </p:nvSpPr>
        <p:spPr>
          <a:xfrm>
            <a:off x="533400" y="1219200"/>
            <a:ext cx="6477000" cy="533400"/>
          </a:xfrm>
        </p:spPr>
        <p:txBody>
          <a:bodyPr anchor="t"/>
          <a:lstStyle>
            <a:lvl1pPr>
              <a:defRPr/>
            </a:lvl1pPr>
          </a:lstStyle>
          <a:p>
            <a:r>
              <a:rPr lang="en-US" smtClean="0"/>
              <a:t>Click to edit Master title style</a:t>
            </a:r>
            <a:endParaRPr lang="en-US"/>
          </a:p>
        </p:txBody>
      </p:sp>
      <p:sp>
        <p:nvSpPr>
          <p:cNvPr id="6" name="Rectangle 6"/>
          <p:cNvSpPr>
            <a:spLocks noGrp="1" noChangeArrowheads="1"/>
          </p:cNvSpPr>
          <p:nvPr>
            <p:ph type="ftr" sz="quarter" idx="10"/>
          </p:nvPr>
        </p:nvSpPr>
        <p:spPr>
          <a:xfrm>
            <a:off x="3124200" y="6248400"/>
            <a:ext cx="2895600" cy="476250"/>
          </a:xfrm>
        </p:spPr>
        <p:txBody>
          <a:bodyPr/>
          <a:lstStyle>
            <a:lvl1pPr>
              <a:defRPr>
                <a:solidFill>
                  <a:srgbClr val="000000"/>
                </a:solidFill>
              </a:defRPr>
            </a:lvl1pPr>
          </a:lstStyle>
          <a:p>
            <a:pPr>
              <a:defRPr/>
            </a:pPr>
            <a:r>
              <a:rPr lang="en-US"/>
              <a:t>Powerpoint Title would go here</a:t>
            </a:r>
          </a:p>
        </p:txBody>
      </p:sp>
      <p:sp>
        <p:nvSpPr>
          <p:cNvPr id="7" name="Rectangle 7"/>
          <p:cNvSpPr>
            <a:spLocks noGrp="1" noChangeArrowheads="1"/>
          </p:cNvSpPr>
          <p:nvPr>
            <p:ph type="sldNum" sz="quarter" idx="11"/>
          </p:nvPr>
        </p:nvSpPr>
        <p:spPr>
          <a:xfrm>
            <a:off x="6553200" y="6248400"/>
            <a:ext cx="2133600" cy="476250"/>
          </a:xfrm>
        </p:spPr>
        <p:txBody>
          <a:bodyPr/>
          <a:lstStyle>
            <a:lvl1pPr>
              <a:defRPr smtClean="0"/>
            </a:lvl1pPr>
          </a:lstStyle>
          <a:p>
            <a:pPr>
              <a:defRPr/>
            </a:pPr>
            <a:fld id="{7444D631-9423-47E6-BED3-456AA81E5E6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88223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AA31EAD-4008-4D28-8529-6C3FFFC90F57}" type="datetime1">
              <a:rPr lang="en-US"/>
              <a:pPr>
                <a:defRPr/>
              </a:pPr>
              <a:t>3/10/2015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2B44FDAB-8785-4F05-8A95-7E489CA2F99E}"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845619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Footer Placeholder 17"/>
          <p:cNvSpPr>
            <a:spLocks noGrp="1"/>
          </p:cNvSpPr>
          <p:nvPr>
            <p:ph type="ftr" idx="11"/>
          </p:nvPr>
        </p:nvSpPr>
        <p:spPr/>
        <p:txBody>
          <a:bodyPr/>
          <a:lstStyle/>
          <a:p>
            <a:r>
              <a:rPr lang="en-GB" dirty="0" smtClean="0"/>
              <a:t>Tim Godfrey, EPRI</a:t>
            </a:r>
            <a:endParaRPr lang="en-GB" dirty="0"/>
          </a:p>
        </p:txBody>
      </p:sp>
      <p:sp>
        <p:nvSpPr>
          <p:cNvPr id="19" name="Slide Number Placeholder 1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
        <p:nvSpPr>
          <p:cNvPr id="20" name="Title 1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5FDB7C9-9E1B-42EB-A486-DC038C74EA47}" type="datetime1">
              <a:rPr lang="en-US"/>
              <a:pPr>
                <a:defRPr/>
              </a:pPr>
              <a:t>3/10/2015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CB89D2ED-786F-471F-888E-087D75CC6C3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033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2765FE5-1278-421D-82B1-5A59E541F468}" type="datetime1">
              <a:rPr lang="en-US"/>
              <a:pPr>
                <a:defRPr/>
              </a:pPr>
              <a:t>3/10/2015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4D005946-3F9A-4EB8-8E61-E7D45751A535}"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955177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F51C6D9-088A-4537-B1D1-4742A0EF5EDC}" type="datetime1">
              <a:rPr lang="en-US"/>
              <a:pPr>
                <a:defRPr/>
              </a:pPr>
              <a:t>3/10/2015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9" name="Rectangle 6"/>
          <p:cNvSpPr>
            <a:spLocks noGrp="1" noChangeArrowheads="1"/>
          </p:cNvSpPr>
          <p:nvPr>
            <p:ph type="sldNum" sz="quarter" idx="12"/>
          </p:nvPr>
        </p:nvSpPr>
        <p:spPr>
          <a:ln/>
        </p:spPr>
        <p:txBody>
          <a:bodyPr/>
          <a:lstStyle>
            <a:lvl1pPr>
              <a:defRPr/>
            </a:lvl1pPr>
          </a:lstStyle>
          <a:p>
            <a:pPr>
              <a:defRPr/>
            </a:pPr>
            <a:fld id="{AE614E68-CF18-4116-9E0C-334DE248D202}"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157484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FCC6801-F79A-4C37-9862-61ACB6B270C5}" type="datetime1">
              <a:rPr lang="en-US"/>
              <a:pPr>
                <a:defRPr/>
              </a:pPr>
              <a:t>3/10/2015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5" name="Rectangle 6"/>
          <p:cNvSpPr>
            <a:spLocks noGrp="1" noChangeArrowheads="1"/>
          </p:cNvSpPr>
          <p:nvPr>
            <p:ph type="sldNum" sz="quarter" idx="12"/>
          </p:nvPr>
        </p:nvSpPr>
        <p:spPr>
          <a:ln/>
        </p:spPr>
        <p:txBody>
          <a:bodyPr/>
          <a:lstStyle>
            <a:lvl1pPr>
              <a:defRPr/>
            </a:lvl1pPr>
          </a:lstStyle>
          <a:p>
            <a:pPr>
              <a:defRPr/>
            </a:pPr>
            <a:fld id="{645B1CA4-CEBC-4DA3-ADEF-A61B8218E40B}"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9659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54A406-5667-48F7-937B-EDE44EC465DC}" type="datetime1">
              <a:rPr lang="en-US"/>
              <a:pPr>
                <a:defRPr/>
              </a:pPr>
              <a:t>3/10/2015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4" name="Rectangle 6"/>
          <p:cNvSpPr>
            <a:spLocks noGrp="1" noChangeArrowheads="1"/>
          </p:cNvSpPr>
          <p:nvPr>
            <p:ph type="sldNum" sz="quarter" idx="12"/>
          </p:nvPr>
        </p:nvSpPr>
        <p:spPr>
          <a:ln/>
        </p:spPr>
        <p:txBody>
          <a:bodyPr/>
          <a:lstStyle>
            <a:lvl1pPr>
              <a:defRPr/>
            </a:lvl1pPr>
          </a:lstStyle>
          <a:p>
            <a:pPr>
              <a:defRPr/>
            </a:pPr>
            <a:fld id="{1675E885-B35A-439D-899E-1CC769ECF1D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71503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476EC6-1997-47E4-A4CC-E08E23B2FB6E}" type="datetime1">
              <a:rPr lang="en-US"/>
              <a:pPr>
                <a:defRPr/>
              </a:pPr>
              <a:t>3/10/2015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B47171F-99C7-410A-B762-DAEBE41165A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4048558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6B47AD5-F65B-4A79-9C2A-070F6588DE15}" type="datetime1">
              <a:rPr lang="en-US"/>
              <a:pPr>
                <a:defRPr/>
              </a:pPr>
              <a:t>3/10/2015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7" name="Rectangle 6"/>
          <p:cNvSpPr>
            <a:spLocks noGrp="1" noChangeArrowheads="1"/>
          </p:cNvSpPr>
          <p:nvPr>
            <p:ph type="sldNum" sz="quarter" idx="12"/>
          </p:nvPr>
        </p:nvSpPr>
        <p:spPr>
          <a:ln/>
        </p:spPr>
        <p:txBody>
          <a:bodyPr/>
          <a:lstStyle>
            <a:lvl1pPr>
              <a:defRPr/>
            </a:lvl1pPr>
          </a:lstStyle>
          <a:p>
            <a:pPr>
              <a:defRPr/>
            </a:pPr>
            <a:fld id="{F495CC90-4281-4EB9-B769-37D6479CC848}"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788500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08D2D0-6C19-49CA-A28E-9F896E2CD907}" type="datetime1">
              <a:rPr lang="en-US"/>
              <a:pPr>
                <a:defRPr/>
              </a:pPr>
              <a:t>3/10/2015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5D7A48E7-577D-42AC-8B82-2CF7AD1DBB63}"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521281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CB899B-4209-4771-88C1-35635F75E9BB}" type="datetime1">
              <a:rPr lang="en-US"/>
              <a:pPr>
                <a:defRPr/>
              </a:pPr>
              <a:t>3/10/2015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Powerpoint Title would go here</a:t>
            </a:r>
          </a:p>
        </p:txBody>
      </p:sp>
      <p:sp>
        <p:nvSpPr>
          <p:cNvPr id="6" name="Rectangle 6"/>
          <p:cNvSpPr>
            <a:spLocks noGrp="1" noChangeArrowheads="1"/>
          </p:cNvSpPr>
          <p:nvPr>
            <p:ph type="sldNum" sz="quarter" idx="12"/>
          </p:nvPr>
        </p:nvSpPr>
        <p:spPr>
          <a:ln/>
        </p:spPr>
        <p:txBody>
          <a:bodyPr/>
          <a:lstStyle>
            <a:lvl1pPr>
              <a:defRPr/>
            </a:lvl1pPr>
          </a:lstStyle>
          <a:p>
            <a:pPr>
              <a:defRPr/>
            </a:pPr>
            <a:fld id="{96BB7A84-17F2-4338-B929-E868D529057A}" type="slidenum">
              <a:rPr lang="en-US" altLang="en-US"/>
              <a:pPr>
                <a:defRPr/>
              </a:pPr>
              <a:t>‹#›</a:t>
            </a:fld>
            <a:endParaRPr lang="en-US" altLang="en-US" sz="1400">
              <a:latin typeface="Myriad Pro"/>
            </a:endParaRPr>
          </a:p>
        </p:txBody>
      </p:sp>
    </p:spTree>
    <p:extLst>
      <p:ext uri="{BB962C8B-B14F-4D97-AF65-F5344CB8AC3E}">
        <p14:creationId xmlns:p14="http://schemas.microsoft.com/office/powerpoint/2010/main" val="23743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idx="11"/>
          </p:nvPr>
        </p:nvSpPr>
        <p:spPr/>
        <p:txBody>
          <a:bodyPr/>
          <a:lstStyle>
            <a:lvl1pPr>
              <a:defRPr/>
            </a:lvl1pPr>
          </a:lstStyle>
          <a:p>
            <a:r>
              <a:rPr lang="en-GB" dirty="0" smtClean="0"/>
              <a:t>Tim Godfrey, EPRI</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Tim Godfrey, EPRI</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idx="11"/>
          </p:nvPr>
        </p:nvSpPr>
        <p:spPr/>
        <p:txBody>
          <a:bodyPr/>
          <a:lstStyle>
            <a:lvl1pPr>
              <a:defRPr/>
            </a:lvl1pPr>
          </a:lstStyle>
          <a:p>
            <a:r>
              <a:rPr lang="en-GB" dirty="0" smtClean="0"/>
              <a:t>Tim Godfrey, EPRI</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lvl1pPr>
              <a:defRPr/>
            </a:lvl1pPr>
          </a:lstStyle>
          <a:p>
            <a:r>
              <a:rPr lang="en-GB" dirty="0" smtClean="0"/>
              <a:t>Tim Godfrey, EPRI</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idx="11"/>
          </p:nvPr>
        </p:nvSpPr>
        <p:spPr/>
        <p:txBody>
          <a:bodyPr/>
          <a:lstStyle>
            <a:lvl1pPr>
              <a:defRPr/>
            </a:lvl1pPr>
          </a:lstStyle>
          <a:p>
            <a:r>
              <a:rPr lang="en-GB" dirty="0" smtClean="0"/>
              <a:t>Tim Godfrey, EPRI</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January 2015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Tim Godfrey, EPRI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802.24-14/0035r4</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auto">
          <a:xfrm>
            <a:off x="0" y="0"/>
            <a:ext cx="914400" cy="1097280"/>
          </a:xfrm>
          <a:prstGeom prst="rect">
            <a:avLst/>
          </a:prstGeom>
          <a:gradFill flip="none" rotWithShape="1">
            <a:gsLst>
              <a:gs pos="0">
                <a:schemeClr val="bg1"/>
              </a:gs>
              <a:gs pos="100000">
                <a:srgbClr val="99CCFF"/>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a:lstStyle>
          <a:p>
            <a:pPr marL="219075" indent="-219075" defTabSz="914400">
              <a:buClrTx/>
              <a:buSzTx/>
              <a:buFontTx/>
              <a:buNone/>
            </a:pPr>
            <a:endParaRPr lang="en-US" dirty="0" smtClean="0"/>
          </a:p>
        </p:txBody>
      </p:sp>
      <p:sp>
        <p:nvSpPr>
          <p:cNvPr id="1060" name="Text Box 36"/>
          <p:cNvSpPr txBox="1">
            <a:spLocks noChangeArrowheads="1"/>
          </p:cNvSpPr>
          <p:nvPr/>
        </p:nvSpPr>
        <p:spPr bwMode="auto">
          <a:xfrm>
            <a:off x="4267200" y="6594475"/>
            <a:ext cx="608013" cy="244475"/>
          </a:xfrm>
          <a:prstGeom prst="rect">
            <a:avLst/>
          </a:prstGeom>
          <a:noFill/>
          <a:ln w="9525">
            <a:noFill/>
            <a:miter lim="800000"/>
            <a:headEnd/>
            <a:tailEnd/>
          </a:ln>
          <a:effectLst/>
        </p:spPr>
        <p:txBody>
          <a:bodyPr>
            <a:spAutoFit/>
          </a:bodyPr>
          <a:lstStyle/>
          <a:p>
            <a:pPr algn="ctr" defTabSz="914400">
              <a:spcBef>
                <a:spcPct val="50000"/>
              </a:spcBef>
              <a:buClrTx/>
              <a:buSzTx/>
              <a:buFontTx/>
              <a:buNone/>
            </a:pPr>
            <a:fld id="{324FBA8B-C479-4BF9-A515-8ED623D42A4A}" type="slidenum">
              <a:rPr lang="en-US" sz="1000">
                <a:solidFill>
                  <a:srgbClr val="4D4D4D"/>
                </a:solidFill>
                <a:latin typeface="Arial" charset="0"/>
                <a:ea typeface="+mn-ea"/>
              </a:rPr>
              <a:pPr algn="ctr" defTabSz="914400">
                <a:spcBef>
                  <a:spcPct val="50000"/>
                </a:spcBef>
                <a:buClrTx/>
                <a:buSzTx/>
                <a:buFontTx/>
                <a:buNone/>
              </a:pPr>
              <a:t>‹#›</a:t>
            </a:fld>
            <a:endParaRPr lang="en-US" sz="1000" dirty="0">
              <a:solidFill>
                <a:srgbClr val="4D4D4D"/>
              </a:solidFill>
              <a:latin typeface="Arial" charset="0"/>
              <a:ea typeface="+mn-ea"/>
            </a:endParaRPr>
          </a:p>
        </p:txBody>
      </p:sp>
      <p:sp>
        <p:nvSpPr>
          <p:cNvPr id="1026" name="Rectangle 2"/>
          <p:cNvSpPr>
            <a:spLocks noGrp="1" noChangeArrowheads="1"/>
          </p:cNvSpPr>
          <p:nvPr>
            <p:ph type="title"/>
          </p:nvPr>
        </p:nvSpPr>
        <p:spPr bwMode="auto">
          <a:xfrm>
            <a:off x="365760" y="182563"/>
            <a:ext cx="84124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65760" y="1280160"/>
            <a:ext cx="841248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71" name="Text Box 47"/>
          <p:cNvSpPr txBox="1">
            <a:spLocks noChangeArrowheads="1"/>
          </p:cNvSpPr>
          <p:nvPr/>
        </p:nvSpPr>
        <p:spPr bwMode="auto">
          <a:xfrm>
            <a:off x="215900" y="6613525"/>
            <a:ext cx="2763838" cy="198438"/>
          </a:xfrm>
          <a:prstGeom prst="rect">
            <a:avLst/>
          </a:prstGeom>
          <a:noFill/>
          <a:ln w="9525">
            <a:noFill/>
            <a:miter lim="800000"/>
            <a:headEnd/>
            <a:tailEnd/>
          </a:ln>
          <a:effectLst/>
        </p:spPr>
        <p:txBody>
          <a:bodyPr wrap="none">
            <a:spAutoFit/>
          </a:bodyPr>
          <a:lstStyle/>
          <a:p>
            <a:pPr defTabSz="914400">
              <a:spcBef>
                <a:spcPct val="50000"/>
              </a:spcBef>
              <a:buClrTx/>
              <a:buSzTx/>
              <a:buFontTx/>
              <a:buNone/>
            </a:pPr>
            <a:r>
              <a:rPr lang="en-US" sz="700" dirty="0">
                <a:solidFill>
                  <a:srgbClr val="4D4D4D"/>
                </a:solidFill>
                <a:latin typeface="Arial" charset="0"/>
                <a:ea typeface="+mn-ea"/>
                <a:cs typeface="Arial" charset="0"/>
              </a:rPr>
              <a:t>© </a:t>
            </a:r>
            <a:r>
              <a:rPr lang="en-US" sz="700" dirty="0" smtClean="0">
                <a:solidFill>
                  <a:srgbClr val="4D4D4D"/>
                </a:solidFill>
                <a:latin typeface="Arial" charset="0"/>
                <a:ea typeface="+mn-ea"/>
                <a:cs typeface="Arial" charset="0"/>
              </a:rPr>
              <a:t>2014 </a:t>
            </a:r>
            <a:r>
              <a:rPr lang="en-US" sz="700" dirty="0">
                <a:solidFill>
                  <a:srgbClr val="4D4D4D"/>
                </a:solidFill>
                <a:latin typeface="Arial" charset="0"/>
                <a:ea typeface="+mn-ea"/>
                <a:cs typeface="Arial" charset="0"/>
              </a:rPr>
              <a:t>Electric Power Research Institute, Inc. All rights reserved.</a:t>
            </a:r>
            <a:endParaRPr lang="en-US" sz="700" dirty="0">
              <a:solidFill>
                <a:srgbClr val="4D4D4D"/>
              </a:solidFill>
              <a:latin typeface="Arial" charset="0"/>
              <a:ea typeface="+mn-ea"/>
            </a:endParaRPr>
          </a:p>
        </p:txBody>
      </p:sp>
      <p:pic>
        <p:nvPicPr>
          <p:cNvPr id="1085" name="Picture 61" descr="EPRI logo_RGB_2@300"/>
          <p:cNvPicPr>
            <a:picLocks noChangeAspect="1" noChangeArrowheads="1"/>
          </p:cNvPicPr>
          <p:nvPr/>
        </p:nvPicPr>
        <p:blipFill>
          <a:blip r:embed="rId10" cstate="print"/>
          <a:srcRect/>
          <a:stretch>
            <a:fillRect/>
          </a:stretch>
        </p:blipFill>
        <p:spPr bwMode="auto">
          <a:xfrm>
            <a:off x="7018338" y="6446838"/>
            <a:ext cx="1828800" cy="301625"/>
          </a:xfrm>
          <a:prstGeom prst="rect">
            <a:avLst/>
          </a:prstGeom>
          <a:noFill/>
        </p:spPr>
      </p:pic>
    </p:spTree>
    <p:extLst>
      <p:ext uri="{BB962C8B-B14F-4D97-AF65-F5344CB8AC3E}">
        <p14:creationId xmlns:p14="http://schemas.microsoft.com/office/powerpoint/2010/main" val="425892816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fontAlgn="base" hangingPunct="1">
        <a:lnSpc>
          <a:spcPct val="100000"/>
        </a:lnSpc>
        <a:spcBef>
          <a:spcPct val="0"/>
        </a:spcBef>
        <a:spcAft>
          <a:spcPct val="0"/>
        </a:spcAft>
        <a:defRPr sz="2800" b="1">
          <a:solidFill>
            <a:schemeClr val="tx2"/>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173038" indent="-173038" algn="l" rtl="0" eaLnBrk="1" fontAlgn="base" hangingPunct="1">
        <a:lnSpc>
          <a:spcPct val="100000"/>
        </a:lnSpc>
        <a:spcBef>
          <a:spcPct val="0"/>
        </a:spcBef>
        <a:spcAft>
          <a:spcPts val="600"/>
        </a:spcAft>
        <a:buClr>
          <a:schemeClr val="tx2"/>
        </a:buClr>
        <a:buChar char="•"/>
        <a:defRPr sz="2400">
          <a:solidFill>
            <a:srgbClr val="000000"/>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400">
          <a:solidFill>
            <a:srgbClr val="000000"/>
          </a:solidFill>
          <a:latin typeface="+mn-lt"/>
        </a:defRPr>
      </a:lvl2pPr>
      <a:lvl3pPr marL="798513" indent="-166688" algn="l" rtl="0" eaLnBrk="1" fontAlgn="base" hangingPunct="1">
        <a:lnSpc>
          <a:spcPct val="100000"/>
        </a:lnSpc>
        <a:spcBef>
          <a:spcPct val="0"/>
        </a:spcBef>
        <a:spcAft>
          <a:spcPts val="600"/>
        </a:spcAft>
        <a:buClr>
          <a:schemeClr val="tx2"/>
        </a:buClr>
        <a:buChar char="•"/>
        <a:defRPr sz="2400">
          <a:solidFill>
            <a:srgbClr val="000000"/>
          </a:solidFill>
          <a:latin typeface="+mn-lt"/>
        </a:defRPr>
      </a:lvl3pPr>
      <a:lvl4pPr marL="1196975" indent="-223838" algn="l" rtl="0" eaLnBrk="1" fontAlgn="base" hangingPunct="1">
        <a:lnSpc>
          <a:spcPct val="100000"/>
        </a:lnSpc>
        <a:spcBef>
          <a:spcPct val="0"/>
        </a:spcBef>
        <a:spcAft>
          <a:spcPts val="600"/>
        </a:spcAft>
        <a:buClr>
          <a:schemeClr val="tx2"/>
        </a:buClr>
        <a:buChar char="–"/>
        <a:defRPr sz="2400">
          <a:solidFill>
            <a:srgbClr val="000000"/>
          </a:solidFill>
          <a:latin typeface="+mn-lt"/>
        </a:defRPr>
      </a:lvl4pPr>
      <a:lvl5pPr marL="1487488" indent="-174625" algn="l" rtl="0" eaLnBrk="1" fontAlgn="base" hangingPunct="1">
        <a:lnSpc>
          <a:spcPct val="100000"/>
        </a:lnSpc>
        <a:spcBef>
          <a:spcPct val="0"/>
        </a:spcBef>
        <a:spcAft>
          <a:spcPts val="600"/>
        </a:spcAft>
        <a:buClr>
          <a:schemeClr val="tx2"/>
        </a:buClr>
        <a:buChar char="•"/>
        <a:defRPr sz="2400">
          <a:solidFill>
            <a:srgbClr val="000000"/>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3" descr="IEEE_SA_Bar_Graphic_long_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172200"/>
            <a:ext cx="91900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609600" y="3048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7172" name="Rectangle 3"/>
          <p:cNvSpPr>
            <a:spLocks noGrp="1" noChangeArrowheads="1"/>
          </p:cNvSpPr>
          <p:nvPr>
            <p:ph type="body" idx="1"/>
          </p:nvPr>
        </p:nvSpPr>
        <p:spPr bwMode="auto">
          <a:xfrm>
            <a:off x="609600" y="1524000"/>
            <a:ext cx="807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fld id="{438FAB02-59DF-4599-BDD7-439BF72DEB99}" type="datetime1">
              <a:rPr lang="en-US"/>
              <a:pPr defTabSz="914400">
                <a:buClrTx/>
                <a:buSzTx/>
                <a:buFontTx/>
                <a:buNone/>
                <a:defRPr/>
              </a:pPr>
              <a:t>3/10/2015</a:t>
            </a:fld>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defRPr>
            </a:lvl1pPr>
          </a:lstStyle>
          <a:p>
            <a:pPr defTabSz="914400">
              <a:buClrTx/>
              <a:buSzTx/>
              <a:buFontTx/>
              <a:buNone/>
              <a:defRPr/>
            </a:pPr>
            <a:r>
              <a:rPr lang="en-US"/>
              <a:t>Powerpoint Title would go here</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smtClean="0">
                <a:solidFill>
                  <a:srgbClr val="000000"/>
                </a:solidFill>
                <a:latin typeface="Arial" panose="020B0604020202020204" pitchFamily="34" charset="0"/>
              </a:defRPr>
            </a:lvl1pPr>
          </a:lstStyle>
          <a:p>
            <a:pPr defTabSz="914400">
              <a:buClrTx/>
              <a:buSzTx/>
              <a:buFontTx/>
              <a:buNone/>
              <a:defRPr/>
            </a:pPr>
            <a:fld id="{E90E0803-5412-4AC0-9CB5-E75470B80A96}" type="slidenum">
              <a:rPr lang="en-US" altLang="en-US">
                <a:ea typeface="MS PGothic" panose="020B0600070205080204" pitchFamily="34" charset="-128"/>
              </a:rPr>
              <a:pPr defTabSz="914400">
                <a:buClrTx/>
                <a:buSzTx/>
                <a:buFontTx/>
                <a:buNone/>
                <a:defRPr/>
              </a:pPr>
              <a:t>‹#›</a:t>
            </a:fld>
            <a:endParaRPr lang="en-US" altLang="en-US" sz="1400">
              <a:latin typeface="Myriad Pro"/>
              <a:ea typeface="MS PGothic" panose="020B0600070205080204" pitchFamily="34" charset="-128"/>
            </a:endParaRPr>
          </a:p>
        </p:txBody>
      </p:sp>
      <p:pic>
        <p:nvPicPr>
          <p:cNvPr id="7176" name="Picture 24" descr="IEEE_whit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01000" y="624840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4127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MS PGothic"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S PGothic" pitchFamily="34" charset="-128"/>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S PGothic" pitchFamily="34" charset="-128"/>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S PGothic" pitchFamily="34" charset="-128"/>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4294967295"/>
          </p:nvPr>
        </p:nvSpPr>
        <p:spPr>
          <a:xfrm>
            <a:off x="696912" y="333375"/>
            <a:ext cx="2303451" cy="273050"/>
          </a:xfrm>
        </p:spPr>
        <p:txBody>
          <a:bodyPr/>
          <a:lstStyle/>
          <a:p>
            <a:r>
              <a:rPr lang="en-US" smtClean="0"/>
              <a:t>November 2014</a:t>
            </a:r>
            <a:endParaRPr lang="en-GB" dirty="0"/>
          </a:p>
        </p:txBody>
      </p:sp>
      <p:sp>
        <p:nvSpPr>
          <p:cNvPr id="7" name="Footer Placeholder 4"/>
          <p:cNvSpPr>
            <a:spLocks noGrp="1"/>
          </p:cNvSpPr>
          <p:nvPr>
            <p:ph type="ftr" idx="11"/>
          </p:nvPr>
        </p:nvSpPr>
        <p:spPr>
          <a:xfrm>
            <a:off x="5500694" y="6475413"/>
            <a:ext cx="3041644" cy="180975"/>
          </a:xfrm>
        </p:spPr>
        <p:txBody>
          <a:bodyPr/>
          <a:lstStyle/>
          <a:p>
            <a:r>
              <a:rPr lang="en-GB" dirty="0" smtClean="0"/>
              <a:t>Tim Godfrey, EPRI</a:t>
            </a:r>
            <a:endParaRPr lang="en-GB" dirty="0"/>
          </a:p>
        </p:txBody>
      </p:sp>
      <p:sp>
        <p:nvSpPr>
          <p:cNvPr id="8" name="Slide Number Placeholder 5"/>
          <p:cNvSpPr>
            <a:spLocks noGrp="1"/>
          </p:cNvSpPr>
          <p:nvPr>
            <p:ph type="sldNum" idx="12"/>
          </p:nvPr>
        </p:nvSpPr>
        <p:spPr>
          <a:xfrm>
            <a:off x="4344988" y="6475413"/>
            <a:ext cx="528637" cy="363537"/>
          </a:xfrm>
        </p:spPr>
        <p:txBody>
          <a:bodyPr/>
          <a:lstStyle/>
          <a:p>
            <a:r>
              <a:rPr lang="en-GB" smtClean="0"/>
              <a:t>Slide </a:t>
            </a:r>
            <a:fld id="{93823DB3-BAA4-4F4A-B4B3-ED9ABE70E976}" type="slidenum">
              <a:rPr lang="en-GB" smtClean="0"/>
              <a:pPr/>
              <a:t>1</a:t>
            </a:fld>
            <a:endParaRPr lang="en-GB" dirty="0"/>
          </a:p>
        </p:txBody>
      </p:sp>
      <p:sp>
        <p:nvSpPr>
          <p:cNvPr id="3073" name="Rectangle 1"/>
          <p:cNvSpPr>
            <a:spLocks noGrp="1" noChangeArrowheads="1"/>
          </p:cNvSpPr>
          <p:nvPr>
            <p:ph type="title"/>
          </p:nvPr>
        </p:nvSpPr>
        <p:spPr>
          <a:xfrm>
            <a:off x="685800" y="9906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solidFill>
                  <a:schemeClr val="tx1"/>
                </a:solidFill>
                <a:ea typeface="ＭＳ Ｐゴシック" pitchFamily="34" charset="-128"/>
              </a:rPr>
              <a:t>802.24.1 Smart Grid TAG </a:t>
            </a:r>
            <a:br>
              <a:rPr lang="en-US" altLang="ja-JP" dirty="0" smtClean="0">
                <a:solidFill>
                  <a:schemeClr val="tx1"/>
                </a:solidFill>
                <a:ea typeface="ＭＳ Ｐゴシック" pitchFamily="34" charset="-128"/>
              </a:rPr>
            </a:br>
            <a:r>
              <a:rPr lang="en-US" altLang="ja-JP" dirty="0" smtClean="0">
                <a:solidFill>
                  <a:schemeClr val="tx1"/>
                </a:solidFill>
                <a:ea typeface="ＭＳ Ｐゴシック" pitchFamily="34" charset="-128"/>
              </a:rPr>
              <a:t>Consolidated White Paper Presentation</a:t>
            </a:r>
            <a:endParaRPr lang="en-GB" dirty="0">
              <a:solidFill>
                <a:schemeClr val="tx1"/>
              </a:solidFill>
            </a:endParaRPr>
          </a:p>
        </p:txBody>
      </p:sp>
      <p:sp>
        <p:nvSpPr>
          <p:cNvPr id="3074" name="Rectangle 2"/>
          <p:cNvSpPr>
            <a:spLocks noGrp="1" noChangeArrowheads="1"/>
          </p:cNvSpPr>
          <p:nvPr>
            <p:ph type="body" idx="1"/>
          </p:nvPr>
        </p:nvSpPr>
        <p:spPr>
          <a:xfrm>
            <a:off x="685800" y="24384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Date:</a:t>
            </a:r>
            <a:r>
              <a:rPr lang="en-GB" sz="2000" b="0" dirty="0" smtClean="0"/>
              <a:t> </a:t>
            </a:r>
            <a:r>
              <a:rPr lang="en-GB" sz="2000" b="0" dirty="0" smtClean="0"/>
              <a:t>March 10, 2015</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946327524"/>
              </p:ext>
            </p:extLst>
          </p:nvPr>
        </p:nvGraphicFramePr>
        <p:xfrm>
          <a:off x="523875" y="3535363"/>
          <a:ext cx="7985125" cy="1649412"/>
        </p:xfrm>
        <a:graphic>
          <a:graphicData uri="http://schemas.openxmlformats.org/presentationml/2006/ole">
            <mc:AlternateContent xmlns:mc="http://schemas.openxmlformats.org/markup-compatibility/2006">
              <mc:Choice xmlns:v="urn:schemas-microsoft-com:vml" Requires="v">
                <p:oleObj spid="_x0000_s3127" name="Document" r:id="rId4" imgW="8227618" imgH="1704483" progId="Word.Document.8">
                  <p:embed/>
                </p:oleObj>
              </mc:Choice>
              <mc:Fallback>
                <p:oleObj name="Document" r:id="rId4" imgW="8227618" imgH="1704483" progId="Word.Document.8">
                  <p:embed/>
                  <p:pic>
                    <p:nvPicPr>
                      <p:cNvPr id="0" name="Picture 3"/>
                      <p:cNvPicPr>
                        <a:picLocks noChangeAspect="1" noChangeArrowheads="1"/>
                      </p:cNvPicPr>
                      <p:nvPr/>
                    </p:nvPicPr>
                    <p:blipFill>
                      <a:blip r:embed="rId5"/>
                      <a:srcRect/>
                      <a:stretch>
                        <a:fillRect/>
                      </a:stretch>
                    </p:blipFill>
                    <p:spPr bwMode="auto">
                      <a:xfrm>
                        <a:off x="523875" y="3535363"/>
                        <a:ext cx="7985125" cy="16494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30480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DA Applications</a:t>
            </a:r>
            <a:endParaRPr lang="en-US" dirty="0"/>
          </a:p>
        </p:txBody>
      </p:sp>
      <p:sp>
        <p:nvSpPr>
          <p:cNvPr id="3" name="Content Placeholder 2"/>
          <p:cNvSpPr>
            <a:spLocks noGrp="1"/>
          </p:cNvSpPr>
          <p:nvPr>
            <p:ph idx="1"/>
          </p:nvPr>
        </p:nvSpPr>
        <p:spPr/>
        <p:txBody>
          <a:bodyPr/>
          <a:lstStyle/>
          <a:p>
            <a:r>
              <a:rPr lang="en-US" dirty="0" smtClean="0"/>
              <a:t>Voltage </a:t>
            </a:r>
            <a:r>
              <a:rPr lang="en-US" dirty="0" err="1" smtClean="0"/>
              <a:t>VAr</a:t>
            </a:r>
            <a:r>
              <a:rPr lang="en-US" dirty="0" smtClean="0"/>
              <a:t> (Capacitor Bank Control)</a:t>
            </a:r>
          </a:p>
          <a:p>
            <a:r>
              <a:rPr lang="en-US" dirty="0" smtClean="0"/>
              <a:t>Voltage regulation</a:t>
            </a:r>
          </a:p>
          <a:p>
            <a:r>
              <a:rPr lang="en-US" dirty="0" smtClean="0"/>
              <a:t>Switching / </a:t>
            </a:r>
            <a:r>
              <a:rPr lang="en-US" dirty="0" err="1" smtClean="0"/>
              <a:t>Sectionalizers</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10</a:t>
            </a:fld>
            <a:endParaRPr lang="en-US" altLang="en-US" sz="1400">
              <a:latin typeface="Myriad Pro"/>
            </a:endParaRPr>
          </a:p>
        </p:txBody>
      </p:sp>
    </p:spTree>
    <p:extLst>
      <p:ext uri="{BB962C8B-B14F-4D97-AF65-F5344CB8AC3E}">
        <p14:creationId xmlns:p14="http://schemas.microsoft.com/office/powerpoint/2010/main" val="360769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95021"/>
            <a:ext cx="7620000" cy="5262979"/>
          </a:xfrm>
          <a:prstGeom prst="rect">
            <a:avLst/>
          </a:prstGeom>
          <a:noFill/>
        </p:spPr>
        <p:txBody>
          <a:bodyPr wrap="square" rtlCol="0">
            <a:spAutoFit/>
          </a:bodyPr>
          <a:lstStyle/>
          <a:p>
            <a:r>
              <a:rPr lang="en-US" dirty="0" smtClean="0">
                <a:solidFill>
                  <a:schemeClr val="tx1"/>
                </a:solidFill>
              </a:rPr>
              <a:t>Something on cyber security and IEEE </a:t>
            </a:r>
            <a:r>
              <a:rPr lang="en-US" dirty="0" smtClean="0">
                <a:solidFill>
                  <a:schemeClr val="tx1"/>
                </a:solidFill>
              </a:rPr>
              <a:t>802</a:t>
            </a:r>
          </a:p>
          <a:p>
            <a:r>
              <a:rPr lang="en-US" dirty="0">
                <a:solidFill>
                  <a:schemeClr val="tx1"/>
                </a:solidFill>
              </a:rPr>
              <a:t>	</a:t>
            </a:r>
            <a:r>
              <a:rPr lang="en-US" dirty="0" smtClean="0">
                <a:solidFill>
                  <a:schemeClr val="tx1"/>
                </a:solidFill>
              </a:rPr>
              <a:t>Scope limited to link-layer</a:t>
            </a:r>
          </a:p>
          <a:p>
            <a:r>
              <a:rPr lang="en-US" dirty="0">
                <a:solidFill>
                  <a:schemeClr val="tx1"/>
                </a:solidFill>
              </a:rPr>
              <a:t>	</a:t>
            </a:r>
            <a:r>
              <a:rPr lang="en-US" dirty="0" smtClean="0">
                <a:solidFill>
                  <a:schemeClr val="tx1"/>
                </a:solidFill>
              </a:rPr>
              <a:t>Support higher layer security protocols (required in most cases)</a:t>
            </a:r>
            <a:endParaRPr lang="en-US" dirty="0" smtClean="0">
              <a:solidFill>
                <a:schemeClr val="tx1"/>
              </a:solidFill>
            </a:endParaRPr>
          </a:p>
          <a:p>
            <a:endParaRPr lang="en-US" dirty="0">
              <a:solidFill>
                <a:schemeClr val="tx1"/>
              </a:solidFill>
            </a:endParaRPr>
          </a:p>
          <a:p>
            <a:r>
              <a:rPr lang="en-US" dirty="0" smtClean="0">
                <a:solidFill>
                  <a:schemeClr val="tx1"/>
                </a:solidFill>
              </a:rPr>
              <a:t>Security section on 15.4 section 9: Ask </a:t>
            </a:r>
            <a:r>
              <a:rPr lang="en-US" dirty="0" err="1" smtClean="0">
                <a:solidFill>
                  <a:schemeClr val="tx1"/>
                </a:solidFill>
              </a:rPr>
              <a:t>Tero</a:t>
            </a:r>
            <a:r>
              <a:rPr lang="en-US" dirty="0" smtClean="0">
                <a:solidFill>
                  <a:schemeClr val="tx1"/>
                </a:solidFill>
              </a:rPr>
              <a:t>  </a:t>
            </a:r>
          </a:p>
          <a:p>
            <a:r>
              <a:rPr lang="en-US" dirty="0" smtClean="0">
                <a:solidFill>
                  <a:schemeClr val="tx1"/>
                </a:solidFill>
              </a:rPr>
              <a:t>Something from </a:t>
            </a:r>
            <a:r>
              <a:rPr lang="en-US" dirty="0" smtClean="0">
                <a:solidFill>
                  <a:schemeClr val="tx1"/>
                </a:solidFill>
              </a:rPr>
              <a:t>15.9  (</a:t>
            </a:r>
            <a:r>
              <a:rPr lang="en-US" dirty="0" err="1" smtClean="0">
                <a:solidFill>
                  <a:schemeClr val="tx1"/>
                </a:solidFill>
              </a:rPr>
              <a:t>Tero</a:t>
            </a:r>
            <a:r>
              <a:rPr lang="en-US" dirty="0" smtClean="0">
                <a:solidFill>
                  <a:schemeClr val="tx1"/>
                </a:solidFill>
              </a:rPr>
              <a:t>)</a:t>
            </a:r>
            <a:endParaRPr lang="en-US" dirty="0" smtClean="0">
              <a:solidFill>
                <a:schemeClr val="tx1"/>
              </a:solidFill>
            </a:endParaRPr>
          </a:p>
          <a:p>
            <a:endParaRPr lang="en-US" dirty="0" smtClean="0">
              <a:solidFill>
                <a:schemeClr val="tx1"/>
              </a:solidFill>
            </a:endParaRPr>
          </a:p>
          <a:p>
            <a:r>
              <a:rPr lang="en-US" dirty="0" smtClean="0">
                <a:solidFill>
                  <a:schemeClr val="tx1"/>
                </a:solidFill>
              </a:rPr>
              <a:t>Get input from 802.1   (key management – 802.1X GCM)</a:t>
            </a:r>
          </a:p>
          <a:p>
            <a:r>
              <a:rPr lang="en-US" dirty="0" smtClean="0">
                <a:solidFill>
                  <a:schemeClr val="tx1"/>
                </a:solidFill>
              </a:rPr>
              <a:t>Security from 802.11   (</a:t>
            </a:r>
            <a:r>
              <a:rPr lang="en-US" dirty="0" smtClean="0">
                <a:solidFill>
                  <a:schemeClr val="tx1"/>
                </a:solidFill>
              </a:rPr>
              <a:t>CCM, </a:t>
            </a:r>
            <a:r>
              <a:rPr lang="en-US" dirty="0" smtClean="0">
                <a:solidFill>
                  <a:schemeClr val="tx1"/>
                </a:solidFill>
              </a:rPr>
              <a:t>WPA PSK)</a:t>
            </a:r>
          </a:p>
          <a:p>
            <a:r>
              <a:rPr lang="en-US" dirty="0" smtClean="0">
                <a:solidFill>
                  <a:schemeClr val="tx1"/>
                </a:solidFill>
              </a:rPr>
              <a:t>Security for 802.16</a:t>
            </a:r>
          </a:p>
          <a:p>
            <a:r>
              <a:rPr lang="en-US" dirty="0" err="1" smtClean="0">
                <a:solidFill>
                  <a:schemeClr val="tx1"/>
                </a:solidFill>
              </a:rPr>
              <a:t>Subir</a:t>
            </a:r>
            <a:r>
              <a:rPr lang="en-US" dirty="0" smtClean="0">
                <a:solidFill>
                  <a:schemeClr val="tx1"/>
                </a:solidFill>
              </a:rPr>
              <a:t>:  802.21d MGM</a:t>
            </a:r>
          </a:p>
          <a:p>
            <a:r>
              <a:rPr lang="en-US" dirty="0" smtClean="0">
                <a:solidFill>
                  <a:schemeClr val="tx1"/>
                </a:solidFill>
              </a:rPr>
              <a:t>Apurva: 802.22 – GCM AES ECC</a:t>
            </a:r>
          </a:p>
          <a:p>
            <a:r>
              <a:rPr lang="en-US" dirty="0" smtClean="0">
                <a:solidFill>
                  <a:schemeClr val="tx1"/>
                </a:solidFill>
              </a:rPr>
              <a:t>Evolution to AES256 - future</a:t>
            </a:r>
            <a:endParaRPr lang="en-US" dirty="0">
              <a:solidFill>
                <a:schemeClr val="tx1"/>
              </a:solidFill>
            </a:endParaRPr>
          </a:p>
        </p:txBody>
      </p:sp>
      <p:sp>
        <p:nvSpPr>
          <p:cNvPr id="3" name="Title 2"/>
          <p:cNvSpPr>
            <a:spLocks noGrp="1"/>
          </p:cNvSpPr>
          <p:nvPr>
            <p:ph type="title"/>
          </p:nvPr>
        </p:nvSpPr>
        <p:spPr/>
        <p:txBody>
          <a:bodyPr/>
          <a:lstStyle/>
          <a:p>
            <a:r>
              <a:rPr lang="en-US" dirty="0" smtClean="0"/>
              <a:t>Security </a:t>
            </a:r>
            <a:r>
              <a:rPr lang="en-US" dirty="0" smtClean="0"/>
              <a:t>Overview</a:t>
            </a:r>
            <a:endParaRPr lang="en-US" dirty="0"/>
          </a:p>
        </p:txBody>
      </p:sp>
    </p:spTree>
    <p:extLst>
      <p:ext uri="{BB962C8B-B14F-4D97-AF65-F5344CB8AC3E}">
        <p14:creationId xmlns:p14="http://schemas.microsoft.com/office/powerpoint/2010/main" val="1436016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Mains and Low Power Applications</a:t>
            </a:r>
            <a:endParaRPr lang="en-US" dirty="0"/>
          </a:p>
        </p:txBody>
      </p:sp>
      <p:sp>
        <p:nvSpPr>
          <p:cNvPr id="3" name="Content Placeholder 2"/>
          <p:cNvSpPr>
            <a:spLocks noGrp="1"/>
          </p:cNvSpPr>
          <p:nvPr>
            <p:ph idx="1"/>
          </p:nvPr>
        </p:nvSpPr>
        <p:spPr/>
        <p:txBody>
          <a:bodyPr/>
          <a:lstStyle/>
          <a:p>
            <a:r>
              <a:rPr lang="en-US" dirty="0" smtClean="0"/>
              <a:t>Example applications that take advantage of low power operation,   (water, oil/gas, line sensors)</a:t>
            </a:r>
          </a:p>
          <a:p>
            <a:endParaRPr lang="en-US" dirty="0"/>
          </a:p>
          <a:p>
            <a:r>
              <a:rPr lang="en-US" dirty="0" smtClean="0"/>
              <a:t>Example of “constrained” types of devices</a:t>
            </a:r>
          </a:p>
          <a:p>
            <a:endParaRPr lang="en-US" dirty="0"/>
          </a:p>
          <a:p>
            <a:endParaRPr lang="en-US" dirty="0"/>
          </a:p>
        </p:txBody>
      </p:sp>
    </p:spTree>
    <p:extLst>
      <p:ext uri="{BB962C8B-B14F-4D97-AF65-F5344CB8AC3E}">
        <p14:creationId xmlns:p14="http://schemas.microsoft.com/office/powerpoint/2010/main" val="2166899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5486400" y="838200"/>
            <a:ext cx="914400" cy="5486400"/>
          </a:xfrm>
          <a:prstGeom prst="rect">
            <a:avLst/>
          </a:prstGeom>
          <a:gradFill>
            <a:gsLst>
              <a:gs pos="0">
                <a:schemeClr val="bg1">
                  <a:lumMod val="95000"/>
                </a:schemeClr>
              </a:gs>
              <a:gs pos="100000">
                <a:schemeClr val="bg1">
                  <a:lumMod val="95000"/>
                  <a:alpha val="0"/>
                </a:schemeClr>
              </a:gs>
            </a:gsLst>
            <a:lin ang="10800000" scaled="0"/>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1" name="Rectangle 20"/>
          <p:cNvSpPr/>
          <p:nvPr/>
        </p:nvSpPr>
        <p:spPr bwMode="auto">
          <a:xfrm>
            <a:off x="6400800" y="838200"/>
            <a:ext cx="2743200" cy="54864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2" name="Title 1"/>
          <p:cNvSpPr>
            <a:spLocks noGrp="1"/>
          </p:cNvSpPr>
          <p:nvPr>
            <p:ph type="title"/>
          </p:nvPr>
        </p:nvSpPr>
        <p:spPr>
          <a:xfrm>
            <a:off x="76200" y="76200"/>
            <a:ext cx="7770813" cy="304800"/>
          </a:xfrm>
        </p:spPr>
        <p:txBody>
          <a:bodyPr/>
          <a:lstStyle/>
          <a:p>
            <a:pPr algn="l"/>
            <a:r>
              <a:rPr lang="en-US" sz="1600" dirty="0" smtClean="0"/>
              <a:t>Key Standards for Integrated Grid Communications </a:t>
            </a:r>
            <a:r>
              <a:rPr lang="en-US" sz="1600" dirty="0" smtClean="0"/>
              <a:t>Networks (Coverage Ranges)</a:t>
            </a:r>
            <a:endParaRPr lang="en-US" sz="1600" dirty="0"/>
          </a:p>
        </p:txBody>
      </p:sp>
      <p:cxnSp>
        <p:nvCxnSpPr>
          <p:cNvPr id="3" name="Straight Connector 2"/>
          <p:cNvCxnSpPr/>
          <p:nvPr/>
        </p:nvCxnSpPr>
        <p:spPr bwMode="auto">
          <a:xfrm>
            <a:off x="20631" y="177416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4" name="Straight Connector 3"/>
          <p:cNvCxnSpPr/>
          <p:nvPr/>
        </p:nvCxnSpPr>
        <p:spPr bwMode="auto">
          <a:xfrm>
            <a:off x="0" y="2841216"/>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5" name="Straight Connector 4"/>
          <p:cNvCxnSpPr/>
          <p:nvPr/>
        </p:nvCxnSpPr>
        <p:spPr bwMode="auto">
          <a:xfrm>
            <a:off x="0" y="4143539"/>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6" name="Straight Connector 5"/>
          <p:cNvCxnSpPr/>
          <p:nvPr/>
        </p:nvCxnSpPr>
        <p:spPr bwMode="auto">
          <a:xfrm>
            <a:off x="0" y="5322498"/>
            <a:ext cx="9067800" cy="11502"/>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sp>
        <p:nvSpPr>
          <p:cNvPr id="79" name="TextBox 78"/>
          <p:cNvSpPr txBox="1"/>
          <p:nvPr/>
        </p:nvSpPr>
        <p:spPr>
          <a:xfrm>
            <a:off x="5791200" y="1143000"/>
            <a:ext cx="58221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LAN</a:t>
            </a:r>
            <a:endParaRPr lang="en-US" sz="1600" dirty="0">
              <a:solidFill>
                <a:srgbClr val="000000"/>
              </a:solidFill>
              <a:latin typeface="Arial" charset="0"/>
              <a:ea typeface="+mn-ea"/>
            </a:endParaRPr>
          </a:p>
        </p:txBody>
      </p:sp>
      <p:sp>
        <p:nvSpPr>
          <p:cNvPr id="80" name="TextBox 79"/>
          <p:cNvSpPr txBox="1"/>
          <p:nvPr/>
        </p:nvSpPr>
        <p:spPr>
          <a:xfrm>
            <a:off x="5754941" y="1952106"/>
            <a:ext cx="654731"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WAN</a:t>
            </a:r>
            <a:endParaRPr lang="en-US" sz="1600" dirty="0">
              <a:solidFill>
                <a:srgbClr val="000000"/>
              </a:solidFill>
              <a:latin typeface="Arial" charset="0"/>
              <a:ea typeface="+mn-ea"/>
            </a:endParaRPr>
          </a:p>
        </p:txBody>
      </p:sp>
      <p:sp>
        <p:nvSpPr>
          <p:cNvPr id="84" name="TextBox 83"/>
          <p:cNvSpPr txBox="1"/>
          <p:nvPr/>
        </p:nvSpPr>
        <p:spPr>
          <a:xfrm>
            <a:off x="5791265" y="3318164"/>
            <a:ext cx="58208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FAN</a:t>
            </a:r>
            <a:endParaRPr lang="en-US" sz="1600" dirty="0">
              <a:solidFill>
                <a:srgbClr val="000000"/>
              </a:solidFill>
              <a:latin typeface="Arial" charset="0"/>
              <a:ea typeface="+mn-ea"/>
            </a:endParaRPr>
          </a:p>
        </p:txBody>
      </p:sp>
      <p:sp>
        <p:nvSpPr>
          <p:cNvPr id="85" name="TextBox 84"/>
          <p:cNvSpPr txBox="1"/>
          <p:nvPr/>
        </p:nvSpPr>
        <p:spPr>
          <a:xfrm>
            <a:off x="5498277" y="5728855"/>
            <a:ext cx="912429"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Devices</a:t>
            </a:r>
            <a:endParaRPr lang="en-US" sz="1600" dirty="0">
              <a:solidFill>
                <a:srgbClr val="000000"/>
              </a:solidFill>
              <a:latin typeface="Arial" charset="0"/>
              <a:ea typeface="+mn-ea"/>
            </a:endParaRPr>
          </a:p>
        </p:txBody>
      </p:sp>
      <p:sp>
        <p:nvSpPr>
          <p:cNvPr id="86" name="TextBox 85"/>
          <p:cNvSpPr txBox="1"/>
          <p:nvPr/>
        </p:nvSpPr>
        <p:spPr>
          <a:xfrm>
            <a:off x="5774369" y="4493030"/>
            <a:ext cx="615874"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NAN</a:t>
            </a:r>
            <a:endParaRPr lang="en-US" sz="1600" dirty="0">
              <a:solidFill>
                <a:srgbClr val="000000"/>
              </a:solidFill>
              <a:latin typeface="Arial" charset="0"/>
              <a:ea typeface="+mn-ea"/>
            </a:endParaRPr>
          </a:p>
        </p:txBody>
      </p:sp>
      <p:cxnSp>
        <p:nvCxnSpPr>
          <p:cNvPr id="78" name="Straight Connector 77"/>
          <p:cNvCxnSpPr/>
          <p:nvPr/>
        </p:nvCxnSpPr>
        <p:spPr bwMode="auto">
          <a:xfrm>
            <a:off x="6400800" y="685800"/>
            <a:ext cx="0" cy="6172200"/>
          </a:xfrm>
          <a:prstGeom prst="line">
            <a:avLst/>
          </a:prstGeom>
          <a:solidFill>
            <a:schemeClr val="accent1"/>
          </a:solidFill>
          <a:ln w="22225" cap="flat" cmpd="sng" algn="ctr">
            <a:solidFill>
              <a:schemeClr val="accent1">
                <a:lumMod val="40000"/>
                <a:lumOff val="60000"/>
              </a:schemeClr>
            </a:solidFill>
            <a:prstDash val="solid"/>
            <a:round/>
            <a:headEnd type="none" w="med" len="med"/>
            <a:tailEnd type="none" w="med" len="med"/>
          </a:ln>
          <a:effectLst/>
        </p:spPr>
      </p:cxnSp>
      <p:sp>
        <p:nvSpPr>
          <p:cNvPr id="46" name="TextBox 45"/>
          <p:cNvSpPr txBox="1"/>
          <p:nvPr/>
        </p:nvSpPr>
        <p:spPr>
          <a:xfrm>
            <a:off x="7084935" y="1022628"/>
            <a:ext cx="1320361"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a:t>
            </a:r>
            <a:br>
              <a:rPr lang="en-US" sz="1600" dirty="0" smtClean="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t>
            </a:r>
            <a:endParaRPr lang="en-US" sz="1600" dirty="0">
              <a:solidFill>
                <a:srgbClr val="000000"/>
              </a:solidFill>
              <a:latin typeface="Arial" charset="0"/>
              <a:ea typeface="+mn-ea"/>
            </a:endParaRPr>
          </a:p>
        </p:txBody>
      </p:sp>
      <p:sp>
        <p:nvSpPr>
          <p:cNvPr id="87" name="TextBox 86"/>
          <p:cNvSpPr txBox="1"/>
          <p:nvPr/>
        </p:nvSpPr>
        <p:spPr>
          <a:xfrm>
            <a:off x="6500601" y="1884164"/>
            <a:ext cx="2484976" cy="584775"/>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802.3 1000BASE-X</a:t>
            </a:r>
            <a:r>
              <a:rPr lang="en-US" sz="1600" dirty="0">
                <a:solidFill>
                  <a:srgbClr val="000000"/>
                </a:solidFill>
                <a:latin typeface="Arial" charset="0"/>
                <a:ea typeface="+mn-ea"/>
              </a:rPr>
              <a:t/>
            </a:r>
            <a:br>
              <a:rPr lang="en-US" sz="1600" dirty="0">
                <a:solidFill>
                  <a:srgbClr val="000000"/>
                </a:solidFill>
                <a:latin typeface="Arial" charset="0"/>
                <a:ea typeface="+mn-ea"/>
              </a:rPr>
            </a:br>
            <a:endParaRPr lang="en-US" sz="1600" dirty="0">
              <a:solidFill>
                <a:srgbClr val="000000"/>
              </a:solidFill>
              <a:latin typeface="Arial" charset="0"/>
              <a:ea typeface="+mn-ea"/>
            </a:endParaRPr>
          </a:p>
        </p:txBody>
      </p:sp>
      <p:sp>
        <p:nvSpPr>
          <p:cNvPr id="162" name="TextBox 161"/>
          <p:cNvSpPr txBox="1"/>
          <p:nvPr/>
        </p:nvSpPr>
        <p:spPr>
          <a:xfrm>
            <a:off x="6902513" y="2961382"/>
            <a:ext cx="1812484" cy="1323439"/>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802.22</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802.16</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IEEE 802.11</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(Mesh Topology)</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t>
            </a:r>
          </a:p>
        </p:txBody>
      </p:sp>
      <p:sp>
        <p:nvSpPr>
          <p:cNvPr id="163" name="TextBox 162"/>
          <p:cNvSpPr txBox="1"/>
          <p:nvPr/>
        </p:nvSpPr>
        <p:spPr>
          <a:xfrm>
            <a:off x="6563538" y="4332982"/>
            <a:ext cx="2446440" cy="830997"/>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IEEE 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(SUN, LECIM, TVWS)</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802.11ah, 802.11af</a:t>
            </a:r>
          </a:p>
        </p:txBody>
      </p:sp>
      <p:sp>
        <p:nvSpPr>
          <p:cNvPr id="164" name="TextBox 163"/>
          <p:cNvSpPr txBox="1"/>
          <p:nvPr/>
        </p:nvSpPr>
        <p:spPr>
          <a:xfrm>
            <a:off x="7023694" y="5399782"/>
            <a:ext cx="1507144" cy="1077218"/>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IEEE 802.11</a:t>
            </a:r>
            <a:r>
              <a:rPr lang="en-US" sz="1600" dirty="0">
                <a:solidFill>
                  <a:srgbClr val="000000"/>
                </a:solidFill>
                <a:latin typeface="Arial" charset="0"/>
                <a:ea typeface="+mn-ea"/>
              </a:rPr>
              <a:t/>
            </a:r>
            <a:br>
              <a:rPr lang="en-US" sz="1600" dirty="0">
                <a:solidFill>
                  <a:srgbClr val="000000"/>
                </a:solidFill>
                <a:latin typeface="Arial" charset="0"/>
                <a:ea typeface="+mn-ea"/>
              </a:rPr>
            </a:br>
            <a:r>
              <a:rPr lang="en-US" sz="1600" dirty="0">
                <a:solidFill>
                  <a:srgbClr val="000000"/>
                </a:solidFill>
                <a:latin typeface="Arial" charset="0"/>
                <a:ea typeface="+mn-ea"/>
              </a:rPr>
              <a:t>IEEE </a:t>
            </a:r>
            <a:r>
              <a:rPr lang="en-US" sz="1600" dirty="0" smtClean="0">
                <a:solidFill>
                  <a:srgbClr val="000000"/>
                </a:solidFill>
                <a:latin typeface="Arial" charset="0"/>
                <a:ea typeface="+mn-ea"/>
              </a:rPr>
              <a:t>802.15.4</a:t>
            </a:r>
            <a:br>
              <a:rPr lang="en-US" sz="1600" dirty="0" smtClean="0">
                <a:solidFill>
                  <a:srgbClr val="000000"/>
                </a:solidFill>
                <a:latin typeface="Arial" charset="0"/>
                <a:ea typeface="+mn-ea"/>
              </a:rPr>
            </a:br>
            <a:r>
              <a:rPr lang="en-US" sz="1600" dirty="0" smtClean="0">
                <a:solidFill>
                  <a:srgbClr val="000000"/>
                </a:solidFill>
                <a:latin typeface="Arial" charset="0"/>
                <a:ea typeface="+mn-ea"/>
              </a:rPr>
              <a:t/>
            </a:r>
            <a:br>
              <a:rPr lang="en-US" sz="1600" dirty="0" smtClean="0">
                <a:solidFill>
                  <a:srgbClr val="000000"/>
                </a:solidFill>
                <a:latin typeface="Arial" charset="0"/>
                <a:ea typeface="+mn-ea"/>
              </a:rPr>
            </a:br>
            <a:endParaRPr lang="en-US" sz="1600" dirty="0" smtClean="0">
              <a:solidFill>
                <a:srgbClr val="000000"/>
              </a:solidFill>
              <a:latin typeface="Arial" charset="0"/>
              <a:ea typeface="+mn-ea"/>
            </a:endParaRPr>
          </a:p>
        </p:txBody>
      </p:sp>
      <p:pic>
        <p:nvPicPr>
          <p:cNvPr id="8" name="Picture 7"/>
          <p:cNvPicPr>
            <a:picLocks noChangeAspect="1"/>
          </p:cNvPicPr>
          <p:nvPr/>
        </p:nvPicPr>
        <p:blipFill>
          <a:blip r:embed="rId3"/>
          <a:stretch>
            <a:fillRect/>
          </a:stretch>
        </p:blipFill>
        <p:spPr>
          <a:xfrm>
            <a:off x="-1" y="463039"/>
            <a:ext cx="5731933" cy="5931922"/>
          </a:xfrm>
          <a:prstGeom prst="rect">
            <a:avLst/>
          </a:prstGeom>
        </p:spPr>
      </p:pic>
    </p:spTree>
    <p:extLst>
      <p:ext uri="{BB962C8B-B14F-4D97-AF65-F5344CB8AC3E}">
        <p14:creationId xmlns:p14="http://schemas.microsoft.com/office/powerpoint/2010/main" val="623641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smtClean="0"/>
              <a:t>Narrowband Power Line Communications (PLC) is used in some geographic areas for metering and other purposes. </a:t>
            </a:r>
          </a:p>
          <a:p>
            <a:pPr lvl="1">
              <a:buFont typeface="Arial" panose="020B0604020202020204" pitchFamily="34" charset="0"/>
              <a:buChar char="•"/>
            </a:pPr>
            <a:r>
              <a:rPr lang="en-US" dirty="0" smtClean="0"/>
              <a:t>Operation below 500 KHz</a:t>
            </a:r>
          </a:p>
          <a:p>
            <a:pPr lvl="1">
              <a:buFont typeface="Arial" panose="020B0604020202020204" pitchFamily="34" charset="0"/>
              <a:buChar char="•"/>
            </a:pPr>
            <a:r>
              <a:rPr lang="en-US" dirty="0" smtClean="0"/>
              <a:t>PLC technologies are difficult to scale into applications that do not have a connection to the electric grid (water, gas, </a:t>
            </a:r>
            <a:r>
              <a:rPr lang="en-US" dirty="0" err="1" smtClean="0"/>
              <a:t>etc</a:t>
            </a:r>
            <a:r>
              <a:rPr lang="en-US" dirty="0" smtClean="0"/>
              <a:t>)	</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Commercial wireless network operators are often employed, both for backhaul and direct connection to grid devices and meters.</a:t>
            </a:r>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4" name="Footer Placeholder 3"/>
          <p:cNvSpPr>
            <a:spLocks noGrp="1"/>
          </p:cNvSpPr>
          <p:nvPr>
            <p:ph type="ftr" idx="11"/>
          </p:nvPr>
        </p:nvSpPr>
        <p:spPr/>
        <p:txBody>
          <a:bodyPr/>
          <a:lstStyle/>
          <a:p>
            <a:r>
              <a:rPr lang="en-GB" smtClean="0"/>
              <a:t>Tim Godfrey, EPRI</a:t>
            </a:r>
            <a:endParaRPr lang="en-GB" dirty="0"/>
          </a:p>
        </p:txBody>
      </p:sp>
      <p:sp>
        <p:nvSpPr>
          <p:cNvPr id="5" name="Slide Number Placeholder 4"/>
          <p:cNvSpPr>
            <a:spLocks noGrp="1"/>
          </p:cNvSpPr>
          <p:nvPr>
            <p:ph type="sldNum" idx="12"/>
          </p:nvPr>
        </p:nvSpPr>
        <p:spPr/>
        <p:txBody>
          <a:bodyPr/>
          <a:lstStyle/>
          <a:p>
            <a:r>
              <a:rPr lang="en-GB" smtClean="0"/>
              <a:t>Slide </a:t>
            </a:r>
            <a:fld id="{D09C756B-EB39-4236-ADBB-73052B179AE4}" type="slidenum">
              <a:rPr lang="en-GB" smtClean="0"/>
              <a:pPr/>
              <a:t>14</a:t>
            </a:fld>
            <a:endParaRPr lang="en-GB"/>
          </a:p>
        </p:txBody>
      </p:sp>
      <p:sp>
        <p:nvSpPr>
          <p:cNvPr id="6" name="Title 5"/>
          <p:cNvSpPr>
            <a:spLocks noGrp="1"/>
          </p:cNvSpPr>
          <p:nvPr>
            <p:ph type="title"/>
          </p:nvPr>
        </p:nvSpPr>
        <p:spPr/>
        <p:txBody>
          <a:bodyPr/>
          <a:lstStyle/>
          <a:p>
            <a:r>
              <a:rPr lang="en-US" dirty="0" smtClean="0"/>
              <a:t>Complementary Communications Technologies</a:t>
            </a:r>
            <a:endParaRPr lang="en-US" dirty="0"/>
          </a:p>
        </p:txBody>
      </p:sp>
      <p:sp>
        <p:nvSpPr>
          <p:cNvPr id="3" name="Date Placeholder 2"/>
          <p:cNvSpPr>
            <a:spLocks noGrp="1"/>
          </p:cNvSpPr>
          <p:nvPr>
            <p:ph type="dt" idx="4294967295"/>
          </p:nvPr>
        </p:nvSpPr>
        <p:spPr>
          <a:xfrm>
            <a:off x="0" y="333375"/>
            <a:ext cx="1874838" cy="273050"/>
          </a:xfrm>
        </p:spPr>
        <p:txBody>
          <a:bodyPr/>
          <a:lstStyle/>
          <a:p>
            <a:r>
              <a:rPr lang="en-US" smtClean="0"/>
              <a:t>November 2014</a:t>
            </a:r>
            <a:endParaRPr lang="en-GB" dirty="0"/>
          </a:p>
        </p:txBody>
      </p:sp>
    </p:spTree>
    <p:extLst>
      <p:ext uri="{BB962C8B-B14F-4D97-AF65-F5344CB8AC3E}">
        <p14:creationId xmlns:p14="http://schemas.microsoft.com/office/powerpoint/2010/main" val="2567065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4294967295"/>
          </p:nvPr>
        </p:nvSpPr>
        <p:spPr>
          <a:xfrm>
            <a:off x="696912" y="333375"/>
            <a:ext cx="1874823" cy="273050"/>
          </a:xfrm>
        </p:spPr>
        <p:txBody>
          <a:bodyPr/>
          <a:lstStyle/>
          <a:p>
            <a:r>
              <a:rPr lang="en-US" smtClean="0"/>
              <a:t>November 2014</a:t>
            </a:r>
            <a:endParaRPr lang="en-GB" dirty="0"/>
          </a:p>
        </p:txBody>
      </p:sp>
      <p:sp>
        <p:nvSpPr>
          <p:cNvPr id="4" name="Footer Placeholder 3"/>
          <p:cNvSpPr>
            <a:spLocks noGrp="1"/>
          </p:cNvSpPr>
          <p:nvPr>
            <p:ph type="ftr" idx="11"/>
          </p:nvPr>
        </p:nvSpPr>
        <p:spPr/>
        <p:txBody>
          <a:bodyPr/>
          <a:lstStyle/>
          <a:p>
            <a:r>
              <a:rPr lang="en-GB" smtClean="0"/>
              <a:t>Tim Godfrey, EPRI</a:t>
            </a:r>
            <a:endParaRPr lang="en-GB" dirty="0"/>
          </a:p>
        </p:txBody>
      </p:sp>
      <p:sp>
        <p:nvSpPr>
          <p:cNvPr id="5" name="Slide Number Placeholder 4"/>
          <p:cNvSpPr>
            <a:spLocks noGrp="1"/>
          </p:cNvSpPr>
          <p:nvPr>
            <p:ph type="sldNum" idx="12"/>
          </p:nvPr>
        </p:nvSpPr>
        <p:spPr/>
        <p:txBody>
          <a:bodyPr/>
          <a:lstStyle/>
          <a:p>
            <a:r>
              <a:rPr lang="en-GB" smtClean="0"/>
              <a:t>Slide </a:t>
            </a:r>
            <a:fld id="{D09C756B-EB39-4236-ADBB-73052B179AE4}" type="slidenum">
              <a:rPr lang="en-GB" smtClean="0"/>
              <a:pPr/>
              <a:t>15</a:t>
            </a:fld>
            <a:endParaRPr lang="en-GB"/>
          </a:p>
        </p:txBody>
      </p:sp>
      <p:sp>
        <p:nvSpPr>
          <p:cNvPr id="6" name="Title 5"/>
          <p:cNvSpPr>
            <a:spLocks noGrp="1"/>
          </p:cNvSpPr>
          <p:nvPr>
            <p:ph type="title"/>
          </p:nvPr>
        </p:nvSpPr>
        <p:spPr/>
        <p:txBody>
          <a:bodyPr/>
          <a:lstStyle/>
          <a:p>
            <a:r>
              <a:rPr lang="en-US" dirty="0" smtClean="0"/>
              <a:t>Example of Mesh Network</a:t>
            </a:r>
            <a:endParaRPr lang="en-US" dirty="0"/>
          </a:p>
        </p:txBody>
      </p:sp>
      <p:pic>
        <p:nvPicPr>
          <p:cNvPr id="4098" name="Picture 2" descr="http://upload.wikimedia.org/wikipedia/commons/c/c5/17_node_mesh_netwo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524000"/>
            <a:ext cx="6326837" cy="46871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6248400"/>
            <a:ext cx="4873450" cy="261610"/>
          </a:xfrm>
          <a:prstGeom prst="rect">
            <a:avLst/>
          </a:prstGeom>
          <a:noFill/>
        </p:spPr>
        <p:txBody>
          <a:bodyPr wrap="none" rtlCol="0">
            <a:spAutoFit/>
          </a:bodyPr>
          <a:lstStyle/>
          <a:p>
            <a:r>
              <a:rPr lang="en-US" sz="1100" dirty="0">
                <a:solidFill>
                  <a:schemeClr val="tx1"/>
                </a:solidFill>
              </a:rPr>
              <a:t>http://upload.wikimedia.org/wikipedia/commons/c/c5/17_node_mesh_network.png</a:t>
            </a:r>
          </a:p>
        </p:txBody>
      </p:sp>
    </p:spTree>
    <p:extLst>
      <p:ext uri="{BB962C8B-B14F-4D97-AF65-F5344CB8AC3E}">
        <p14:creationId xmlns:p14="http://schemas.microsoft.com/office/powerpoint/2010/main" val="167095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smtClean="0"/>
              <a:t>Many utility field networks and devices are expected to have a lifetime of 15 or more years. </a:t>
            </a:r>
          </a:p>
          <a:p>
            <a:pPr>
              <a:buFont typeface="Arial" panose="020B0604020202020204" pitchFamily="34" charset="0"/>
              <a:buChar char="•"/>
            </a:pPr>
            <a:endParaRPr lang="en-US" dirty="0"/>
          </a:p>
          <a:p>
            <a:pPr>
              <a:buFont typeface="Arial" panose="020B0604020202020204" pitchFamily="34" charset="0"/>
              <a:buChar char="•"/>
            </a:pPr>
            <a:r>
              <a:rPr lang="en-US" dirty="0" smtClean="0"/>
              <a:t>IEEE 802 standards continue to evolve, but typically provide a backward compatibility path to older versions, enabling extended life cycles.</a:t>
            </a:r>
          </a:p>
          <a:p>
            <a:pPr>
              <a:buFont typeface="Arial" panose="020B0604020202020204" pitchFamily="34" charset="0"/>
              <a:buChar char="•"/>
            </a:pPr>
            <a:endParaRPr lang="en-US" dirty="0"/>
          </a:p>
        </p:txBody>
      </p:sp>
      <p:sp>
        <p:nvSpPr>
          <p:cNvPr id="3" name="Footer Placeholder 2"/>
          <p:cNvSpPr>
            <a:spLocks noGrp="1"/>
          </p:cNvSpPr>
          <p:nvPr>
            <p:ph type="ftr" idx="11"/>
          </p:nvPr>
        </p:nvSpPr>
        <p:spPr/>
        <p:txBody>
          <a:bodyPr/>
          <a:lstStyle/>
          <a:p>
            <a:r>
              <a:rPr lang="en-GB" smtClean="0"/>
              <a:t>Tim Godfrey, EPRI</a:t>
            </a:r>
            <a:endParaRPr lang="en-GB" dirty="0"/>
          </a:p>
        </p:txBody>
      </p:sp>
      <p:sp>
        <p:nvSpPr>
          <p:cNvPr id="4" name="Slide Number Placeholder 3"/>
          <p:cNvSpPr>
            <a:spLocks noGrp="1"/>
          </p:cNvSpPr>
          <p:nvPr>
            <p:ph type="sldNum" idx="12"/>
          </p:nvPr>
        </p:nvSpPr>
        <p:spPr/>
        <p:txBody>
          <a:bodyPr/>
          <a:lstStyle/>
          <a:p>
            <a:r>
              <a:rPr lang="en-GB" smtClean="0"/>
              <a:t>Slide </a:t>
            </a:r>
            <a:fld id="{D09C756B-EB39-4236-ADBB-73052B179AE4}" type="slidenum">
              <a:rPr lang="en-GB" smtClean="0"/>
              <a:pPr/>
              <a:t>16</a:t>
            </a:fld>
            <a:endParaRPr lang="en-GB"/>
          </a:p>
        </p:txBody>
      </p:sp>
      <p:sp>
        <p:nvSpPr>
          <p:cNvPr id="5" name="Title 4"/>
          <p:cNvSpPr>
            <a:spLocks noGrp="1"/>
          </p:cNvSpPr>
          <p:nvPr>
            <p:ph type="title"/>
          </p:nvPr>
        </p:nvSpPr>
        <p:spPr/>
        <p:txBody>
          <a:bodyPr/>
          <a:lstStyle/>
          <a:p>
            <a:r>
              <a:rPr lang="en-US" dirty="0" smtClean="0"/>
              <a:t>Lifecycle Considerations</a:t>
            </a:r>
            <a:endParaRPr lang="en-US" dirty="0"/>
          </a:p>
        </p:txBody>
      </p:sp>
    </p:spTree>
    <p:extLst>
      <p:ext uri="{BB962C8B-B14F-4D97-AF65-F5344CB8AC3E}">
        <p14:creationId xmlns:p14="http://schemas.microsoft.com/office/powerpoint/2010/main" val="870208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standards hierarchy</a:t>
            </a:r>
            <a:endParaRPr lang="en-US" dirty="0"/>
          </a:p>
        </p:txBody>
      </p:sp>
      <p:cxnSp>
        <p:nvCxnSpPr>
          <p:cNvPr id="14" name="Straight Connector 13"/>
          <p:cNvCxnSpPr/>
          <p:nvPr/>
        </p:nvCxnSpPr>
        <p:spPr bwMode="auto">
          <a:xfrm>
            <a:off x="1391080" y="2033911"/>
            <a:ext cx="6034123" cy="11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a:off x="139108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99967" y="2040786"/>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800833"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4987949"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420047"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8053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cxnSp>
        <p:nvCxnSpPr>
          <p:cNvPr id="34" name="Straight Connector 33"/>
          <p:cNvCxnSpPr/>
          <p:nvPr/>
        </p:nvCxnSpPr>
        <p:spPr bwMode="auto">
          <a:xfrm flipH="1">
            <a:off x="2577627" y="2874403"/>
            <a:ext cx="1681" cy="333922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Rectangle 30"/>
          <p:cNvSpPr/>
          <p:nvPr/>
        </p:nvSpPr>
        <p:spPr bwMode="auto">
          <a:xfrm>
            <a:off x="2687633" y="40464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11ac</a:t>
            </a:r>
          </a:p>
        </p:txBody>
      </p:sp>
      <p:sp>
        <p:nvSpPr>
          <p:cNvPr id="32" name="Rectangle 31"/>
          <p:cNvSpPr/>
          <p:nvPr/>
        </p:nvSpPr>
        <p:spPr bwMode="auto">
          <a:xfrm>
            <a:off x="2687633" y="42750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11ad</a:t>
            </a:r>
          </a:p>
        </p:txBody>
      </p:sp>
      <p:cxnSp>
        <p:nvCxnSpPr>
          <p:cNvPr id="39" name="Straight Arrow Connector 38"/>
          <p:cNvCxnSpPr>
            <a:endCxn id="32" idx="1"/>
          </p:cNvCxnSpPr>
          <p:nvPr/>
        </p:nvCxnSpPr>
        <p:spPr bwMode="auto">
          <a:xfrm>
            <a:off x="2572475" y="4389390"/>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2572476" y="4613464"/>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2577627" y="415086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2687633" y="45036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11ae</a:t>
            </a:r>
          </a:p>
        </p:txBody>
      </p:sp>
      <p:cxnSp>
        <p:nvCxnSpPr>
          <p:cNvPr id="52" name="Straight Arrow Connector 51"/>
          <p:cNvCxnSpPr/>
          <p:nvPr/>
        </p:nvCxnSpPr>
        <p:spPr bwMode="auto">
          <a:xfrm>
            <a:off x="2577627" y="482635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2687634" y="4732290"/>
            <a:ext cx="418241" cy="22860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11af</a:t>
            </a:r>
          </a:p>
        </p:txBody>
      </p:sp>
      <p:cxnSp>
        <p:nvCxnSpPr>
          <p:cNvPr id="55" name="Straight Arrow Connector 54"/>
          <p:cNvCxnSpPr/>
          <p:nvPr/>
        </p:nvCxnSpPr>
        <p:spPr bwMode="auto">
          <a:xfrm>
            <a:off x="2572475" y="5067300"/>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2687634" y="4960890"/>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11ah</a:t>
            </a:r>
          </a:p>
        </p:txBody>
      </p:sp>
      <p:cxnSp>
        <p:nvCxnSpPr>
          <p:cNvPr id="57" name="Straight Arrow Connector 56"/>
          <p:cNvCxnSpPr/>
          <p:nvPr/>
        </p:nvCxnSpPr>
        <p:spPr bwMode="auto">
          <a:xfrm>
            <a:off x="2572475" y="529836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0" name="Rectangle 59"/>
          <p:cNvSpPr/>
          <p:nvPr/>
        </p:nvSpPr>
        <p:spPr bwMode="auto">
          <a:xfrm>
            <a:off x="2115275" y="2971800"/>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3" name="Rectangle 62"/>
          <p:cNvSpPr/>
          <p:nvPr/>
        </p:nvSpPr>
        <p:spPr bwMode="auto">
          <a:xfrm>
            <a:off x="2115275" y="3124200"/>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6" name="Rectangle 65"/>
          <p:cNvSpPr/>
          <p:nvPr/>
        </p:nvSpPr>
        <p:spPr bwMode="auto">
          <a:xfrm>
            <a:off x="2115275" y="3276600"/>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8" name="Rectangle 67"/>
          <p:cNvSpPr/>
          <p:nvPr/>
        </p:nvSpPr>
        <p:spPr bwMode="auto">
          <a:xfrm>
            <a:off x="2115275" y="3688081"/>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1" name="Rectangle 70"/>
          <p:cNvSpPr/>
          <p:nvPr/>
        </p:nvSpPr>
        <p:spPr bwMode="auto">
          <a:xfrm>
            <a:off x="2115275" y="3840481"/>
            <a:ext cx="953359" cy="45719"/>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72" name="Right Brace 71"/>
          <p:cNvSpPr/>
          <p:nvPr/>
        </p:nvSpPr>
        <p:spPr bwMode="auto">
          <a:xfrm>
            <a:off x="3274282" y="2971800"/>
            <a:ext cx="364993" cy="9144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3" name="TextBox 72"/>
          <p:cNvSpPr txBox="1"/>
          <p:nvPr/>
        </p:nvSpPr>
        <p:spPr>
          <a:xfrm>
            <a:off x="3639275" y="3271688"/>
            <a:ext cx="3639843"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FFFFFF">
                    <a:lumMod val="65000"/>
                  </a:srgbClr>
                </a:solidFill>
                <a:latin typeface="Arial" charset="0"/>
                <a:ea typeface="+mn-ea"/>
              </a:rPr>
              <a:t>802.11a through 802.11z: Completed</a:t>
            </a:r>
            <a:endParaRPr lang="en-US" sz="1600" dirty="0">
              <a:solidFill>
                <a:srgbClr val="FFFFFF">
                  <a:lumMod val="65000"/>
                </a:srgbClr>
              </a:solidFill>
              <a:latin typeface="Arial" charset="0"/>
              <a:ea typeface="+mn-ea"/>
            </a:endParaRPr>
          </a:p>
        </p:txBody>
      </p:sp>
      <p:sp>
        <p:nvSpPr>
          <p:cNvPr id="74" name="Oval 73"/>
          <p:cNvSpPr/>
          <p:nvPr/>
        </p:nvSpPr>
        <p:spPr bwMode="auto">
          <a:xfrm>
            <a:off x="2556449" y="3581400"/>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Oval 74"/>
          <p:cNvSpPr/>
          <p:nvPr/>
        </p:nvSpPr>
        <p:spPr bwMode="auto">
          <a:xfrm>
            <a:off x="2556449" y="3395246"/>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6" name="Oval 75"/>
          <p:cNvSpPr/>
          <p:nvPr/>
        </p:nvSpPr>
        <p:spPr bwMode="auto">
          <a:xfrm>
            <a:off x="2556449" y="3488323"/>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0" name="TextBox 79"/>
          <p:cNvSpPr txBox="1"/>
          <p:nvPr/>
        </p:nvSpPr>
        <p:spPr>
          <a:xfrm>
            <a:off x="3345698" y="40464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5GHz band</a:t>
            </a:r>
            <a:endParaRPr lang="en-US" sz="1200" dirty="0">
              <a:solidFill>
                <a:srgbClr val="000000"/>
              </a:solidFill>
              <a:latin typeface="Arial" charset="0"/>
              <a:ea typeface="+mn-ea"/>
            </a:endParaRPr>
          </a:p>
        </p:txBody>
      </p:sp>
      <p:sp>
        <p:nvSpPr>
          <p:cNvPr id="82" name="Rectangle 81"/>
          <p:cNvSpPr/>
          <p:nvPr/>
        </p:nvSpPr>
        <p:spPr bwMode="auto">
          <a:xfrm>
            <a:off x="2687633" y="5189490"/>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11ai</a:t>
            </a:r>
          </a:p>
        </p:txBody>
      </p:sp>
      <p:cxnSp>
        <p:nvCxnSpPr>
          <p:cNvPr id="83" name="Straight Arrow Connector 82"/>
          <p:cNvCxnSpPr/>
          <p:nvPr/>
        </p:nvCxnSpPr>
        <p:spPr bwMode="auto">
          <a:xfrm>
            <a:off x="2572474" y="5524500"/>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Rectangle 83"/>
          <p:cNvSpPr/>
          <p:nvPr/>
        </p:nvSpPr>
        <p:spPr bwMode="auto">
          <a:xfrm>
            <a:off x="2687633" y="5651847"/>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11ak</a:t>
            </a:r>
          </a:p>
        </p:txBody>
      </p:sp>
      <p:cxnSp>
        <p:nvCxnSpPr>
          <p:cNvPr id="85" name="Straight Arrow Connector 84"/>
          <p:cNvCxnSpPr/>
          <p:nvPr/>
        </p:nvCxnSpPr>
        <p:spPr bwMode="auto">
          <a:xfrm>
            <a:off x="2572474" y="575556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6" name="TextBox 85"/>
          <p:cNvSpPr txBox="1"/>
          <p:nvPr/>
        </p:nvSpPr>
        <p:spPr>
          <a:xfrm>
            <a:off x="3345698" y="425590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Higher rate in 60GHz band</a:t>
            </a:r>
            <a:endParaRPr lang="en-US" sz="1200" dirty="0">
              <a:solidFill>
                <a:srgbClr val="000000"/>
              </a:solidFill>
              <a:latin typeface="Arial" charset="0"/>
              <a:ea typeface="+mn-ea"/>
            </a:endParaRPr>
          </a:p>
        </p:txBody>
      </p:sp>
      <p:sp>
        <p:nvSpPr>
          <p:cNvPr id="87" name="TextBox 86"/>
          <p:cNvSpPr txBox="1"/>
          <p:nvPr/>
        </p:nvSpPr>
        <p:spPr>
          <a:xfrm>
            <a:off x="3345698" y="448450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Prioritization of management frames</a:t>
            </a:r>
            <a:endParaRPr lang="en-US" sz="1200" dirty="0">
              <a:solidFill>
                <a:srgbClr val="000000"/>
              </a:solidFill>
              <a:latin typeface="Arial" charset="0"/>
              <a:ea typeface="+mn-ea"/>
            </a:endParaRPr>
          </a:p>
        </p:txBody>
      </p:sp>
      <p:sp>
        <p:nvSpPr>
          <p:cNvPr id="88" name="TextBox 87"/>
          <p:cNvSpPr txBox="1"/>
          <p:nvPr/>
        </p:nvSpPr>
        <p:spPr>
          <a:xfrm>
            <a:off x="3334475" y="47322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TV White Space</a:t>
            </a:r>
            <a:endParaRPr lang="en-US" sz="1200" dirty="0">
              <a:solidFill>
                <a:srgbClr val="000000"/>
              </a:solidFill>
              <a:latin typeface="Arial" charset="0"/>
              <a:ea typeface="+mn-ea"/>
            </a:endParaRPr>
          </a:p>
        </p:txBody>
      </p:sp>
      <p:sp>
        <p:nvSpPr>
          <p:cNvPr id="89" name="TextBox 88"/>
          <p:cNvSpPr txBox="1"/>
          <p:nvPr/>
        </p:nvSpPr>
        <p:spPr>
          <a:xfrm>
            <a:off x="3334475" y="49608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915MHz Band operation (sub 1GHz)</a:t>
            </a:r>
            <a:endParaRPr lang="en-US" sz="1200" dirty="0">
              <a:solidFill>
                <a:srgbClr val="000000"/>
              </a:solidFill>
              <a:latin typeface="Arial" charset="0"/>
              <a:ea typeface="+mn-ea"/>
            </a:endParaRPr>
          </a:p>
        </p:txBody>
      </p:sp>
      <p:sp>
        <p:nvSpPr>
          <p:cNvPr id="90" name="TextBox 89"/>
          <p:cNvSpPr txBox="1"/>
          <p:nvPr/>
        </p:nvSpPr>
        <p:spPr>
          <a:xfrm>
            <a:off x="3334475" y="5189490"/>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Fast Initial Association</a:t>
            </a:r>
            <a:endParaRPr lang="en-US" sz="1200" dirty="0">
              <a:solidFill>
                <a:srgbClr val="000000"/>
              </a:solidFill>
              <a:latin typeface="Arial" charset="0"/>
              <a:ea typeface="+mn-ea"/>
            </a:endParaRPr>
          </a:p>
        </p:txBody>
      </p:sp>
      <p:sp>
        <p:nvSpPr>
          <p:cNvPr id="91" name="TextBox 90"/>
          <p:cNvSpPr txBox="1"/>
          <p:nvPr/>
        </p:nvSpPr>
        <p:spPr>
          <a:xfrm>
            <a:off x="3331947" y="5868269"/>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Pre-Association Discovery Task Group</a:t>
            </a:r>
            <a:endParaRPr lang="en-US" sz="1200" dirty="0">
              <a:solidFill>
                <a:srgbClr val="000000"/>
              </a:solidFill>
              <a:latin typeface="Arial" charset="0"/>
              <a:ea typeface="+mn-ea"/>
            </a:endParaRPr>
          </a:p>
        </p:txBody>
      </p:sp>
      <p:sp>
        <p:nvSpPr>
          <p:cNvPr id="92" name="Rectangle 91"/>
          <p:cNvSpPr/>
          <p:nvPr/>
        </p:nvSpPr>
        <p:spPr bwMode="auto">
          <a:xfrm>
            <a:off x="2687634" y="5419809"/>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11aj</a:t>
            </a:r>
          </a:p>
        </p:txBody>
      </p:sp>
      <p:cxnSp>
        <p:nvCxnSpPr>
          <p:cNvPr id="93" name="Straight Arrow Connector 92"/>
          <p:cNvCxnSpPr/>
          <p:nvPr/>
        </p:nvCxnSpPr>
        <p:spPr bwMode="auto">
          <a:xfrm>
            <a:off x="2572475" y="5984168"/>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4" name="TextBox 93"/>
          <p:cNvSpPr txBox="1"/>
          <p:nvPr/>
        </p:nvSpPr>
        <p:spPr>
          <a:xfrm>
            <a:off x="3338823" y="5402491"/>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China Millimeter Wave Task Group</a:t>
            </a:r>
            <a:endParaRPr lang="en-US" sz="1200" dirty="0">
              <a:solidFill>
                <a:srgbClr val="000000"/>
              </a:solidFill>
              <a:latin typeface="Arial" charset="0"/>
              <a:ea typeface="+mn-ea"/>
            </a:endParaRPr>
          </a:p>
        </p:txBody>
      </p:sp>
      <p:sp>
        <p:nvSpPr>
          <p:cNvPr id="59" name="Rectangle 58"/>
          <p:cNvSpPr/>
          <p:nvPr/>
        </p:nvSpPr>
        <p:spPr bwMode="auto">
          <a:xfrm>
            <a:off x="156639" y="3891045"/>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65" name="Rectangle 64"/>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7" name="Rectangle 66"/>
          <p:cNvSpPr/>
          <p:nvPr/>
        </p:nvSpPr>
        <p:spPr bwMode="auto">
          <a:xfrm>
            <a:off x="156639" y="4174123"/>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69" name="TextBox 68"/>
          <p:cNvSpPr txBox="1"/>
          <p:nvPr/>
        </p:nvSpPr>
        <p:spPr>
          <a:xfrm>
            <a:off x="612094" y="3852446"/>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70" name="TextBox 69"/>
          <p:cNvSpPr txBox="1"/>
          <p:nvPr/>
        </p:nvSpPr>
        <p:spPr>
          <a:xfrm>
            <a:off x="612094" y="4174123"/>
            <a:ext cx="196079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More Grid relevant</a:t>
            </a:r>
            <a:endParaRPr lang="en-US" sz="1200" dirty="0">
              <a:solidFill>
                <a:srgbClr val="000000"/>
              </a:solidFill>
              <a:latin typeface="Arial" charset="0"/>
              <a:ea typeface="+mn-ea"/>
            </a:endParaRPr>
          </a:p>
        </p:txBody>
      </p:sp>
      <p:sp>
        <p:nvSpPr>
          <p:cNvPr id="77" name="TextBox 76"/>
          <p:cNvSpPr txBox="1"/>
          <p:nvPr/>
        </p:nvSpPr>
        <p:spPr>
          <a:xfrm>
            <a:off x="612094" y="4454377"/>
            <a:ext cx="193514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Less Grid relevant</a:t>
            </a:r>
            <a:endParaRPr lang="en-US" sz="1200" dirty="0">
              <a:solidFill>
                <a:srgbClr val="000000"/>
              </a:solidFill>
              <a:latin typeface="Arial" charset="0"/>
              <a:ea typeface="+mn-ea"/>
            </a:endParaRPr>
          </a:p>
        </p:txBody>
      </p:sp>
      <p:sp>
        <p:nvSpPr>
          <p:cNvPr id="79" name="Rectangle 78"/>
          <p:cNvSpPr/>
          <p:nvPr/>
        </p:nvSpPr>
        <p:spPr bwMode="auto">
          <a:xfrm>
            <a:off x="2687634" y="5875290"/>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11aq</a:t>
            </a:r>
          </a:p>
        </p:txBody>
      </p:sp>
      <p:cxnSp>
        <p:nvCxnSpPr>
          <p:cNvPr id="81" name="Straight Arrow Connector 80"/>
          <p:cNvCxnSpPr/>
          <p:nvPr/>
        </p:nvCxnSpPr>
        <p:spPr bwMode="auto">
          <a:xfrm>
            <a:off x="2570429" y="6213624"/>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5" name="TextBox 94"/>
          <p:cNvSpPr txBox="1"/>
          <p:nvPr/>
        </p:nvSpPr>
        <p:spPr>
          <a:xfrm>
            <a:off x="3325074" y="5637127"/>
            <a:ext cx="38749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General Link (full bridging over WLAN) joint with 802.1</a:t>
            </a:r>
            <a:endParaRPr lang="en-US" sz="1200" dirty="0">
              <a:solidFill>
                <a:srgbClr val="000000"/>
              </a:solidFill>
              <a:latin typeface="Arial" charset="0"/>
              <a:ea typeface="+mn-ea"/>
            </a:endParaRPr>
          </a:p>
        </p:txBody>
      </p:sp>
      <p:sp>
        <p:nvSpPr>
          <p:cNvPr id="102" name="Rectangle 101"/>
          <p:cNvSpPr/>
          <p:nvPr/>
        </p:nvSpPr>
        <p:spPr bwMode="auto">
          <a:xfrm>
            <a:off x="748250" y="2930549"/>
            <a:ext cx="1371599" cy="937889"/>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91440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7" name="Rectangle 96"/>
          <p:cNvSpPr/>
          <p:nvPr/>
        </p:nvSpPr>
        <p:spPr bwMode="auto">
          <a:xfrm>
            <a:off x="2110624"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8" name="Rectangle 97"/>
          <p:cNvSpPr/>
          <p:nvPr/>
        </p:nvSpPr>
        <p:spPr bwMode="auto">
          <a:xfrm>
            <a:off x="3306848"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103" name="Rectangle 102"/>
          <p:cNvSpPr/>
          <p:nvPr/>
        </p:nvSpPr>
        <p:spPr bwMode="auto">
          <a:xfrm>
            <a:off x="4503072"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104" name="Rectangle 103"/>
          <p:cNvSpPr/>
          <p:nvPr/>
        </p:nvSpPr>
        <p:spPr bwMode="auto">
          <a:xfrm>
            <a:off x="689552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5" name="Rectangle 104"/>
          <p:cNvSpPr/>
          <p:nvPr/>
        </p:nvSpPr>
        <p:spPr bwMode="auto">
          <a:xfrm>
            <a:off x="5699296"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6" name="Straight Arrow Connector 105"/>
          <p:cNvCxnSpPr/>
          <p:nvPr/>
        </p:nvCxnSpPr>
        <p:spPr bwMode="auto">
          <a:xfrm>
            <a:off x="6191107" y="2027036"/>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Rectangle 106"/>
          <p:cNvSpPr/>
          <p:nvPr/>
        </p:nvSpPr>
        <p:spPr bwMode="auto">
          <a:xfrm>
            <a:off x="2692894" y="6101260"/>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a:solidFill>
                  <a:srgbClr val="000000"/>
                </a:solidFill>
                <a:latin typeface="Arial" charset="0"/>
                <a:ea typeface="+mn-ea"/>
              </a:rPr>
              <a:t>11ax</a:t>
            </a:r>
          </a:p>
        </p:txBody>
      </p:sp>
      <p:sp>
        <p:nvSpPr>
          <p:cNvPr id="108" name="TextBox 107"/>
          <p:cNvSpPr txBox="1"/>
          <p:nvPr/>
        </p:nvSpPr>
        <p:spPr>
          <a:xfrm>
            <a:off x="3331947" y="6078476"/>
            <a:ext cx="3036777"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Efficiency WLAN (HEW)</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326644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5715000" y="1524000"/>
            <a:ext cx="762000" cy="4114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802.11ac</a:t>
            </a:r>
            <a:endParaRPr lang="en-US" sz="1100" dirty="0" smtClean="0">
              <a:solidFill>
                <a:srgbClr val="000000"/>
              </a:solidFill>
              <a:latin typeface="Arial" charset="0"/>
              <a:ea typeface="+mn-ea"/>
            </a:endParaRPr>
          </a:p>
        </p:txBody>
      </p:sp>
      <p:sp>
        <p:nvSpPr>
          <p:cNvPr id="44" name="Rounded Rectangle 43"/>
          <p:cNvSpPr/>
          <p:nvPr/>
        </p:nvSpPr>
        <p:spPr bwMode="auto">
          <a:xfrm>
            <a:off x="5715000" y="2667000"/>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2" name="Title 1"/>
          <p:cNvSpPr>
            <a:spLocks noGrp="1"/>
          </p:cNvSpPr>
          <p:nvPr>
            <p:ph type="title"/>
          </p:nvPr>
        </p:nvSpPr>
        <p:spPr/>
        <p:txBody>
          <a:bodyPr/>
          <a:lstStyle/>
          <a:p>
            <a:r>
              <a:rPr lang="en-US" dirty="0" smtClean="0"/>
              <a:t>802.11 – Spectrum / Rate view</a:t>
            </a:r>
            <a:endParaRPr lang="en-US" dirty="0"/>
          </a:p>
        </p:txBody>
      </p:sp>
      <p:cxnSp>
        <p:nvCxnSpPr>
          <p:cNvPr id="4" name="Straight Connector 3"/>
          <p:cNvCxnSpPr/>
          <p:nvPr/>
        </p:nvCxnSpPr>
        <p:spPr bwMode="auto">
          <a:xfrm rot="5400000">
            <a:off x="-17145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4191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bwMode="auto">
          <a:xfrm rot="5400000">
            <a:off x="45339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381000" y="281940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81000" y="632460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2480136" y="1219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1" name="TextBox 10"/>
          <p:cNvSpPr txBox="1"/>
          <p:nvPr/>
        </p:nvSpPr>
        <p:spPr>
          <a:xfrm>
            <a:off x="6420093" y="1219200"/>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10GHz</a:t>
            </a:r>
            <a:endParaRPr lang="en-US" sz="1600" dirty="0">
              <a:solidFill>
                <a:srgbClr val="000000"/>
              </a:solidFill>
              <a:latin typeface="Arial" charset="0"/>
              <a:ea typeface="+mn-ea"/>
            </a:endParaRPr>
          </a:p>
        </p:txBody>
      </p:sp>
      <p:sp>
        <p:nvSpPr>
          <p:cNvPr id="13" name="TextBox 12"/>
          <p:cNvSpPr txBox="1"/>
          <p:nvPr/>
        </p:nvSpPr>
        <p:spPr>
          <a:xfrm>
            <a:off x="304800" y="1219200"/>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886200" y="1219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5334000" y="1219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sp>
        <p:nvSpPr>
          <p:cNvPr id="21" name="Rounded Rectangle 20"/>
          <p:cNvSpPr/>
          <p:nvPr/>
        </p:nvSpPr>
        <p:spPr bwMode="auto">
          <a:xfrm>
            <a:off x="4191000" y="4419600"/>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t"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802.11g</a:t>
            </a:r>
          </a:p>
        </p:txBody>
      </p:sp>
      <p:sp>
        <p:nvSpPr>
          <p:cNvPr id="22" name="Rounded Rectangle 21"/>
          <p:cNvSpPr/>
          <p:nvPr/>
        </p:nvSpPr>
        <p:spPr bwMode="auto">
          <a:xfrm>
            <a:off x="5715000" y="4419600"/>
            <a:ext cx="7620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a:t>
            </a:r>
          </a:p>
        </p:txBody>
      </p:sp>
      <p:sp>
        <p:nvSpPr>
          <p:cNvPr id="23" name="Rounded Rectangle 22"/>
          <p:cNvSpPr/>
          <p:nvPr/>
        </p:nvSpPr>
        <p:spPr bwMode="auto">
          <a:xfrm>
            <a:off x="2286000" y="4419600"/>
            <a:ext cx="457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.11ah</a:t>
            </a:r>
          </a:p>
        </p:txBody>
      </p:sp>
      <p:sp>
        <p:nvSpPr>
          <p:cNvPr id="25" name="Rounded Rectangle 24"/>
          <p:cNvSpPr/>
          <p:nvPr/>
        </p:nvSpPr>
        <p:spPr bwMode="auto">
          <a:xfrm>
            <a:off x="762000" y="4419600"/>
            <a:ext cx="838200" cy="1524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.11af</a:t>
            </a:r>
          </a:p>
        </p:txBody>
      </p:sp>
      <p:sp>
        <p:nvSpPr>
          <p:cNvPr id="28" name="Rounded Rectangle 27"/>
          <p:cNvSpPr/>
          <p:nvPr/>
        </p:nvSpPr>
        <p:spPr bwMode="auto">
          <a:xfrm>
            <a:off x="5105400" y="4419600"/>
            <a:ext cx="228600" cy="1219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.11y</a:t>
            </a:r>
          </a:p>
        </p:txBody>
      </p:sp>
      <p:cxnSp>
        <p:nvCxnSpPr>
          <p:cNvPr id="32" name="Straight Connector 31"/>
          <p:cNvCxnSpPr/>
          <p:nvPr/>
        </p:nvCxnSpPr>
        <p:spPr bwMode="auto">
          <a:xfrm>
            <a:off x="304800" y="545339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TextBox 35"/>
          <p:cNvSpPr txBox="1"/>
          <p:nvPr/>
        </p:nvSpPr>
        <p:spPr>
          <a:xfrm>
            <a:off x="113127" y="5224790"/>
            <a:ext cx="686406"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10Mbps</a:t>
            </a:r>
            <a:endParaRPr lang="en-US" sz="1100" dirty="0">
              <a:solidFill>
                <a:srgbClr val="000000"/>
              </a:solidFill>
              <a:latin typeface="Arial" charset="0"/>
              <a:ea typeface="+mn-ea"/>
            </a:endParaRPr>
          </a:p>
        </p:txBody>
      </p:sp>
      <p:cxnSp>
        <p:nvCxnSpPr>
          <p:cNvPr id="37" name="Straight Connector 36"/>
          <p:cNvCxnSpPr/>
          <p:nvPr/>
        </p:nvCxnSpPr>
        <p:spPr bwMode="auto">
          <a:xfrm>
            <a:off x="304800" y="4005590"/>
            <a:ext cx="8305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8" name="TextBox 37"/>
          <p:cNvSpPr txBox="1"/>
          <p:nvPr/>
        </p:nvSpPr>
        <p:spPr>
          <a:xfrm>
            <a:off x="73854" y="3776990"/>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100Mbps</a:t>
            </a:r>
            <a:endParaRPr lang="en-US" sz="1100" dirty="0">
              <a:solidFill>
                <a:srgbClr val="000000"/>
              </a:solidFill>
              <a:latin typeface="Arial" charset="0"/>
              <a:ea typeface="+mn-ea"/>
            </a:endParaRPr>
          </a:p>
        </p:txBody>
      </p:sp>
      <p:sp>
        <p:nvSpPr>
          <p:cNvPr id="39" name="Rounded Rectangle 38"/>
          <p:cNvSpPr/>
          <p:nvPr/>
        </p:nvSpPr>
        <p:spPr bwMode="auto">
          <a:xfrm>
            <a:off x="7924800" y="533400"/>
            <a:ext cx="457200" cy="34290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.11ad</a:t>
            </a:r>
          </a:p>
        </p:txBody>
      </p:sp>
      <p:sp>
        <p:nvSpPr>
          <p:cNvPr id="42" name="TextBox 41"/>
          <p:cNvSpPr txBox="1"/>
          <p:nvPr/>
        </p:nvSpPr>
        <p:spPr>
          <a:xfrm>
            <a:off x="152400" y="2514600"/>
            <a:ext cx="764953"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500Mbps</a:t>
            </a:r>
            <a:endParaRPr lang="en-US" sz="1100" dirty="0">
              <a:solidFill>
                <a:srgbClr val="000000"/>
              </a:solidFill>
              <a:latin typeface="Arial" charset="0"/>
              <a:ea typeface="+mn-ea"/>
            </a:endParaRPr>
          </a:p>
        </p:txBody>
      </p:sp>
      <p:sp>
        <p:nvSpPr>
          <p:cNvPr id="45" name="Rounded Rectangle 44"/>
          <p:cNvSpPr/>
          <p:nvPr/>
        </p:nvSpPr>
        <p:spPr bwMode="auto">
          <a:xfrm>
            <a:off x="6477000" y="4419600"/>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.11p</a:t>
            </a:r>
          </a:p>
        </p:txBody>
      </p:sp>
      <p:sp>
        <p:nvSpPr>
          <p:cNvPr id="46" name="Rounded Rectangle 45"/>
          <p:cNvSpPr/>
          <p:nvPr/>
        </p:nvSpPr>
        <p:spPr bwMode="auto">
          <a:xfrm>
            <a:off x="5486400" y="4419600"/>
            <a:ext cx="228600" cy="16002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vert270" wrap="square" lIns="0" tIns="0" rIns="0"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.11j</a:t>
            </a:r>
          </a:p>
        </p:txBody>
      </p:sp>
      <p:sp>
        <p:nvSpPr>
          <p:cNvPr id="47" name="TextBox 46"/>
          <p:cNvSpPr txBox="1"/>
          <p:nvPr/>
        </p:nvSpPr>
        <p:spPr>
          <a:xfrm>
            <a:off x="7772400" y="1219200"/>
            <a:ext cx="822662"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60GHz</a:t>
            </a:r>
            <a:endParaRPr lang="en-US" sz="1600" dirty="0">
              <a:solidFill>
                <a:srgbClr val="000000"/>
              </a:solidFill>
              <a:latin typeface="Arial" charset="0"/>
              <a:ea typeface="+mn-ea"/>
            </a:endParaRPr>
          </a:p>
        </p:txBody>
      </p:sp>
      <p:sp>
        <p:nvSpPr>
          <p:cNvPr id="48" name="Rounded Rectangle 47"/>
          <p:cNvSpPr/>
          <p:nvPr/>
        </p:nvSpPr>
        <p:spPr bwMode="auto">
          <a:xfrm>
            <a:off x="4191000" y="5257800"/>
            <a:ext cx="762000" cy="1066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a:t>
            </a:r>
          </a:p>
          <a:p>
            <a:pPr algn="ctr" defTabSz="914400">
              <a:spcBef>
                <a:spcPts val="0"/>
              </a:spcBef>
              <a:buClrTx/>
              <a:buSzTx/>
              <a:buFontTx/>
              <a:buNone/>
            </a:pPr>
            <a:r>
              <a:rPr lang="en-US" sz="1200" dirty="0" smtClean="0">
                <a:solidFill>
                  <a:srgbClr val="000000"/>
                </a:solidFill>
                <a:latin typeface="Arial" charset="0"/>
                <a:ea typeface="+mn-ea"/>
              </a:rPr>
              <a:t>802.11b</a:t>
            </a:r>
          </a:p>
        </p:txBody>
      </p:sp>
      <p:sp>
        <p:nvSpPr>
          <p:cNvPr id="49" name="Rounded Rectangle 48"/>
          <p:cNvSpPr/>
          <p:nvPr/>
        </p:nvSpPr>
        <p:spPr bwMode="auto">
          <a:xfrm>
            <a:off x="4191000" y="2667000"/>
            <a:ext cx="762000" cy="2971800"/>
          </a:xfrm>
          <a:prstGeom prst="roundRect">
            <a:avLst/>
          </a:prstGeom>
          <a:solidFill>
            <a:schemeClr val="accent1">
              <a:lumMod val="20000"/>
              <a:lumOff val="80000"/>
              <a:alpha val="40000"/>
            </a:schemeClr>
          </a:solidFill>
          <a:ln w="9525" cap="flat" cmpd="sng" algn="ctr">
            <a:solidFill>
              <a:schemeClr val="tx1"/>
            </a:solidFill>
            <a:prstDash val="solid"/>
            <a:round/>
            <a:headEnd type="none" w="med" len="med"/>
            <a:tailEnd type="none" w="med" len="med"/>
          </a:ln>
          <a:effectLst/>
        </p:spPr>
        <p:txBody>
          <a:bodyPr vert="horz" wrap="square" lIns="18288" tIns="45720" rIns="18288" bIns="0"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802.11n</a:t>
            </a:r>
          </a:p>
        </p:txBody>
      </p:sp>
      <p:sp>
        <p:nvSpPr>
          <p:cNvPr id="31" name="TextBox 30"/>
          <p:cNvSpPr txBox="1"/>
          <p:nvPr/>
        </p:nvSpPr>
        <p:spPr>
          <a:xfrm>
            <a:off x="152400" y="6019800"/>
            <a:ext cx="607859" cy="261610"/>
          </a:xfrm>
          <a:prstGeom prst="rect">
            <a:avLst/>
          </a:prstGeom>
          <a:noFill/>
        </p:spPr>
        <p:txBody>
          <a:bodyPr wrap="none" rtlCol="0">
            <a:spAutoFit/>
          </a:bodyPr>
          <a:lstStyle/>
          <a:p>
            <a:pPr algn="ctr" defTabSz="914400">
              <a:spcBef>
                <a:spcPct val="50000"/>
              </a:spcBef>
              <a:buClrTx/>
              <a:buSzTx/>
              <a:buFontTx/>
              <a:buNone/>
            </a:pPr>
            <a:r>
              <a:rPr lang="en-US" sz="1100" dirty="0" smtClean="0">
                <a:solidFill>
                  <a:srgbClr val="000000"/>
                </a:solidFill>
                <a:latin typeface="Arial" charset="0"/>
                <a:ea typeface="+mn-ea"/>
              </a:rPr>
              <a:t>1Mbps</a:t>
            </a:r>
            <a:endParaRPr lang="en-US" sz="1100" dirty="0">
              <a:solidFill>
                <a:srgbClr val="000000"/>
              </a:solidFill>
              <a:latin typeface="Arial" charset="0"/>
              <a:ea typeface="+mn-ea"/>
            </a:endParaRPr>
          </a:p>
        </p:txBody>
      </p:sp>
    </p:spTree>
    <p:extLst>
      <p:ext uri="{BB962C8B-B14F-4D97-AF65-F5344CB8AC3E}">
        <p14:creationId xmlns:p14="http://schemas.microsoft.com/office/powerpoint/2010/main" val="2655324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0"/>
          <p:cNvGrpSpPr/>
          <p:nvPr/>
        </p:nvGrpSpPr>
        <p:grpSpPr>
          <a:xfrm>
            <a:off x="3288650" y="5767711"/>
            <a:ext cx="3979431" cy="785489"/>
            <a:chOff x="3288650" y="5767711"/>
            <a:chExt cx="3979431" cy="785489"/>
          </a:xfrm>
        </p:grpSpPr>
        <p:sp>
          <p:nvSpPr>
            <p:cNvPr id="46" name="Rectangle 45"/>
            <p:cNvSpPr/>
            <p:nvPr/>
          </p:nvSpPr>
          <p:spPr bwMode="auto">
            <a:xfrm>
              <a:off x="3288650" y="6324600"/>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802.15.10</a:t>
              </a:r>
            </a:p>
          </p:txBody>
        </p:sp>
        <p:sp>
          <p:nvSpPr>
            <p:cNvPr id="77" name="TextBox 76"/>
            <p:cNvSpPr txBox="1"/>
            <p:nvPr/>
          </p:nvSpPr>
          <p:spPr>
            <a:xfrm>
              <a:off x="4859152" y="5767711"/>
              <a:ext cx="2408929" cy="307777"/>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Layer 2 Routing Task Group</a:t>
              </a:r>
              <a:endParaRPr lang="en-US" sz="1400" dirty="0">
                <a:solidFill>
                  <a:srgbClr val="000000"/>
                </a:solidFill>
                <a:latin typeface="Arial" charset="0"/>
                <a:ea typeface="+mn-ea"/>
              </a:endParaRPr>
            </a:p>
          </p:txBody>
        </p:sp>
        <p:cxnSp>
          <p:nvCxnSpPr>
            <p:cNvPr id="81" name="Straight Arrow Connector 80"/>
            <p:cNvCxnSpPr/>
            <p:nvPr/>
          </p:nvCxnSpPr>
          <p:spPr bwMode="auto">
            <a:xfrm flipH="1">
              <a:off x="4242009" y="5996311"/>
              <a:ext cx="838772" cy="3482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8" name="Straight Arrow Connector 77"/>
            <p:cNvCxnSpPr>
              <a:stCxn id="29" idx="2"/>
              <a:endCxn id="46" idx="0"/>
            </p:cNvCxnSpPr>
            <p:nvPr/>
          </p:nvCxnSpPr>
          <p:spPr bwMode="auto">
            <a:xfrm>
              <a:off x="3765330" y="6224911"/>
              <a:ext cx="0" cy="9968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2" name="Title 1"/>
          <p:cNvSpPr>
            <a:spLocks noGrp="1"/>
          </p:cNvSpPr>
          <p:nvPr>
            <p:ph type="title"/>
          </p:nvPr>
        </p:nvSpPr>
        <p:spPr/>
        <p:txBody>
          <a:bodyPr/>
          <a:lstStyle/>
          <a:p>
            <a:r>
              <a:rPr lang="en-US" dirty="0" smtClean="0"/>
              <a:t>IEEE 802.15 standards hierarchy</a:t>
            </a:r>
            <a:endParaRPr lang="en-US" dirty="0"/>
          </a:p>
        </p:txBody>
      </p: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grpSp>
        <p:nvGrpSpPr>
          <p:cNvPr id="5" name="Group 108"/>
          <p:cNvGrpSpPr/>
          <p:nvPr/>
        </p:nvGrpSpPr>
        <p:grpSpPr>
          <a:xfrm>
            <a:off x="3894274" y="3634111"/>
            <a:ext cx="4487726" cy="1752600"/>
            <a:chOff x="3894274" y="3634111"/>
            <a:chExt cx="4282938" cy="1752600"/>
          </a:xfrm>
        </p:grpSpPr>
        <p:sp>
          <p:nvSpPr>
            <p:cNvPr id="53" name="Rectangle 52"/>
            <p:cNvSpPr/>
            <p:nvPr/>
          </p:nvSpPr>
          <p:spPr bwMode="auto">
            <a:xfrm>
              <a:off x="4013408" y="51581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4r</a:t>
              </a:r>
            </a:p>
          </p:txBody>
        </p:sp>
        <p:cxnSp>
          <p:nvCxnSpPr>
            <p:cNvPr id="58" name="Straight Arrow Connector 57"/>
            <p:cNvCxnSpPr/>
            <p:nvPr/>
          </p:nvCxnSpPr>
          <p:spPr bwMode="auto">
            <a:xfrm>
              <a:off x="3894274" y="5264209"/>
              <a:ext cx="12252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0" name="Straight Connector 69"/>
            <p:cNvCxnSpPr/>
            <p:nvPr/>
          </p:nvCxnSpPr>
          <p:spPr bwMode="auto">
            <a:xfrm>
              <a:off x="3894274" y="5045103"/>
              <a:ext cx="0" cy="2191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4013408" y="37865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4e</a:t>
              </a:r>
            </a:p>
          </p:txBody>
        </p:sp>
        <p:sp>
          <p:nvSpPr>
            <p:cNvPr id="31" name="Rectangle 30"/>
            <p:cNvSpPr/>
            <p:nvPr/>
          </p:nvSpPr>
          <p:spPr bwMode="auto">
            <a:xfrm>
              <a:off x="4013408" y="40151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100" dirty="0" smtClean="0">
                  <a:solidFill>
                    <a:srgbClr val="000000"/>
                  </a:solidFill>
                  <a:latin typeface="Arial" charset="0"/>
                  <a:ea typeface="+mn-ea"/>
                </a:rPr>
                <a:t>4g</a:t>
              </a:r>
            </a:p>
          </p:txBody>
        </p:sp>
        <p:sp>
          <p:nvSpPr>
            <p:cNvPr id="32" name="Rectangle 31"/>
            <p:cNvSpPr/>
            <p:nvPr/>
          </p:nvSpPr>
          <p:spPr bwMode="auto">
            <a:xfrm>
              <a:off x="4013408" y="42437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4k</a:t>
              </a:r>
            </a:p>
          </p:txBody>
        </p:sp>
        <p:cxnSp>
          <p:nvCxnSpPr>
            <p:cNvPr id="36" name="Straight Connector 35"/>
            <p:cNvCxnSpPr/>
            <p:nvPr/>
          </p:nvCxnSpPr>
          <p:spPr bwMode="auto">
            <a:xfrm flipH="1">
              <a:off x="3894274" y="3634111"/>
              <a:ext cx="3977" cy="141894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Arrow Connector 38"/>
            <p:cNvCxnSpPr>
              <a:endCxn id="32" idx="1"/>
            </p:cNvCxnSpPr>
            <p:nvPr/>
          </p:nvCxnSpPr>
          <p:spPr bwMode="auto">
            <a:xfrm>
              <a:off x="3898250" y="43580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a:off x="3898251" y="411964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3903402" y="3898772"/>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nvSpPr>
          <p:spPr bwMode="auto">
            <a:xfrm>
              <a:off x="4013408" y="4472311"/>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4m</a:t>
              </a:r>
            </a:p>
          </p:txBody>
        </p:sp>
        <p:cxnSp>
          <p:nvCxnSpPr>
            <p:cNvPr id="52" name="Straight Arrow Connector 51"/>
            <p:cNvCxnSpPr/>
            <p:nvPr/>
          </p:nvCxnSpPr>
          <p:spPr bwMode="auto">
            <a:xfrm>
              <a:off x="3903402" y="457426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4" name="Rectangle 53"/>
            <p:cNvSpPr/>
            <p:nvPr/>
          </p:nvSpPr>
          <p:spPr bwMode="auto">
            <a:xfrm>
              <a:off x="4013409" y="47009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4n</a:t>
              </a:r>
            </a:p>
          </p:txBody>
        </p:sp>
        <p:cxnSp>
          <p:nvCxnSpPr>
            <p:cNvPr id="55" name="Straight Arrow Connector 54"/>
            <p:cNvCxnSpPr/>
            <p:nvPr/>
          </p:nvCxnSpPr>
          <p:spPr bwMode="auto">
            <a:xfrm>
              <a:off x="3898250" y="481521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Rectangle 55"/>
            <p:cNvSpPr/>
            <p:nvPr/>
          </p:nvSpPr>
          <p:spPr bwMode="auto">
            <a:xfrm>
              <a:off x="4013409" y="492951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4q</a:t>
              </a:r>
            </a:p>
          </p:txBody>
        </p:sp>
        <p:cxnSp>
          <p:nvCxnSpPr>
            <p:cNvPr id="57" name="Straight Arrow Connector 56"/>
            <p:cNvCxnSpPr/>
            <p:nvPr/>
          </p:nvCxnSpPr>
          <p:spPr bwMode="auto">
            <a:xfrm>
              <a:off x="3898250" y="5046279"/>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4" name="TextBox 63"/>
            <p:cNvSpPr txBox="1"/>
            <p:nvPr/>
          </p:nvSpPr>
          <p:spPr>
            <a:xfrm>
              <a:off x="4865205" y="3905157"/>
              <a:ext cx="3312007" cy="338554"/>
            </a:xfrm>
            <a:prstGeom prst="rect">
              <a:avLst/>
            </a:prstGeom>
            <a:noFill/>
          </p:spPr>
          <p:txBody>
            <a:bodyPr wrap="square" rtlCol="0">
              <a:spAutoFit/>
            </a:bodyPr>
            <a:lstStyle/>
            <a:p>
              <a:pPr algn="ctr" defTabSz="914400">
                <a:spcBef>
                  <a:spcPct val="50000"/>
                </a:spcBef>
                <a:buClrTx/>
                <a:buSzTx/>
                <a:buFontTx/>
                <a:buNone/>
              </a:pPr>
              <a:r>
                <a:rPr lang="en-US" sz="1600" dirty="0" smtClean="0">
                  <a:solidFill>
                    <a:srgbClr val="000000"/>
                  </a:solidFill>
                  <a:latin typeface="Arial" charset="0"/>
                  <a:ea typeface="+mn-ea"/>
                </a:rPr>
                <a:t>Smart Utility Networks (</a:t>
              </a:r>
              <a:r>
                <a:rPr lang="en-US" sz="1600" dirty="0" err="1" smtClean="0">
                  <a:solidFill>
                    <a:srgbClr val="000000"/>
                  </a:solidFill>
                  <a:latin typeface="Arial" charset="0"/>
                  <a:ea typeface="+mn-ea"/>
                </a:rPr>
                <a:t>WiSUN</a:t>
              </a:r>
              <a:r>
                <a:rPr lang="en-US" sz="1600" dirty="0" smtClean="0">
                  <a:solidFill>
                    <a:srgbClr val="000000"/>
                  </a:solidFill>
                  <a:latin typeface="Arial" charset="0"/>
                  <a:ea typeface="+mn-ea"/>
                </a:rPr>
                <a:t>) AMI</a:t>
              </a:r>
              <a:endParaRPr lang="en-US" sz="1600" dirty="0">
                <a:solidFill>
                  <a:srgbClr val="000000"/>
                </a:solidFill>
                <a:latin typeface="Arial" charset="0"/>
                <a:ea typeface="+mn-ea"/>
              </a:endParaRPr>
            </a:p>
          </p:txBody>
        </p:sp>
        <p:cxnSp>
          <p:nvCxnSpPr>
            <p:cNvPr id="65" name="Straight Arrow Connector 64"/>
            <p:cNvCxnSpPr>
              <a:stCxn id="64" idx="1"/>
            </p:cNvCxnSpPr>
            <p:nvPr/>
          </p:nvCxnSpPr>
          <p:spPr bwMode="auto">
            <a:xfrm flipH="1">
              <a:off x="4420432" y="4074434"/>
              <a:ext cx="444773"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0" name="Straight Arrow Connector 59"/>
            <p:cNvCxnSpPr>
              <a:stCxn id="64" idx="1"/>
            </p:cNvCxnSpPr>
            <p:nvPr/>
          </p:nvCxnSpPr>
          <p:spPr bwMode="auto">
            <a:xfrm flipH="1" flipV="1">
              <a:off x="4431655" y="3926383"/>
              <a:ext cx="433550" cy="14805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6" name="TextBox 65"/>
            <p:cNvSpPr txBox="1"/>
            <p:nvPr/>
          </p:nvSpPr>
          <p:spPr>
            <a:xfrm>
              <a:off x="5117450" y="4233446"/>
              <a:ext cx="811441" cy="338554"/>
            </a:xfrm>
            <a:prstGeom prst="rect">
              <a:avLst/>
            </a:prstGeom>
            <a:noFill/>
          </p:spPr>
          <p:txBody>
            <a:bodyPr wrap="none" rtlCol="0">
              <a:spAutoFit/>
            </a:bodyPr>
            <a:lstStyle/>
            <a:p>
              <a:pPr defTabSz="914400">
                <a:spcBef>
                  <a:spcPct val="50000"/>
                </a:spcBef>
                <a:buClrTx/>
                <a:buSzTx/>
                <a:buFontTx/>
                <a:buNone/>
              </a:pPr>
              <a:r>
                <a:rPr lang="en-US" sz="1600" dirty="0" smtClean="0">
                  <a:solidFill>
                    <a:srgbClr val="000000"/>
                  </a:solidFill>
                  <a:latin typeface="Arial" charset="0"/>
                  <a:ea typeface="+mn-ea"/>
                </a:rPr>
                <a:t>LECIM</a:t>
              </a:r>
              <a:endParaRPr lang="en-US" sz="1600" dirty="0">
                <a:solidFill>
                  <a:srgbClr val="000000"/>
                </a:solidFill>
                <a:latin typeface="Arial" charset="0"/>
                <a:ea typeface="+mn-ea"/>
              </a:endParaRPr>
            </a:p>
          </p:txBody>
        </p:sp>
        <p:cxnSp>
          <p:nvCxnSpPr>
            <p:cNvPr id="71" name="Straight Arrow Connector 70"/>
            <p:cNvCxnSpPr>
              <a:stCxn id="66" idx="1"/>
              <a:endCxn id="32" idx="3"/>
            </p:cNvCxnSpPr>
            <p:nvPr/>
          </p:nvCxnSpPr>
          <p:spPr bwMode="auto">
            <a:xfrm flipH="1" flipV="1">
              <a:off x="4431649" y="4358011"/>
              <a:ext cx="685801" cy="447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74" name="TextBox 73"/>
            <p:cNvSpPr txBox="1"/>
            <p:nvPr/>
          </p:nvSpPr>
          <p:spPr>
            <a:xfrm>
              <a:off x="5068481" y="4531634"/>
              <a:ext cx="3100829" cy="338554"/>
            </a:xfrm>
            <a:prstGeom prst="rect">
              <a:avLst/>
            </a:prstGeom>
            <a:noFill/>
          </p:spPr>
          <p:txBody>
            <a:bodyPr wrap="none" rtlCol="0">
              <a:spAutoFit/>
            </a:bodyPr>
            <a:lstStyle/>
            <a:p>
              <a:pPr defTabSz="914400">
                <a:spcBef>
                  <a:spcPct val="50000"/>
                </a:spcBef>
                <a:buClrTx/>
                <a:buSzTx/>
                <a:buFontTx/>
                <a:buNone/>
              </a:pPr>
              <a:r>
                <a:rPr lang="en-US" sz="1600" dirty="0" err="1" smtClean="0">
                  <a:solidFill>
                    <a:srgbClr val="000000"/>
                  </a:solidFill>
                  <a:latin typeface="Arial" charset="0"/>
                  <a:ea typeface="+mn-ea"/>
                </a:rPr>
                <a:t>WiSUN</a:t>
              </a:r>
              <a:r>
                <a:rPr lang="en-US" sz="1600" dirty="0" smtClean="0">
                  <a:solidFill>
                    <a:srgbClr val="000000"/>
                  </a:solidFill>
                  <a:latin typeface="Arial" charset="0"/>
                  <a:ea typeface="+mn-ea"/>
                </a:rPr>
                <a:t> (AMI) </a:t>
              </a:r>
              <a:r>
                <a:rPr lang="en-US" sz="1600" dirty="0" smtClean="0">
                  <a:solidFill>
                    <a:srgbClr val="000000"/>
                  </a:solidFill>
                  <a:latin typeface="Arial" charset="0"/>
                  <a:ea typeface="+mn-ea"/>
                </a:rPr>
                <a:t>for TV White Space</a:t>
              </a:r>
              <a:endParaRPr lang="en-US" sz="1600" dirty="0">
                <a:solidFill>
                  <a:srgbClr val="000000"/>
                </a:solidFill>
                <a:latin typeface="Arial" charset="0"/>
                <a:ea typeface="+mn-ea"/>
              </a:endParaRPr>
            </a:p>
          </p:txBody>
        </p:sp>
        <p:cxnSp>
          <p:nvCxnSpPr>
            <p:cNvPr id="75" name="Straight Arrow Connector 74"/>
            <p:cNvCxnSpPr>
              <a:stCxn id="74" idx="1"/>
            </p:cNvCxnSpPr>
            <p:nvPr/>
          </p:nvCxnSpPr>
          <p:spPr bwMode="auto">
            <a:xfrm flipH="1" flipV="1">
              <a:off x="4459958" y="4592877"/>
              <a:ext cx="608524" cy="10803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14" name="Straight Connector 13"/>
          <p:cNvCxnSpPr/>
          <p:nvPr/>
        </p:nvCxnSpPr>
        <p:spPr bwMode="auto">
          <a:xfrm flipV="1">
            <a:off x="1391080" y="2028180"/>
            <a:ext cx="5985997" cy="573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9" name="Rectangle 88"/>
          <p:cNvSpPr/>
          <p:nvPr/>
        </p:nvSpPr>
        <p:spPr bwMode="auto">
          <a:xfrm>
            <a:off x="91440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92" name="Rectangle 91"/>
          <p:cNvSpPr/>
          <p:nvPr/>
        </p:nvSpPr>
        <p:spPr bwMode="auto">
          <a:xfrm>
            <a:off x="2110624"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94" name="Rectangle 93"/>
          <p:cNvSpPr/>
          <p:nvPr/>
        </p:nvSpPr>
        <p:spPr bwMode="auto">
          <a:xfrm>
            <a:off x="4503072"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sp>
        <p:nvSpPr>
          <p:cNvPr id="97" name="Rectangle 96"/>
          <p:cNvSpPr/>
          <p:nvPr/>
        </p:nvSpPr>
        <p:spPr bwMode="auto">
          <a:xfrm>
            <a:off x="6895520"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100" name="Rectangle 99"/>
          <p:cNvSpPr/>
          <p:nvPr/>
        </p:nvSpPr>
        <p:spPr bwMode="auto">
          <a:xfrm>
            <a:off x="5699296"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cxnSp>
        <p:nvCxnSpPr>
          <p:cNvPr id="102" name="Straight Arrow Connector 101"/>
          <p:cNvCxnSpPr/>
          <p:nvPr/>
        </p:nvCxnSpPr>
        <p:spPr bwMode="auto">
          <a:xfrm>
            <a:off x="4977653" y="2041932"/>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139108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257935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3787100"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6184232" y="20339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a:off x="7378795" y="2040786"/>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3657600" y="1805311"/>
            <a:ext cx="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8" name="Group 112"/>
          <p:cNvGrpSpPr/>
          <p:nvPr/>
        </p:nvGrpSpPr>
        <p:grpSpPr>
          <a:xfrm>
            <a:off x="151469" y="1179921"/>
            <a:ext cx="8193087" cy="2020479"/>
            <a:chOff x="151469" y="1044252"/>
            <a:chExt cx="8193087" cy="2020479"/>
          </a:xfrm>
        </p:grpSpPr>
        <p:sp>
          <p:nvSpPr>
            <p:cNvPr id="95" name="Rectangle 94"/>
            <p:cNvSpPr/>
            <p:nvPr/>
          </p:nvSpPr>
          <p:spPr bwMode="auto">
            <a:xfrm>
              <a:off x="990600" y="1096963"/>
              <a:ext cx="1905000"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6" name="Rectangle 95"/>
            <p:cNvSpPr/>
            <p:nvPr/>
          </p:nvSpPr>
          <p:spPr bwMode="auto">
            <a:xfrm>
              <a:off x="4586454" y="1044252"/>
              <a:ext cx="3109745" cy="936948"/>
            </a:xfrm>
            <a:prstGeom prst="rect">
              <a:avLst/>
            </a:prstGeom>
            <a:solidFill>
              <a:schemeClr val="bg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8" name="Rectangle 97"/>
            <p:cNvSpPr/>
            <p:nvPr/>
          </p:nvSpPr>
          <p:spPr bwMode="auto">
            <a:xfrm>
              <a:off x="151469" y="2043650"/>
              <a:ext cx="3045506" cy="102108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99" name="Rectangle 98"/>
            <p:cNvSpPr/>
            <p:nvPr/>
          </p:nvSpPr>
          <p:spPr bwMode="auto">
            <a:xfrm>
              <a:off x="4448245" y="2050528"/>
              <a:ext cx="3896311" cy="949201"/>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grpSp>
      <p:sp>
        <p:nvSpPr>
          <p:cNvPr id="93" name="Rectangle 92"/>
          <p:cNvSpPr/>
          <p:nvPr/>
        </p:nvSpPr>
        <p:spPr bwMode="auto">
          <a:xfrm>
            <a:off x="3306848"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grpSp>
        <p:nvGrpSpPr>
          <p:cNvPr id="9" name="Group 107"/>
          <p:cNvGrpSpPr/>
          <p:nvPr/>
        </p:nvGrpSpPr>
        <p:grpSpPr>
          <a:xfrm>
            <a:off x="156639" y="2874403"/>
            <a:ext cx="5756422" cy="3562468"/>
            <a:chOff x="156639" y="2874403"/>
            <a:chExt cx="5756422" cy="3562468"/>
          </a:xfrm>
        </p:grpSpPr>
        <p:sp>
          <p:nvSpPr>
            <p:cNvPr id="90" name="TextBox 89"/>
            <p:cNvSpPr txBox="1"/>
            <p:nvPr/>
          </p:nvSpPr>
          <p:spPr>
            <a:xfrm>
              <a:off x="1320353" y="5913651"/>
              <a:ext cx="1802994" cy="523220"/>
            </a:xfrm>
            <a:prstGeom prst="rect">
              <a:avLst/>
            </a:prstGeom>
            <a:noFill/>
          </p:spPr>
          <p:txBody>
            <a:bodyPr wrap="none" rtlCol="0">
              <a:spAutoFit/>
            </a:bodyPr>
            <a:lstStyle/>
            <a:p>
              <a:pPr algn="ctr" defTabSz="914400">
                <a:spcBef>
                  <a:spcPct val="50000"/>
                </a:spcBef>
                <a:buClrTx/>
                <a:buSzTx/>
                <a:buFontTx/>
                <a:buNone/>
              </a:pPr>
              <a:r>
                <a:rPr lang="en-US" sz="1400" dirty="0" smtClean="0">
                  <a:solidFill>
                    <a:srgbClr val="000000"/>
                  </a:solidFill>
                  <a:latin typeface="Arial" charset="0"/>
                  <a:ea typeface="+mn-ea"/>
                </a:rPr>
                <a:t>Key Management</a:t>
              </a:r>
              <a:r>
                <a:rPr lang="en-US" sz="1400" dirty="0">
                  <a:solidFill>
                    <a:srgbClr val="000000"/>
                  </a:solidFill>
                  <a:latin typeface="Arial" charset="0"/>
                  <a:ea typeface="+mn-ea"/>
                </a:rPr>
                <a:t/>
              </a:r>
              <a:br>
                <a:rPr lang="en-US" sz="1400" dirty="0">
                  <a:solidFill>
                    <a:srgbClr val="000000"/>
                  </a:solidFill>
                  <a:latin typeface="Arial" charset="0"/>
                  <a:ea typeface="+mn-ea"/>
                </a:rPr>
              </a:br>
              <a:r>
                <a:rPr lang="en-US" sz="1400" dirty="0" smtClean="0">
                  <a:solidFill>
                    <a:srgbClr val="000000"/>
                  </a:solidFill>
                  <a:latin typeface="Arial" charset="0"/>
                  <a:ea typeface="+mn-ea"/>
                </a:rPr>
                <a:t>Protocol Task Group</a:t>
              </a:r>
            </a:p>
          </p:txBody>
        </p:sp>
        <p:sp>
          <p:nvSpPr>
            <p:cNvPr id="80" name="Rectangle 79"/>
            <p:cNvSpPr/>
            <p:nvPr/>
          </p:nvSpPr>
          <p:spPr bwMode="auto">
            <a:xfrm>
              <a:off x="156639" y="3891045"/>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83" name="Rectangle 82"/>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4" name="Rectangle 83"/>
            <p:cNvSpPr/>
            <p:nvPr/>
          </p:nvSpPr>
          <p:spPr bwMode="auto">
            <a:xfrm>
              <a:off x="156639" y="4174123"/>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85" name="TextBox 84"/>
            <p:cNvSpPr txBox="1"/>
            <p:nvPr/>
          </p:nvSpPr>
          <p:spPr>
            <a:xfrm>
              <a:off x="612094" y="3852446"/>
              <a:ext cx="9252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a:t>
              </a:r>
              <a:endParaRPr lang="en-US" sz="1200" dirty="0">
                <a:solidFill>
                  <a:srgbClr val="000000"/>
                </a:solidFill>
                <a:latin typeface="Arial" charset="0"/>
                <a:ea typeface="+mn-ea"/>
              </a:endParaRPr>
            </a:p>
          </p:txBody>
        </p:sp>
        <p:sp>
          <p:nvSpPr>
            <p:cNvPr id="86" name="TextBox 85"/>
            <p:cNvSpPr txBox="1"/>
            <p:nvPr/>
          </p:nvSpPr>
          <p:spPr>
            <a:xfrm>
              <a:off x="612094" y="4174123"/>
              <a:ext cx="2045753"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More Grid relevant</a:t>
              </a:r>
              <a:endParaRPr lang="en-US" sz="1200" dirty="0">
                <a:solidFill>
                  <a:srgbClr val="000000"/>
                </a:solidFill>
                <a:latin typeface="Arial" charset="0"/>
                <a:ea typeface="+mn-ea"/>
              </a:endParaRPr>
            </a:p>
          </p:txBody>
        </p:sp>
        <p:sp>
          <p:nvSpPr>
            <p:cNvPr id="87" name="TextBox 86"/>
            <p:cNvSpPr txBox="1"/>
            <p:nvPr/>
          </p:nvSpPr>
          <p:spPr>
            <a:xfrm>
              <a:off x="612094" y="4454377"/>
              <a:ext cx="206338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Less Grid relevant</a:t>
              </a:r>
              <a:endParaRPr lang="en-US" sz="1200" dirty="0">
                <a:solidFill>
                  <a:srgbClr val="000000"/>
                </a:solidFill>
                <a:latin typeface="Arial" charset="0"/>
                <a:ea typeface="+mn-ea"/>
              </a:endParaRPr>
            </a:p>
          </p:txBody>
        </p:sp>
        <p:cxnSp>
          <p:nvCxnSpPr>
            <p:cNvPr id="34" name="Straight Connector 33"/>
            <p:cNvCxnSpPr>
              <a:endCxn id="29" idx="0"/>
            </p:cNvCxnSpPr>
            <p:nvPr/>
          </p:nvCxnSpPr>
          <p:spPr bwMode="auto">
            <a:xfrm>
              <a:off x="3765330" y="2874403"/>
              <a:ext cx="0" cy="312190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Rectangle 27"/>
            <p:cNvSpPr/>
            <p:nvPr/>
          </p:nvSpPr>
          <p:spPr bwMode="auto">
            <a:xfrm>
              <a:off x="3288650" y="34055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802.15.4</a:t>
              </a:r>
            </a:p>
          </p:txBody>
        </p:sp>
        <p:sp>
          <p:nvSpPr>
            <p:cNvPr id="42" name="Rectangle 41"/>
            <p:cNvSpPr/>
            <p:nvPr/>
          </p:nvSpPr>
          <p:spPr bwMode="auto">
            <a:xfrm>
              <a:off x="3288650" y="32835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3" name="Rectangle 42"/>
            <p:cNvSpPr/>
            <p:nvPr/>
          </p:nvSpPr>
          <p:spPr bwMode="auto">
            <a:xfrm>
              <a:off x="3288650" y="317691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7" name="Rectangle 46"/>
            <p:cNvSpPr/>
            <p:nvPr/>
          </p:nvSpPr>
          <p:spPr bwMode="auto">
            <a:xfrm>
              <a:off x="3288650" y="5739061"/>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8" name="Rectangle 47"/>
            <p:cNvSpPr/>
            <p:nvPr/>
          </p:nvSpPr>
          <p:spPr bwMode="auto">
            <a:xfrm>
              <a:off x="3288650" y="5825117"/>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49" name="Rectangle 48"/>
            <p:cNvSpPr/>
            <p:nvPr/>
          </p:nvSpPr>
          <p:spPr bwMode="auto">
            <a:xfrm>
              <a:off x="3288650" y="5905786"/>
              <a:ext cx="953359" cy="4571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29" name="Rectangle 28"/>
            <p:cNvSpPr/>
            <p:nvPr/>
          </p:nvSpPr>
          <p:spPr bwMode="auto">
            <a:xfrm>
              <a:off x="3288650" y="5996311"/>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802.15.9</a:t>
              </a:r>
            </a:p>
          </p:txBody>
        </p:sp>
        <p:sp>
          <p:nvSpPr>
            <p:cNvPr id="59" name="TextBox 58"/>
            <p:cNvSpPr txBox="1"/>
            <p:nvPr/>
          </p:nvSpPr>
          <p:spPr>
            <a:xfrm>
              <a:off x="5080781" y="3329311"/>
              <a:ext cx="832280"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ZigBee</a:t>
              </a:r>
              <a:endParaRPr lang="en-US" sz="1600" dirty="0">
                <a:solidFill>
                  <a:srgbClr val="000000"/>
                </a:solidFill>
                <a:latin typeface="Arial" charset="0"/>
                <a:ea typeface="+mn-ea"/>
              </a:endParaRPr>
            </a:p>
          </p:txBody>
        </p:sp>
        <p:cxnSp>
          <p:nvCxnSpPr>
            <p:cNvPr id="61" name="Straight Arrow Connector 60"/>
            <p:cNvCxnSpPr>
              <a:stCxn id="59" idx="1"/>
              <a:endCxn id="28" idx="3"/>
            </p:cNvCxnSpPr>
            <p:nvPr/>
          </p:nvCxnSpPr>
          <p:spPr bwMode="auto">
            <a:xfrm flipH="1">
              <a:off x="4242009" y="3498588"/>
              <a:ext cx="838772" cy="212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1" name="Straight Arrow Connector 90"/>
            <p:cNvCxnSpPr>
              <a:stCxn id="90" idx="3"/>
              <a:endCxn id="29" idx="1"/>
            </p:cNvCxnSpPr>
            <p:nvPr/>
          </p:nvCxnSpPr>
          <p:spPr bwMode="auto">
            <a:xfrm flipV="1">
              <a:off x="3123347" y="6110611"/>
              <a:ext cx="165303" cy="6465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 name="Rectangle 43"/>
            <p:cNvSpPr/>
            <p:nvPr/>
          </p:nvSpPr>
          <p:spPr bwMode="auto">
            <a:xfrm>
              <a:off x="3288650" y="3054992"/>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104" name="Rectangle 103"/>
            <p:cNvSpPr/>
            <p:nvPr/>
          </p:nvSpPr>
          <p:spPr bwMode="auto">
            <a:xfrm>
              <a:off x="3288649" y="5663433"/>
              <a:ext cx="953359" cy="45719"/>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grpSp>
    </p:spTree>
    <p:extLst>
      <p:ext uri="{BB962C8B-B14F-4D97-AF65-F5344CB8AC3E}">
        <p14:creationId xmlns:p14="http://schemas.microsoft.com/office/powerpoint/2010/main" val="158412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cap="none" dirty="0" smtClean="0"/>
              <a:t>Note – this is a draft: work in progress…</a:t>
            </a:r>
            <a:endParaRPr lang="en-US" sz="3200" cap="none" dirty="0"/>
          </a:p>
        </p:txBody>
      </p:sp>
      <p:sp>
        <p:nvSpPr>
          <p:cNvPr id="3" name="Footer Placeholder 2"/>
          <p:cNvSpPr>
            <a:spLocks noGrp="1"/>
          </p:cNvSpPr>
          <p:nvPr>
            <p:ph type="ftr" idx="11"/>
          </p:nvPr>
        </p:nvSpPr>
        <p:spPr/>
        <p:txBody>
          <a:bodyPr/>
          <a:lstStyle/>
          <a:p>
            <a:r>
              <a:rPr lang="en-GB" smtClean="0"/>
              <a:t>Tim Godfrey, EPRI</a:t>
            </a:r>
            <a:endParaRPr lang="en-GB" dirty="0"/>
          </a:p>
        </p:txBody>
      </p:sp>
      <p:sp>
        <p:nvSpPr>
          <p:cNvPr id="4" name="Slide Number Placeholder 3"/>
          <p:cNvSpPr>
            <a:spLocks noGrp="1"/>
          </p:cNvSpPr>
          <p:nvPr>
            <p:ph type="sldNum" idx="12"/>
          </p:nvPr>
        </p:nvSpPr>
        <p:spPr/>
        <p:txBody>
          <a:bodyPr/>
          <a:lstStyle/>
          <a:p>
            <a:r>
              <a:rPr lang="en-GB" smtClean="0"/>
              <a:t>Slide </a:t>
            </a:r>
            <a:fld id="{D09C756B-EB39-4236-ADBB-73052B179AE4}" type="slidenum">
              <a:rPr lang="en-GB" smtClean="0"/>
              <a:pPr/>
              <a:t>2</a:t>
            </a:fld>
            <a:endParaRPr lang="en-GB"/>
          </a:p>
        </p:txBody>
      </p:sp>
    </p:spTree>
    <p:extLst>
      <p:ext uri="{BB962C8B-B14F-4D97-AF65-F5344CB8AC3E}">
        <p14:creationId xmlns:p14="http://schemas.microsoft.com/office/powerpoint/2010/main" val="762378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802.15.4 PHY Overview (data rate </a:t>
            </a:r>
            <a:r>
              <a:rPr lang="en-US" dirty="0" err="1" smtClean="0"/>
              <a:t>vs</a:t>
            </a:r>
            <a:r>
              <a:rPr lang="en-US" dirty="0" smtClean="0"/>
              <a:t> frequency)</a:t>
            </a:r>
            <a:endParaRPr lang="en-US" dirty="0"/>
          </a:p>
        </p:txBody>
      </p:sp>
      <p:cxnSp>
        <p:nvCxnSpPr>
          <p:cNvPr id="4" name="Straight Connector 3"/>
          <p:cNvCxnSpPr/>
          <p:nvPr/>
        </p:nvCxnSpPr>
        <p:spPr bwMode="auto">
          <a:xfrm rot="5400000">
            <a:off x="-1143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bwMode="auto">
          <a:xfrm rot="5400000">
            <a:off x="21717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bwMode="auto">
          <a:xfrm>
            <a:off x="1219200" y="59436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TextBox 8"/>
          <p:cNvSpPr txBox="1"/>
          <p:nvPr/>
        </p:nvSpPr>
        <p:spPr>
          <a:xfrm>
            <a:off x="304800" y="4267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1GHz</a:t>
            </a:r>
            <a:endParaRPr lang="en-US" sz="1600" dirty="0">
              <a:solidFill>
                <a:srgbClr val="000000"/>
              </a:solidFill>
              <a:latin typeface="Arial" charset="0"/>
              <a:ea typeface="+mn-ea"/>
            </a:endParaRPr>
          </a:p>
        </p:txBody>
      </p:sp>
      <p:sp>
        <p:nvSpPr>
          <p:cNvPr id="13" name="TextBox 12"/>
          <p:cNvSpPr txBox="1"/>
          <p:nvPr/>
        </p:nvSpPr>
        <p:spPr>
          <a:xfrm>
            <a:off x="152400" y="5715000"/>
            <a:ext cx="947696"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500MHz</a:t>
            </a:r>
            <a:endParaRPr lang="en-US" sz="1600" dirty="0">
              <a:solidFill>
                <a:srgbClr val="000000"/>
              </a:solidFill>
              <a:latin typeface="Arial" charset="0"/>
              <a:ea typeface="+mn-ea"/>
            </a:endParaRPr>
          </a:p>
        </p:txBody>
      </p:sp>
      <p:sp>
        <p:nvSpPr>
          <p:cNvPr id="14" name="TextBox 13"/>
          <p:cNvSpPr txBox="1"/>
          <p:nvPr/>
        </p:nvSpPr>
        <p:spPr>
          <a:xfrm>
            <a:off x="304800" y="27432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2GHz</a:t>
            </a:r>
            <a:endParaRPr lang="en-US" sz="1600" dirty="0">
              <a:solidFill>
                <a:srgbClr val="000000"/>
              </a:solidFill>
              <a:latin typeface="Arial" charset="0"/>
              <a:ea typeface="+mn-ea"/>
            </a:endParaRPr>
          </a:p>
        </p:txBody>
      </p:sp>
      <p:sp>
        <p:nvSpPr>
          <p:cNvPr id="15" name="TextBox 14"/>
          <p:cNvSpPr txBox="1"/>
          <p:nvPr/>
        </p:nvSpPr>
        <p:spPr>
          <a:xfrm>
            <a:off x="304800" y="1371600"/>
            <a:ext cx="708848"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5GHz</a:t>
            </a:r>
            <a:endParaRPr lang="en-US" sz="1600" dirty="0">
              <a:solidFill>
                <a:srgbClr val="000000"/>
              </a:solidFill>
              <a:latin typeface="Arial" charset="0"/>
              <a:ea typeface="+mn-ea"/>
            </a:endParaRPr>
          </a:p>
        </p:txBody>
      </p:sp>
      <p:cxnSp>
        <p:nvCxnSpPr>
          <p:cNvPr id="31" name="Straight Connector 30"/>
          <p:cNvCxnSpPr/>
          <p:nvPr/>
        </p:nvCxnSpPr>
        <p:spPr bwMode="auto">
          <a:xfrm>
            <a:off x="1143000" y="29972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066800" y="1524000"/>
            <a:ext cx="75438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4" name="TextBox 33"/>
          <p:cNvSpPr txBox="1"/>
          <p:nvPr/>
        </p:nvSpPr>
        <p:spPr>
          <a:xfrm>
            <a:off x="1981200" y="1219200"/>
            <a:ext cx="79438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10Kbps</a:t>
            </a:r>
            <a:endParaRPr lang="en-US" sz="1600" dirty="0">
              <a:solidFill>
                <a:srgbClr val="000000"/>
              </a:solidFill>
              <a:latin typeface="Arial" charset="0"/>
              <a:ea typeface="+mn-ea"/>
            </a:endParaRPr>
          </a:p>
        </p:txBody>
      </p:sp>
      <p:sp>
        <p:nvSpPr>
          <p:cNvPr id="36" name="TextBox 35"/>
          <p:cNvSpPr txBox="1"/>
          <p:nvPr/>
        </p:nvSpPr>
        <p:spPr>
          <a:xfrm>
            <a:off x="4167489" y="1219200"/>
            <a:ext cx="898579"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100Kbps</a:t>
            </a:r>
            <a:endParaRPr lang="en-US" sz="1600" dirty="0">
              <a:solidFill>
                <a:srgbClr val="000000"/>
              </a:solidFill>
              <a:latin typeface="Arial" charset="0"/>
              <a:ea typeface="+mn-ea"/>
            </a:endParaRPr>
          </a:p>
        </p:txBody>
      </p:sp>
      <p:sp>
        <p:nvSpPr>
          <p:cNvPr id="38" name="TextBox 37"/>
          <p:cNvSpPr txBox="1"/>
          <p:nvPr/>
        </p:nvSpPr>
        <p:spPr>
          <a:xfrm>
            <a:off x="6324600" y="1219200"/>
            <a:ext cx="757515" cy="338554"/>
          </a:xfrm>
          <a:prstGeom prst="rect">
            <a:avLst/>
          </a:prstGeom>
          <a:noFill/>
        </p:spPr>
        <p:txBody>
          <a:bodyPr wrap="none" rtlCol="0">
            <a:spAutoFit/>
          </a:bodyPr>
          <a:lstStyle/>
          <a:p>
            <a:pPr algn="ctr" defTabSz="914400">
              <a:spcBef>
                <a:spcPct val="50000"/>
              </a:spcBef>
              <a:buClrTx/>
              <a:buSzTx/>
              <a:buFontTx/>
              <a:buNone/>
            </a:pPr>
            <a:r>
              <a:rPr lang="en-US" sz="1600" dirty="0" smtClean="0">
                <a:solidFill>
                  <a:srgbClr val="000000"/>
                </a:solidFill>
                <a:latin typeface="Arial" charset="0"/>
                <a:ea typeface="+mn-ea"/>
              </a:rPr>
              <a:t>1Mbps</a:t>
            </a:r>
            <a:endParaRPr lang="en-US" sz="1600" dirty="0">
              <a:solidFill>
                <a:srgbClr val="000000"/>
              </a:solidFill>
              <a:latin typeface="Arial" charset="0"/>
              <a:ea typeface="+mn-ea"/>
            </a:endParaRPr>
          </a:p>
        </p:txBody>
      </p:sp>
      <p:cxnSp>
        <p:nvCxnSpPr>
          <p:cNvPr id="50" name="Straight Connector 49"/>
          <p:cNvCxnSpPr/>
          <p:nvPr/>
        </p:nvCxnSpPr>
        <p:spPr bwMode="auto">
          <a:xfrm>
            <a:off x="1143000" y="44704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a:off x="4457700" y="3924300"/>
            <a:ext cx="48006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2" name="Rounded Rectangle 61"/>
          <p:cNvSpPr/>
          <p:nvPr/>
        </p:nvSpPr>
        <p:spPr bwMode="auto">
          <a:xfrm>
            <a:off x="2590800" y="44958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64" name="Rounded Rectangle 63"/>
          <p:cNvSpPr/>
          <p:nvPr/>
        </p:nvSpPr>
        <p:spPr bwMode="auto">
          <a:xfrm>
            <a:off x="4267200" y="4648200"/>
            <a:ext cx="762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a:t>
            </a:r>
          </a:p>
        </p:txBody>
      </p:sp>
      <p:sp>
        <p:nvSpPr>
          <p:cNvPr id="66" name="Rounded Rectangle 65"/>
          <p:cNvSpPr/>
          <p:nvPr/>
        </p:nvSpPr>
        <p:spPr bwMode="auto">
          <a:xfrm>
            <a:off x="4876800" y="44958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69" name="Rounded Rectangle 68"/>
          <p:cNvSpPr/>
          <p:nvPr/>
        </p:nvSpPr>
        <p:spPr bwMode="auto">
          <a:xfrm>
            <a:off x="4876800" y="4800600"/>
            <a:ext cx="11430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 ASK</a:t>
            </a:r>
            <a:endParaRPr lang="en-US" sz="1200" dirty="0">
              <a:solidFill>
                <a:srgbClr val="000000"/>
              </a:solidFill>
              <a:latin typeface="Arial" charset="0"/>
              <a:ea typeface="+mn-ea"/>
            </a:endParaRPr>
          </a:p>
        </p:txBody>
      </p:sp>
      <p:sp>
        <p:nvSpPr>
          <p:cNvPr id="70" name="Rounded Rectangle 69"/>
          <p:cNvSpPr/>
          <p:nvPr/>
        </p:nvSpPr>
        <p:spPr bwMode="auto">
          <a:xfrm>
            <a:off x="2590800" y="48006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2" name="Rounded Rectangle 71"/>
          <p:cNvSpPr/>
          <p:nvPr/>
        </p:nvSpPr>
        <p:spPr bwMode="auto">
          <a:xfrm>
            <a:off x="2971800" y="4648200"/>
            <a:ext cx="914400" cy="1524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ts val="0"/>
              </a:spcBef>
              <a:buClrTx/>
              <a:buSzTx/>
              <a:buFontTx/>
              <a:buNone/>
            </a:pPr>
            <a:r>
              <a:rPr lang="en-US" sz="1200" dirty="0" smtClean="0">
                <a:solidFill>
                  <a:srgbClr val="000000"/>
                </a:solidFill>
                <a:latin typeface="Arial" charset="0"/>
                <a:ea typeface="+mn-ea"/>
              </a:rPr>
              <a:t>BPSK DSSS</a:t>
            </a:r>
          </a:p>
        </p:txBody>
      </p:sp>
      <p:sp>
        <p:nvSpPr>
          <p:cNvPr id="74" name="TextBox 73"/>
          <p:cNvSpPr txBox="1"/>
          <p:nvPr/>
        </p:nvSpPr>
        <p:spPr>
          <a:xfrm>
            <a:off x="838200" y="48006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868</a:t>
            </a:r>
            <a:endParaRPr lang="en-US" sz="900" dirty="0">
              <a:solidFill>
                <a:srgbClr val="000000"/>
              </a:solidFill>
              <a:latin typeface="Arial" charset="0"/>
              <a:ea typeface="+mn-ea"/>
            </a:endParaRPr>
          </a:p>
        </p:txBody>
      </p:sp>
      <p:sp>
        <p:nvSpPr>
          <p:cNvPr id="76" name="TextBox 75"/>
          <p:cNvSpPr txBox="1"/>
          <p:nvPr/>
        </p:nvSpPr>
        <p:spPr>
          <a:xfrm>
            <a:off x="838200" y="46482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915</a:t>
            </a:r>
            <a:endParaRPr lang="en-US" sz="900" dirty="0">
              <a:solidFill>
                <a:srgbClr val="000000"/>
              </a:solidFill>
              <a:latin typeface="Arial" charset="0"/>
              <a:ea typeface="+mn-ea"/>
            </a:endParaRPr>
          </a:p>
        </p:txBody>
      </p:sp>
      <p:sp>
        <p:nvSpPr>
          <p:cNvPr id="78" name="TextBox 77"/>
          <p:cNvSpPr txBox="1"/>
          <p:nvPr/>
        </p:nvSpPr>
        <p:spPr>
          <a:xfrm>
            <a:off x="828582" y="4509701"/>
            <a:ext cx="192361"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920</a:t>
            </a:r>
            <a:endParaRPr lang="en-US" sz="900" dirty="0">
              <a:solidFill>
                <a:srgbClr val="000000"/>
              </a:solidFill>
              <a:latin typeface="Arial" charset="0"/>
              <a:ea typeface="+mn-ea"/>
            </a:endParaRPr>
          </a:p>
        </p:txBody>
      </p:sp>
      <p:sp>
        <p:nvSpPr>
          <p:cNvPr id="80" name="Rounded Rectangle 79"/>
          <p:cNvSpPr/>
          <p:nvPr/>
        </p:nvSpPr>
        <p:spPr bwMode="auto">
          <a:xfrm>
            <a:off x="6477000" y="2590800"/>
            <a:ext cx="762000" cy="3048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81" name="Rounded Rectangle 80"/>
          <p:cNvSpPr/>
          <p:nvPr/>
        </p:nvSpPr>
        <p:spPr bwMode="auto">
          <a:xfrm>
            <a:off x="4191000" y="4495800"/>
            <a:ext cx="762000" cy="152400"/>
          </a:xfrm>
          <a:prstGeom prst="roundRect">
            <a:avLst/>
          </a:prstGeom>
          <a:solidFill>
            <a:schemeClr val="bg2">
              <a:lumMod val="9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GFSK</a:t>
            </a:r>
            <a:endParaRPr lang="en-US" sz="1200" dirty="0">
              <a:solidFill>
                <a:srgbClr val="000000"/>
              </a:solidFill>
              <a:latin typeface="Arial" charset="0"/>
              <a:ea typeface="+mn-ea"/>
            </a:endParaRPr>
          </a:p>
        </p:txBody>
      </p:sp>
      <p:sp>
        <p:nvSpPr>
          <p:cNvPr id="91" name="Rounded Rectangle 90"/>
          <p:cNvSpPr/>
          <p:nvPr/>
        </p:nvSpPr>
        <p:spPr bwMode="auto">
          <a:xfrm>
            <a:off x="3048000" y="5105400"/>
            <a:ext cx="3124200" cy="152400"/>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O-QPSK, ASK</a:t>
            </a:r>
          </a:p>
        </p:txBody>
      </p:sp>
      <p:sp>
        <p:nvSpPr>
          <p:cNvPr id="92" name="TextBox 91"/>
          <p:cNvSpPr txBox="1"/>
          <p:nvPr/>
        </p:nvSpPr>
        <p:spPr>
          <a:xfrm>
            <a:off x="838200" y="51054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780</a:t>
            </a:r>
            <a:endParaRPr lang="en-US" sz="900" dirty="0">
              <a:solidFill>
                <a:srgbClr val="000000"/>
              </a:solidFill>
              <a:latin typeface="Arial" charset="0"/>
              <a:ea typeface="+mn-ea"/>
            </a:endParaRPr>
          </a:p>
        </p:txBody>
      </p:sp>
      <p:sp>
        <p:nvSpPr>
          <p:cNvPr id="98" name="TextBox 97"/>
          <p:cNvSpPr txBox="1"/>
          <p:nvPr/>
        </p:nvSpPr>
        <p:spPr>
          <a:xfrm>
            <a:off x="838200" y="4953000"/>
            <a:ext cx="173124" cy="138499"/>
          </a:xfrm>
          <a:prstGeom prst="rect">
            <a:avLst/>
          </a:prstGeom>
          <a:noFill/>
        </p:spPr>
        <p:txBody>
          <a:bodyPr wrap="none" lIns="0" tIns="0" rIns="0" bIns="0" rtlCol="0">
            <a:spAutoFit/>
          </a:bodyPr>
          <a:lstStyle/>
          <a:p>
            <a:pPr algn="ctr" defTabSz="914400">
              <a:spcBef>
                <a:spcPct val="50000"/>
              </a:spcBef>
              <a:buClrTx/>
              <a:buSzTx/>
              <a:buFontTx/>
              <a:buNone/>
            </a:pPr>
            <a:r>
              <a:rPr lang="en-US" sz="900" dirty="0" smtClean="0">
                <a:solidFill>
                  <a:srgbClr val="000000"/>
                </a:solidFill>
                <a:latin typeface="Arial" charset="0"/>
                <a:ea typeface="+mn-ea"/>
              </a:rPr>
              <a:t>863</a:t>
            </a:r>
            <a:endParaRPr lang="en-US" sz="900" dirty="0">
              <a:solidFill>
                <a:srgbClr val="000000"/>
              </a:solidFill>
              <a:latin typeface="Arial" charset="0"/>
              <a:ea typeface="+mn-ea"/>
            </a:endParaRPr>
          </a:p>
        </p:txBody>
      </p:sp>
      <p:grpSp>
        <p:nvGrpSpPr>
          <p:cNvPr id="3" name="Group 57"/>
          <p:cNvGrpSpPr/>
          <p:nvPr/>
        </p:nvGrpSpPr>
        <p:grpSpPr>
          <a:xfrm>
            <a:off x="1143000" y="2667000"/>
            <a:ext cx="5029200" cy="3733800"/>
            <a:chOff x="1143000" y="2667000"/>
            <a:chExt cx="5029200" cy="3733800"/>
          </a:xfrm>
        </p:grpSpPr>
        <p:sp>
          <p:nvSpPr>
            <p:cNvPr id="110" name="Rounded Rectangle 109"/>
            <p:cNvSpPr/>
            <p:nvPr/>
          </p:nvSpPr>
          <p:spPr bwMode="auto">
            <a:xfrm>
              <a:off x="1447800" y="2743200"/>
              <a:ext cx="43434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O-QPSK</a:t>
              </a:r>
              <a:endParaRPr lang="en-US" sz="1200" dirty="0">
                <a:solidFill>
                  <a:srgbClr val="000000"/>
                </a:solidFill>
                <a:latin typeface="Arial" charset="0"/>
                <a:ea typeface="+mn-ea"/>
              </a:endParaRPr>
            </a:p>
          </p:txBody>
        </p:sp>
        <p:sp>
          <p:nvSpPr>
            <p:cNvPr id="99" name="Rounded Rectangle 98"/>
            <p:cNvSpPr/>
            <p:nvPr/>
          </p:nvSpPr>
          <p:spPr bwMode="auto">
            <a:xfrm>
              <a:off x="1905000" y="4953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6" name="Rounded Rectangle 105"/>
            <p:cNvSpPr/>
            <p:nvPr/>
          </p:nvSpPr>
          <p:spPr bwMode="auto">
            <a:xfrm>
              <a:off x="1905000" y="44958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5" name="Rounded Rectangle 104"/>
            <p:cNvSpPr/>
            <p:nvPr/>
          </p:nvSpPr>
          <p:spPr bwMode="auto">
            <a:xfrm>
              <a:off x="1905000" y="46482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100" name="Rounded Rectangle 99"/>
            <p:cNvSpPr/>
            <p:nvPr/>
          </p:nvSpPr>
          <p:spPr bwMode="auto">
            <a:xfrm>
              <a:off x="1371600" y="4800600"/>
              <a:ext cx="2743200" cy="1524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4" name="Rounded Rectangle 83"/>
            <p:cNvSpPr/>
            <p:nvPr/>
          </p:nvSpPr>
          <p:spPr bwMode="auto">
            <a:xfrm>
              <a:off x="1143000" y="6172200"/>
              <a:ext cx="990600" cy="2286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2FSK</a:t>
              </a:r>
              <a:endParaRPr lang="en-US" sz="1200" dirty="0">
                <a:solidFill>
                  <a:srgbClr val="000000"/>
                </a:solidFill>
                <a:latin typeface="Arial" charset="0"/>
                <a:ea typeface="+mn-ea"/>
              </a:endParaRPr>
            </a:p>
          </p:txBody>
        </p:sp>
        <p:sp>
          <p:nvSpPr>
            <p:cNvPr id="86" name="Rounded Rectangle 85"/>
            <p:cNvSpPr/>
            <p:nvPr/>
          </p:nvSpPr>
          <p:spPr bwMode="auto">
            <a:xfrm>
              <a:off x="4191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88" name="Rounded Rectangle 87"/>
            <p:cNvSpPr/>
            <p:nvPr/>
          </p:nvSpPr>
          <p:spPr bwMode="auto">
            <a:xfrm>
              <a:off x="4953000" y="5867400"/>
              <a:ext cx="685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0" name="Rounded Rectangle 89"/>
            <p:cNvSpPr/>
            <p:nvPr/>
          </p:nvSpPr>
          <p:spPr bwMode="auto">
            <a:xfrm>
              <a:off x="1371600" y="5867400"/>
              <a:ext cx="2743200" cy="304800"/>
            </a:xfrm>
            <a:prstGeom prst="roundRect">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O-QPSK</a:t>
              </a:r>
            </a:p>
          </p:txBody>
        </p:sp>
        <p:sp>
          <p:nvSpPr>
            <p:cNvPr id="89" name="Rounded Rectangle 88"/>
            <p:cNvSpPr/>
            <p:nvPr/>
          </p:nvSpPr>
          <p:spPr bwMode="auto">
            <a:xfrm>
              <a:off x="3352800" y="5867400"/>
              <a:ext cx="7620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4" name="Rounded Rectangle 93"/>
            <p:cNvSpPr/>
            <p:nvPr/>
          </p:nvSpPr>
          <p:spPr bwMode="auto">
            <a:xfrm>
              <a:off x="1905000" y="6096000"/>
              <a:ext cx="4191000" cy="152400"/>
            </a:xfrm>
            <a:prstGeom prst="roundRect">
              <a:avLst/>
            </a:prstGeom>
            <a:solidFill>
              <a:srgbClr val="FF7C8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sp>
          <p:nvSpPr>
            <p:cNvPr id="95" name="Rounded Rectangle 94"/>
            <p:cNvSpPr/>
            <p:nvPr/>
          </p:nvSpPr>
          <p:spPr bwMode="auto">
            <a:xfrm>
              <a:off x="4191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96" name="Rounded Rectangle 95"/>
            <p:cNvSpPr/>
            <p:nvPr/>
          </p:nvSpPr>
          <p:spPr bwMode="auto">
            <a:xfrm>
              <a:off x="4953000" y="4495800"/>
              <a:ext cx="6858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97" name="Rounded Rectangle 96"/>
            <p:cNvSpPr/>
            <p:nvPr/>
          </p:nvSpPr>
          <p:spPr bwMode="auto">
            <a:xfrm>
              <a:off x="3352800" y="4495800"/>
              <a:ext cx="762000" cy="609600"/>
            </a:xfrm>
            <a:prstGeom prst="roundRect">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b"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1" name="Rounded Rectangle 100"/>
            <p:cNvSpPr/>
            <p:nvPr/>
          </p:nvSpPr>
          <p:spPr bwMode="auto">
            <a:xfrm>
              <a:off x="4191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2" name="Rounded Rectangle 101"/>
            <p:cNvSpPr/>
            <p:nvPr/>
          </p:nvSpPr>
          <p:spPr bwMode="auto">
            <a:xfrm>
              <a:off x="4953000" y="3657600"/>
              <a:ext cx="6858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3" name="Rounded Rectangle 102"/>
            <p:cNvSpPr/>
            <p:nvPr/>
          </p:nvSpPr>
          <p:spPr bwMode="auto">
            <a:xfrm>
              <a:off x="3352800" y="3657600"/>
              <a:ext cx="762000" cy="1524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7" name="Rounded Rectangle 106"/>
            <p:cNvSpPr/>
            <p:nvPr/>
          </p:nvSpPr>
          <p:spPr bwMode="auto">
            <a:xfrm>
              <a:off x="4191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08" name="Rounded Rectangle 107"/>
            <p:cNvSpPr/>
            <p:nvPr/>
          </p:nvSpPr>
          <p:spPr bwMode="auto">
            <a:xfrm>
              <a:off x="4953000" y="2667000"/>
              <a:ext cx="6858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4FSK</a:t>
              </a:r>
            </a:p>
          </p:txBody>
        </p:sp>
        <p:sp>
          <p:nvSpPr>
            <p:cNvPr id="109" name="Rounded Rectangle 108"/>
            <p:cNvSpPr/>
            <p:nvPr/>
          </p:nvSpPr>
          <p:spPr bwMode="auto">
            <a:xfrm>
              <a:off x="3352800" y="2667000"/>
              <a:ext cx="762000" cy="152400"/>
            </a:xfrm>
            <a:prstGeom prst="roundRect">
              <a:avLst/>
            </a:prstGeom>
            <a:solidFill>
              <a:srgbClr val="FFFF00">
                <a:alpha val="66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a:solidFill>
                    <a:srgbClr val="000000"/>
                  </a:solidFill>
                  <a:latin typeface="Arial" charset="0"/>
                  <a:ea typeface="+mn-ea"/>
                </a:rPr>
                <a:t>4g 2FSK</a:t>
              </a:r>
            </a:p>
          </p:txBody>
        </p:sp>
        <p:sp>
          <p:nvSpPr>
            <p:cNvPr id="111" name="Rounded Rectangle 110"/>
            <p:cNvSpPr/>
            <p:nvPr/>
          </p:nvSpPr>
          <p:spPr bwMode="auto">
            <a:xfrm>
              <a:off x="1905000" y="2819400"/>
              <a:ext cx="4267200" cy="152400"/>
            </a:xfrm>
            <a:prstGeom prst="roundRect">
              <a:avLst/>
            </a:prstGeom>
            <a:solidFill>
              <a:srgbClr val="FF7C80">
                <a:alpha val="61000"/>
              </a:srgb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4g ODFM</a:t>
              </a:r>
              <a:endParaRPr lang="en-US" sz="1200" dirty="0">
                <a:solidFill>
                  <a:srgbClr val="000000"/>
                </a:solidFill>
                <a:latin typeface="Arial" charset="0"/>
                <a:ea typeface="+mn-ea"/>
              </a:endParaRPr>
            </a:p>
          </p:txBody>
        </p:sp>
      </p:grpSp>
      <p:sp>
        <p:nvSpPr>
          <p:cNvPr id="45" name="Rounded Rectangle 44"/>
          <p:cNvSpPr/>
          <p:nvPr/>
        </p:nvSpPr>
        <p:spPr bwMode="auto">
          <a:xfrm>
            <a:off x="4876800" y="2514600"/>
            <a:ext cx="685800" cy="457200"/>
          </a:xfrm>
          <a:prstGeom prst="roundRect">
            <a:avLst/>
          </a:prstGeom>
          <a:solidFill>
            <a:schemeClr val="accent1">
              <a:lumMod val="20000"/>
              <a:lumOff val="80000"/>
              <a:alpha val="58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O-QPSK</a:t>
            </a:r>
            <a:br>
              <a:rPr lang="en-US" sz="1200" dirty="0" smtClean="0">
                <a:solidFill>
                  <a:srgbClr val="000000"/>
                </a:solidFill>
                <a:latin typeface="Arial" charset="0"/>
                <a:ea typeface="+mn-ea"/>
              </a:rPr>
            </a:br>
            <a:r>
              <a:rPr lang="en-US" sz="1200" dirty="0" smtClean="0">
                <a:solidFill>
                  <a:srgbClr val="000000"/>
                </a:solidFill>
                <a:latin typeface="Arial" charset="0"/>
                <a:ea typeface="+mn-ea"/>
              </a:rPr>
              <a:t>CSS</a:t>
            </a:r>
            <a:endParaRPr lang="en-US" sz="1200" dirty="0">
              <a:solidFill>
                <a:srgbClr val="000000"/>
              </a:solidFill>
              <a:latin typeface="Arial" charset="0"/>
              <a:ea typeface="+mn-ea"/>
            </a:endParaRPr>
          </a:p>
        </p:txBody>
      </p:sp>
      <p:sp>
        <p:nvSpPr>
          <p:cNvPr id="112" name="Rounded Rectangle 111"/>
          <p:cNvSpPr/>
          <p:nvPr/>
        </p:nvSpPr>
        <p:spPr bwMode="auto">
          <a:xfrm>
            <a:off x="4876800" y="5105400"/>
            <a:ext cx="533400" cy="152400"/>
          </a:xfrm>
          <a:prstGeom prst="roundRect">
            <a:avLst/>
          </a:prstGeom>
          <a:solidFill>
            <a:srgbClr val="77B7FD"/>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algn="ctr" defTabSz="914400">
              <a:spcBef>
                <a:spcPct val="50000"/>
              </a:spcBef>
              <a:buClrTx/>
              <a:buSzTx/>
              <a:buFontTx/>
              <a:buNone/>
            </a:pPr>
            <a:r>
              <a:rPr lang="en-US" sz="1200" dirty="0" smtClean="0">
                <a:solidFill>
                  <a:srgbClr val="000000"/>
                </a:solidFill>
                <a:latin typeface="Arial" charset="0"/>
                <a:ea typeface="+mn-ea"/>
              </a:rPr>
              <a:t>MPSK</a:t>
            </a:r>
            <a:endParaRPr lang="en-US" sz="1200" dirty="0">
              <a:solidFill>
                <a:srgbClr val="000000"/>
              </a:solidFill>
              <a:latin typeface="Arial" charset="0"/>
              <a:ea typeface="+mn-ea"/>
            </a:endParaRPr>
          </a:p>
        </p:txBody>
      </p:sp>
    </p:spTree>
    <p:extLst>
      <p:ext uri="{BB962C8B-B14F-4D97-AF65-F5344CB8AC3E}">
        <p14:creationId xmlns:p14="http://schemas.microsoft.com/office/powerpoint/2010/main" val="37813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bwMode="auto">
          <a:xfrm>
            <a:off x="90752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802.3</a:t>
            </a:r>
          </a:p>
        </p:txBody>
      </p:sp>
      <p:sp>
        <p:nvSpPr>
          <p:cNvPr id="83" name="Rectangle 82"/>
          <p:cNvSpPr/>
          <p:nvPr/>
        </p:nvSpPr>
        <p:spPr bwMode="auto">
          <a:xfrm>
            <a:off x="2103749"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802.11</a:t>
            </a:r>
          </a:p>
        </p:txBody>
      </p:sp>
      <p:sp>
        <p:nvSpPr>
          <p:cNvPr id="86" name="Rectangle 85"/>
          <p:cNvSpPr/>
          <p:nvPr/>
        </p:nvSpPr>
        <p:spPr bwMode="auto">
          <a:xfrm>
            <a:off x="3299973"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802.15</a:t>
            </a:r>
          </a:p>
        </p:txBody>
      </p:sp>
      <p:sp>
        <p:nvSpPr>
          <p:cNvPr id="89" name="Rectangle 88"/>
          <p:cNvSpPr/>
          <p:nvPr/>
        </p:nvSpPr>
        <p:spPr bwMode="auto">
          <a:xfrm>
            <a:off x="6888645"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802.22</a:t>
            </a:r>
          </a:p>
        </p:txBody>
      </p:sp>
      <p:sp>
        <p:nvSpPr>
          <p:cNvPr id="90" name="Rectangle 89"/>
          <p:cNvSpPr/>
          <p:nvPr/>
        </p:nvSpPr>
        <p:spPr bwMode="auto">
          <a:xfrm>
            <a:off x="5692421" y="2263657"/>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802.21</a:t>
            </a:r>
          </a:p>
        </p:txBody>
      </p:sp>
      <p:sp>
        <p:nvSpPr>
          <p:cNvPr id="2" name="Title 1"/>
          <p:cNvSpPr>
            <a:spLocks noGrp="1"/>
          </p:cNvSpPr>
          <p:nvPr>
            <p:ph type="title"/>
          </p:nvPr>
        </p:nvSpPr>
        <p:spPr/>
        <p:txBody>
          <a:bodyPr/>
          <a:lstStyle/>
          <a:p>
            <a:r>
              <a:rPr lang="en-US" dirty="0" smtClean="0"/>
              <a:t>IEEE 802.16 standards hierarchy</a:t>
            </a:r>
            <a:endParaRPr lang="en-US" dirty="0"/>
          </a:p>
        </p:txBody>
      </p:sp>
      <p:cxnSp>
        <p:nvCxnSpPr>
          <p:cNvPr id="14" name="Straight Connector 13"/>
          <p:cNvCxnSpPr/>
          <p:nvPr/>
        </p:nvCxnSpPr>
        <p:spPr bwMode="auto">
          <a:xfrm>
            <a:off x="1391080" y="2033911"/>
            <a:ext cx="5992872" cy="8020"/>
          </a:xfrm>
          <a:prstGeom prst="line">
            <a:avLst/>
          </a:prstGeom>
          <a:ln>
            <a:headEnd type="none" w="med" len="med"/>
            <a:tailEnd type="none" w="med" len="med"/>
          </a:ln>
          <a:effectLst/>
        </p:spPr>
        <p:style>
          <a:lnRef idx="1">
            <a:schemeClr val="accent3"/>
          </a:lnRef>
          <a:fillRef idx="2">
            <a:schemeClr val="accent3"/>
          </a:fillRef>
          <a:effectRef idx="1">
            <a:schemeClr val="accent3"/>
          </a:effectRef>
          <a:fontRef idx="minor">
            <a:schemeClr val="dk1"/>
          </a:fontRef>
        </p:style>
      </p:cxnSp>
      <p:cxnSp>
        <p:nvCxnSpPr>
          <p:cNvPr id="16" name="Straight Arrow Connector 15"/>
          <p:cNvCxnSpPr/>
          <p:nvPr/>
        </p:nvCxnSpPr>
        <p:spPr bwMode="auto">
          <a:xfrm>
            <a:off x="1391080"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0" name="Straight Arrow Connector 19"/>
          <p:cNvCxnSpPr/>
          <p:nvPr/>
        </p:nvCxnSpPr>
        <p:spPr bwMode="auto">
          <a:xfrm>
            <a:off x="2572466"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1" name="Straight Arrow Connector 20"/>
          <p:cNvCxnSpPr/>
          <p:nvPr/>
        </p:nvCxnSpPr>
        <p:spPr bwMode="auto">
          <a:xfrm>
            <a:off x="3807709" y="2027035"/>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2" name="Straight Arrow Connector 21"/>
          <p:cNvCxnSpPr/>
          <p:nvPr/>
        </p:nvCxnSpPr>
        <p:spPr bwMode="auto">
          <a:xfrm>
            <a:off x="6177356"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3" name="Straight Arrow Connector 22"/>
          <p:cNvCxnSpPr/>
          <p:nvPr/>
        </p:nvCxnSpPr>
        <p:spPr bwMode="auto">
          <a:xfrm>
            <a:off x="7378794" y="2033911"/>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cxnSp>
        <p:nvCxnSpPr>
          <p:cNvPr id="24" name="Straight Arrow Connector 23"/>
          <p:cNvCxnSpPr/>
          <p:nvPr/>
        </p:nvCxnSpPr>
        <p:spPr bwMode="auto">
          <a:xfrm>
            <a:off x="3657600" y="1805311"/>
            <a:ext cx="0" cy="228600"/>
          </a:xfrm>
          <a:prstGeom prst="straightConnector1">
            <a:avLst/>
          </a:prstGeom>
          <a:ln>
            <a:headEnd type="none" w="med" len="med"/>
            <a:tailEnd type="arrow"/>
          </a:ln>
          <a:effectLst/>
        </p:spPr>
        <p:style>
          <a:lnRef idx="1">
            <a:schemeClr val="accent3"/>
          </a:lnRef>
          <a:fillRef idx="2">
            <a:schemeClr val="accent3"/>
          </a:fillRef>
          <a:effectRef idx="1">
            <a:schemeClr val="accent3"/>
          </a:effectRef>
          <a:fontRef idx="minor">
            <a:schemeClr val="dk1"/>
          </a:fontRef>
        </p:style>
      </p:cxnSp>
      <p:sp>
        <p:nvSpPr>
          <p:cNvPr id="4" name="Rectangle 3"/>
          <p:cNvSpPr/>
          <p:nvPr/>
        </p:nvSpPr>
        <p:spPr bwMode="auto">
          <a:xfrm>
            <a:off x="3162586" y="1219200"/>
            <a:ext cx="953359" cy="58611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IEEE</a:t>
            </a:r>
          </a:p>
        </p:txBody>
      </p:sp>
      <p:sp>
        <p:nvSpPr>
          <p:cNvPr id="49" name="Rectangle 48"/>
          <p:cNvSpPr/>
          <p:nvPr/>
        </p:nvSpPr>
        <p:spPr bwMode="auto">
          <a:xfrm>
            <a:off x="156639" y="4121624"/>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100" dirty="0" smtClean="0">
              <a:solidFill>
                <a:srgbClr val="000000"/>
              </a:solidFill>
              <a:latin typeface="Arial" charset="0"/>
              <a:ea typeface="+mn-ea"/>
            </a:endParaRPr>
          </a:p>
        </p:txBody>
      </p:sp>
      <p:sp>
        <p:nvSpPr>
          <p:cNvPr id="51" name="Rectangle 50"/>
          <p:cNvSpPr/>
          <p:nvPr/>
        </p:nvSpPr>
        <p:spPr bwMode="auto">
          <a:xfrm>
            <a:off x="156639" y="4478577"/>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2" name="Rectangle 51"/>
          <p:cNvSpPr/>
          <p:nvPr/>
        </p:nvSpPr>
        <p:spPr bwMode="auto">
          <a:xfrm>
            <a:off x="156639" y="3768622"/>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endParaRPr lang="en-US" sz="1200" dirty="0" smtClean="0">
              <a:solidFill>
                <a:srgbClr val="000000"/>
              </a:solidFill>
              <a:latin typeface="Arial" charset="0"/>
              <a:ea typeface="+mn-ea"/>
            </a:endParaRPr>
          </a:p>
        </p:txBody>
      </p:sp>
      <p:sp>
        <p:nvSpPr>
          <p:cNvPr id="53" name="TextBox 52"/>
          <p:cNvSpPr txBox="1"/>
          <p:nvPr/>
        </p:nvSpPr>
        <p:spPr>
          <a:xfrm>
            <a:off x="612094" y="4083025"/>
            <a:ext cx="2068195"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Less Relevant</a:t>
            </a:r>
            <a:endParaRPr lang="en-US" sz="1200" dirty="0">
              <a:solidFill>
                <a:srgbClr val="000000"/>
              </a:solidFill>
              <a:latin typeface="Arial" charset="0"/>
              <a:ea typeface="+mn-ea"/>
            </a:endParaRPr>
          </a:p>
        </p:txBody>
      </p:sp>
      <p:sp>
        <p:nvSpPr>
          <p:cNvPr id="54" name="TextBox 53"/>
          <p:cNvSpPr txBox="1"/>
          <p:nvPr/>
        </p:nvSpPr>
        <p:spPr>
          <a:xfrm>
            <a:off x="612094" y="3768622"/>
            <a:ext cx="2034531"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Completed – Grid Relevant</a:t>
            </a:r>
            <a:endParaRPr lang="en-US" sz="1200" dirty="0">
              <a:solidFill>
                <a:srgbClr val="000000"/>
              </a:solidFill>
              <a:latin typeface="Arial" charset="0"/>
              <a:ea typeface="+mn-ea"/>
            </a:endParaRPr>
          </a:p>
        </p:txBody>
      </p:sp>
      <p:sp>
        <p:nvSpPr>
          <p:cNvPr id="55" name="TextBox 54"/>
          <p:cNvSpPr txBox="1"/>
          <p:nvPr/>
        </p:nvSpPr>
        <p:spPr>
          <a:xfrm>
            <a:off x="612094" y="4454377"/>
            <a:ext cx="2316660" cy="276999"/>
          </a:xfrm>
          <a:prstGeom prst="rect">
            <a:avLst/>
          </a:prstGeom>
          <a:noFill/>
        </p:spPr>
        <p:txBody>
          <a:bodyPr wrap="none" rtlCol="0">
            <a:spAutoFit/>
          </a:bodyPr>
          <a:lstStyle/>
          <a:p>
            <a:pPr defTabSz="914400">
              <a:spcBef>
                <a:spcPct val="50000"/>
              </a:spcBef>
              <a:buClrTx/>
              <a:buSzTx/>
              <a:buFontTx/>
              <a:buNone/>
            </a:pPr>
            <a:r>
              <a:rPr lang="en-US" sz="1200" dirty="0" smtClean="0">
                <a:solidFill>
                  <a:srgbClr val="000000"/>
                </a:solidFill>
                <a:latin typeface="Arial" charset="0"/>
                <a:ea typeface="+mn-ea"/>
              </a:rPr>
              <a:t>Active –  Limited grid relevance</a:t>
            </a:r>
            <a:endParaRPr lang="en-US" sz="1200" dirty="0">
              <a:solidFill>
                <a:srgbClr val="000000"/>
              </a:solidFill>
              <a:latin typeface="Arial" charset="0"/>
              <a:ea typeface="+mn-ea"/>
            </a:endParaRPr>
          </a:p>
        </p:txBody>
      </p:sp>
      <p:cxnSp>
        <p:nvCxnSpPr>
          <p:cNvPr id="34" name="Straight Connector 33"/>
          <p:cNvCxnSpPr>
            <a:endCxn id="28" idx="0"/>
          </p:cNvCxnSpPr>
          <p:nvPr/>
        </p:nvCxnSpPr>
        <p:spPr bwMode="auto">
          <a:xfrm>
            <a:off x="4953000" y="2895600"/>
            <a:ext cx="29740" cy="17289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Rectangle 29"/>
          <p:cNvSpPr/>
          <p:nvPr/>
        </p:nvSpPr>
        <p:spPr bwMode="auto">
          <a:xfrm>
            <a:off x="5230818" y="50055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1a</a:t>
            </a:r>
          </a:p>
        </p:txBody>
      </p:sp>
      <p:sp>
        <p:nvSpPr>
          <p:cNvPr id="31" name="Rectangle 30"/>
          <p:cNvSpPr/>
          <p:nvPr/>
        </p:nvSpPr>
        <p:spPr bwMode="auto">
          <a:xfrm>
            <a:off x="5230818" y="5234192"/>
            <a:ext cx="418241"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050" dirty="0" smtClean="0">
                <a:solidFill>
                  <a:srgbClr val="000000"/>
                </a:solidFill>
                <a:latin typeface="Arial" charset="0"/>
                <a:ea typeface="+mn-ea"/>
              </a:rPr>
              <a:t>1b</a:t>
            </a:r>
          </a:p>
        </p:txBody>
      </p:sp>
      <p:sp>
        <p:nvSpPr>
          <p:cNvPr id="28" name="Rectangle 27"/>
          <p:cNvSpPr/>
          <p:nvPr/>
        </p:nvSpPr>
        <p:spPr bwMode="auto">
          <a:xfrm>
            <a:off x="4506060" y="4624592"/>
            <a:ext cx="953359" cy="2286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802.16.1</a:t>
            </a:r>
          </a:p>
        </p:txBody>
      </p:sp>
      <p:cxnSp>
        <p:nvCxnSpPr>
          <p:cNvPr id="36" name="Straight Connector 35"/>
          <p:cNvCxnSpPr/>
          <p:nvPr/>
        </p:nvCxnSpPr>
        <p:spPr bwMode="auto">
          <a:xfrm>
            <a:off x="5115662" y="4853192"/>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Arrow Connector 40"/>
          <p:cNvCxnSpPr/>
          <p:nvPr/>
        </p:nvCxnSpPr>
        <p:spPr bwMode="auto">
          <a:xfrm>
            <a:off x="5120812" y="5117853"/>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1" name="Straight Arrow Connector 60"/>
          <p:cNvCxnSpPr/>
          <p:nvPr/>
        </p:nvCxnSpPr>
        <p:spPr bwMode="auto">
          <a:xfrm>
            <a:off x="5115660" y="5333881"/>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5" name="Rectangle 64"/>
          <p:cNvSpPr/>
          <p:nvPr/>
        </p:nvSpPr>
        <p:spPr bwMode="auto">
          <a:xfrm>
            <a:off x="5230816" y="35583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16n</a:t>
            </a:r>
          </a:p>
        </p:txBody>
      </p:sp>
      <p:sp>
        <p:nvSpPr>
          <p:cNvPr id="68" name="Rectangle 67"/>
          <p:cNvSpPr/>
          <p:nvPr/>
        </p:nvSpPr>
        <p:spPr bwMode="auto">
          <a:xfrm>
            <a:off x="5230816" y="3786976"/>
            <a:ext cx="418241"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16p</a:t>
            </a:r>
          </a:p>
        </p:txBody>
      </p:sp>
      <p:cxnSp>
        <p:nvCxnSpPr>
          <p:cNvPr id="69" name="Straight Connector 68"/>
          <p:cNvCxnSpPr/>
          <p:nvPr/>
        </p:nvCxnSpPr>
        <p:spPr bwMode="auto">
          <a:xfrm>
            <a:off x="5115660" y="3405976"/>
            <a:ext cx="5150" cy="4806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Arrow Connector 70"/>
          <p:cNvCxnSpPr/>
          <p:nvPr/>
        </p:nvCxnSpPr>
        <p:spPr bwMode="auto">
          <a:xfrm>
            <a:off x="5120810" y="3670637"/>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3" name="Straight Arrow Connector 72"/>
          <p:cNvCxnSpPr/>
          <p:nvPr/>
        </p:nvCxnSpPr>
        <p:spPr bwMode="auto">
          <a:xfrm>
            <a:off x="5120810" y="3886665"/>
            <a:ext cx="115158"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4" name="TextBox 83"/>
          <p:cNvSpPr txBox="1"/>
          <p:nvPr/>
        </p:nvSpPr>
        <p:spPr>
          <a:xfrm>
            <a:off x="6067035" y="4423600"/>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High Reliability</a:t>
            </a:r>
            <a:endParaRPr lang="en-US" sz="1200" dirty="0">
              <a:solidFill>
                <a:srgbClr val="000000"/>
              </a:solidFill>
              <a:latin typeface="Arial" charset="0"/>
              <a:ea typeface="+mn-ea"/>
            </a:endParaRPr>
          </a:p>
        </p:txBody>
      </p:sp>
      <p:cxnSp>
        <p:nvCxnSpPr>
          <p:cNvPr id="85" name="Straight Arrow Connector 84"/>
          <p:cNvCxnSpPr>
            <a:stCxn id="84" idx="1"/>
            <a:endCxn id="65" idx="3"/>
          </p:cNvCxnSpPr>
          <p:nvPr/>
        </p:nvCxnSpPr>
        <p:spPr bwMode="auto">
          <a:xfrm flipH="1" flipV="1">
            <a:off x="5649057" y="3672676"/>
            <a:ext cx="417978" cy="8894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8" name="Straight Arrow Connector 87"/>
          <p:cNvCxnSpPr>
            <a:stCxn id="84" idx="1"/>
            <a:endCxn id="30" idx="3"/>
          </p:cNvCxnSpPr>
          <p:nvPr/>
        </p:nvCxnSpPr>
        <p:spPr bwMode="auto">
          <a:xfrm flipH="1">
            <a:off x="5649059" y="4562100"/>
            <a:ext cx="417976" cy="5577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1" name="TextBox 90"/>
          <p:cNvSpPr txBox="1"/>
          <p:nvPr/>
        </p:nvSpPr>
        <p:spPr>
          <a:xfrm>
            <a:off x="6088576" y="4647616"/>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Machine to Machine</a:t>
            </a:r>
            <a:endParaRPr lang="en-US" sz="1200" dirty="0">
              <a:solidFill>
                <a:srgbClr val="000000"/>
              </a:solidFill>
              <a:latin typeface="Arial" charset="0"/>
              <a:ea typeface="+mn-ea"/>
            </a:endParaRPr>
          </a:p>
        </p:txBody>
      </p:sp>
      <p:cxnSp>
        <p:nvCxnSpPr>
          <p:cNvPr id="93" name="Straight Arrow Connector 92"/>
          <p:cNvCxnSpPr>
            <a:stCxn id="91" idx="1"/>
            <a:endCxn id="31" idx="3"/>
          </p:cNvCxnSpPr>
          <p:nvPr/>
        </p:nvCxnSpPr>
        <p:spPr bwMode="auto">
          <a:xfrm flipH="1">
            <a:off x="5649059" y="4786116"/>
            <a:ext cx="439517" cy="5623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7" name="Straight Arrow Connector 96"/>
          <p:cNvCxnSpPr>
            <a:stCxn id="91" idx="1"/>
            <a:endCxn id="68" idx="3"/>
          </p:cNvCxnSpPr>
          <p:nvPr/>
        </p:nvCxnSpPr>
        <p:spPr bwMode="auto">
          <a:xfrm flipH="1" flipV="1">
            <a:off x="5649057" y="3901276"/>
            <a:ext cx="439519" cy="8848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3" name="TextBox 102"/>
          <p:cNvSpPr txBox="1"/>
          <p:nvPr/>
        </p:nvSpPr>
        <p:spPr>
          <a:xfrm>
            <a:off x="3450224" y="3672676"/>
            <a:ext cx="816199"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a:t>
            </a:r>
            <a:endParaRPr lang="en-US" sz="1200" dirty="0">
              <a:solidFill>
                <a:srgbClr val="000000"/>
              </a:solidFill>
              <a:latin typeface="Arial" charset="0"/>
              <a:ea typeface="+mn-ea"/>
            </a:endParaRPr>
          </a:p>
        </p:txBody>
      </p:sp>
      <p:cxnSp>
        <p:nvCxnSpPr>
          <p:cNvPr id="104" name="Straight Arrow Connector 103"/>
          <p:cNvCxnSpPr/>
          <p:nvPr/>
        </p:nvCxnSpPr>
        <p:spPr bwMode="auto">
          <a:xfrm flipV="1">
            <a:off x="4059825" y="3405976"/>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7" name="TextBox 106"/>
          <p:cNvSpPr txBox="1"/>
          <p:nvPr/>
        </p:nvSpPr>
        <p:spPr>
          <a:xfrm>
            <a:off x="3422554" y="4375201"/>
            <a:ext cx="942071"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WiMAX 2</a:t>
            </a:r>
            <a:endParaRPr lang="en-US" sz="1200" dirty="0">
              <a:solidFill>
                <a:srgbClr val="000000"/>
              </a:solidFill>
              <a:latin typeface="Arial" charset="0"/>
              <a:ea typeface="+mn-ea"/>
            </a:endParaRPr>
          </a:p>
        </p:txBody>
      </p:sp>
      <p:cxnSp>
        <p:nvCxnSpPr>
          <p:cNvPr id="108" name="Straight Arrow Connector 107"/>
          <p:cNvCxnSpPr/>
          <p:nvPr/>
        </p:nvCxnSpPr>
        <p:spPr bwMode="auto">
          <a:xfrm>
            <a:off x="4164523" y="4539076"/>
            <a:ext cx="333022" cy="21602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7" name="Rectangle 56"/>
          <p:cNvSpPr/>
          <p:nvPr/>
        </p:nvSpPr>
        <p:spPr bwMode="auto">
          <a:xfrm>
            <a:off x="4519600" y="3177376"/>
            <a:ext cx="953359" cy="228600"/>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802.16-2012</a:t>
            </a:r>
          </a:p>
        </p:txBody>
      </p:sp>
      <p:sp>
        <p:nvSpPr>
          <p:cNvPr id="74" name="Rectangle 73"/>
          <p:cNvSpPr/>
          <p:nvPr/>
        </p:nvSpPr>
        <p:spPr bwMode="auto">
          <a:xfrm>
            <a:off x="446887" y="2054127"/>
            <a:ext cx="4001702" cy="883296"/>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75" name="Rectangle 74"/>
          <p:cNvSpPr/>
          <p:nvPr/>
        </p:nvSpPr>
        <p:spPr bwMode="auto">
          <a:xfrm>
            <a:off x="5614678" y="2055681"/>
            <a:ext cx="2339914" cy="866274"/>
          </a:xfrm>
          <a:prstGeom prst="rect">
            <a:avLst/>
          </a:prstGeom>
          <a:solidFill>
            <a:schemeClr val="bg1">
              <a:alpha val="68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endParaRPr lang="en-US" sz="1600" smtClean="0">
              <a:solidFill>
                <a:srgbClr val="000000"/>
              </a:solidFill>
              <a:latin typeface="Arial" charset="0"/>
              <a:ea typeface="+mn-ea"/>
            </a:endParaRPr>
          </a:p>
        </p:txBody>
      </p:sp>
      <p:sp>
        <p:nvSpPr>
          <p:cNvPr id="87" name="Rectangle 86"/>
          <p:cNvSpPr/>
          <p:nvPr/>
        </p:nvSpPr>
        <p:spPr bwMode="auto">
          <a:xfrm>
            <a:off x="4496197" y="2262511"/>
            <a:ext cx="953359" cy="61189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600" dirty="0" smtClean="0">
                <a:solidFill>
                  <a:srgbClr val="000000"/>
                </a:solidFill>
              </a:rPr>
              <a:t>802.16</a:t>
            </a:r>
          </a:p>
        </p:txBody>
      </p:sp>
      <p:cxnSp>
        <p:nvCxnSpPr>
          <p:cNvPr id="94" name="Straight Arrow Connector 93"/>
          <p:cNvCxnSpPr/>
          <p:nvPr/>
        </p:nvCxnSpPr>
        <p:spPr bwMode="auto">
          <a:xfrm>
            <a:off x="4976490" y="2040786"/>
            <a:ext cx="0" cy="228600"/>
          </a:xfrm>
          <a:prstGeom prst="straightConnector1">
            <a:avLst/>
          </a:prstGeom>
          <a:ln>
            <a:headEnd type="none" w="med" len="med"/>
            <a:tailEnd type="arrow"/>
          </a:ln>
        </p:spPr>
        <p:style>
          <a:lnRef idx="1">
            <a:schemeClr val="accent3"/>
          </a:lnRef>
          <a:fillRef idx="2">
            <a:schemeClr val="accent3"/>
          </a:fillRef>
          <a:effectRef idx="1">
            <a:schemeClr val="accent3"/>
          </a:effectRef>
          <a:fontRef idx="minor">
            <a:schemeClr val="dk1"/>
          </a:fontRef>
        </p:style>
      </p:cxnSp>
      <p:sp>
        <p:nvSpPr>
          <p:cNvPr id="98" name="Rectangle 97"/>
          <p:cNvSpPr/>
          <p:nvPr/>
        </p:nvSpPr>
        <p:spPr bwMode="auto">
          <a:xfrm>
            <a:off x="5230816" y="4240732"/>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16q</a:t>
            </a:r>
          </a:p>
        </p:txBody>
      </p:sp>
      <p:sp>
        <p:nvSpPr>
          <p:cNvPr id="110" name="TextBox 109"/>
          <p:cNvSpPr txBox="1"/>
          <p:nvPr/>
        </p:nvSpPr>
        <p:spPr>
          <a:xfrm>
            <a:off x="6067035" y="3756713"/>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Small Cell Backhaul</a:t>
            </a:r>
            <a:endParaRPr lang="en-US" sz="1200" dirty="0">
              <a:solidFill>
                <a:srgbClr val="000000"/>
              </a:solidFill>
              <a:latin typeface="Arial" charset="0"/>
              <a:ea typeface="+mn-ea"/>
            </a:endParaRPr>
          </a:p>
        </p:txBody>
      </p:sp>
      <p:cxnSp>
        <p:nvCxnSpPr>
          <p:cNvPr id="111" name="Straight Arrow Connector 110"/>
          <p:cNvCxnSpPr>
            <a:stCxn id="110" idx="1"/>
          </p:cNvCxnSpPr>
          <p:nvPr/>
        </p:nvCxnSpPr>
        <p:spPr bwMode="auto">
          <a:xfrm flipH="1">
            <a:off x="5649058" y="3895213"/>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3" name="Rectangle 112"/>
          <p:cNvSpPr/>
          <p:nvPr/>
        </p:nvSpPr>
        <p:spPr bwMode="auto">
          <a:xfrm>
            <a:off x="5230816" y="4013851"/>
            <a:ext cx="418241"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 tIns="9144" rIns="9144" bIns="9144"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16r</a:t>
            </a:r>
          </a:p>
        </p:txBody>
      </p:sp>
      <p:sp>
        <p:nvSpPr>
          <p:cNvPr id="118" name="TextBox 117"/>
          <p:cNvSpPr txBox="1"/>
          <p:nvPr/>
        </p:nvSpPr>
        <p:spPr>
          <a:xfrm>
            <a:off x="6060160" y="4004219"/>
            <a:ext cx="1844040" cy="276999"/>
          </a:xfrm>
          <a:prstGeom prst="rect">
            <a:avLst/>
          </a:prstGeom>
          <a:noFill/>
        </p:spPr>
        <p:txBody>
          <a:bodyPr wrap="square" rtlCol="0">
            <a:spAutoFit/>
          </a:bodyPr>
          <a:lstStyle/>
          <a:p>
            <a:pPr defTabSz="914400">
              <a:spcBef>
                <a:spcPct val="50000"/>
              </a:spcBef>
              <a:buClrTx/>
              <a:buSzTx/>
              <a:buFontTx/>
              <a:buNone/>
            </a:pPr>
            <a:r>
              <a:rPr lang="en-US" sz="1200" dirty="0" smtClean="0">
                <a:solidFill>
                  <a:srgbClr val="000000"/>
                </a:solidFill>
                <a:latin typeface="Arial" charset="0"/>
                <a:ea typeface="+mn-ea"/>
              </a:rPr>
              <a:t>Multi-Tier Networks</a:t>
            </a:r>
            <a:endParaRPr lang="en-US" sz="1200" dirty="0">
              <a:solidFill>
                <a:srgbClr val="000000"/>
              </a:solidFill>
              <a:latin typeface="Arial" charset="0"/>
              <a:ea typeface="+mn-ea"/>
            </a:endParaRPr>
          </a:p>
        </p:txBody>
      </p:sp>
      <p:cxnSp>
        <p:nvCxnSpPr>
          <p:cNvPr id="119" name="Straight Arrow Connector 118"/>
          <p:cNvCxnSpPr>
            <a:stCxn id="118" idx="1"/>
          </p:cNvCxnSpPr>
          <p:nvPr/>
        </p:nvCxnSpPr>
        <p:spPr bwMode="auto">
          <a:xfrm flipH="1">
            <a:off x="5642183" y="4142719"/>
            <a:ext cx="417977" cy="2123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5" name="Group 100"/>
          <p:cNvGrpSpPr/>
          <p:nvPr/>
        </p:nvGrpSpPr>
        <p:grpSpPr>
          <a:xfrm>
            <a:off x="2735926" y="4853192"/>
            <a:ext cx="2723493" cy="1117897"/>
            <a:chOff x="2735926" y="4853192"/>
            <a:chExt cx="2723493" cy="1117897"/>
          </a:xfrm>
        </p:grpSpPr>
        <p:sp>
          <p:nvSpPr>
            <p:cNvPr id="77" name="TextBox 76"/>
            <p:cNvSpPr txBox="1"/>
            <p:nvPr/>
          </p:nvSpPr>
          <p:spPr>
            <a:xfrm>
              <a:off x="2735926" y="5717173"/>
              <a:ext cx="1428597" cy="253916"/>
            </a:xfrm>
            <a:prstGeom prst="rect">
              <a:avLst/>
            </a:prstGeom>
            <a:noFill/>
          </p:spPr>
          <p:txBody>
            <a:bodyPr wrap="none" rtlCol="0">
              <a:spAutoFit/>
            </a:bodyPr>
            <a:lstStyle/>
            <a:p>
              <a:pPr algn="ctr" defTabSz="914400">
                <a:spcBef>
                  <a:spcPct val="50000"/>
                </a:spcBef>
                <a:buClrTx/>
                <a:buSzTx/>
                <a:buFontTx/>
                <a:buNone/>
              </a:pPr>
              <a:r>
                <a:rPr lang="en-US" sz="1050" dirty="0" smtClean="0">
                  <a:solidFill>
                    <a:srgbClr val="000000"/>
                  </a:solidFill>
                  <a:latin typeface="Arial" charset="0"/>
                  <a:ea typeface="+mn-ea"/>
                </a:rPr>
                <a:t>Performance Metrics</a:t>
              </a:r>
              <a:endParaRPr lang="en-US" sz="1050" dirty="0">
                <a:solidFill>
                  <a:srgbClr val="000000"/>
                </a:solidFill>
                <a:latin typeface="Arial" charset="0"/>
                <a:ea typeface="+mn-ea"/>
              </a:endParaRPr>
            </a:p>
          </p:txBody>
        </p:sp>
        <p:sp>
          <p:nvSpPr>
            <p:cNvPr id="29" name="Rectangle 28"/>
            <p:cNvSpPr/>
            <p:nvPr/>
          </p:nvSpPr>
          <p:spPr bwMode="auto">
            <a:xfrm>
              <a:off x="4506060" y="5717173"/>
              <a:ext cx="953359" cy="228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indent="-219075" algn="ctr" defTabSz="914400">
                <a:spcBef>
                  <a:spcPct val="50000"/>
                </a:spcBef>
                <a:buClrTx/>
                <a:buSzTx/>
                <a:buFontTx/>
                <a:buNone/>
              </a:pPr>
              <a:r>
                <a:rPr lang="en-US" sz="1200" dirty="0" smtClean="0">
                  <a:solidFill>
                    <a:srgbClr val="000000"/>
                  </a:solidFill>
                  <a:latin typeface="Arial" charset="0"/>
                  <a:ea typeface="+mn-ea"/>
                </a:rPr>
                <a:t>802.16.3</a:t>
              </a:r>
            </a:p>
          </p:txBody>
        </p:sp>
        <p:cxnSp>
          <p:nvCxnSpPr>
            <p:cNvPr id="96" name="Straight Connector 95"/>
            <p:cNvCxnSpPr>
              <a:stCxn id="28" idx="2"/>
              <a:endCxn id="29" idx="0"/>
            </p:cNvCxnSpPr>
            <p:nvPr/>
          </p:nvCxnSpPr>
          <p:spPr bwMode="auto">
            <a:xfrm>
              <a:off x="4982740" y="4853192"/>
              <a:ext cx="0" cy="8639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2856644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802.22 and other TV White Space standards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99727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490863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4818" name="Picture 6" descr="IEEE_SA_Bar_Graphic_long_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1650"/>
            <a:ext cx="914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7" descr="IEEE_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0" y="577850"/>
            <a:ext cx="9017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10"/>
          <p:cNvSpPr>
            <a:spLocks noGrp="1" noChangeArrowheads="1"/>
          </p:cNvSpPr>
          <p:nvPr>
            <p:ph type="ctrTitle"/>
          </p:nvPr>
        </p:nvSpPr>
        <p:spPr>
          <a:xfrm>
            <a:off x="533400" y="1219200"/>
            <a:ext cx="7543800" cy="533400"/>
          </a:xfrm>
        </p:spPr>
        <p:txBody>
          <a:bodyPr/>
          <a:lstStyle/>
          <a:p>
            <a:pPr eaLnBrk="1" hangingPunct="1"/>
            <a:r>
              <a:rPr lang="en-US" altLang="en-US" smtClean="0">
                <a:solidFill>
                  <a:schemeClr val="bg1"/>
                </a:solidFill>
              </a:rPr>
              <a:t>IEEE-SA Smart Grid</a:t>
            </a:r>
          </a:p>
        </p:txBody>
      </p:sp>
      <p:sp>
        <p:nvSpPr>
          <p:cNvPr id="34821" name="Rectangle 12"/>
          <p:cNvSpPr>
            <a:spLocks noChangeArrowheads="1"/>
          </p:cNvSpPr>
          <p:nvPr/>
        </p:nvSpPr>
        <p:spPr bwMode="auto">
          <a:xfrm>
            <a:off x="533400" y="2362200"/>
            <a:ext cx="739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buChar char="–"/>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har char="•"/>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sz="1200">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sz="12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sz="1200">
                <a:solidFill>
                  <a:schemeClr val="tx1"/>
                </a:solidFill>
                <a:latin typeface="Verdana" panose="020B0604030504040204" pitchFamily="34" charset="0"/>
                <a:ea typeface="MS PGothic" panose="020B0600070205080204" pitchFamily="34" charset="-128"/>
              </a:defRPr>
            </a:lvl9pPr>
          </a:lstStyle>
          <a:p>
            <a:pPr defTabSz="914400" eaLnBrk="1" hangingPunct="1">
              <a:buClrTx/>
              <a:buSzTx/>
              <a:buFontTx/>
              <a:buNone/>
            </a:pPr>
            <a:endParaRPr lang="en-US" altLang="en-US" sz="1600" smtClean="0">
              <a:solidFill>
                <a:srgbClr val="FFFFFF"/>
              </a:solidFill>
            </a:endParaRPr>
          </a:p>
          <a:p>
            <a:pPr defTabSz="914400" eaLnBrk="1" hangingPunct="1">
              <a:buClrTx/>
              <a:buSzTx/>
              <a:buFontTx/>
              <a:buNone/>
            </a:pPr>
            <a:endParaRPr lang="en-US" altLang="en-US" sz="1600" smtClean="0">
              <a:solidFill>
                <a:srgbClr val="FFFFFF"/>
              </a:solidFill>
            </a:endParaRPr>
          </a:p>
        </p:txBody>
      </p:sp>
    </p:spTree>
    <p:extLst>
      <p:ext uri="{BB962C8B-B14F-4D97-AF65-F5344CB8AC3E}">
        <p14:creationId xmlns:p14="http://schemas.microsoft.com/office/powerpoint/2010/main" val="2420237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Smart Grid</a:t>
            </a:r>
          </a:p>
        </p:txBody>
      </p:sp>
      <p:sp>
        <p:nvSpPr>
          <p:cNvPr id="3" name="Content Placeholder 2"/>
          <p:cNvSpPr>
            <a:spLocks noGrp="1"/>
          </p:cNvSpPr>
          <p:nvPr>
            <p:ph idx="1"/>
          </p:nvPr>
        </p:nvSpPr>
        <p:spPr>
          <a:xfrm>
            <a:off x="609600" y="1524000"/>
            <a:ext cx="8077200" cy="3810000"/>
          </a:xfrm>
        </p:spPr>
        <p:txBody>
          <a:bodyPr/>
          <a:lstStyle/>
          <a:p>
            <a:pPr>
              <a:defRPr/>
            </a:pPr>
            <a:r>
              <a:rPr lang="en-US" sz="1600" b="1" dirty="0" smtClean="0"/>
              <a:t>Smart Grid is defined as:</a:t>
            </a:r>
          </a:p>
          <a:p>
            <a:pPr marL="457200" lvl="1" indent="0" algn="just">
              <a:buFontTx/>
              <a:buNone/>
              <a:defRPr/>
            </a:pPr>
            <a:r>
              <a:rPr lang="en-US" sz="2000" dirty="0" smtClean="0"/>
              <a:t>Providing bidirectional communication of power quality, supply, and demand across the power grid to utilize electricity more dynamically resulting in increased energy efficiency and power grid reliability.  This change is necessary to manage the increased variability caused by renewable resources, the increased peak demand created by energy intensive consumers such as electric vehicles, and to minimize the environmental impact of ever increasing aggregate demand  for electrical power. </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4</a:t>
            </a:fld>
            <a:endParaRPr lang="en-US" altLang="en-US" sz="1400">
              <a:solidFill>
                <a:srgbClr val="000000"/>
              </a:solidFill>
              <a:latin typeface="Myriad Pro"/>
            </a:endParaRPr>
          </a:p>
        </p:txBody>
      </p:sp>
    </p:spTree>
    <p:extLst>
      <p:ext uri="{BB962C8B-B14F-4D97-AF65-F5344CB8AC3E}">
        <p14:creationId xmlns:p14="http://schemas.microsoft.com/office/powerpoint/2010/main" val="377620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IEEE 802 and Smart Grid</a:t>
            </a:r>
          </a:p>
        </p:txBody>
      </p:sp>
      <p:sp>
        <p:nvSpPr>
          <p:cNvPr id="3" name="Content Placeholder 2"/>
          <p:cNvSpPr>
            <a:spLocks noGrp="1"/>
          </p:cNvSpPr>
          <p:nvPr>
            <p:ph idx="1"/>
          </p:nvPr>
        </p:nvSpPr>
        <p:spPr>
          <a:xfrm>
            <a:off x="609600" y="1295400"/>
            <a:ext cx="8077200" cy="4876800"/>
          </a:xfrm>
        </p:spPr>
        <p:txBody>
          <a:bodyPr/>
          <a:lstStyle/>
          <a:p>
            <a:pPr>
              <a:defRPr/>
            </a:pPr>
            <a:r>
              <a:rPr lang="en-US" sz="1600" b="1" dirty="0" smtClean="0"/>
              <a:t>IEEE 802 networking technologies bring the following advantages to Smart Grid communications:</a:t>
            </a:r>
          </a:p>
          <a:p>
            <a:pPr lvl="1">
              <a:buFont typeface="Arial" panose="020B0604020202020204" pitchFamily="34" charset="0"/>
              <a:buChar char="•"/>
              <a:defRPr/>
            </a:pPr>
            <a:r>
              <a:rPr lang="en-US" sz="1600" dirty="0" smtClean="0"/>
              <a:t>Enterprise grade security compatibility</a:t>
            </a:r>
          </a:p>
          <a:p>
            <a:pPr lvl="1">
              <a:buFont typeface="Arial" panose="020B0604020202020204" pitchFamily="34" charset="0"/>
              <a:buChar char="•"/>
              <a:defRPr/>
            </a:pPr>
            <a:r>
              <a:rPr lang="en-US" sz="1600" dirty="0" smtClean="0"/>
              <a:t>Huge ecosystem (billions of products, hundreds of manufacturers)</a:t>
            </a:r>
          </a:p>
          <a:p>
            <a:pPr lvl="1">
              <a:buFont typeface="Arial" panose="020B0604020202020204" pitchFamily="34" charset="0"/>
              <a:buChar char="•"/>
              <a:defRPr/>
            </a:pPr>
            <a:r>
              <a:rPr lang="en-US" sz="1600" dirty="0" smtClean="0"/>
              <a:t>Long-term (20 year), battery-powered operation</a:t>
            </a:r>
          </a:p>
          <a:p>
            <a:pPr lvl="1">
              <a:buFont typeface="Arial" panose="020B0604020202020204" pitchFamily="34" charset="0"/>
              <a:buChar char="•"/>
              <a:defRPr/>
            </a:pPr>
            <a:r>
              <a:rPr lang="en-US" sz="1600" dirty="0" smtClean="0"/>
              <a:t>Continued operation during line fault events when using wireless media</a:t>
            </a:r>
          </a:p>
          <a:p>
            <a:pPr lvl="1">
              <a:buFont typeface="Arial" panose="020B0604020202020204" pitchFamily="34" charset="0"/>
              <a:buChar char="•"/>
              <a:defRPr/>
            </a:pPr>
            <a:r>
              <a:rPr lang="en-US" sz="1600" dirty="0" smtClean="0"/>
              <a:t>Wide choice of products across the spectrum of power versus performance</a:t>
            </a:r>
          </a:p>
          <a:p>
            <a:pPr lvl="1">
              <a:buFont typeface="Arial" panose="020B0604020202020204" pitchFamily="34" charset="0"/>
              <a:buChar char="•"/>
              <a:defRPr/>
            </a:pPr>
            <a:r>
              <a:rPr lang="en-US" sz="1600" dirty="0" smtClean="0"/>
              <a:t>Ability to be implemented in resource-constrained devices</a:t>
            </a:r>
          </a:p>
          <a:p>
            <a:pPr lvl="1">
              <a:buFont typeface="Arial" panose="020B0604020202020204" pitchFamily="34" charset="0"/>
              <a:buChar char="•"/>
              <a:defRPr/>
            </a:pPr>
            <a:r>
              <a:rPr lang="en-US" sz="1600" dirty="0" smtClean="0"/>
              <a:t>Ongoing development of standards to address changing environment and technology</a:t>
            </a:r>
          </a:p>
          <a:p>
            <a:pPr lvl="1">
              <a:buFont typeface="Arial" panose="020B0604020202020204" pitchFamily="34" charset="0"/>
              <a:buChar char="•"/>
              <a:defRPr/>
            </a:pPr>
            <a:r>
              <a:rPr lang="en-US" sz="1600" dirty="0" smtClean="0"/>
              <a:t>Wireless standards that operate in a licensed and license-exempt spectrum</a:t>
            </a:r>
          </a:p>
          <a:p>
            <a:pPr lvl="1">
              <a:buFont typeface="Arial" panose="020B0604020202020204" pitchFamily="34" charset="0"/>
              <a:buChar char="•"/>
              <a:defRPr/>
            </a:pPr>
            <a:r>
              <a:rPr lang="en-US" sz="1600" dirty="0" smtClean="0"/>
              <a:t>Offers a rich set of data rate/range/latency tradeoffs</a:t>
            </a:r>
          </a:p>
          <a:p>
            <a:pPr lvl="1">
              <a:buFont typeface="Arial" panose="020B0604020202020204" pitchFamily="34" charset="0"/>
              <a:buChar char="•"/>
              <a:defRPr/>
            </a:pPr>
            <a:r>
              <a:rPr lang="en-US" sz="1600" dirty="0" smtClean="0"/>
              <a:t>Common upper layer interface to seamlessly integrate into existing IT systems</a:t>
            </a:r>
          </a:p>
        </p:txBody>
      </p:sp>
      <p:sp>
        <p:nvSpPr>
          <p:cNvPr id="378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0E912E0C-6BEE-49E6-8E16-17529D3B42AB}" type="slidenum">
              <a:rPr lang="en-US" altLang="en-US" sz="800">
                <a:solidFill>
                  <a:srgbClr val="000000"/>
                </a:solidFill>
                <a:latin typeface="Arial" panose="020B0604020202020204" pitchFamily="34" charset="0"/>
              </a:rPr>
              <a:pPr/>
              <a:t>5</a:t>
            </a:fld>
            <a:endParaRPr lang="en-US" altLang="en-US" sz="1400">
              <a:solidFill>
                <a:srgbClr val="000000"/>
              </a:solidFill>
              <a:latin typeface="Myriad Pro"/>
            </a:endParaRPr>
          </a:p>
        </p:txBody>
      </p:sp>
    </p:spTree>
    <p:extLst>
      <p:ext uri="{BB962C8B-B14F-4D97-AF65-F5344CB8AC3E}">
        <p14:creationId xmlns:p14="http://schemas.microsoft.com/office/powerpoint/2010/main" val="3283857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609600" y="304800"/>
            <a:ext cx="8077200" cy="533400"/>
          </a:xfrm>
        </p:spPr>
        <p:txBody>
          <a:bodyPr/>
          <a:lstStyle/>
          <a:p>
            <a:r>
              <a:rPr lang="en-US" altLang="en-US" dirty="0" smtClean="0"/>
              <a:t>The Smart </a:t>
            </a:r>
            <a:r>
              <a:rPr lang="en-US" altLang="en-US" dirty="0" smtClean="0"/>
              <a:t>Grid</a:t>
            </a:r>
            <a:endParaRPr lang="en-US" altLang="en-US" dirty="0" smtClean="0"/>
          </a:p>
        </p:txBody>
      </p:sp>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2500E49F-DDF0-4481-B3A6-4699E57D9286}" type="slidenum">
              <a:rPr lang="en-US" altLang="en-US" sz="800">
                <a:solidFill>
                  <a:srgbClr val="000000"/>
                </a:solidFill>
                <a:latin typeface="Arial" panose="020B0604020202020204" pitchFamily="34" charset="0"/>
              </a:rPr>
              <a:pPr/>
              <a:t>6</a:t>
            </a:fld>
            <a:endParaRPr lang="en-US" altLang="en-US" sz="1400">
              <a:solidFill>
                <a:srgbClr val="000000"/>
              </a:solidFill>
              <a:latin typeface="Myriad Pro"/>
            </a:endParaRP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2" y="1143000"/>
            <a:ext cx="9158862"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2305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71450"/>
            <a:ext cx="7770813" cy="361950"/>
          </a:xfrm>
        </p:spPr>
        <p:txBody>
          <a:bodyPr/>
          <a:lstStyle/>
          <a:p>
            <a:pPr algn="l"/>
            <a:r>
              <a:rPr lang="en-US" sz="2000" dirty="0"/>
              <a:t>Examples of utility communications </a:t>
            </a:r>
            <a:r>
              <a:rPr lang="en-US" sz="2000" dirty="0" smtClean="0"/>
              <a:t>protocols</a:t>
            </a:r>
            <a:endParaRPr lang="en-US" sz="2000" dirty="0"/>
          </a:p>
        </p:txBody>
      </p:sp>
      <p:sp>
        <p:nvSpPr>
          <p:cNvPr id="6" name="AutoShape 310"/>
          <p:cNvSpPr>
            <a:spLocks noChangeArrowheads="1"/>
          </p:cNvSpPr>
          <p:nvPr/>
        </p:nvSpPr>
        <p:spPr bwMode="auto">
          <a:xfrm>
            <a:off x="1044575" y="3008313"/>
            <a:ext cx="7869238" cy="647700"/>
          </a:xfrm>
          <a:prstGeom prst="roundRect">
            <a:avLst>
              <a:gd name="adj" fmla="val 16667"/>
            </a:avLst>
          </a:prstGeom>
          <a:solidFill>
            <a:srgbClr val="1F8BAE">
              <a:alpha val="30196"/>
            </a:srgbClr>
          </a:solidFill>
          <a:ln w="57150">
            <a:solidFill>
              <a:schemeClr val="accent1"/>
            </a:solidFill>
            <a:round/>
            <a:headEnd/>
            <a:tailEnd/>
          </a:ln>
        </p:spPr>
        <p:txBody>
          <a:bodyPr wrap="none" anchor="ctr"/>
          <a:lstStyle/>
          <a:p>
            <a:pPr algn="ctr"/>
            <a:r>
              <a:rPr lang="en-US" sz="1600" b="1">
                <a:solidFill>
                  <a:srgbClr val="435153"/>
                </a:solidFill>
              </a:rPr>
              <a:t>IPv6/IPv4</a:t>
            </a:r>
          </a:p>
        </p:txBody>
      </p:sp>
      <p:sp>
        <p:nvSpPr>
          <p:cNvPr id="7" name="AutoShape 310"/>
          <p:cNvSpPr>
            <a:spLocks noChangeArrowheads="1"/>
          </p:cNvSpPr>
          <p:nvPr/>
        </p:nvSpPr>
        <p:spPr bwMode="auto">
          <a:xfrm>
            <a:off x="1041400" y="2532063"/>
            <a:ext cx="7872413" cy="46355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600" b="1" dirty="0" smtClean="0">
                <a:solidFill>
                  <a:srgbClr val="435153"/>
                </a:solidFill>
              </a:rPr>
              <a:t>UDP/TCP</a:t>
            </a:r>
            <a:endParaRPr lang="en-US" sz="1600" b="1" dirty="0">
              <a:solidFill>
                <a:srgbClr val="435153"/>
              </a:solidFill>
            </a:endParaRPr>
          </a:p>
        </p:txBody>
      </p:sp>
      <p:sp>
        <p:nvSpPr>
          <p:cNvPr id="8" name="AutoShape 310"/>
          <p:cNvSpPr>
            <a:spLocks noChangeArrowheads="1"/>
          </p:cNvSpPr>
          <p:nvPr/>
        </p:nvSpPr>
        <p:spPr bwMode="auto">
          <a:xfrm>
            <a:off x="1041400" y="4419600"/>
            <a:ext cx="2620963" cy="279400"/>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802.15.4e MAC enhancements</a:t>
            </a:r>
          </a:p>
        </p:txBody>
      </p:sp>
      <p:sp>
        <p:nvSpPr>
          <p:cNvPr id="9" name="AutoShape 310"/>
          <p:cNvSpPr>
            <a:spLocks noChangeArrowheads="1"/>
          </p:cNvSpPr>
          <p:nvPr/>
        </p:nvSpPr>
        <p:spPr bwMode="auto">
          <a:xfrm>
            <a:off x="1054100" y="3429000"/>
            <a:ext cx="2605088" cy="185737"/>
          </a:xfrm>
          <a:prstGeom prst="roundRect">
            <a:avLst>
              <a:gd name="adj" fmla="val 16667"/>
            </a:avLst>
          </a:prstGeom>
          <a:solidFill>
            <a:schemeClr val="tx1">
              <a:lumMod val="5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IPv6 RPL</a:t>
            </a:r>
          </a:p>
        </p:txBody>
      </p:sp>
      <p:sp>
        <p:nvSpPr>
          <p:cNvPr id="10" name="AutoShape 310"/>
          <p:cNvSpPr>
            <a:spLocks noChangeArrowheads="1"/>
          </p:cNvSpPr>
          <p:nvPr/>
        </p:nvSpPr>
        <p:spPr bwMode="auto">
          <a:xfrm>
            <a:off x="1044575" y="2209800"/>
            <a:ext cx="5584825" cy="322262"/>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Web Services, EXI, SOAP, </a:t>
            </a:r>
          </a:p>
          <a:p>
            <a:pPr algn="ctr"/>
            <a:r>
              <a:rPr lang="en-US" sz="1000" b="1" dirty="0" err="1">
                <a:solidFill>
                  <a:srgbClr val="435153"/>
                </a:solidFill>
              </a:rPr>
              <a:t>RestFul,HTTPS</a:t>
            </a:r>
            <a:r>
              <a:rPr lang="en-US" sz="1000" b="1" dirty="0">
                <a:solidFill>
                  <a:srgbClr val="435153"/>
                </a:solidFill>
              </a:rPr>
              <a:t>/CoAP</a:t>
            </a:r>
          </a:p>
        </p:txBody>
      </p:sp>
      <p:sp>
        <p:nvSpPr>
          <p:cNvPr id="11" name="AutoShape 310"/>
          <p:cNvSpPr>
            <a:spLocks noChangeArrowheads="1"/>
          </p:cNvSpPr>
          <p:nvPr/>
        </p:nvSpPr>
        <p:spPr bwMode="auto">
          <a:xfrm>
            <a:off x="1044575" y="3656013"/>
            <a:ext cx="6651625" cy="306387"/>
          </a:xfrm>
          <a:prstGeom prst="roundRect">
            <a:avLst>
              <a:gd name="adj" fmla="val 16667"/>
            </a:avLst>
          </a:prstGeom>
          <a:solidFill>
            <a:srgbClr val="C4EDFF">
              <a:alpha val="30196"/>
            </a:srgbClr>
          </a:solidFill>
          <a:ln w="12700">
            <a:solidFill>
              <a:schemeClr val="accent1"/>
            </a:solidFill>
            <a:round/>
            <a:headEnd/>
            <a:tailEnd/>
          </a:ln>
        </p:spPr>
        <p:txBody>
          <a:bodyPr wrap="none" anchor="ctr"/>
          <a:lstStyle/>
          <a:p>
            <a:pPr algn="ctr"/>
            <a:r>
              <a:rPr lang="en-US" sz="1000" b="1" dirty="0" smtClean="0">
                <a:solidFill>
                  <a:srgbClr val="435153"/>
                </a:solidFill>
              </a:rPr>
              <a:t>802.1X </a:t>
            </a:r>
            <a:r>
              <a:rPr lang="en-US" sz="1000" b="1" dirty="0">
                <a:solidFill>
                  <a:srgbClr val="435153"/>
                </a:solidFill>
              </a:rPr>
              <a:t>/ EAP-TLS &amp; IEEE 802.11i based Access Control</a:t>
            </a:r>
          </a:p>
        </p:txBody>
      </p:sp>
      <p:sp>
        <p:nvSpPr>
          <p:cNvPr id="12" name="AutoShape 310"/>
          <p:cNvSpPr>
            <a:spLocks noChangeArrowheads="1"/>
          </p:cNvSpPr>
          <p:nvPr/>
        </p:nvSpPr>
        <p:spPr bwMode="auto">
          <a:xfrm>
            <a:off x="141288" y="5278438"/>
            <a:ext cx="900112" cy="588962"/>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Physical </a:t>
            </a:r>
          </a:p>
          <a:p>
            <a:pPr algn="ctr"/>
            <a:r>
              <a:rPr lang="en-US" sz="1000" b="1">
                <a:solidFill>
                  <a:srgbClr val="435153"/>
                </a:solidFill>
              </a:rPr>
              <a:t>Layer</a:t>
            </a:r>
          </a:p>
        </p:txBody>
      </p:sp>
      <p:sp>
        <p:nvSpPr>
          <p:cNvPr id="13" name="AutoShape 310"/>
          <p:cNvSpPr>
            <a:spLocks noChangeArrowheads="1"/>
          </p:cNvSpPr>
          <p:nvPr/>
        </p:nvSpPr>
        <p:spPr bwMode="auto">
          <a:xfrm>
            <a:off x="1036638" y="5278438"/>
            <a:ext cx="1312862"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802.15.4g</a:t>
            </a:r>
          </a:p>
          <a:p>
            <a:pPr algn="ctr">
              <a:defRPr/>
            </a:pPr>
            <a:r>
              <a:rPr lang="en-US" sz="1000" b="1" dirty="0">
                <a:solidFill>
                  <a:srgbClr val="435153"/>
                </a:solidFill>
              </a:rPr>
              <a:t>2.4GHz, 915, 868MHz</a:t>
            </a:r>
          </a:p>
          <a:p>
            <a:pPr algn="ctr">
              <a:defRPr/>
            </a:pPr>
            <a:r>
              <a:rPr lang="en-US" sz="1000" b="1" dirty="0">
                <a:solidFill>
                  <a:srgbClr val="435153"/>
                </a:solidFill>
              </a:rPr>
              <a:t>DSSS, FSK, OFDM</a:t>
            </a:r>
          </a:p>
        </p:txBody>
      </p:sp>
      <p:sp>
        <p:nvSpPr>
          <p:cNvPr id="14" name="AutoShape 310"/>
          <p:cNvSpPr>
            <a:spLocks noChangeArrowheads="1"/>
          </p:cNvSpPr>
          <p:nvPr/>
        </p:nvSpPr>
        <p:spPr bwMode="auto">
          <a:xfrm>
            <a:off x="2349500" y="5278438"/>
            <a:ext cx="1312863" cy="588962"/>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NB-PLC</a:t>
            </a:r>
          </a:p>
          <a:p>
            <a:pPr algn="ctr">
              <a:defRPr/>
            </a:pPr>
            <a:r>
              <a:rPr lang="en-US" sz="1000" b="1" dirty="0">
                <a:solidFill>
                  <a:srgbClr val="435153"/>
                </a:solidFill>
              </a:rPr>
              <a:t>OFDM</a:t>
            </a:r>
          </a:p>
        </p:txBody>
      </p:sp>
      <p:sp>
        <p:nvSpPr>
          <p:cNvPr id="15" name="AutoShape 310"/>
          <p:cNvSpPr>
            <a:spLocks noChangeArrowheads="1"/>
          </p:cNvSpPr>
          <p:nvPr/>
        </p:nvSpPr>
        <p:spPr bwMode="auto">
          <a:xfrm>
            <a:off x="3662363" y="5278438"/>
            <a:ext cx="1314450"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a:p>
            <a:pPr algn="ctr">
              <a:defRPr/>
            </a:pPr>
            <a:r>
              <a:rPr lang="en-US" sz="1000" b="1" dirty="0">
                <a:solidFill>
                  <a:srgbClr val="435153"/>
                </a:solidFill>
              </a:rPr>
              <a:t>2.4, 5 GHz, Sub-GHz</a:t>
            </a:r>
          </a:p>
        </p:txBody>
      </p:sp>
      <p:sp>
        <p:nvSpPr>
          <p:cNvPr id="16" name="AutoShape 310"/>
          <p:cNvSpPr>
            <a:spLocks noChangeArrowheads="1"/>
          </p:cNvSpPr>
          <p:nvPr/>
        </p:nvSpPr>
        <p:spPr bwMode="auto">
          <a:xfrm>
            <a:off x="4976813" y="5278438"/>
            <a:ext cx="1042987" cy="588962"/>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a:p>
            <a:pPr algn="ctr">
              <a:defRPr/>
            </a:pPr>
            <a:r>
              <a:rPr lang="en-US" sz="1000" b="1" dirty="0">
                <a:solidFill>
                  <a:srgbClr val="435153"/>
                </a:solidFill>
              </a:rPr>
              <a:t>UTP, FO</a:t>
            </a:r>
          </a:p>
        </p:txBody>
      </p:sp>
      <p:sp>
        <p:nvSpPr>
          <p:cNvPr id="17" name="AutoShape 310"/>
          <p:cNvSpPr>
            <a:spLocks noChangeArrowheads="1"/>
          </p:cNvSpPr>
          <p:nvPr/>
        </p:nvSpPr>
        <p:spPr bwMode="auto">
          <a:xfrm>
            <a:off x="7699467" y="5256212"/>
            <a:ext cx="1238158" cy="611187"/>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18" name="AutoShape 310"/>
          <p:cNvSpPr>
            <a:spLocks noChangeArrowheads="1"/>
          </p:cNvSpPr>
          <p:nvPr/>
        </p:nvSpPr>
        <p:spPr bwMode="auto">
          <a:xfrm>
            <a:off x="6019801" y="5257800"/>
            <a:ext cx="841944" cy="6096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a:p>
            <a:pPr algn="ctr">
              <a:defRPr/>
            </a:pPr>
            <a:r>
              <a:rPr lang="en-US" sz="1000" b="1" dirty="0" smtClean="0">
                <a:solidFill>
                  <a:srgbClr val="435153"/>
                </a:solidFill>
              </a:rPr>
              <a:t>1.x - 3.x GHz</a:t>
            </a:r>
            <a:endParaRPr lang="en-US" sz="1000" b="1" dirty="0">
              <a:solidFill>
                <a:srgbClr val="435153"/>
              </a:solidFill>
            </a:endParaRPr>
          </a:p>
        </p:txBody>
      </p:sp>
      <p:sp>
        <p:nvSpPr>
          <p:cNvPr id="19" name="AutoShape 310"/>
          <p:cNvSpPr>
            <a:spLocks noChangeArrowheads="1"/>
          </p:cNvSpPr>
          <p:nvPr/>
        </p:nvSpPr>
        <p:spPr bwMode="auto">
          <a:xfrm>
            <a:off x="136525" y="3656013"/>
            <a:ext cx="901700" cy="1622425"/>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r>
              <a:rPr lang="en-US" sz="1000" b="1" dirty="0">
                <a:solidFill>
                  <a:srgbClr val="435153"/>
                </a:solidFill>
              </a:rPr>
              <a:t>Data </a:t>
            </a:r>
          </a:p>
          <a:p>
            <a:r>
              <a:rPr lang="en-US" sz="1000" b="1" dirty="0">
                <a:solidFill>
                  <a:srgbClr val="435153"/>
                </a:solidFill>
              </a:rPr>
              <a:t>Link </a:t>
            </a:r>
          </a:p>
          <a:p>
            <a:r>
              <a:rPr lang="en-US" sz="1000" b="1" dirty="0">
                <a:solidFill>
                  <a:srgbClr val="435153"/>
                </a:solidFill>
              </a:rPr>
              <a:t>Layer</a:t>
            </a:r>
          </a:p>
        </p:txBody>
      </p:sp>
      <p:sp>
        <p:nvSpPr>
          <p:cNvPr id="20" name="AutoShape 310"/>
          <p:cNvSpPr>
            <a:spLocks noChangeArrowheads="1"/>
          </p:cNvSpPr>
          <p:nvPr/>
        </p:nvSpPr>
        <p:spPr bwMode="auto">
          <a:xfrm>
            <a:off x="1031875" y="4691063"/>
            <a:ext cx="1314450" cy="587375"/>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802.15.4</a:t>
            </a:r>
          </a:p>
          <a:p>
            <a:pPr algn="ctr">
              <a:defRPr/>
            </a:pPr>
            <a:r>
              <a:rPr lang="en-US" sz="1000" b="1" dirty="0">
                <a:solidFill>
                  <a:srgbClr val="435153"/>
                </a:solidFill>
              </a:rPr>
              <a:t>including FHSS</a:t>
            </a:r>
          </a:p>
        </p:txBody>
      </p:sp>
      <p:sp>
        <p:nvSpPr>
          <p:cNvPr id="21" name="AutoShape 310"/>
          <p:cNvSpPr>
            <a:spLocks noChangeArrowheads="1"/>
          </p:cNvSpPr>
          <p:nvPr/>
        </p:nvSpPr>
        <p:spPr bwMode="auto">
          <a:xfrm>
            <a:off x="2346325" y="4699000"/>
            <a:ext cx="1312863" cy="579438"/>
          </a:xfrm>
          <a:prstGeom prst="roundRect">
            <a:avLst>
              <a:gd name="adj" fmla="val 16667"/>
            </a:avLst>
          </a:prstGeom>
          <a:gradFill flip="none" rotWithShape="1">
            <a:gsLst>
              <a:gs pos="75000">
                <a:schemeClr val="tx1">
                  <a:lumMod val="20000"/>
                  <a:lumOff val="80000"/>
                  <a:alpha val="30196"/>
                </a:schemeClr>
              </a:gs>
              <a:gs pos="100000">
                <a:srgbClr val="000000">
                  <a:alpha val="30196"/>
                </a:srgbClr>
              </a:gs>
            </a:gsLst>
            <a:path path="shape">
              <a:fillToRect l="50000" t="50000" r="50000" b="50000"/>
            </a:path>
            <a:tileRect/>
          </a:gradFill>
          <a:ln w="12700" cmpd="sng">
            <a:solidFill>
              <a:schemeClr val="accent1"/>
            </a:solidFill>
            <a:round/>
            <a:headEnd/>
            <a:tailEnd/>
          </a:ln>
        </p:spPr>
        <p:txBody>
          <a:bodyPr wrap="none" anchor="ctr"/>
          <a:lstStyle/>
          <a:p>
            <a:pPr algn="ctr">
              <a:defRPr/>
            </a:pPr>
            <a:r>
              <a:rPr lang="en-US" sz="1000" b="1" dirty="0">
                <a:solidFill>
                  <a:srgbClr val="435153"/>
                </a:solidFill>
              </a:rPr>
              <a:t>IEEE 1901.2 </a:t>
            </a:r>
          </a:p>
          <a:p>
            <a:pPr algn="ctr">
              <a:defRPr/>
            </a:pPr>
            <a:r>
              <a:rPr lang="en-US" sz="1000" b="1" dirty="0">
                <a:solidFill>
                  <a:srgbClr val="435153"/>
                </a:solidFill>
              </a:rPr>
              <a:t>802.15.4 frame </a:t>
            </a:r>
          </a:p>
          <a:p>
            <a:pPr algn="ctr">
              <a:defRPr/>
            </a:pPr>
            <a:r>
              <a:rPr lang="en-US" sz="1000" b="1" dirty="0">
                <a:solidFill>
                  <a:srgbClr val="435153"/>
                </a:solidFill>
              </a:rPr>
              <a:t>format</a:t>
            </a:r>
          </a:p>
        </p:txBody>
      </p:sp>
      <p:sp>
        <p:nvSpPr>
          <p:cNvPr id="22" name="AutoShape 310"/>
          <p:cNvSpPr>
            <a:spLocks noChangeArrowheads="1"/>
          </p:cNvSpPr>
          <p:nvPr/>
        </p:nvSpPr>
        <p:spPr bwMode="auto">
          <a:xfrm>
            <a:off x="3659188" y="4341813"/>
            <a:ext cx="13128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802.11 </a:t>
            </a:r>
          </a:p>
          <a:p>
            <a:pPr algn="ctr">
              <a:defRPr/>
            </a:pPr>
            <a:r>
              <a:rPr lang="en-US" sz="1000" b="1" dirty="0">
                <a:solidFill>
                  <a:srgbClr val="435153"/>
                </a:solidFill>
              </a:rPr>
              <a:t>Wi-Fi</a:t>
            </a:r>
          </a:p>
        </p:txBody>
      </p:sp>
      <p:sp>
        <p:nvSpPr>
          <p:cNvPr id="23" name="AutoShape 310"/>
          <p:cNvSpPr>
            <a:spLocks noChangeArrowheads="1"/>
          </p:cNvSpPr>
          <p:nvPr/>
        </p:nvSpPr>
        <p:spPr bwMode="auto">
          <a:xfrm>
            <a:off x="4972050" y="4341813"/>
            <a:ext cx="1047750"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802.3 </a:t>
            </a:r>
          </a:p>
          <a:p>
            <a:pPr algn="ctr">
              <a:defRPr/>
            </a:pPr>
            <a:r>
              <a:rPr lang="en-US" sz="1000" b="1" dirty="0">
                <a:solidFill>
                  <a:srgbClr val="435153"/>
                </a:solidFill>
              </a:rPr>
              <a:t>Ethernet </a:t>
            </a:r>
          </a:p>
        </p:txBody>
      </p:sp>
      <p:sp>
        <p:nvSpPr>
          <p:cNvPr id="24" name="AutoShape 310"/>
          <p:cNvSpPr>
            <a:spLocks noChangeArrowheads="1"/>
          </p:cNvSpPr>
          <p:nvPr/>
        </p:nvSpPr>
        <p:spPr bwMode="auto">
          <a:xfrm>
            <a:off x="7696200" y="4343400"/>
            <a:ext cx="1236663" cy="912813"/>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2G, 3G, LTE</a:t>
            </a:r>
          </a:p>
          <a:p>
            <a:pPr algn="ctr">
              <a:defRPr/>
            </a:pPr>
            <a:r>
              <a:rPr lang="en-US" sz="1000" b="1" dirty="0">
                <a:solidFill>
                  <a:srgbClr val="435153"/>
                </a:solidFill>
              </a:rPr>
              <a:t>Cellular</a:t>
            </a:r>
          </a:p>
        </p:txBody>
      </p:sp>
      <p:sp>
        <p:nvSpPr>
          <p:cNvPr id="25" name="AutoShape 310"/>
          <p:cNvSpPr>
            <a:spLocks noChangeArrowheads="1"/>
          </p:cNvSpPr>
          <p:nvPr/>
        </p:nvSpPr>
        <p:spPr bwMode="auto">
          <a:xfrm>
            <a:off x="6015038" y="4343400"/>
            <a:ext cx="842962" cy="9144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802.16</a:t>
            </a:r>
          </a:p>
          <a:p>
            <a:pPr algn="ctr">
              <a:defRPr/>
            </a:pPr>
            <a:r>
              <a:rPr lang="en-US" sz="1000" b="1" dirty="0" err="1">
                <a:solidFill>
                  <a:srgbClr val="435153"/>
                </a:solidFill>
              </a:rPr>
              <a:t>WiMAX</a:t>
            </a:r>
            <a:r>
              <a:rPr lang="en-US" sz="1000" b="1" dirty="0">
                <a:solidFill>
                  <a:srgbClr val="435153"/>
                </a:solidFill>
              </a:rPr>
              <a:t> </a:t>
            </a:r>
          </a:p>
        </p:txBody>
      </p:sp>
      <p:sp>
        <p:nvSpPr>
          <p:cNvPr id="26" name="AutoShape 310"/>
          <p:cNvSpPr>
            <a:spLocks noChangeArrowheads="1"/>
          </p:cNvSpPr>
          <p:nvPr/>
        </p:nvSpPr>
        <p:spPr bwMode="auto">
          <a:xfrm>
            <a:off x="1041400" y="4190999"/>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a:solidFill>
                  <a:srgbClr val="435153"/>
                </a:solidFill>
              </a:rPr>
              <a:t>6LoWPAN (RFC 6282)</a:t>
            </a:r>
          </a:p>
        </p:txBody>
      </p:sp>
      <p:sp>
        <p:nvSpPr>
          <p:cNvPr id="27" name="AutoShape 310"/>
          <p:cNvSpPr>
            <a:spLocks noChangeArrowheads="1"/>
          </p:cNvSpPr>
          <p:nvPr/>
        </p:nvSpPr>
        <p:spPr bwMode="auto">
          <a:xfrm>
            <a:off x="3668713" y="3962400"/>
            <a:ext cx="2351087" cy="3810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Ethernet (RFC 2464)</a:t>
            </a:r>
          </a:p>
        </p:txBody>
      </p:sp>
      <p:sp>
        <p:nvSpPr>
          <p:cNvPr id="28" name="AutoShape 310"/>
          <p:cNvSpPr>
            <a:spLocks noChangeArrowheads="1"/>
          </p:cNvSpPr>
          <p:nvPr/>
        </p:nvSpPr>
        <p:spPr bwMode="auto">
          <a:xfrm>
            <a:off x="7696476" y="3657600"/>
            <a:ext cx="1241149" cy="685800"/>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a:solidFill>
                  <a:srgbClr val="435153"/>
                </a:solidFill>
              </a:rPr>
              <a:t>IPv6 over PPP</a:t>
            </a:r>
          </a:p>
          <a:p>
            <a:pPr algn="ctr"/>
            <a:r>
              <a:rPr lang="en-US" sz="1000" b="1" dirty="0">
                <a:solidFill>
                  <a:srgbClr val="435153"/>
                </a:solidFill>
              </a:rPr>
              <a:t>(RFC 5072)</a:t>
            </a:r>
          </a:p>
        </p:txBody>
      </p:sp>
      <p:sp>
        <p:nvSpPr>
          <p:cNvPr id="29" name="AutoShape 310"/>
          <p:cNvSpPr>
            <a:spLocks noChangeArrowheads="1"/>
          </p:cNvSpPr>
          <p:nvPr/>
        </p:nvSpPr>
        <p:spPr bwMode="auto">
          <a:xfrm>
            <a:off x="6019800" y="3962400"/>
            <a:ext cx="1676400" cy="381000"/>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IP or Ethernet</a:t>
            </a:r>
          </a:p>
          <a:p>
            <a:pPr algn="ctr">
              <a:defRPr/>
            </a:pPr>
            <a:r>
              <a:rPr lang="en-US" sz="1000" b="1" dirty="0">
                <a:solidFill>
                  <a:srgbClr val="435153"/>
                </a:solidFill>
              </a:rPr>
              <a:t>Convergence </a:t>
            </a:r>
            <a:r>
              <a:rPr lang="en-US" sz="1000" b="1" dirty="0" err="1">
                <a:solidFill>
                  <a:srgbClr val="435153"/>
                </a:solidFill>
              </a:rPr>
              <a:t>SubL</a:t>
            </a:r>
            <a:r>
              <a:rPr lang="en-US" sz="1000" b="1" dirty="0">
                <a:solidFill>
                  <a:srgbClr val="435153"/>
                </a:solidFill>
              </a:rPr>
              <a:t>.</a:t>
            </a:r>
          </a:p>
        </p:txBody>
      </p:sp>
      <p:sp>
        <p:nvSpPr>
          <p:cNvPr id="30" name="AutoShape 310"/>
          <p:cNvSpPr>
            <a:spLocks noChangeArrowheads="1"/>
          </p:cNvSpPr>
          <p:nvPr/>
        </p:nvSpPr>
        <p:spPr bwMode="auto">
          <a:xfrm>
            <a:off x="136525" y="2995613"/>
            <a:ext cx="901700" cy="6477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a:solidFill>
                  <a:srgbClr val="435153"/>
                </a:solidFill>
              </a:rPr>
              <a:t>Network</a:t>
            </a:r>
          </a:p>
          <a:p>
            <a:pPr algn="ctr"/>
            <a:r>
              <a:rPr lang="en-US" sz="1000" b="1">
                <a:solidFill>
                  <a:srgbClr val="435153"/>
                </a:solidFill>
              </a:rPr>
              <a:t>Layer</a:t>
            </a:r>
          </a:p>
        </p:txBody>
      </p:sp>
      <p:sp>
        <p:nvSpPr>
          <p:cNvPr id="31" name="AutoShape 310"/>
          <p:cNvSpPr>
            <a:spLocks noChangeArrowheads="1"/>
          </p:cNvSpPr>
          <p:nvPr/>
        </p:nvSpPr>
        <p:spPr bwMode="auto">
          <a:xfrm>
            <a:off x="152399" y="2532063"/>
            <a:ext cx="873125" cy="46355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a:solidFill>
                  <a:srgbClr val="435153"/>
                </a:solidFill>
              </a:rPr>
              <a:t>Transport</a:t>
            </a:r>
          </a:p>
          <a:p>
            <a:pPr algn="ctr"/>
            <a:r>
              <a:rPr lang="en-US" sz="1000" b="1">
                <a:solidFill>
                  <a:srgbClr val="435153"/>
                </a:solidFill>
              </a:rPr>
              <a:t>Layer</a:t>
            </a:r>
          </a:p>
        </p:txBody>
      </p:sp>
      <p:sp>
        <p:nvSpPr>
          <p:cNvPr id="32" name="AutoShape 310"/>
          <p:cNvSpPr>
            <a:spLocks noChangeArrowheads="1"/>
          </p:cNvSpPr>
          <p:nvPr/>
        </p:nvSpPr>
        <p:spPr bwMode="auto">
          <a:xfrm>
            <a:off x="152399" y="1700213"/>
            <a:ext cx="914401" cy="509587"/>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r="100000" b="100000"/>
            </a:path>
          </a:gradFill>
          <a:ln w="12700">
            <a:solidFill>
              <a:srgbClr val="435153"/>
            </a:solidFill>
            <a:round/>
            <a:headEnd/>
            <a:tailEnd/>
          </a:ln>
        </p:spPr>
        <p:txBody>
          <a:bodyPr wrap="none" anchor="ctr"/>
          <a:lstStyle/>
          <a:p>
            <a:pPr algn="ctr"/>
            <a:r>
              <a:rPr lang="en-US" sz="1000" b="1" dirty="0">
                <a:solidFill>
                  <a:srgbClr val="435153"/>
                </a:solidFill>
              </a:rPr>
              <a:t>Application</a:t>
            </a:r>
          </a:p>
          <a:p>
            <a:pPr algn="ctr"/>
            <a:r>
              <a:rPr lang="en-US" sz="1000" b="1" dirty="0">
                <a:solidFill>
                  <a:srgbClr val="435153"/>
                </a:solidFill>
              </a:rPr>
              <a:t>Layer</a:t>
            </a:r>
          </a:p>
        </p:txBody>
      </p:sp>
      <p:sp>
        <p:nvSpPr>
          <p:cNvPr id="33" name="TextBox 5"/>
          <p:cNvSpPr txBox="1">
            <a:spLocks noChangeArrowheads="1"/>
          </p:cNvSpPr>
          <p:nvPr/>
        </p:nvSpPr>
        <p:spPr bwMode="auto">
          <a:xfrm>
            <a:off x="5854700" y="3027363"/>
            <a:ext cx="2909888"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CiscoSans ExtraLight" charset="0"/>
                <a:ea typeface="ＭＳ Ｐゴシック" charset="0"/>
                <a:cs typeface="ＭＳ Ｐゴシック" charset="0"/>
              </a:defRPr>
            </a:lvl1pPr>
            <a:lvl2pPr marL="742950" indent="-285750" eaLnBrk="0" hangingPunct="0">
              <a:defRPr sz="2400">
                <a:solidFill>
                  <a:schemeClr val="tx1"/>
                </a:solidFill>
                <a:latin typeface="CiscoSans ExtraLight" charset="0"/>
                <a:ea typeface="ＭＳ Ｐゴシック" charset="0"/>
              </a:defRPr>
            </a:lvl2pPr>
            <a:lvl3pPr marL="1143000" indent="-228600" eaLnBrk="0" hangingPunct="0">
              <a:defRPr sz="2400">
                <a:solidFill>
                  <a:schemeClr val="tx1"/>
                </a:solidFill>
                <a:latin typeface="CiscoSans ExtraLight" charset="0"/>
                <a:ea typeface="ＭＳ Ｐゴシック" charset="0"/>
              </a:defRPr>
            </a:lvl3pPr>
            <a:lvl4pPr marL="1600200" indent="-228600" eaLnBrk="0" hangingPunct="0">
              <a:defRPr sz="2400">
                <a:solidFill>
                  <a:schemeClr val="tx1"/>
                </a:solidFill>
                <a:latin typeface="CiscoSans ExtraLight" charset="0"/>
                <a:ea typeface="ＭＳ Ｐゴシック" charset="0"/>
              </a:defRPr>
            </a:lvl4pPr>
            <a:lvl5pPr marL="2057400" indent="-228600" eaLnBrk="0" hangingPunct="0">
              <a:defRPr sz="2400">
                <a:solidFill>
                  <a:schemeClr val="tx1"/>
                </a:solidFill>
                <a:latin typeface="CiscoSans ExtraLight" charset="0"/>
                <a:ea typeface="ＭＳ Ｐゴシック" charset="0"/>
              </a:defRPr>
            </a:lvl5pPr>
            <a:lvl6pPr marL="2514600" indent="-228600" eaLnBrk="0" fontAlgn="base" hangingPunct="0">
              <a:spcBef>
                <a:spcPct val="0"/>
              </a:spcBef>
              <a:spcAft>
                <a:spcPct val="0"/>
              </a:spcAft>
              <a:defRPr sz="2400">
                <a:solidFill>
                  <a:schemeClr val="tx1"/>
                </a:solidFill>
                <a:latin typeface="CiscoSans ExtraLight" charset="0"/>
                <a:ea typeface="ＭＳ Ｐゴシック" charset="0"/>
              </a:defRPr>
            </a:lvl6pPr>
            <a:lvl7pPr marL="2971800" indent="-228600" eaLnBrk="0" fontAlgn="base" hangingPunct="0">
              <a:spcBef>
                <a:spcPct val="0"/>
              </a:spcBef>
              <a:spcAft>
                <a:spcPct val="0"/>
              </a:spcAft>
              <a:defRPr sz="2400">
                <a:solidFill>
                  <a:schemeClr val="tx1"/>
                </a:solidFill>
                <a:latin typeface="CiscoSans ExtraLight" charset="0"/>
                <a:ea typeface="ＭＳ Ｐゴシック" charset="0"/>
              </a:defRPr>
            </a:lvl7pPr>
            <a:lvl8pPr marL="3429000" indent="-228600" eaLnBrk="0" fontAlgn="base" hangingPunct="0">
              <a:spcBef>
                <a:spcPct val="0"/>
              </a:spcBef>
              <a:spcAft>
                <a:spcPct val="0"/>
              </a:spcAft>
              <a:defRPr sz="2400">
                <a:solidFill>
                  <a:schemeClr val="tx1"/>
                </a:solidFill>
                <a:latin typeface="CiscoSans ExtraLight" charset="0"/>
                <a:ea typeface="ＭＳ Ｐゴシック" charset="0"/>
              </a:defRPr>
            </a:lvl8pPr>
            <a:lvl9pPr marL="3886200" indent="-228600" eaLnBrk="0" fontAlgn="base" hangingPunct="0">
              <a:spcBef>
                <a:spcPct val="0"/>
              </a:spcBef>
              <a:spcAft>
                <a:spcPct val="0"/>
              </a:spcAft>
              <a:defRPr sz="2400">
                <a:solidFill>
                  <a:schemeClr val="tx1"/>
                </a:solidFill>
                <a:latin typeface="CiscoSans ExtraLight" charset="0"/>
                <a:ea typeface="ＭＳ Ｐゴシック" charset="0"/>
              </a:defRPr>
            </a:lvl9pPr>
          </a:lstStyle>
          <a:p>
            <a:pPr algn="ctr" eaLnBrk="1" hangingPunct="1"/>
            <a:r>
              <a:rPr lang="en-US" sz="1800"/>
              <a:t> </a:t>
            </a:r>
            <a:r>
              <a:rPr lang="en-US" sz="1400">
                <a:solidFill>
                  <a:srgbClr val="435153"/>
                </a:solidFill>
              </a:rPr>
              <a:t>Addressing, Routing, Multicast, QoS, Security </a:t>
            </a:r>
          </a:p>
        </p:txBody>
      </p:sp>
      <p:sp>
        <p:nvSpPr>
          <p:cNvPr id="34" name="TextBox 67"/>
          <p:cNvSpPr txBox="1">
            <a:spLocks noChangeArrowheads="1"/>
          </p:cNvSpPr>
          <p:nvPr/>
        </p:nvSpPr>
        <p:spPr bwMode="auto">
          <a:xfrm>
            <a:off x="6527800" y="2608263"/>
            <a:ext cx="19558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CiscoSans ExtraLight" charset="0"/>
                <a:ea typeface="ＭＳ Ｐゴシック" charset="0"/>
                <a:cs typeface="ＭＳ Ｐゴシック" charset="0"/>
              </a:defRPr>
            </a:lvl1pPr>
            <a:lvl2pPr marL="742950" indent="-285750" eaLnBrk="0" hangingPunct="0">
              <a:defRPr sz="2400">
                <a:solidFill>
                  <a:schemeClr val="tx1"/>
                </a:solidFill>
                <a:latin typeface="CiscoSans ExtraLight" charset="0"/>
                <a:ea typeface="ＭＳ Ｐゴシック" charset="0"/>
              </a:defRPr>
            </a:lvl2pPr>
            <a:lvl3pPr marL="1143000" indent="-228600" eaLnBrk="0" hangingPunct="0">
              <a:defRPr sz="2400">
                <a:solidFill>
                  <a:schemeClr val="tx1"/>
                </a:solidFill>
                <a:latin typeface="CiscoSans ExtraLight" charset="0"/>
                <a:ea typeface="ＭＳ Ｐゴシック" charset="0"/>
              </a:defRPr>
            </a:lvl3pPr>
            <a:lvl4pPr marL="1600200" indent="-228600" eaLnBrk="0" hangingPunct="0">
              <a:defRPr sz="2400">
                <a:solidFill>
                  <a:schemeClr val="tx1"/>
                </a:solidFill>
                <a:latin typeface="CiscoSans ExtraLight" charset="0"/>
                <a:ea typeface="ＭＳ Ｐゴシック" charset="0"/>
              </a:defRPr>
            </a:lvl4pPr>
            <a:lvl5pPr marL="2057400" indent="-228600" eaLnBrk="0" hangingPunct="0">
              <a:defRPr sz="2400">
                <a:solidFill>
                  <a:schemeClr val="tx1"/>
                </a:solidFill>
                <a:latin typeface="CiscoSans ExtraLight" charset="0"/>
                <a:ea typeface="ＭＳ Ｐゴシック" charset="0"/>
              </a:defRPr>
            </a:lvl5pPr>
            <a:lvl6pPr marL="2514600" indent="-228600" eaLnBrk="0" fontAlgn="base" hangingPunct="0">
              <a:spcBef>
                <a:spcPct val="0"/>
              </a:spcBef>
              <a:spcAft>
                <a:spcPct val="0"/>
              </a:spcAft>
              <a:defRPr sz="2400">
                <a:solidFill>
                  <a:schemeClr val="tx1"/>
                </a:solidFill>
                <a:latin typeface="CiscoSans ExtraLight" charset="0"/>
                <a:ea typeface="ＭＳ Ｐゴシック" charset="0"/>
              </a:defRPr>
            </a:lvl6pPr>
            <a:lvl7pPr marL="2971800" indent="-228600" eaLnBrk="0" fontAlgn="base" hangingPunct="0">
              <a:spcBef>
                <a:spcPct val="0"/>
              </a:spcBef>
              <a:spcAft>
                <a:spcPct val="0"/>
              </a:spcAft>
              <a:defRPr sz="2400">
                <a:solidFill>
                  <a:schemeClr val="tx1"/>
                </a:solidFill>
                <a:latin typeface="CiscoSans ExtraLight" charset="0"/>
                <a:ea typeface="ＭＳ Ｐゴシック" charset="0"/>
              </a:defRPr>
            </a:lvl7pPr>
            <a:lvl8pPr marL="3429000" indent="-228600" eaLnBrk="0" fontAlgn="base" hangingPunct="0">
              <a:spcBef>
                <a:spcPct val="0"/>
              </a:spcBef>
              <a:spcAft>
                <a:spcPct val="0"/>
              </a:spcAft>
              <a:defRPr sz="2400">
                <a:solidFill>
                  <a:schemeClr val="tx1"/>
                </a:solidFill>
                <a:latin typeface="CiscoSans ExtraLight" charset="0"/>
                <a:ea typeface="ＭＳ Ｐゴシック" charset="0"/>
              </a:defRPr>
            </a:lvl8pPr>
            <a:lvl9pPr marL="3886200" indent="-228600" eaLnBrk="0" fontAlgn="base" hangingPunct="0">
              <a:spcBef>
                <a:spcPct val="0"/>
              </a:spcBef>
              <a:spcAft>
                <a:spcPct val="0"/>
              </a:spcAft>
              <a:defRPr sz="2400">
                <a:solidFill>
                  <a:schemeClr val="tx1"/>
                </a:solidFill>
                <a:latin typeface="CiscoSans ExtraLight" charset="0"/>
                <a:ea typeface="ＭＳ Ｐゴシック" charset="0"/>
              </a:defRPr>
            </a:lvl9pPr>
          </a:lstStyle>
          <a:p>
            <a:pPr algn="ctr" eaLnBrk="1" hangingPunct="1"/>
            <a:r>
              <a:rPr lang="en-US" sz="1400">
                <a:solidFill>
                  <a:srgbClr val="435153"/>
                </a:solidFill>
              </a:rPr>
              <a:t>Security (DTLS/TLS) </a:t>
            </a:r>
          </a:p>
        </p:txBody>
      </p:sp>
      <p:sp>
        <p:nvSpPr>
          <p:cNvPr id="35" name="AutoShape 310"/>
          <p:cNvSpPr>
            <a:spLocks noChangeArrowheads="1"/>
          </p:cNvSpPr>
          <p:nvPr/>
        </p:nvSpPr>
        <p:spPr bwMode="auto">
          <a:xfrm>
            <a:off x="6635750" y="1700213"/>
            <a:ext cx="2278063" cy="831850"/>
          </a:xfrm>
          <a:prstGeom prst="roundRect">
            <a:avLst>
              <a:gd name="adj" fmla="val 16667"/>
            </a:avLst>
          </a:prstGeom>
          <a:solidFill>
            <a:srgbClr val="1F8BAE">
              <a:alpha val="30196"/>
            </a:srgbClr>
          </a:solidFill>
          <a:ln w="12700" cmpd="sng" algn="ctr">
            <a:solidFill>
              <a:schemeClr val="accent1"/>
            </a:solidFill>
            <a:round/>
            <a:headEnd/>
            <a:tailEnd/>
          </a:ln>
        </p:spPr>
        <p:txBody>
          <a:bodyPr wrap="none" anchor="ctr"/>
          <a:lstStyle/>
          <a:p>
            <a:pPr algn="ctr" fontAlgn="auto">
              <a:spcBef>
                <a:spcPts val="0"/>
              </a:spcBef>
              <a:spcAft>
                <a:spcPts val="0"/>
              </a:spcAft>
              <a:defRPr/>
            </a:pPr>
            <a:r>
              <a:rPr lang="en-US" sz="1050" b="1" dirty="0">
                <a:solidFill>
                  <a:srgbClr val="435153"/>
                </a:solidFill>
                <a:latin typeface="+mn-lt"/>
                <a:ea typeface="+mn-ea"/>
                <a:cs typeface="+mn-cs"/>
              </a:rPr>
              <a:t>DNS, NTP, </a:t>
            </a:r>
            <a:r>
              <a:rPr lang="en-US" sz="1050" b="1" dirty="0" err="1">
                <a:solidFill>
                  <a:srgbClr val="435153"/>
                </a:solidFill>
                <a:latin typeface="+mn-lt"/>
                <a:ea typeface="+mn-ea"/>
                <a:cs typeface="+mn-cs"/>
              </a:rPr>
              <a:t>IPfix</a:t>
            </a:r>
            <a:r>
              <a:rPr lang="en-US" sz="1050" b="1" dirty="0">
                <a:solidFill>
                  <a:srgbClr val="435153"/>
                </a:solidFill>
                <a:latin typeface="+mn-lt"/>
                <a:ea typeface="+mn-ea"/>
                <a:cs typeface="+mn-cs"/>
              </a:rPr>
              <a:t>/</a:t>
            </a:r>
            <a:r>
              <a:rPr lang="en-US" sz="1050" b="1" dirty="0" err="1">
                <a:solidFill>
                  <a:srgbClr val="435153"/>
                </a:solidFill>
                <a:latin typeface="+mn-lt"/>
                <a:ea typeface="+mn-ea"/>
                <a:cs typeface="+mn-cs"/>
              </a:rPr>
              <a:t>Netflow</a:t>
            </a:r>
            <a:r>
              <a:rPr lang="en-US" sz="1050" b="1" dirty="0">
                <a:solidFill>
                  <a:srgbClr val="435153"/>
                </a:solidFill>
                <a:latin typeface="+mn-lt"/>
                <a:ea typeface="+mn-ea"/>
                <a:cs typeface="+mn-cs"/>
              </a:rPr>
              <a:t>, SSH</a:t>
            </a:r>
          </a:p>
          <a:p>
            <a:pPr algn="ctr" fontAlgn="auto">
              <a:spcBef>
                <a:spcPts val="0"/>
              </a:spcBef>
              <a:spcAft>
                <a:spcPts val="0"/>
              </a:spcAft>
              <a:defRPr/>
            </a:pPr>
            <a:r>
              <a:rPr lang="en-US" sz="1050" b="1" dirty="0">
                <a:solidFill>
                  <a:srgbClr val="435153"/>
                </a:solidFill>
                <a:latin typeface="+mn-lt"/>
                <a:ea typeface="+mn-ea"/>
                <a:cs typeface="+mn-cs"/>
              </a:rPr>
              <a:t>RADIUS, AAA, LDAP, SNMP,… </a:t>
            </a:r>
          </a:p>
          <a:p>
            <a:pPr algn="ctr" fontAlgn="auto">
              <a:spcBef>
                <a:spcPts val="0"/>
              </a:spcBef>
              <a:spcAft>
                <a:spcPts val="0"/>
              </a:spcAft>
              <a:defRPr/>
            </a:pPr>
            <a:r>
              <a:rPr lang="en-US" sz="1050" b="1" dirty="0">
                <a:solidFill>
                  <a:srgbClr val="435153"/>
                </a:solidFill>
                <a:latin typeface="+mn-lt"/>
                <a:ea typeface="+mn-ea"/>
                <a:cs typeface="+mn-cs"/>
              </a:rPr>
              <a:t>(RFC 6272 IP in Smart Grid) </a:t>
            </a:r>
          </a:p>
        </p:txBody>
      </p:sp>
      <p:sp>
        <p:nvSpPr>
          <p:cNvPr id="36" name="AutoShape 310"/>
          <p:cNvSpPr>
            <a:spLocks noChangeArrowheads="1"/>
          </p:cNvSpPr>
          <p:nvPr/>
        </p:nvSpPr>
        <p:spPr bwMode="auto">
          <a:xfrm>
            <a:off x="2908300" y="1676401"/>
            <a:ext cx="1863725"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Metering</a:t>
            </a:r>
          </a:p>
          <a:p>
            <a:pPr algn="ctr">
              <a:defRPr/>
            </a:pPr>
            <a:r>
              <a:rPr lang="en-US" sz="1050" b="1" dirty="0">
                <a:solidFill>
                  <a:srgbClr val="435153"/>
                </a:solidFill>
              </a:rPr>
              <a:t>IEC 61968 CIM, ANSI C12.22, </a:t>
            </a:r>
          </a:p>
          <a:p>
            <a:pPr algn="ctr">
              <a:defRPr/>
            </a:pPr>
            <a:r>
              <a:rPr lang="en-US" sz="1050" b="1" dirty="0">
                <a:solidFill>
                  <a:srgbClr val="435153"/>
                </a:solidFill>
              </a:rPr>
              <a:t>DLMS/COSEM,…</a:t>
            </a:r>
          </a:p>
        </p:txBody>
      </p:sp>
      <p:sp>
        <p:nvSpPr>
          <p:cNvPr id="37" name="AutoShape 310"/>
          <p:cNvSpPr>
            <a:spLocks noChangeArrowheads="1"/>
          </p:cNvSpPr>
          <p:nvPr/>
        </p:nvSpPr>
        <p:spPr bwMode="auto">
          <a:xfrm>
            <a:off x="4772025" y="1700213"/>
            <a:ext cx="1863725" cy="509587"/>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a:solidFill>
                  <a:srgbClr val="435153"/>
                </a:solidFill>
              </a:rPr>
              <a:t>SCADA</a:t>
            </a:r>
          </a:p>
          <a:p>
            <a:pPr algn="ctr">
              <a:defRPr/>
            </a:pPr>
            <a:r>
              <a:rPr lang="en-US" sz="1050" b="1" dirty="0">
                <a:solidFill>
                  <a:srgbClr val="435153"/>
                </a:solidFill>
              </a:rPr>
              <a:t>IEC 61850, 60870</a:t>
            </a:r>
          </a:p>
          <a:p>
            <a:pPr algn="ctr">
              <a:defRPr/>
            </a:pPr>
            <a:r>
              <a:rPr lang="en-US" sz="1050" b="1" dirty="0">
                <a:solidFill>
                  <a:srgbClr val="435153"/>
                </a:solidFill>
              </a:rPr>
              <a:t>DNP3/IP, Modbus/TCP,…</a:t>
            </a:r>
          </a:p>
        </p:txBody>
      </p:sp>
      <p:pic>
        <p:nvPicPr>
          <p:cNvPr id="38" name="Picture 25" descr="iee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1244600"/>
            <a:ext cx="768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24" descr="ietflogo2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6238" y="1246188"/>
            <a:ext cx="806450" cy="395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23" descr="w3c_m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5788" y="1265238"/>
            <a:ext cx="1046162"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7625" y="1231900"/>
            <a:ext cx="422275"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2" name="Picture 49" descr="ipso-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56088" y="1265238"/>
            <a:ext cx="819150" cy="35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6838" y="1241425"/>
            <a:ext cx="781050" cy="40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AutoShape 310"/>
          <p:cNvSpPr>
            <a:spLocks noChangeArrowheads="1"/>
          </p:cNvSpPr>
          <p:nvPr/>
        </p:nvSpPr>
        <p:spPr bwMode="auto">
          <a:xfrm>
            <a:off x="695325" y="4341813"/>
            <a:ext cx="325438" cy="936625"/>
          </a:xfrm>
          <a:prstGeom prst="roundRect">
            <a:avLst>
              <a:gd name="adj" fmla="val 16667"/>
            </a:avLst>
          </a:prstGeom>
          <a:solidFill>
            <a:srgbClr val="FED924">
              <a:alpha val="30196"/>
            </a:srgbClr>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ctr"/>
            <a:r>
              <a:rPr lang="en-US" sz="1000" b="1">
                <a:solidFill>
                  <a:srgbClr val="435153"/>
                </a:solidFill>
              </a:rPr>
              <a:t>M</a:t>
            </a:r>
          </a:p>
          <a:p>
            <a:pPr algn="ctr"/>
            <a:r>
              <a:rPr lang="en-US" sz="1000" b="1">
                <a:solidFill>
                  <a:srgbClr val="435153"/>
                </a:solidFill>
              </a:rPr>
              <a:t>A</a:t>
            </a:r>
          </a:p>
          <a:p>
            <a:pPr algn="ctr"/>
            <a:r>
              <a:rPr lang="en-US" sz="1000" b="1">
                <a:solidFill>
                  <a:srgbClr val="435153"/>
                </a:solidFill>
              </a:rPr>
              <a:t>C</a:t>
            </a:r>
          </a:p>
        </p:txBody>
      </p:sp>
      <p:pic>
        <p:nvPicPr>
          <p:cNvPr id="47" name="Picture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7563" y="1265238"/>
            <a:ext cx="1316037"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 name="Picture 10" descr="Netricity-from-HomePlu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65838" y="1301750"/>
            <a:ext cx="923925" cy="34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AutoShape 310"/>
          <p:cNvSpPr>
            <a:spLocks noChangeArrowheads="1"/>
          </p:cNvSpPr>
          <p:nvPr/>
        </p:nvSpPr>
        <p:spPr bwMode="auto">
          <a:xfrm>
            <a:off x="6862763" y="5280025"/>
            <a:ext cx="841944" cy="58737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TV White </a:t>
            </a:r>
            <a:br>
              <a:rPr lang="en-US" sz="1000" b="1" dirty="0" smtClean="0">
                <a:solidFill>
                  <a:srgbClr val="435153"/>
                </a:solidFill>
              </a:rPr>
            </a:br>
            <a:r>
              <a:rPr lang="en-US" sz="1000" b="1" dirty="0" smtClean="0">
                <a:solidFill>
                  <a:srgbClr val="435153"/>
                </a:solidFill>
              </a:rPr>
              <a:t>Space</a:t>
            </a:r>
            <a:endParaRPr lang="en-US" sz="1000" b="1" dirty="0">
              <a:solidFill>
                <a:srgbClr val="435153"/>
              </a:solidFill>
            </a:endParaRPr>
          </a:p>
        </p:txBody>
      </p:sp>
      <p:sp>
        <p:nvSpPr>
          <p:cNvPr id="50" name="AutoShape 310"/>
          <p:cNvSpPr>
            <a:spLocks noChangeArrowheads="1"/>
          </p:cNvSpPr>
          <p:nvPr/>
        </p:nvSpPr>
        <p:spPr bwMode="auto">
          <a:xfrm>
            <a:off x="6858000" y="4343400"/>
            <a:ext cx="842962" cy="936625"/>
          </a:xfrm>
          <a:prstGeom prst="roundRect">
            <a:avLst>
              <a:gd name="adj" fmla="val 16667"/>
            </a:avLst>
          </a:prstGeom>
          <a:solidFill>
            <a:schemeClr val="tx1">
              <a:lumMod val="20000"/>
              <a:lumOff val="80000"/>
              <a:alpha val="30196"/>
            </a:schemeClr>
          </a:solidFill>
          <a:ln w="12700" cmpd="sng">
            <a:solidFill>
              <a:schemeClr val="accent1"/>
            </a:solidFill>
            <a:round/>
            <a:headEnd/>
            <a:tailEnd/>
          </a:ln>
        </p:spPr>
        <p:txBody>
          <a:bodyPr wrap="none" anchor="ctr"/>
          <a:lstStyle/>
          <a:p>
            <a:pPr algn="ctr">
              <a:defRPr/>
            </a:pPr>
            <a:r>
              <a:rPr lang="en-US" sz="1000" b="1" dirty="0">
                <a:solidFill>
                  <a:srgbClr val="435153"/>
                </a:solidFill>
              </a:rPr>
              <a:t>IEEE </a:t>
            </a:r>
            <a:r>
              <a:rPr lang="en-US" sz="1000" b="1" dirty="0" smtClean="0">
                <a:solidFill>
                  <a:srgbClr val="435153"/>
                </a:solidFill>
              </a:rPr>
              <a:t>802.22</a:t>
            </a:r>
            <a:endParaRPr lang="en-US" sz="1000" b="1" dirty="0">
              <a:solidFill>
                <a:srgbClr val="435153"/>
              </a:solidFill>
            </a:endParaRPr>
          </a:p>
          <a:p>
            <a:pPr algn="ctr">
              <a:defRPr/>
            </a:pPr>
            <a:r>
              <a:rPr lang="en-US" sz="1000" b="1" dirty="0" smtClean="0">
                <a:solidFill>
                  <a:srgbClr val="435153"/>
                </a:solidFill>
              </a:rPr>
              <a:t>WRAN</a:t>
            </a:r>
            <a:endParaRPr lang="en-US" sz="1000" b="1" dirty="0">
              <a:solidFill>
                <a:srgbClr val="435153"/>
              </a:solidFill>
            </a:endParaRPr>
          </a:p>
        </p:txBody>
      </p:sp>
      <p:sp>
        <p:nvSpPr>
          <p:cNvPr id="51" name="AutoShape 310"/>
          <p:cNvSpPr>
            <a:spLocks noChangeArrowheads="1"/>
          </p:cNvSpPr>
          <p:nvPr/>
        </p:nvSpPr>
        <p:spPr bwMode="auto">
          <a:xfrm>
            <a:off x="1036637" y="3962400"/>
            <a:ext cx="2620963" cy="228601"/>
          </a:xfrm>
          <a:prstGeom prst="roundRect">
            <a:avLst>
              <a:gd name="adj" fmla="val 16667"/>
            </a:avLst>
          </a:prstGeom>
          <a:solidFill>
            <a:srgbClr val="1F8BAE">
              <a:alpha val="30196"/>
            </a:srgbClr>
          </a:solidFill>
          <a:ln w="12700">
            <a:solidFill>
              <a:schemeClr val="accent1"/>
            </a:solidFill>
            <a:round/>
            <a:headEnd/>
            <a:tailEnd/>
          </a:ln>
        </p:spPr>
        <p:txBody>
          <a:bodyPr wrap="none" anchor="ctr"/>
          <a:lstStyle/>
          <a:p>
            <a:pPr algn="ctr"/>
            <a:r>
              <a:rPr lang="en-US" sz="1000" b="1" dirty="0" smtClean="0">
                <a:solidFill>
                  <a:srgbClr val="435153"/>
                </a:solidFill>
              </a:rPr>
              <a:t>802.15.9 KMP</a:t>
            </a:r>
            <a:endParaRPr lang="en-US" sz="1000" b="1" dirty="0">
              <a:solidFill>
                <a:srgbClr val="435153"/>
              </a:solidFill>
            </a:endParaRPr>
          </a:p>
        </p:txBody>
      </p:sp>
      <p:sp>
        <p:nvSpPr>
          <p:cNvPr id="52" name="AutoShape 310"/>
          <p:cNvSpPr>
            <a:spLocks noChangeArrowheads="1"/>
          </p:cNvSpPr>
          <p:nvPr/>
        </p:nvSpPr>
        <p:spPr bwMode="auto">
          <a:xfrm>
            <a:off x="1066801" y="1676400"/>
            <a:ext cx="1828800" cy="533400"/>
          </a:xfrm>
          <a:prstGeom prst="roundRect">
            <a:avLst>
              <a:gd name="adj" fmla="val 16667"/>
            </a:avLst>
          </a:prstGeom>
          <a:solidFill>
            <a:srgbClr val="FE8F23">
              <a:alpha val="30196"/>
            </a:srgbClr>
          </a:solidFill>
          <a:ln w="12700" cmpd="sng">
            <a:solidFill>
              <a:schemeClr val="accent1"/>
            </a:solidFill>
            <a:round/>
            <a:headEnd/>
            <a:tailEnd/>
          </a:ln>
        </p:spPr>
        <p:txBody>
          <a:bodyPr wrap="none" anchor="ctr"/>
          <a:lstStyle/>
          <a:p>
            <a:pPr algn="ctr">
              <a:defRPr/>
            </a:pPr>
            <a:r>
              <a:rPr lang="en-US" sz="1050" b="1" dirty="0" smtClean="0">
                <a:solidFill>
                  <a:srgbClr val="435153"/>
                </a:solidFill>
              </a:rPr>
              <a:t>Other Applications</a:t>
            </a:r>
            <a:endParaRPr lang="en-US" sz="1050" b="1" dirty="0">
              <a:solidFill>
                <a:srgbClr val="435153"/>
              </a:solidFill>
            </a:endParaRPr>
          </a:p>
        </p:txBody>
      </p:sp>
      <p:sp>
        <p:nvSpPr>
          <p:cNvPr id="53" name="AutoShape 310"/>
          <p:cNvSpPr>
            <a:spLocks noChangeArrowheads="1"/>
          </p:cNvSpPr>
          <p:nvPr/>
        </p:nvSpPr>
        <p:spPr bwMode="auto">
          <a:xfrm>
            <a:off x="152400" y="2209800"/>
            <a:ext cx="901700" cy="304800"/>
          </a:xfrm>
          <a:prstGeom prst="roundRect">
            <a:avLst>
              <a:gd name="adj" fmla="val 16667"/>
            </a:avLst>
          </a:prstGeom>
          <a:gradFill rotWithShape="1">
            <a:gsLst>
              <a:gs pos="0">
                <a:srgbClr val="008000">
                  <a:alpha val="30196"/>
                </a:srgbClr>
              </a:gs>
              <a:gs pos="70000">
                <a:srgbClr val="008000">
                  <a:alpha val="30196"/>
                </a:srgbClr>
              </a:gs>
              <a:gs pos="100000">
                <a:srgbClr val="FFFFFF">
                  <a:alpha val="30196"/>
                </a:srgbClr>
              </a:gs>
            </a:gsLst>
            <a:path path="rect">
              <a:fillToRect l="100000" t="100000"/>
            </a:path>
          </a:gradFill>
          <a:ln w="12700">
            <a:solidFill>
              <a:srgbClr val="435153"/>
            </a:solidFill>
            <a:round/>
            <a:headEnd/>
            <a:tailEnd/>
          </a:ln>
        </p:spPr>
        <p:txBody>
          <a:bodyPr wrap="none" anchor="ctr"/>
          <a:lstStyle/>
          <a:p>
            <a:pPr algn="ctr"/>
            <a:r>
              <a:rPr lang="en-US" sz="1000" b="1" dirty="0" smtClean="0">
                <a:solidFill>
                  <a:srgbClr val="435153"/>
                </a:solidFill>
              </a:rPr>
              <a:t>Session</a:t>
            </a:r>
            <a:endParaRPr lang="en-US" sz="1000" b="1" dirty="0">
              <a:solidFill>
                <a:srgbClr val="435153"/>
              </a:solidFill>
            </a:endParaRPr>
          </a:p>
          <a:p>
            <a:pPr algn="ctr"/>
            <a:r>
              <a:rPr lang="en-US" sz="1000" b="1" dirty="0">
                <a:solidFill>
                  <a:srgbClr val="435153"/>
                </a:solidFill>
              </a:rPr>
              <a:t>Layer</a:t>
            </a:r>
          </a:p>
        </p:txBody>
      </p:sp>
      <p:sp>
        <p:nvSpPr>
          <p:cNvPr id="44" name="AutoShape 310"/>
          <p:cNvSpPr>
            <a:spLocks noChangeArrowheads="1"/>
          </p:cNvSpPr>
          <p:nvPr/>
        </p:nvSpPr>
        <p:spPr bwMode="auto">
          <a:xfrm>
            <a:off x="381000" y="3733800"/>
            <a:ext cx="609600" cy="609599"/>
          </a:xfrm>
          <a:prstGeom prst="roundRect">
            <a:avLst>
              <a:gd name="adj" fmla="val 16667"/>
            </a:avLst>
          </a:prstGeom>
          <a:solidFill>
            <a:srgbClr val="FED924">
              <a:alpha val="30196"/>
            </a:srgbClr>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ctr"/>
            <a:r>
              <a:rPr lang="en-US" sz="1000" b="1" dirty="0" smtClean="0">
                <a:solidFill>
                  <a:srgbClr val="435153"/>
                </a:solidFill>
              </a:rPr>
              <a:t>LLC`</a:t>
            </a:r>
            <a:endParaRPr lang="en-US" sz="1000" b="1" dirty="0">
              <a:solidFill>
                <a:srgbClr val="435153"/>
              </a:solidFill>
            </a:endParaRPr>
          </a:p>
        </p:txBody>
      </p:sp>
      <p:sp>
        <p:nvSpPr>
          <p:cNvPr id="2" name="Left Brace 1"/>
          <p:cNvSpPr/>
          <p:nvPr/>
        </p:nvSpPr>
        <p:spPr bwMode="auto">
          <a:xfrm>
            <a:off x="914400" y="3733800"/>
            <a:ext cx="152400" cy="6096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436926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SG Network Architecture</a:t>
            </a:r>
          </a:p>
        </p:txBody>
      </p:sp>
      <p:sp>
        <p:nvSpPr>
          <p:cNvPr id="389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5CD1F7A-D4FA-4B3C-BAFD-5E001321EA18}" type="slidenum">
              <a:rPr lang="en-US" altLang="en-US" sz="800">
                <a:solidFill>
                  <a:srgbClr val="000000"/>
                </a:solidFill>
                <a:latin typeface="Arial" panose="020B0604020202020204" pitchFamily="34" charset="0"/>
              </a:rPr>
              <a:pPr/>
              <a:t>8</a:t>
            </a:fld>
            <a:endParaRPr lang="en-US" altLang="en-US" sz="1400">
              <a:solidFill>
                <a:srgbClr val="000000"/>
              </a:solidFill>
              <a:latin typeface="Myriad Pro"/>
            </a:endParaRPr>
          </a:p>
        </p:txBody>
      </p:sp>
      <p:pic>
        <p:nvPicPr>
          <p:cNvPr id="3891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428875"/>
            <a:ext cx="5311775" cy="35909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5"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524000"/>
            <a:ext cx="53117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6"/>
          <p:cNvSpPr>
            <a:spLocks noChangeArrowheads="1"/>
          </p:cNvSpPr>
          <p:nvPr/>
        </p:nvSpPr>
        <p:spPr bwMode="auto">
          <a:xfrm>
            <a:off x="457200" y="1600200"/>
            <a:ext cx="16113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z="1100" smtClean="0">
                <a:solidFill>
                  <a:srgbClr val="000000"/>
                </a:solidFill>
                <a:latin typeface="Calibri" panose="020F0502020204030204" pitchFamily="34" charset="0"/>
                <a:cs typeface="Times New Roman" panose="02020603050405020304" pitchFamily="18" charset="0"/>
              </a:rPr>
              <a:t>High level example of an AMI system</a:t>
            </a:r>
            <a:endParaRPr lang="en-US" altLang="en-US" sz="1100" smtClean="0">
              <a:solidFill>
                <a:srgbClr val="000000"/>
              </a:solidFill>
            </a:endParaRPr>
          </a:p>
        </p:txBody>
      </p:sp>
      <p:sp>
        <p:nvSpPr>
          <p:cNvPr id="38919" name="Rectangle 7"/>
          <p:cNvSpPr>
            <a:spLocks noChangeArrowheads="1"/>
          </p:cNvSpPr>
          <p:nvPr/>
        </p:nvSpPr>
        <p:spPr bwMode="auto">
          <a:xfrm>
            <a:off x="609600" y="3962400"/>
            <a:ext cx="161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defTabSz="914400" eaLnBrk="1" hangingPunct="1">
              <a:buClrTx/>
              <a:buSzTx/>
              <a:buFontTx/>
              <a:buNone/>
            </a:pPr>
            <a:r>
              <a:rPr lang="en-US" altLang="en-US" sz="1100" smtClean="0">
                <a:solidFill>
                  <a:srgbClr val="000000"/>
                </a:solidFill>
                <a:latin typeface="Calibri" panose="020F0502020204030204" pitchFamily="34" charset="0"/>
                <a:cs typeface="Times New Roman" panose="02020603050405020304" pitchFamily="18" charset="0"/>
              </a:rPr>
              <a:t>Detailed View:</a:t>
            </a:r>
            <a:endParaRPr lang="en-US" altLang="en-US" sz="1100" smtClean="0">
              <a:solidFill>
                <a:srgbClr val="000000"/>
              </a:solidFill>
            </a:endParaRPr>
          </a:p>
        </p:txBody>
      </p:sp>
    </p:spTree>
    <p:extLst>
      <p:ext uri="{BB962C8B-B14F-4D97-AF65-F5344CB8AC3E}">
        <p14:creationId xmlns:p14="http://schemas.microsoft.com/office/powerpoint/2010/main" val="3500592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AMI Applications</a:t>
            </a:r>
            <a:endParaRPr lang="en-US" dirty="0"/>
          </a:p>
        </p:txBody>
      </p:sp>
      <p:sp>
        <p:nvSpPr>
          <p:cNvPr id="3" name="Content Placeholder 2"/>
          <p:cNvSpPr>
            <a:spLocks noGrp="1"/>
          </p:cNvSpPr>
          <p:nvPr>
            <p:ph idx="1"/>
          </p:nvPr>
        </p:nvSpPr>
        <p:spPr>
          <a:xfrm>
            <a:off x="609600" y="1295400"/>
            <a:ext cx="8077200" cy="4876800"/>
          </a:xfrm>
        </p:spPr>
        <p:txBody>
          <a:bodyPr/>
          <a:lstStyle/>
          <a:p>
            <a:r>
              <a:rPr lang="en-US" dirty="0" smtClean="0"/>
              <a:t>Meter Reading</a:t>
            </a:r>
          </a:p>
          <a:p>
            <a:r>
              <a:rPr lang="en-US" dirty="0" smtClean="0"/>
              <a:t>Theft Detection</a:t>
            </a:r>
          </a:p>
          <a:p>
            <a:r>
              <a:rPr lang="en-US" dirty="0" smtClean="0"/>
              <a:t>Prepay Metering</a:t>
            </a:r>
          </a:p>
          <a:p>
            <a:r>
              <a:rPr lang="en-US" dirty="0" smtClean="0"/>
              <a:t>Electric</a:t>
            </a:r>
          </a:p>
          <a:p>
            <a:r>
              <a:rPr lang="en-US" dirty="0" smtClean="0"/>
              <a:t>	Demand Response</a:t>
            </a:r>
          </a:p>
          <a:p>
            <a:r>
              <a:rPr lang="en-US" dirty="0"/>
              <a:t>	</a:t>
            </a:r>
            <a:r>
              <a:rPr lang="en-US" dirty="0" smtClean="0"/>
              <a:t>TOU</a:t>
            </a:r>
            <a:endParaRPr lang="en-US" dirty="0"/>
          </a:p>
          <a:p>
            <a:pPr lvl="1"/>
            <a:r>
              <a:rPr lang="en-US" dirty="0" smtClean="0"/>
              <a:t>Service Disconnect/Reconnect</a:t>
            </a:r>
          </a:p>
          <a:p>
            <a:pPr lvl="1"/>
            <a:r>
              <a:rPr lang="en-US" dirty="0" smtClean="0"/>
              <a:t>Outage and Restoration Management</a:t>
            </a:r>
          </a:p>
          <a:p>
            <a:pPr lvl="1"/>
            <a:r>
              <a:rPr lang="en-US" dirty="0" smtClean="0"/>
              <a:t>Voltage and </a:t>
            </a:r>
            <a:r>
              <a:rPr lang="en-US" dirty="0" err="1" smtClean="0"/>
              <a:t>VAr</a:t>
            </a:r>
            <a:r>
              <a:rPr lang="en-US" dirty="0" smtClean="0"/>
              <a:t> Optimization (power factor monitoring)</a:t>
            </a:r>
          </a:p>
          <a:p>
            <a:r>
              <a:rPr lang="en-US" dirty="0" smtClean="0"/>
              <a:t>Gas / Water</a:t>
            </a:r>
          </a:p>
          <a:p>
            <a:pPr lvl="1"/>
            <a:r>
              <a:rPr lang="en-US" dirty="0" smtClean="0"/>
              <a:t>Leak Detection</a:t>
            </a:r>
          </a:p>
          <a:p>
            <a:pPr lvl="1"/>
            <a:r>
              <a:rPr lang="en-US" dirty="0" smtClean="0"/>
              <a:t>Seismic Event</a:t>
            </a:r>
          </a:p>
          <a:p>
            <a:pPr lvl="1"/>
            <a:r>
              <a:rPr lang="en-US" dirty="0" err="1" smtClean="0"/>
              <a:t>Cathodic</a:t>
            </a:r>
            <a:r>
              <a:rPr lang="en-US" dirty="0" smtClean="0"/>
              <a:t> Protection</a:t>
            </a:r>
          </a:p>
          <a:p>
            <a:endParaRPr lang="en-US" dirty="0" smtClean="0"/>
          </a:p>
          <a:p>
            <a:r>
              <a:rPr lang="en-US" dirty="0" smtClean="0"/>
              <a:t>	</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2B44FDAB-8785-4F05-8A95-7E489CA2F99E}" type="slidenum">
              <a:rPr lang="en-US" altLang="en-US" smtClean="0"/>
              <a:pPr>
                <a:defRPr/>
              </a:pPr>
              <a:t>9</a:t>
            </a:fld>
            <a:endParaRPr lang="en-US" altLang="en-US" sz="1400">
              <a:latin typeface="Myriad Pro"/>
            </a:endParaRPr>
          </a:p>
        </p:txBody>
      </p:sp>
    </p:spTree>
    <p:extLst>
      <p:ext uri="{BB962C8B-B14F-4D97-AF65-F5344CB8AC3E}">
        <p14:creationId xmlns:p14="http://schemas.microsoft.com/office/powerpoint/2010/main" val="3982844683"/>
      </p:ext>
    </p:extLst>
  </p:cSld>
  <p:clrMapOvr>
    <a:masterClrMapping/>
  </p:clrMapOvr>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Custom 14">
      <a:dk1>
        <a:srgbClr val="000000"/>
      </a:dk1>
      <a:lt1>
        <a:srgbClr val="FFFFFF"/>
      </a:lt1>
      <a:dk2>
        <a:srgbClr val="0000CC"/>
      </a:dk2>
      <a:lt2>
        <a:srgbClr val="B2B2B2"/>
      </a:lt2>
      <a:accent1>
        <a:srgbClr val="006699"/>
      </a:accent1>
      <a:accent2>
        <a:srgbClr val="A50021"/>
      </a:accent2>
      <a:accent3>
        <a:srgbClr val="33CC33"/>
      </a:accent3>
      <a:accent4>
        <a:srgbClr val="FF9933"/>
      </a:accent4>
      <a:accent5>
        <a:srgbClr val="9933FF"/>
      </a:accent5>
      <a:accent6>
        <a:srgbClr val="FFFF00"/>
      </a:accent6>
      <a:hlink>
        <a:srgbClr val="0000FF"/>
      </a:hlink>
      <a:folHlink>
        <a:srgbClr val="FF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20000"/>
            <a:lumOff val="80000"/>
          </a:schemeClr>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defRPr dirty="0" smtClean="0"/>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2798</TotalTime>
  <Words>1384</Words>
  <Application>Microsoft Office PowerPoint</Application>
  <PresentationFormat>On-screen Show (4:3)</PresentationFormat>
  <Paragraphs>414</Paragraphs>
  <Slides>23</Slides>
  <Notes>14</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38" baseType="lpstr">
      <vt:lpstr>Arial Unicode MS</vt:lpstr>
      <vt:lpstr>MS Gothic</vt:lpstr>
      <vt:lpstr>MS PGothic</vt:lpstr>
      <vt:lpstr>MS PGothic</vt:lpstr>
      <vt:lpstr>Arial</vt:lpstr>
      <vt:lpstr>Calibri</vt:lpstr>
      <vt:lpstr>CiscoSans ExtraLight</vt:lpstr>
      <vt:lpstr>Geneva</vt:lpstr>
      <vt:lpstr>Myriad Pro</vt:lpstr>
      <vt:lpstr>Times New Roman</vt:lpstr>
      <vt:lpstr>Verdana</vt:lpstr>
      <vt:lpstr>802-11-Submission</vt:lpstr>
      <vt:lpstr>1_blank</vt:lpstr>
      <vt:lpstr>1_IEEE-SA Powerpoint Template</vt:lpstr>
      <vt:lpstr>Document</vt:lpstr>
      <vt:lpstr>802.24.1 Smart Grid TAG  Consolidated White Paper Presentation</vt:lpstr>
      <vt:lpstr>Note – this is a draft: work in progress…</vt:lpstr>
      <vt:lpstr>IEEE-SA Smart Grid</vt:lpstr>
      <vt:lpstr>Smart Grid</vt:lpstr>
      <vt:lpstr>IEEE 802 and Smart Grid</vt:lpstr>
      <vt:lpstr>The Smart Grid</vt:lpstr>
      <vt:lpstr>Examples of utility communications protocols</vt:lpstr>
      <vt:lpstr>SG Network Architecture</vt:lpstr>
      <vt:lpstr>Overview of AMI Applications</vt:lpstr>
      <vt:lpstr>Overview of DA Applications</vt:lpstr>
      <vt:lpstr>Security Overview</vt:lpstr>
      <vt:lpstr>Non Mains and Low Power Applications</vt:lpstr>
      <vt:lpstr>Key Standards for Integrated Grid Communications Networks (Coverage Ranges)</vt:lpstr>
      <vt:lpstr>Complementary Communications Technologies</vt:lpstr>
      <vt:lpstr>Example of Mesh Network</vt:lpstr>
      <vt:lpstr>Lifecycle Considerations</vt:lpstr>
      <vt:lpstr>IEEE 802.11 standards hierarchy</vt:lpstr>
      <vt:lpstr>802.11 – Spectrum / Rate view</vt:lpstr>
      <vt:lpstr>IEEE 802.15 standards hierarchy</vt:lpstr>
      <vt:lpstr>802.15.4 PHY Overview (data rate vs frequency)</vt:lpstr>
      <vt:lpstr>IEEE 802.16 standards hierarchy</vt:lpstr>
      <vt:lpstr>802.22 and other TV White Space standards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Dedicated Short Range Communication (DSRC) Applications Tutorial and Implications for Spectrum Sharing</dc:title>
  <dc:subject>Implications for spectrum sharing</dc:subject>
  <dc:creator>John Kenny</dc:creator>
  <cp:lastModifiedBy>Godfrey, Tim</cp:lastModifiedBy>
  <cp:revision>79</cp:revision>
  <cp:lastPrinted>1601-01-01T00:00:00Z</cp:lastPrinted>
  <dcterms:created xsi:type="dcterms:W3CDTF">2013-05-08T17:52:04Z</dcterms:created>
  <dcterms:modified xsi:type="dcterms:W3CDTF">2015-03-10T16:37:07Z</dcterms:modified>
</cp:coreProperties>
</file>