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738" r:id="rId1"/>
  </p:sldMasterIdLst>
  <p:notesMasterIdLst>
    <p:notesMasterId r:id="rId7"/>
  </p:notesMasterIdLst>
  <p:handoutMasterIdLst>
    <p:handoutMasterId r:id="rId8"/>
  </p:handoutMasterIdLst>
  <p:sldIdLst>
    <p:sldId id="256" r:id="rId2"/>
    <p:sldId id="338" r:id="rId3"/>
    <p:sldId id="339" r:id="rId4"/>
    <p:sldId id="340" r:id="rId5"/>
    <p:sldId id="341" r:id="rId6"/>
  </p:sldIdLst>
  <p:sldSz cx="12192000" cy="6858000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460" autoAdjust="0"/>
    <p:restoredTop sz="86398" autoAdjust="0"/>
  </p:normalViewPr>
  <p:slideViewPr>
    <p:cSldViewPr>
      <p:cViewPr varScale="1">
        <p:scale>
          <a:sx n="41" d="100"/>
          <a:sy n="41" d="100"/>
        </p:scale>
        <p:origin x="24" y="24"/>
      </p:cViewPr>
      <p:guideLst>
        <p:guide orient="horz" pos="2160"/>
        <p:guide pos="3840"/>
      </p:guideLst>
    </p:cSldViewPr>
  </p:slideViewPr>
  <p:outlineViewPr>
    <p:cViewPr varScale="1"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/>
              <a:t>doc.: IEEE 802-11-18-0293r1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/>
              <a:t>March 2018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/>
              <a:t>Jon Rosdahl (Qualcomm)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doc.: IEEE 802-11-18-0293r1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March 2018</a:t>
            </a:r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385763" y="701675"/>
            <a:ext cx="6161087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Jon Rosdahl (Qualcomm)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802-11-18-0293r1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March 2018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Jon Rosdahl (Qualcomm)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8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US"/>
              <a:t>March 2018</a:t>
            </a:r>
            <a:endParaRPr lang="en-GB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Jon Rosdahl (Qualcomm)</a:t>
            </a:r>
            <a:endParaRPr lang="en-GB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40251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xfrm>
            <a:off x="914402" y="304014"/>
            <a:ext cx="1710397" cy="303208"/>
          </a:xfrm>
          <a:ln/>
        </p:spPr>
        <p:txBody>
          <a:bodyPr/>
          <a:lstStyle>
            <a:lvl1pPr algn="l">
              <a:defRPr/>
            </a:lvl1pPr>
          </a:lstStyle>
          <a:p>
            <a:r>
              <a:rPr lang="en-US"/>
              <a:t>March 2018</a:t>
            </a:r>
            <a:endParaRPr lang="en-GB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xfrm>
            <a:off x="8760296" y="6475416"/>
            <a:ext cx="2701498" cy="276996"/>
          </a:xfrm>
          <a:ln/>
        </p:spPr>
        <p:txBody>
          <a:bodyPr/>
          <a:lstStyle>
            <a:lvl1pPr>
              <a:defRPr/>
            </a:lvl1pPr>
          </a:lstStyle>
          <a:p>
            <a:r>
              <a:rPr lang="en-GB" dirty="0"/>
              <a:t>Jon Rosdahl (Qualcomm)</a:t>
            </a:r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xfrm>
            <a:off x="5793320" y="6475416"/>
            <a:ext cx="878744" cy="382584"/>
          </a:xfrm>
          <a:ln/>
        </p:spPr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8805541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3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March 2018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Jon Rosdahl (Qualcomm)</a:t>
            </a:r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>
                <a:solidFill>
                  <a:srgbClr val="000000"/>
                </a:solidFill>
              </a:rPr>
              <a:t>Slide </a:t>
            </a:r>
            <a:fld id="{3A4934C6-33C0-44EA-8053-B7FE352B788A}" type="slidenum">
              <a:rPr lang="en-US" altLang="en-US" smtClean="0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518133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2" y="1981201"/>
            <a:ext cx="5077884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5484" y="1981201"/>
            <a:ext cx="508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US"/>
              <a:t>March 2018</a:t>
            </a:r>
            <a:endParaRPr lang="en-GB" dirty="0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Jon Rosdahl (Qualcomm)</a:t>
            </a:r>
            <a:endParaRPr lang="en-GB" dirty="0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3297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10972800" cy="808038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9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9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buFont typeface="Times New Roman" pitchFamily="18" charset="0"/>
              <a:buNone/>
              <a:tabLst/>
              <a:defRPr>
                <a:latin typeface="Times New Roman" pitchFamily="18" charset="0"/>
                <a:ea typeface="Arial Unicode MS" pitchFamily="34" charset="-128"/>
                <a:cs typeface="Arial Unicode MS" pitchFamily="34" charset="-128"/>
              </a:defRPr>
            </a:lvl1pPr>
          </a:lstStyle>
          <a:p>
            <a:pPr defTabSz="445234"/>
            <a:r>
              <a:rPr lang="en-US"/>
              <a:t>March 2018</a:t>
            </a:r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7524753" y="6475416"/>
            <a:ext cx="3865033" cy="180975"/>
          </a:xfrm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Jon Rosdahl (Qualcomm)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4324310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US"/>
              <a:t>March 2018</a:t>
            </a:r>
            <a:endParaRPr lang="en-GB" dirty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Jon Rosdahl (Qualcomm)</a:t>
            </a:r>
            <a:endParaRPr lang="en-GB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857891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March 2018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3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srgbClr val="000000"/>
                </a:solidFill>
              </a:rPr>
              <a:t>Jon Rosdahl (Qualcomm)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en-US">
                <a:solidFill>
                  <a:srgbClr val="000000"/>
                </a:solidFill>
              </a:rPr>
              <a:t>Slide </a:t>
            </a:r>
            <a:fld id="{15ECB0D5-842F-47F7-9F0C-DE88E9DC97C4}" type="slidenum">
              <a:rPr lang="en-US" altLang="en-US" smtClean="0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82214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US"/>
              <a:t>March 2018</a:t>
            </a:r>
            <a:endParaRPr lang="en-GB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Jon Rosdahl (Qualcomm)</a:t>
            </a:r>
            <a:endParaRPr lang="en-GB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544104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2" y="685803"/>
            <a:ext cx="2588684" cy="540861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85803"/>
            <a:ext cx="7569200" cy="540861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dt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US"/>
              <a:t>March 2018</a:t>
            </a:r>
            <a:endParaRPr lang="en-GB" dirty="0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ft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Jon Rosdahl (Qualcomm)</a:t>
            </a:r>
            <a:endParaRPr lang="en-GB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sldNum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 defTabSz="445234"/>
            <a:r>
              <a:rPr lang="en-GB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5359406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914402" y="685803"/>
            <a:ext cx="10361084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dirty="0"/>
              <a:t>Click to edit the title text format</a:t>
            </a:r>
          </a:p>
        </p:txBody>
      </p:sp>
      <p:sp>
        <p:nvSpPr>
          <p:cNvPr id="2051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2" y="1981201"/>
            <a:ext cx="10361084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outline text format</a:t>
            </a:r>
          </a:p>
          <a:p>
            <a:pPr lvl="1"/>
            <a:r>
              <a:rPr lang="en-GB"/>
              <a:t>Second Outline Level</a:t>
            </a:r>
          </a:p>
          <a:p>
            <a:pPr lvl="2"/>
            <a:r>
              <a:rPr lang="en-GB"/>
              <a:t>Third Outline Level</a:t>
            </a:r>
          </a:p>
          <a:p>
            <a:pPr lvl="3"/>
            <a:r>
              <a:rPr lang="en-GB"/>
              <a:t>Fourth Outline Level</a:t>
            </a:r>
          </a:p>
          <a:p>
            <a:pPr lvl="4"/>
            <a:r>
              <a:rPr lang="en-GB"/>
              <a:t>Fifth Outline Level</a:t>
            </a:r>
          </a:p>
          <a:p>
            <a:pPr lvl="4"/>
            <a:r>
              <a:rPr lang="en-GB"/>
              <a:t>Sixth Outline Level</a:t>
            </a:r>
          </a:p>
          <a:p>
            <a:pPr lvl="4"/>
            <a:r>
              <a:rPr lang="en-GB"/>
              <a:t>Seventh Outline Level</a:t>
            </a:r>
          </a:p>
          <a:p>
            <a:pPr lvl="4"/>
            <a:r>
              <a:rPr lang="en-GB"/>
              <a:t>Eighth Outline Level</a:t>
            </a:r>
          </a:p>
          <a:p>
            <a:pPr lvl="4"/>
            <a:r>
              <a:rPr lang="en-GB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929219" y="303217"/>
            <a:ext cx="1710397" cy="30320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latin typeface="Times New Roman" pitchFamily="16" charset="0"/>
                <a:ea typeface="MS Gothic" charset="-128"/>
                <a:cs typeface="Arial Unicode MS" charset="0"/>
              </a:defRPr>
            </a:lvl1pPr>
          </a:lstStyle>
          <a:p>
            <a:pPr defTabSz="445234"/>
            <a:r>
              <a:rPr lang="en-US"/>
              <a:t>March 2018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8688288" y="6475416"/>
            <a:ext cx="2701498" cy="27699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 eaLnBrk="0" hangingPunct="0">
              <a:buClr>
                <a:srgbClr val="000000"/>
              </a:buClr>
              <a:buSzPct val="100000"/>
              <a:buFont typeface="Times New Roman" pitchFamily="18" charset="0"/>
              <a:buNone/>
              <a:defRPr sz="1800">
                <a:solidFill>
                  <a:srgbClr val="000000"/>
                </a:solidFill>
                <a:ea typeface="Arial Unicode MS" pitchFamily="34" charset="-128"/>
                <a:cs typeface="Arial Unicode MS" pitchFamily="34" charset="-128"/>
              </a:defRPr>
            </a:lvl1pPr>
          </a:lstStyle>
          <a:p>
            <a:pPr defTabSz="445234"/>
            <a:r>
              <a:rPr lang="en-GB"/>
              <a:t>Jon Rosdahl (Qualcomm)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5663952" y="6475416"/>
            <a:ext cx="834217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>
                <a:solidFill>
                  <a:srgbClr val="000000"/>
                </a:solidFill>
                <a:latin typeface="Times New Roman" pitchFamily="16" charset="0"/>
                <a:ea typeface="MS Gothic" charset="-128"/>
                <a:cs typeface="Arial Unicode MS" charset="0"/>
              </a:defRPr>
            </a:lvl1pPr>
          </a:lstStyle>
          <a:p>
            <a:pPr defTabSz="445234"/>
            <a:r>
              <a:rPr lang="en-GB"/>
              <a:t>Slide </a:t>
            </a:r>
            <a:fld id="{D09C756B-EB39-4236-ADBB-73052B179AE4}" type="slidenum">
              <a:rPr lang="en-GB" smtClean="0"/>
              <a:pPr defTabSz="445234"/>
              <a:t>‹#›</a:t>
            </a:fld>
            <a:endParaRPr lang="en-GB" dirty="0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914400" y="609600"/>
            <a:ext cx="103632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pPr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defRPr/>
            </a:pPr>
            <a:endParaRPr lang="en-GB" sz="1800">
              <a:latin typeface="Times New Roman" pitchFamily="16" charset="0"/>
              <a:ea typeface="MS Gothic" charset="-128"/>
              <a:cs typeface="+mn-cs"/>
            </a:endParaRPr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912286" y="6475413"/>
            <a:ext cx="628377" cy="276999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1800" dirty="0">
                <a:solidFill>
                  <a:srgbClr val="000000"/>
                </a:solidFill>
                <a:latin typeface="Times New Roman" pitchFamily="16" charset="0"/>
                <a:ea typeface="MS Gothic" charset="-128"/>
                <a:cs typeface="+mn-cs"/>
              </a:rPr>
              <a:t>Report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914400" y="6477000"/>
            <a:ext cx="104648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pPr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defRPr/>
            </a:pPr>
            <a:endParaRPr lang="en-GB" sz="1800">
              <a:latin typeface="Times New Roman" pitchFamily="16" charset="0"/>
              <a:ea typeface="MS Gothic" charset="-128"/>
              <a:cs typeface="+mn-cs"/>
            </a:endParaRPr>
          </a:p>
        </p:txBody>
      </p:sp>
      <p:sp>
        <p:nvSpPr>
          <p:cNvPr id="10" name="Date Placeholder 3"/>
          <p:cNvSpPr txBox="1">
            <a:spLocks/>
          </p:cNvSpPr>
          <p:nvPr/>
        </p:nvSpPr>
        <p:spPr bwMode="auto">
          <a:xfrm>
            <a:off x="4775201" y="357188"/>
            <a:ext cx="6496051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0" tIns="0" rIns="0" bIns="0" anchor="b"/>
          <a:lstStyle>
            <a:lvl1pPr>
              <a:defRPr/>
            </a:lvl1pPr>
          </a:lstStyle>
          <a:p>
            <a:pPr algn="r" eaLnBrk="0" hangingPunct="0"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lang="en-GB" sz="2000" b="1" dirty="0">
                <a:solidFill>
                  <a:schemeClr val="tx1"/>
                </a:solidFill>
                <a:latin typeface="Times New Roman" pitchFamily="16" charset="0"/>
                <a:ea typeface="MS Gothic" charset="-128"/>
                <a:cs typeface="Arial Unicode MS" charset="0"/>
              </a:rPr>
              <a:t>doc.: </a:t>
            </a:r>
            <a:r>
              <a:rPr lang="en-GB" sz="1800" b="1" dirty="0">
                <a:solidFill>
                  <a:schemeClr val="tx1"/>
                </a:solidFill>
                <a:latin typeface="Times New Roman" pitchFamily="16" charset="0"/>
                <a:ea typeface="MS Gothic" charset="-128"/>
                <a:cs typeface="Arial Unicode MS" charset="0"/>
              </a:rPr>
              <a:t>IEEE</a:t>
            </a:r>
            <a:r>
              <a:rPr lang="en-GB" sz="2000" b="1" dirty="0">
                <a:solidFill>
                  <a:schemeClr val="tx1"/>
                </a:solidFill>
                <a:latin typeface="Times New Roman" pitchFamily="16" charset="0"/>
                <a:ea typeface="MS Gothic" charset="-128"/>
                <a:cs typeface="Arial Unicode MS" charset="0"/>
              </a:rPr>
              <a:t> </a:t>
            </a:r>
            <a:r>
              <a:rPr lang="en-GB" sz="2000" b="1" dirty="0" smtClean="0">
                <a:solidFill>
                  <a:schemeClr val="tx1"/>
                </a:solidFill>
                <a:latin typeface="Times New Roman" pitchFamily="16" charset="0"/>
                <a:ea typeface="MS Gothic" charset="-128"/>
                <a:cs typeface="Arial Unicode MS" charset="0"/>
              </a:rPr>
              <a:t>802.</a:t>
            </a:r>
            <a:r>
              <a:rPr lang="en-US" sz="2000" b="1" dirty="0" smtClean="0">
                <a:solidFill>
                  <a:schemeClr val="tx1"/>
                </a:solidFill>
                <a:effectLst/>
                <a:latin typeface="Times New Roman" pitchFamily="16" charset="0"/>
                <a:ea typeface="MS Gothic" charset="-128"/>
                <a:cs typeface="+mn-cs"/>
              </a:rPr>
              <a:t>22</a:t>
            </a:r>
            <a:r>
              <a:rPr lang="en-US" sz="2000" b="1" dirty="0" smtClean="0">
                <a:solidFill>
                  <a:schemeClr val="tx1"/>
                </a:solidFill>
                <a:effectLst/>
              </a:rPr>
              <a:t>-18-0016r0</a:t>
            </a:r>
            <a:endParaRPr lang="en-GB" sz="2000" b="1" dirty="0">
              <a:solidFill>
                <a:schemeClr val="tx1"/>
              </a:solidFill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2432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9" r:id="rId1"/>
    <p:sldLayoutId id="2147483740" r:id="rId2"/>
    <p:sldLayoutId id="2147483741" r:id="rId3"/>
    <p:sldLayoutId id="2147483742" r:id="rId4"/>
    <p:sldLayoutId id="2147483743" r:id="rId5"/>
    <p:sldLayoutId id="2147483744" r:id="rId6"/>
    <p:sldLayoutId id="2147483745" r:id="rId7"/>
    <p:sldLayoutId id="2147483746" r:id="rId8"/>
    <p:sldLayoutId id="2147483747" r:id="rId9"/>
  </p:sldLayoutIdLst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3200" b="1">
          <a:solidFill>
            <a:srgbClr val="000000"/>
          </a:solidFill>
          <a:latin typeface="+mj-lt"/>
          <a:ea typeface="+mj-ea"/>
          <a:cs typeface="MS Gothic"/>
        </a:defRPr>
      </a:lvl1pPr>
      <a:lvl2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3200" b="1">
          <a:solidFill>
            <a:srgbClr val="000000"/>
          </a:solidFill>
          <a:latin typeface="Times New Roman" pitchFamily="16" charset="0"/>
          <a:ea typeface="MS Gothic" charset="-128"/>
          <a:cs typeface="MS Gothic"/>
        </a:defRPr>
      </a:lvl2pPr>
      <a:lvl3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3200" b="1">
          <a:solidFill>
            <a:srgbClr val="000000"/>
          </a:solidFill>
          <a:latin typeface="Times New Roman" pitchFamily="16" charset="0"/>
          <a:ea typeface="MS Gothic" charset="-128"/>
          <a:cs typeface="MS Gothic"/>
        </a:defRPr>
      </a:lvl3pPr>
      <a:lvl4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3200" b="1">
          <a:solidFill>
            <a:srgbClr val="000000"/>
          </a:solidFill>
          <a:latin typeface="Times New Roman" pitchFamily="16" charset="0"/>
          <a:ea typeface="MS Gothic" charset="-128"/>
          <a:cs typeface="MS Gothic"/>
        </a:defRPr>
      </a:lvl4pPr>
      <a:lvl5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3200" b="1">
          <a:solidFill>
            <a:srgbClr val="000000"/>
          </a:solidFill>
          <a:latin typeface="Times New Roman" pitchFamily="16" charset="0"/>
          <a:ea typeface="MS Gothic" charset="-128"/>
          <a:cs typeface="MS Gothic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400" b="1">
          <a:solidFill>
            <a:srgbClr val="000000"/>
          </a:solidFill>
          <a:latin typeface="+mn-lt"/>
          <a:ea typeface="+mn-ea"/>
          <a:cs typeface="MS Gothic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2000">
          <a:solidFill>
            <a:srgbClr val="000000"/>
          </a:solidFill>
          <a:latin typeface="+mn-lt"/>
          <a:ea typeface="+mn-ea"/>
          <a:cs typeface="MS Gothic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>
          <a:solidFill>
            <a:srgbClr val="000000"/>
          </a:solidFill>
          <a:latin typeface="+mn-lt"/>
          <a:ea typeface="+mn-ea"/>
          <a:cs typeface="MS Gothic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1600">
          <a:solidFill>
            <a:srgbClr val="000000"/>
          </a:solidFill>
          <a:latin typeface="+mn-lt"/>
          <a:ea typeface="+mn-ea"/>
          <a:cs typeface="MS Gothic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8" charset="0"/>
        <a:defRPr sz="1600">
          <a:solidFill>
            <a:srgbClr val="000000"/>
          </a:solidFill>
          <a:latin typeface="+mn-lt"/>
          <a:ea typeface="+mn-ea"/>
          <a:cs typeface="MS Gothic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1.bin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22/dcn/14/22-14-0061-07-0003-802-22-spectrum-characterization-and-occupancy-sensing-csd.docx" TargetMode="External"/><Relationship Id="rId2" Type="http://schemas.openxmlformats.org/officeDocument/2006/relationships/hyperlink" Target="https://mentor.ieee.org/802.22/dcn/18/22-18-0005-00-0003-802-22-3-par-modification.docx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802.22.3 PAR Comments and Responses</a:t>
            </a:r>
            <a:endParaRPr lang="en-GB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dirty="0"/>
              <a:t>March 2018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1"/>
          </p:nvPr>
        </p:nvSpPr>
        <p:spPr>
          <a:xfrm>
            <a:off x="7536160" y="6475416"/>
            <a:ext cx="3925634" cy="382584"/>
          </a:xfrm>
        </p:spPr>
        <p:txBody>
          <a:bodyPr/>
          <a:lstStyle/>
          <a:p>
            <a:r>
              <a:rPr lang="en-GB" dirty="0" smtClean="0"/>
              <a:t>Apurva N. Mody (BAE Systems)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93823DB3-BAA4-4F4A-B4B3-ED9ABE70E976}" type="slidenum">
              <a:rPr lang="en-GB" smtClean="0"/>
              <a:pPr/>
              <a:t>1</a:t>
            </a:fld>
            <a:endParaRPr lang="en-GB" dirty="0"/>
          </a:p>
        </p:txBody>
      </p:sp>
      <p:sp>
        <p:nvSpPr>
          <p:cNvPr id="10" name="Rectangle 6"/>
          <p:cNvSpPr txBox="1">
            <a:spLocks noChangeArrowheads="1"/>
          </p:cNvSpPr>
          <p:nvPr/>
        </p:nvSpPr>
        <p:spPr bwMode="auto">
          <a:xfrm>
            <a:off x="2423592" y="2204864"/>
            <a:ext cx="77724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>
            <a:lvl1pPr marL="342900" indent="-342900" algn="l" defTabSz="449263" rtl="0" eaLnBrk="1" fontAlgn="base" hangingPunct="1">
              <a:spcBef>
                <a:spcPts val="6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defRPr sz="2400" b="1">
                <a:solidFill>
                  <a:srgbClr val="000000"/>
                </a:solidFill>
                <a:latin typeface="+mn-lt"/>
                <a:ea typeface="+mn-ea"/>
                <a:cs typeface="MS Gothic"/>
              </a:defRPr>
            </a:lvl1pPr>
            <a:lvl2pPr marL="742950" indent="-285750" algn="l" defTabSz="449263" rtl="0" eaLnBrk="1" fontAlgn="base" hangingPunct="1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defRPr sz="2000">
                <a:solidFill>
                  <a:srgbClr val="000000"/>
                </a:solidFill>
                <a:latin typeface="+mn-lt"/>
                <a:ea typeface="+mn-ea"/>
                <a:cs typeface="MS Gothic"/>
              </a:defRPr>
            </a:lvl2pPr>
            <a:lvl3pPr marL="1143000" indent="-228600" algn="l" defTabSz="449263" rtl="0" eaLnBrk="1" fontAlgn="base" hangingPunct="1">
              <a:spcBef>
                <a:spcPts val="45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defRPr>
                <a:solidFill>
                  <a:srgbClr val="000000"/>
                </a:solidFill>
                <a:latin typeface="+mn-lt"/>
                <a:ea typeface="+mn-ea"/>
                <a:cs typeface="MS Gothic"/>
              </a:defRPr>
            </a:lvl3pPr>
            <a:lvl4pPr marL="16002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defRPr sz="1600">
                <a:solidFill>
                  <a:srgbClr val="000000"/>
                </a:solidFill>
                <a:latin typeface="+mn-lt"/>
                <a:ea typeface="+mn-ea"/>
                <a:cs typeface="MS Gothic"/>
              </a:defRPr>
            </a:lvl4pPr>
            <a:lvl5pPr marL="20574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8" charset="0"/>
              <a:defRPr sz="1600">
                <a:solidFill>
                  <a:srgbClr val="000000"/>
                </a:solidFill>
                <a:latin typeface="+mn-lt"/>
                <a:ea typeface="+mn-ea"/>
                <a:cs typeface="MS Gothic"/>
              </a:defRPr>
            </a:lvl5pPr>
            <a:lvl6pPr marL="25146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1600">
                <a:solidFill>
                  <a:srgbClr val="000000"/>
                </a:solidFill>
                <a:latin typeface="+mn-lt"/>
                <a:ea typeface="+mn-ea"/>
              </a:defRPr>
            </a:lvl6pPr>
            <a:lvl7pPr marL="29718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1600">
                <a:solidFill>
                  <a:srgbClr val="000000"/>
                </a:solidFill>
                <a:latin typeface="+mn-lt"/>
                <a:ea typeface="+mn-ea"/>
              </a:defRPr>
            </a:lvl7pPr>
            <a:lvl8pPr marL="34290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1600">
                <a:solidFill>
                  <a:srgbClr val="000000"/>
                </a:solidFill>
                <a:latin typeface="+mn-lt"/>
                <a:ea typeface="+mn-ea"/>
              </a:defRPr>
            </a:lvl8pPr>
            <a:lvl9pPr marL="3886200" indent="-228600" algn="l" defTabSz="449263" rtl="0" eaLnBrk="1" fontAlgn="base" hangingPunct="1">
              <a:spcBef>
                <a:spcPts val="4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1600">
                <a:solidFill>
                  <a:srgbClr val="000000"/>
                </a:solidFill>
                <a:latin typeface="+mn-lt"/>
                <a:ea typeface="+mn-ea"/>
              </a:defRPr>
            </a:lvl9pPr>
          </a:lstStyle>
          <a:p>
            <a:pPr algn="ctr">
              <a:buFontTx/>
              <a:buNone/>
            </a:pPr>
            <a:r>
              <a:rPr lang="en-US" altLang="en-US" sz="2000" kern="0" dirty="0" smtClean="0">
                <a:latin typeface="Arial" panose="020B0604020202020204" pitchFamily="34" charset="0"/>
                <a:cs typeface="Arial" panose="020B0604020202020204" pitchFamily="34" charset="0"/>
              </a:rPr>
              <a:t>IEEE P802.22 Wireless RANs          Date:</a:t>
            </a:r>
            <a:r>
              <a:rPr lang="en-US" altLang="en-US" sz="2000" b="0" kern="0" dirty="0" smtClean="0">
                <a:latin typeface="Arial" panose="020B0604020202020204" pitchFamily="34" charset="0"/>
                <a:cs typeface="Arial" panose="020B0604020202020204" pitchFamily="34" charset="0"/>
              </a:rPr>
              <a:t> 2018-03-07</a:t>
            </a:r>
            <a:endParaRPr lang="en-US" altLang="en-US" sz="2000" b="0" kern="0" dirty="0" smtClean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11" name="Object 1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512384351"/>
              </p:ext>
            </p:extLst>
          </p:nvPr>
        </p:nvGraphicFramePr>
        <p:xfrm>
          <a:off x="479376" y="2987502"/>
          <a:ext cx="11374774" cy="2025674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252" name="Document" r:id="rId4" imgW="8277855" imgH="1482908" progId="Word.Document.8">
                  <p:embed/>
                </p:oleObj>
              </mc:Choice>
              <mc:Fallback>
                <p:oleObj name="Document" r:id="rId4" imgW="8277855" imgH="1482908" progId="Word.Document.8">
                  <p:embed/>
                  <p:pic>
                    <p:nvPicPr>
                      <p:cNvPr id="37894" name="Object 1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79376" y="2987502"/>
                        <a:ext cx="11374774" cy="2025674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</p:spPr>
                  </p:pic>
                </p:oleObj>
              </mc:Fallback>
            </mc:AlternateContent>
          </a:graphicData>
        </a:graphic>
      </p:graphicFrame>
      <p:sp>
        <p:nvSpPr>
          <p:cNvPr id="12" name="Rectangle 12"/>
          <p:cNvSpPr>
            <a:spLocks noChangeArrowheads="1"/>
          </p:cNvSpPr>
          <p:nvPr/>
        </p:nvSpPr>
        <p:spPr bwMode="auto">
          <a:xfrm>
            <a:off x="2271192" y="2636664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342900" indent="-342900"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buFontTx/>
              <a:buNone/>
            </a:pPr>
            <a:r>
              <a:rPr lang="en-US" altLang="en-US" sz="2000">
                <a:latin typeface="Arial" panose="020B0604020202020204" pitchFamily="34" charset="0"/>
                <a:cs typeface="Arial" panose="020B0604020202020204" pitchFamily="34" charset="0"/>
              </a:rPr>
              <a:t>Authors:</a:t>
            </a:r>
            <a:endParaRPr lang="en-US" altLang="en-US" sz="2000" b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1F6D31-67A6-4AC5-9976-EDF5272245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b="1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802.22.3 - Standard: Spectrum Characterization and Occupancy Sensing </a:t>
            </a:r>
            <a:r>
              <a:rPr lang="en-US" sz="3200" b="1" dirty="0" smtClean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fr-FR" dirty="0" smtClean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PAR Modification</a:t>
            </a:r>
            <a:r>
              <a:rPr lang="fr-FR" dirty="0" smtClean="0">
                <a:latin typeface="Arial" panose="020B0604020202020204" pitchFamily="34" charset="0"/>
                <a:cs typeface="Arial" panose="020B0604020202020204" pitchFamily="34" charset="0"/>
              </a:rPr>
              <a:t>, and </a:t>
            </a:r>
            <a:r>
              <a:rPr lang="fr-FR" dirty="0" smtClean="0">
                <a:latin typeface="Arial" panose="020B0604020202020204" pitchFamily="34" charset="0"/>
                <a:cs typeface="Arial" panose="020B0604020202020204" pitchFamily="34" charset="0"/>
                <a:hlinkClick r:id="rId3"/>
              </a:rPr>
              <a:t>CSD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3AF5AE-5AB1-45B3-A9E3-50FA3AB977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/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The 802.22 Working Group received the same comment from 802.3 and 802.11 Working Groups </a:t>
            </a: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Comment: CSD </a:t>
            </a:r>
            <a:r>
              <a:rPr lang="en-US" sz="2800" dirty="0">
                <a:latin typeface="Arial" panose="020B0604020202020204" pitchFamily="34" charset="0"/>
                <a:cs typeface="Arial" panose="020B0604020202020204" pitchFamily="34" charset="0"/>
              </a:rPr>
              <a:t>1.2.3 a) misspelled “</a:t>
            </a:r>
            <a:r>
              <a:rPr lang="en-GB" sz="2800" dirty="0" err="1">
                <a:latin typeface="Arial" panose="020B0604020202020204" pitchFamily="34" charset="0"/>
                <a:cs typeface="Arial" panose="020B0604020202020204" pitchFamily="34" charset="0"/>
              </a:rPr>
              <a:t>Characteization</a:t>
            </a:r>
            <a:r>
              <a:rPr lang="en-GB" sz="2800" dirty="0">
                <a:latin typeface="Arial" panose="020B0604020202020204" pitchFamily="34" charset="0"/>
                <a:cs typeface="Arial" panose="020B0604020202020204" pitchFamily="34" charset="0"/>
              </a:rPr>
              <a:t>” – change to “Characterization</a:t>
            </a:r>
            <a:r>
              <a:rPr lang="en-GB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”</a:t>
            </a:r>
            <a:endParaRPr lang="en-GB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/>
            <a:r>
              <a:rPr lang="en-GB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Comment Resolution</a:t>
            </a:r>
            <a:endParaRPr lang="en-GB" sz="2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 typeface="Arial" panose="020B0604020202020204" pitchFamily="34" charset="0"/>
              <a:buChar char="•"/>
            </a:pPr>
            <a:r>
              <a:rPr lang="en-GB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802.22 WG Accepts the change as proposed by the 802.11 WG. Changed </a:t>
            </a:r>
            <a:r>
              <a:rPr lang="en-U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“</a:t>
            </a:r>
            <a:r>
              <a:rPr lang="en-GB" sz="2800" dirty="0" err="1">
                <a:latin typeface="Arial" panose="020B0604020202020204" pitchFamily="34" charset="0"/>
                <a:cs typeface="Arial" panose="020B0604020202020204" pitchFamily="34" charset="0"/>
              </a:rPr>
              <a:t>Characteization</a:t>
            </a:r>
            <a:r>
              <a:rPr lang="en-GB" sz="2800" dirty="0">
                <a:latin typeface="Arial" panose="020B0604020202020204" pitchFamily="34" charset="0"/>
                <a:cs typeface="Arial" panose="020B0604020202020204" pitchFamily="34" charset="0"/>
              </a:rPr>
              <a:t>” </a:t>
            </a:r>
            <a:r>
              <a:rPr lang="en-GB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–to </a:t>
            </a:r>
            <a:r>
              <a:rPr lang="en-GB" sz="2800" dirty="0">
                <a:latin typeface="Arial" panose="020B0604020202020204" pitchFamily="34" charset="0"/>
                <a:cs typeface="Arial" panose="020B0604020202020204" pitchFamily="34" charset="0"/>
              </a:rPr>
              <a:t>“Characterization</a:t>
            </a:r>
            <a:r>
              <a:rPr lang="en-GB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”</a:t>
            </a:r>
            <a:endParaRPr lang="en-GB" sz="28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457200" indent="-457200">
              <a:buFont typeface="Arial" panose="020B0604020202020204" pitchFamily="34" charset="0"/>
              <a:buChar char="•"/>
            </a:pP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2B0521-D866-4A19-9C5B-7FFBDE125F1A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March 2018</a:t>
            </a:r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C517C8-E8A9-4033-9CBE-BE3217A7A4E1}"/>
              </a:ext>
            </a:extLst>
          </p:cNvPr>
          <p:cNvSpPr>
            <a:spLocks noGrp="1"/>
          </p:cNvSpPr>
          <p:nvPr>
            <p:ph type="ftr" idx="11"/>
          </p:nvPr>
        </p:nvSpPr>
        <p:spPr>
          <a:xfrm>
            <a:off x="7464152" y="6475416"/>
            <a:ext cx="3997642" cy="382584"/>
          </a:xfrm>
        </p:spPr>
        <p:txBody>
          <a:bodyPr/>
          <a:lstStyle/>
          <a:p>
            <a:r>
              <a:rPr lang="en-GB" dirty="0"/>
              <a:t>Apurva N. Mody (BAE </a:t>
            </a:r>
            <a:r>
              <a:rPr lang="en-GB" dirty="0" smtClean="0"/>
              <a:t>Systems)</a:t>
            </a:r>
            <a:endParaRPr lang="en-GB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8ED025-695A-4C84-ADF8-C19A81ABBFD8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2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8224549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1F6D31-67A6-4AC5-9976-EDF5272245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b="1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802.22.3 </a:t>
            </a:r>
            <a:r>
              <a:rPr lang="en-US" sz="3200" b="1" dirty="0" smtClean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– Additional Comments from Paul Nikolich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3AF5AE-5AB1-45B3-A9E3-50FA3AB977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80213" y="1827982"/>
            <a:ext cx="10361084" cy="4113213"/>
          </a:xfrm>
        </p:spPr>
        <p:txBody>
          <a:bodyPr/>
          <a:lstStyle/>
          <a:p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1. </a:t>
            </a:r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Regarding the 802.22.3 PAR extension request, please consider adding or revising the following to your request: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1) Active participation: 6 to 10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1a) Number of 802.22 voting members that are active participants. 6?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0" indent="0"/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Comment Response: Agree. We have made the corresponding change to the PAR Form which shows that the Number of Active Participants are 10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2B0521-D866-4A19-9C5B-7FFBDE125F1A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March 2018</a:t>
            </a:r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C517C8-E8A9-4033-9CBE-BE3217A7A4E1}"/>
              </a:ext>
            </a:extLst>
          </p:cNvPr>
          <p:cNvSpPr>
            <a:spLocks noGrp="1"/>
          </p:cNvSpPr>
          <p:nvPr>
            <p:ph type="ftr" idx="11"/>
          </p:nvPr>
        </p:nvSpPr>
        <p:spPr>
          <a:xfrm>
            <a:off x="8328248" y="6475416"/>
            <a:ext cx="3133546" cy="265952"/>
          </a:xfrm>
        </p:spPr>
        <p:txBody>
          <a:bodyPr/>
          <a:lstStyle/>
          <a:p>
            <a:r>
              <a:rPr lang="en-GB" dirty="0"/>
              <a:t>Apurva N. Mody (BAE </a:t>
            </a:r>
            <a:r>
              <a:rPr lang="en-GB" dirty="0" smtClean="0"/>
              <a:t>Systems)</a:t>
            </a:r>
            <a:endParaRPr lang="en-GB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8ED025-695A-4C84-ADF8-C19A81ABBFD8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2500069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1F6D31-67A6-4AC5-9976-EDF5272245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b="1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802.22.3 </a:t>
            </a:r>
            <a:r>
              <a:rPr lang="en-US" sz="3200" b="1" dirty="0" smtClean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– Additional Comments from Paul Nikolich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3AF5AE-5AB1-45B3-A9E3-50FA3AB977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80213" y="1827982"/>
            <a:ext cx="10361084" cy="4113213"/>
          </a:xfrm>
        </p:spPr>
        <p:txBody>
          <a:bodyPr/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2) Most recent WG ballot numerical result: Y/N/Abs/DNV,</a:t>
            </a:r>
          </a:p>
          <a:p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Total Number of Voters: 18 excluding the ex-officio who did not vote</a:t>
            </a:r>
          </a:p>
          <a:p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Ballot Start Date: October 2017</a:t>
            </a:r>
          </a:p>
          <a:p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Ballot End Date: November 2017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2B0521-D866-4A19-9C5B-7FFBDE125F1A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March 2018</a:t>
            </a:r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C517C8-E8A9-4033-9CBE-BE3217A7A4E1}"/>
              </a:ext>
            </a:extLst>
          </p:cNvPr>
          <p:cNvSpPr>
            <a:spLocks noGrp="1"/>
          </p:cNvSpPr>
          <p:nvPr>
            <p:ph type="ftr" idx="11"/>
          </p:nvPr>
        </p:nvSpPr>
        <p:spPr>
          <a:xfrm>
            <a:off x="7896200" y="6475416"/>
            <a:ext cx="3451294" cy="382584"/>
          </a:xfrm>
        </p:spPr>
        <p:txBody>
          <a:bodyPr/>
          <a:lstStyle/>
          <a:p>
            <a:r>
              <a:rPr lang="en-GB" dirty="0"/>
              <a:t>Apurva N. Mody (BAE </a:t>
            </a:r>
            <a:r>
              <a:rPr lang="en-GB" dirty="0" smtClean="0"/>
              <a:t>Systems)</a:t>
            </a:r>
            <a:endParaRPr lang="en-GB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8ED025-695A-4C84-ADF8-C19A81ABBFD8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4</a:t>
            </a:fld>
            <a:endParaRPr lang="en-GB" dirty="0"/>
          </a:p>
        </p:txBody>
      </p:sp>
      <p:sp>
        <p:nvSpPr>
          <p:cNvPr id="8" name="Rectangle 1"/>
          <p:cNvSpPr>
            <a:spLocks noChangeArrowheads="1"/>
          </p:cNvSpPr>
          <p:nvPr/>
        </p:nvSpPr>
        <p:spPr bwMode="auto">
          <a:xfrm>
            <a:off x="5192713" y="3462338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77655890"/>
              </p:ext>
            </p:extLst>
          </p:nvPr>
        </p:nvGraphicFramePr>
        <p:xfrm>
          <a:off x="1128713" y="3689087"/>
          <a:ext cx="5543351" cy="2225040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4103191">
                  <a:extLst>
                    <a:ext uri="{9D8B030D-6E8A-4147-A177-3AD203B41FA5}">
                      <a16:colId xmlns:a16="http://schemas.microsoft.com/office/drawing/2014/main" val="97654304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377007819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430287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Approve</a:t>
                      </a:r>
                      <a:endParaRPr lang="en-US" sz="2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</a:t>
                      </a:r>
                      <a:endParaRPr lang="en-US" sz="2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77175158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Disapprove</a:t>
                      </a:r>
                      <a:endParaRPr lang="en-US" sz="2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en-US" sz="2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7448877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Disapprove with  comments</a:t>
                      </a:r>
                      <a:endParaRPr lang="en-US" sz="24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  <a:endParaRPr lang="en-US" sz="2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16058954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Abstain</a:t>
                      </a:r>
                      <a:endParaRPr lang="en-US" sz="24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endParaRPr lang="en-US" sz="2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35541812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>
                          <a:effectLst/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DNV</a:t>
                      </a:r>
                      <a:endParaRPr lang="en-US" sz="24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marL="0" marR="0" algn="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dirty="0"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4</a:t>
                      </a:r>
                      <a:endParaRPr lang="en-US" sz="2400" dirty="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187164907"/>
                  </a:ext>
                </a:extLst>
              </a:tr>
            </a:tbl>
          </a:graphicData>
        </a:graphic>
      </p:graphicFrame>
      <p:sp>
        <p:nvSpPr>
          <p:cNvPr id="10" name="TextBox 9"/>
          <p:cNvSpPr txBox="1"/>
          <p:nvPr/>
        </p:nvSpPr>
        <p:spPr>
          <a:xfrm>
            <a:off x="623392" y="5914127"/>
            <a:ext cx="1130525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Working Group Letter Ballot on Draft 3.0 started in Feb 2018. It is on-going</a:t>
            </a:r>
            <a:endParaRPr lang="en-US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7032104" y="3689087"/>
            <a:ext cx="46085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chemeClr val="tx1"/>
                </a:solidFill>
                <a:latin typeface="Arial" panose="020B0604020202020204" pitchFamily="34" charset="0"/>
                <a:ea typeface="Batang" panose="02030600000101010101" pitchFamily="18" charset="-127"/>
                <a:cs typeface="Arial" panose="020B0604020202020204" pitchFamily="34" charset="0"/>
              </a:rPr>
              <a:t>Return Ratio: 78%</a:t>
            </a:r>
          </a:p>
          <a:p>
            <a:r>
              <a:rPr lang="en-US" b="1" dirty="0" smtClean="0">
                <a:solidFill>
                  <a:schemeClr val="tx1"/>
                </a:solidFill>
                <a:latin typeface="Arial" panose="020B0604020202020204" pitchFamily="34" charset="0"/>
                <a:ea typeface="Batang" panose="02030600000101010101" pitchFamily="18" charset="-127"/>
                <a:cs typeface="Arial" panose="020B0604020202020204" pitchFamily="34" charset="0"/>
              </a:rPr>
              <a:t>Approval Ratio: 43% </a:t>
            </a:r>
            <a:endParaRPr lang="en-US" b="1" dirty="0">
              <a:solidFill>
                <a:schemeClr val="tx1"/>
              </a:solidFill>
              <a:latin typeface="Arial" panose="020B0604020202020204" pitchFamily="34" charset="0"/>
              <a:ea typeface="Batang" panose="02030600000101010101" pitchFamily="18" charset="-127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30286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1F6D31-67A6-4AC5-9976-EDF5272245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b="1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802.22.3 </a:t>
            </a:r>
            <a:r>
              <a:rPr lang="en-US" sz="3200" b="1" dirty="0" smtClean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– Additional Comments from Paul Nikolich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3AF5AE-5AB1-45B3-A9E3-50FA3AB977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80213" y="1556792"/>
            <a:ext cx="10361084" cy="5301208"/>
          </a:xfrm>
        </p:spPr>
        <p:txBody>
          <a:bodyPr/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2a) approximately the number of comments </a:t>
            </a:r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received: </a:t>
            </a:r>
          </a:p>
          <a:p>
            <a:r>
              <a:rPr 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Ans</a:t>
            </a:r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: 95 for WG Letter Ballot 2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en-US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2b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) approximate page count of most recent </a:t>
            </a:r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draft: </a:t>
            </a:r>
          </a:p>
          <a:p>
            <a:r>
              <a:rPr 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Ans</a:t>
            </a:r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: 106 Pages</a:t>
            </a:r>
          </a:p>
          <a:p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3) Estimate the number of WG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recircs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 needed before starting Sponsor </a:t>
            </a:r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ballot: </a:t>
            </a:r>
          </a:p>
          <a:p>
            <a:r>
              <a:rPr 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Ans</a:t>
            </a:r>
            <a:r>
              <a:rPr lang="en-US" smtClean="0">
                <a:latin typeface="Arial" panose="020B0604020202020204" pitchFamily="34" charset="0"/>
                <a:cs typeface="Arial" panose="020B0604020202020204" pitchFamily="34" charset="0"/>
              </a:rPr>
              <a:t>: 3-4</a:t>
            </a:r>
          </a:p>
          <a:p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4) Estimate when Sponsor ballot will begin and </a:t>
            </a:r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complete: </a:t>
            </a:r>
          </a:p>
          <a:p>
            <a:r>
              <a:rPr lang="en-US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Ans</a:t>
            </a:r>
            <a:r>
              <a:rPr lang="en-US" dirty="0" smtClean="0">
                <a:latin typeface="Arial" panose="020B0604020202020204" pitchFamily="34" charset="0"/>
                <a:cs typeface="Arial" panose="020B0604020202020204" pitchFamily="34" charset="0"/>
              </a:rPr>
              <a:t>: Begin in March 2019 and End in December 2019 </a:t>
            </a: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32B0521-D866-4A19-9C5B-7FFBDE125F1A}"/>
              </a:ext>
            </a:extLst>
          </p:cNvPr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/>
              <a:t>March 2018</a:t>
            </a:r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C517C8-E8A9-4033-9CBE-BE3217A7A4E1}"/>
              </a:ext>
            </a:extLst>
          </p:cNvPr>
          <p:cNvSpPr>
            <a:spLocks noGrp="1"/>
          </p:cNvSpPr>
          <p:nvPr>
            <p:ph type="ftr" idx="11"/>
          </p:nvPr>
        </p:nvSpPr>
        <p:spPr>
          <a:xfrm>
            <a:off x="7896200" y="6475416"/>
            <a:ext cx="3451294" cy="382584"/>
          </a:xfrm>
        </p:spPr>
        <p:txBody>
          <a:bodyPr/>
          <a:lstStyle/>
          <a:p>
            <a:r>
              <a:rPr lang="en-GB" dirty="0"/>
              <a:t>Apurva N. Mody (BAE </a:t>
            </a:r>
            <a:r>
              <a:rPr lang="en-GB" dirty="0" smtClean="0"/>
              <a:t>Systems)</a:t>
            </a:r>
            <a:endParaRPr lang="en-GB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8ED025-695A-4C84-ADF8-C19A81ABBFD8}"/>
              </a:ext>
            </a:extLst>
          </p:cNvPr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440F5867-744E-4AA6-B0ED-4C44D2DFBB7B}" type="slidenum">
              <a:rPr lang="en-GB" smtClean="0"/>
              <a:pPr/>
              <a:t>5</a:t>
            </a:fld>
            <a:endParaRPr lang="en-GB" dirty="0"/>
          </a:p>
        </p:txBody>
      </p:sp>
      <p:sp>
        <p:nvSpPr>
          <p:cNvPr id="8" name="Rectangle 1"/>
          <p:cNvSpPr>
            <a:spLocks noChangeArrowheads="1"/>
          </p:cNvSpPr>
          <p:nvPr/>
        </p:nvSpPr>
        <p:spPr bwMode="auto">
          <a:xfrm>
            <a:off x="5192713" y="3462338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9954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11 Theme">
  <a:themeElements>
    <a:clrScheme name="Custom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16165C"/>
      </a:accent6>
      <a:hlink>
        <a:srgbClr val="2D2DB9"/>
      </a:hlink>
      <a:folHlink>
        <a:srgbClr val="7777DE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35563</TotalTime>
  <Words>285</Words>
  <Application>Microsoft Office PowerPoint</Application>
  <PresentationFormat>Widescreen</PresentationFormat>
  <Paragraphs>65</Paragraphs>
  <Slides>5</Slides>
  <Notes>1</Notes>
  <HiddenSlides>0</HiddenSlides>
  <MMClips>0</MMClips>
  <ScaleCrop>false</ScaleCrop>
  <HeadingPairs>
    <vt:vector size="8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3" baseType="lpstr">
      <vt:lpstr>Arial Unicode MS</vt:lpstr>
      <vt:lpstr>Batang</vt:lpstr>
      <vt:lpstr>MS Gothic</vt:lpstr>
      <vt:lpstr>Arial</vt:lpstr>
      <vt:lpstr>Calibri</vt:lpstr>
      <vt:lpstr>Times New Roman</vt:lpstr>
      <vt:lpstr>802-11 Theme</vt:lpstr>
      <vt:lpstr>Microsoft Word 97 - 2003 Document</vt:lpstr>
      <vt:lpstr>802.22.3 PAR Comments and Responses</vt:lpstr>
      <vt:lpstr>802.22.3 - Standard: Spectrum Characterization and Occupancy Sensing , PAR Modification, and CSD</vt:lpstr>
      <vt:lpstr>802.22.3 – Additional Comments from Paul Nikolich</vt:lpstr>
      <vt:lpstr>802.22.3 – Additional Comments from Paul Nikolich</vt:lpstr>
      <vt:lpstr>802.22.3 – Additional Comments from Paul Nikolich</vt:lpstr>
    </vt:vector>
  </TitlesOfParts>
  <Company>Qualcomm Technologies,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 Review - Meeting Agenda and Comment slides - March 2018 - Rosemont</dc:title>
  <dc:subject>March 2018</dc:subject>
  <dc:creator>Jon Rosdahl</dc:creator>
  <cp:keywords>Agenda and Meeting Slides</cp:keywords>
  <dc:description>Jon Rosdahl (Qualcomm)</dc:description>
  <cp:lastModifiedBy>Mody, Apurva (US)</cp:lastModifiedBy>
  <cp:revision>238</cp:revision>
  <cp:lastPrinted>1601-01-01T00:00:00Z</cp:lastPrinted>
  <dcterms:created xsi:type="dcterms:W3CDTF">2014-04-14T10:59:07Z</dcterms:created>
  <dcterms:modified xsi:type="dcterms:W3CDTF">2018-03-07T21:29:10Z</dcterms:modified>
  <cp:category>Agenda, Report</cp:category>
</cp:coreProperties>
</file>