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12" r:id="rId2"/>
    <p:sldId id="649" r:id="rId3"/>
    <p:sldId id="652" r:id="rId4"/>
    <p:sldId id="662" r:id="rId5"/>
    <p:sldId id="660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7EAF0"/>
    <a:srgbClr val="FFFFCC"/>
    <a:srgbClr val="FED86E"/>
    <a:srgbClr val="FDC82F"/>
    <a:srgbClr val="EC6EE3"/>
    <a:srgbClr val="CC66FF"/>
    <a:srgbClr val="009FDA"/>
    <a:srgbClr val="001FA1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27" autoAdjust="0"/>
  </p:normalViewPr>
  <p:slideViewPr>
    <p:cSldViewPr>
      <p:cViewPr>
        <p:scale>
          <a:sx n="93" d="100"/>
          <a:sy n="93" d="100"/>
        </p:scale>
        <p:origin x="-105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EAAB47D-7BB1-8E47-99BD-C5B431D3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2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428FB46-68FE-3646-848C-AF8A9325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6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EEE_125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33800" y="6602269"/>
            <a:ext cx="2895600" cy="2347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Powerpoint Title would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9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0DB8-CCAB-4ECE-8A50-783CEE3A49C1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ED27-C13A-5B4C-A2E8-0E9B18CB7B4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A4F0-B8D0-4C3A-9256-7E69055FE0F9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0D19-3BAC-8449-B2F6-69D5752F6F3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7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2E86-483A-464F-99B8-0C5C32DF96C5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5850" y="6553200"/>
            <a:ext cx="438150" cy="228600"/>
          </a:xfr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1BF66739-7FED-6944-A161-4248428F4FDD}" type="slidenum">
              <a:rPr lang="en-US" smtClean="0"/>
              <a:pPr>
                <a:defRPr/>
              </a:pPr>
              <a:t>‹#›</a:t>
            </a:fld>
            <a:endParaRPr lang="en-US" sz="36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7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7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2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EFA8CA-8ECF-3746-86BE-6AAA85AA35D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66A6-9A55-4B40-A28E-F62380F2CD9F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88CD-CAB5-F743-98AA-F5BFD415D7A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43000" cy="59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70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84A3-C9D7-4C7F-9945-5153F532E6CF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0E6D-41DD-3045-ADC7-20DB0C60D4FE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6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6F0A-A687-42E5-8AAB-A6C580B11634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F65F-B1EB-074B-B963-70E6552E3F2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7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7DC2-F5F1-4443-98E9-1259365A3ABE}" type="datetime1">
              <a:rPr lang="en-US" smtClean="0"/>
              <a:t>1/17/2017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149E-130D-8F4D-9FEF-8B963965128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5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EECB-0D73-4EE9-A8A7-1FECD3A16557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785E-1B37-EF4C-BE10-F7B7F3C02383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6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44B9-0A86-428B-B643-7D0F1D352373}" type="datetime1">
              <a:rPr lang="en-US" smtClean="0"/>
              <a:t>1/17/2017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2569-3AC0-C04B-AD50-0379D6EB149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0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BB50-249B-4D50-9EF8-B1D3A573C52A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7B96-A89F-AF45-A5FA-359D2AA992E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90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318131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4621" y="6312019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D5DC72-500F-DF46-AB8E-F8454716589B}" type="slidenum">
              <a:rPr lang="en-US" smtClean="0"/>
              <a:pPr>
                <a:defRPr/>
              </a:pPr>
              <a:t>‹#›</a:t>
            </a:fld>
            <a:endParaRPr lang="en-US" sz="3600" dirty="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05200" y="6312019"/>
            <a:ext cx="3159238" cy="234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 smtClean="0"/>
              <a:t>IEEE 802 Liaison to ISO/IEC JTC1 SC6 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010400" y="6611779"/>
            <a:ext cx="2037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DCN </a:t>
            </a:r>
            <a:r>
              <a:rPr lang="en-US" sz="1000" b="1" dirty="0"/>
              <a:t>15-17-0001-00-0000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2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6" r:id="rId13"/>
    <p:sldLayoutId id="214748393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urva.mody@iee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22" TargetMode="External"/><Relationship Id="rId2" Type="http://schemas.openxmlformats.org/officeDocument/2006/relationships/hyperlink" Target="mailto:apurva.mody@iee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209674"/>
            <a:ext cx="7772400" cy="1457326"/>
          </a:xfrm>
        </p:spPr>
        <p:txBody>
          <a:bodyPr/>
          <a:lstStyle/>
          <a:p>
            <a:r>
              <a:rPr lang="en-US" dirty="0" smtClean="0"/>
              <a:t>IEEE 802.15 Status Liaison to </a:t>
            </a:r>
            <a:br>
              <a:rPr lang="en-US" dirty="0" smtClean="0"/>
            </a:br>
            <a:r>
              <a:rPr lang="en-US" dirty="0" smtClean="0"/>
              <a:t>ISO/IEC JTC1/SC6</a:t>
            </a:r>
            <a:br>
              <a:rPr lang="en-US" dirty="0" smtClean="0"/>
            </a:br>
            <a:r>
              <a:rPr lang="en-US" dirty="0" smtClean="0"/>
              <a:t>January 2017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6096000" cy="1938337"/>
          </a:xfrm>
        </p:spPr>
        <p:txBody>
          <a:bodyPr/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Apurva Mody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802.22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 Chair</a:t>
            </a: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purva.mody@ieee.org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2037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DCN </a:t>
            </a:r>
            <a:r>
              <a:rPr lang="en-US" sz="1000" b="1" dirty="0" smtClean="0"/>
              <a:t>22</a:t>
            </a:r>
            <a:r>
              <a:rPr lang="en-US" sz="1000" b="1" dirty="0" smtClean="0"/>
              <a:t>-17-0001-00-0000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70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802.22 </a:t>
            </a:r>
            <a:r>
              <a:rPr lang="en-US" dirty="0" smtClean="0"/>
              <a:t>Completed Projects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882015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802.22-2011- Flagship Standard on Cognitive Wireless Regional Area Networks – Commercial Name Wi-FAR®, Uses Television Band unused channels, so called </a:t>
            </a:r>
            <a:r>
              <a:rPr lang="en-US" sz="1600" dirty="0" err="1" smtClean="0"/>
              <a:t>WhiteSpaces</a:t>
            </a:r>
            <a:r>
              <a:rPr lang="en-US" sz="1600" dirty="0" smtClean="0"/>
              <a:t> to provide long and short distance broadband connectivity</a:t>
            </a:r>
            <a:endParaRPr lang="en-US" sz="1600" dirty="0" smtClean="0"/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802.22.1-2010 – Standard on Beaconing for co-existence. Uses beaconing technology from the primary users to alert the secondary users that the channel is being used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802.22.2 – Recommended practice for installation and deployment of IEEE 802.22 Networks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802.22a-2014 – Amendment to the IEEE 802.22 Standard on Management Information Base (MIB)s and Management Plane procedures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802.22b-2015 – Amendment to the IEEE 802.22 Standard for Enhancement for Broadband Enhancements for the Broadband Services and Monitoring Applications</a:t>
            </a:r>
            <a:r>
              <a:rPr lang="en-US" sz="1600" dirty="0" smtClean="0"/>
              <a:t> 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942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225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802.22 </a:t>
            </a:r>
            <a:r>
              <a:rPr lang="en-US" dirty="0" smtClean="0"/>
              <a:t>Active Projects/Status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7"/>
            <a:ext cx="84582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IEEE 802.22 Revision: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Merges the 802.22a-2014 and 802.22b-2015 amendments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Adds new capabilities for spectrum sharing in other bands where spectrum sharing may be allowed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New technologies suc</a:t>
            </a:r>
            <a:r>
              <a:rPr lang="en-US" dirty="0" smtClean="0"/>
              <a:t>h Full Duplex Simultaneous Transmit and Receive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Projected Completion Date</a:t>
            </a:r>
            <a:r>
              <a:rPr lang="en-US" dirty="0" smtClean="0"/>
              <a:t>: November 2018</a:t>
            </a:r>
            <a:endParaRPr lang="en-US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IEEE 802.22.3 Spectrum Characterization and Occupancy Sensing: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Creates a new standard for distributed spectrum monitoring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Applications include spectrum management, spectrum de-confliction, interference monitoring and awareness, on-demand spectrum surve</a:t>
            </a:r>
            <a:r>
              <a:rPr lang="en-US" dirty="0" smtClean="0"/>
              <a:t>y and reporting, coverage analysis, shadowing and fading analysis, spectrum mapping and spectrum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404813"/>
            <a:ext cx="8545513" cy="792162"/>
          </a:xfrm>
        </p:spPr>
        <p:txBody>
          <a:bodyPr/>
          <a:lstStyle/>
          <a:p>
            <a:pPr eaLnBrk="1" hangingPunct="1"/>
            <a:r>
              <a:rPr lang="en-US" dirty="0"/>
              <a:t>Projects for IEEE/ ISO/IEC </a:t>
            </a:r>
            <a:r>
              <a:rPr lang="en-US" dirty="0" smtClean="0"/>
              <a:t>PSDO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0891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802.22-2011 – Approved to become an ISO Standard in 2015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802.22a and 802.22b – PSDO process started. 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 smtClean="0"/>
              <a:t>The Chair of the 802.22 WG needs to follow through with Jodi to see if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comment resolutions on 802.22a and 802.22b were sent to the ISO/IEC/JTC1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No new Projects at this time need ISO approval.</a:t>
            </a:r>
            <a:endParaRPr lang="en-US" sz="2000" b="1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181131"/>
              </p:ext>
            </p:extLst>
          </p:nvPr>
        </p:nvGraphicFramePr>
        <p:xfrm>
          <a:off x="228600" y="2286000"/>
          <a:ext cx="8839199" cy="12983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1"/>
                <a:gridCol w="827314"/>
                <a:gridCol w="1132114"/>
                <a:gridCol w="1132114"/>
                <a:gridCol w="1132114"/>
                <a:gridCol w="1132114"/>
                <a:gridCol w="968829"/>
                <a:gridCol w="1295399"/>
              </a:tblGrid>
              <a:tr h="56157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802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Last draft liaised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115147" marR="115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60-day</a:t>
                      </a:r>
                      <a:r>
                        <a:rPr lang="en-AU" sz="1600" dirty="0" smtClean="0">
                          <a:latin typeface="+mj-lt"/>
                        </a:rPr>
                        <a:t/>
                      </a:r>
                      <a:br>
                        <a:rPr lang="en-AU" sz="1600" dirty="0" smtClean="0">
                          <a:latin typeface="+mj-lt"/>
                        </a:rPr>
                      </a:br>
                      <a:r>
                        <a:rPr lang="en-AU" sz="1600" dirty="0" smtClean="0">
                          <a:latin typeface="+mj-lt"/>
                        </a:rPr>
                        <a:t>pre-ballot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5-month</a:t>
                      </a:r>
                      <a:br>
                        <a:rPr lang="en-AU" sz="1600" dirty="0" smtClean="0">
                          <a:latin typeface="+mj-lt"/>
                        </a:rPr>
                      </a:br>
                      <a:r>
                        <a:rPr lang="en-AU" sz="1600" dirty="0" smtClean="0">
                          <a:latin typeface="+mj-lt"/>
                        </a:rPr>
                        <a:t>FDIS ballot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Comments</a:t>
                      </a:r>
                      <a:r>
                        <a:rPr lang="en-AU" sz="1600" baseline="0" dirty="0" smtClean="0">
                          <a:latin typeface="+mj-lt"/>
                        </a:rPr>
                        <a:t> resolved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0" marR="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+mj-lt"/>
                          <a:cs typeface="Arial" panose="020B0604020202020204" pitchFamily="34" charset="0"/>
                        </a:rPr>
                        <a:t>.22a</a:t>
                      </a:r>
                      <a:endParaRPr lang="en-AU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latin typeface="+mj-lt"/>
                        </a:rPr>
                        <a:t>Std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Jul 15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Passed</a:t>
                      </a:r>
                      <a:endParaRPr lang="en-AU" sz="16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Apr 16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Waiting</a:t>
                      </a:r>
                      <a:endParaRPr lang="en-AU" sz="160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-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Nov 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2016</a:t>
                      </a:r>
                      <a:endParaRPr lang="en-A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+mj-lt"/>
                          <a:cs typeface="Arial" panose="020B0604020202020204" pitchFamily="34" charset="0"/>
                        </a:rPr>
                        <a:t>.22b</a:t>
                      </a:r>
                      <a:endParaRPr lang="en-AU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>
                          <a:latin typeface="+mj-lt"/>
                        </a:rPr>
                        <a:t>Std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Jul 15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Passed</a:t>
                      </a:r>
                      <a:endParaRPr lang="en-AU" sz="16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Apr 16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Waiting</a:t>
                      </a:r>
                      <a:endParaRPr lang="en-AU" sz="160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+mj-lt"/>
                        </a:rPr>
                        <a:t>-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Nov 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2016</a:t>
                      </a:r>
                      <a:endParaRPr lang="en-A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5147" marR="1151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Questions?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Apurva Mody, </a:t>
            </a:r>
            <a:r>
              <a:rPr lang="en-US" sz="2000" dirty="0" smtClean="0"/>
              <a:t>Chair IEEE </a:t>
            </a:r>
            <a:r>
              <a:rPr lang="en-US" sz="2000" dirty="0" smtClean="0"/>
              <a:t>802.22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apurva.mody@ieee.org</a:t>
            </a:r>
            <a:r>
              <a:rPr lang="en-US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www.ieee802.org/22</a:t>
            </a:r>
            <a:r>
              <a:rPr lang="en-US" sz="2000" dirty="0" smtClean="0"/>
              <a:t> 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10400" y="6553200"/>
            <a:ext cx="2037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DCN </a:t>
            </a:r>
            <a:r>
              <a:rPr lang="en-US" sz="1000" b="1" dirty="0"/>
              <a:t>15-17-0001-00-0000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92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PPT Template</Template>
  <TotalTime>33713</TotalTime>
  <Words>315</Words>
  <Application>Microsoft Office PowerPoint</Application>
  <PresentationFormat>On-screen Show (4:3)</PresentationFormat>
  <Paragraphs>56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IEEE-SA PPT Template</vt:lpstr>
      <vt:lpstr>IEEE 802.15 Status Liaison to  ISO/IEC JTC1/SC6 January 2017</vt:lpstr>
      <vt:lpstr>802.22 Completed Projects</vt:lpstr>
      <vt:lpstr>802.22 Active Projects/Status</vt:lpstr>
      <vt:lpstr>Projects for IEEE/ ISO/IEC PSDO process</vt:lpstr>
      <vt:lpstr>Questions?  Apurva Mody, Chair IEEE 802.22 apurva.mody@ieee.org  www.ieee802.org/22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Overview for CMMW</dc:title>
  <dc:creator>bkraemer@marvell.com</dc:creator>
  <cp:lastModifiedBy>Mody, Apurva (US SSA)</cp:lastModifiedBy>
  <cp:revision>278</cp:revision>
  <cp:lastPrinted>2014-01-02T22:46:13Z</cp:lastPrinted>
  <dcterms:created xsi:type="dcterms:W3CDTF">2010-11-17T23:25:31Z</dcterms:created>
  <dcterms:modified xsi:type="dcterms:W3CDTF">2017-01-17T11:11:30Z</dcterms:modified>
</cp:coreProperties>
</file>