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9"/>
  </p:notesMasterIdLst>
  <p:handoutMasterIdLst>
    <p:handoutMasterId r:id="rId30"/>
  </p:handoutMasterIdLst>
  <p:sldIdLst>
    <p:sldId id="269" r:id="rId3"/>
    <p:sldId id="257" r:id="rId4"/>
    <p:sldId id="270" r:id="rId5"/>
    <p:sldId id="271" r:id="rId6"/>
    <p:sldId id="272" r:id="rId7"/>
    <p:sldId id="273" r:id="rId8"/>
    <p:sldId id="274" r:id="rId9"/>
    <p:sldId id="282" r:id="rId10"/>
    <p:sldId id="295" r:id="rId11"/>
    <p:sldId id="275" r:id="rId12"/>
    <p:sldId id="276" r:id="rId13"/>
    <p:sldId id="278" r:id="rId14"/>
    <p:sldId id="277" r:id="rId15"/>
    <p:sldId id="279" r:id="rId16"/>
    <p:sldId id="284" r:id="rId17"/>
    <p:sldId id="283" r:id="rId18"/>
    <p:sldId id="280" r:id="rId19"/>
    <p:sldId id="294" r:id="rId20"/>
    <p:sldId id="287" r:id="rId21"/>
    <p:sldId id="288" r:id="rId22"/>
    <p:sldId id="296" r:id="rId23"/>
    <p:sldId id="289" r:id="rId24"/>
    <p:sldId id="290" r:id="rId25"/>
    <p:sldId id="291" r:id="rId26"/>
    <p:sldId id="293" r:id="rId27"/>
    <p:sldId id="281" r:id="rId28"/>
  </p:sldIdLst>
  <p:sldSz cx="9144000" cy="6858000" type="screen4x3"/>
  <p:notesSz cx="6858000" cy="9034463"/>
  <p:defaultTextStyle>
    <a:defPPr>
      <a:defRPr lang="en-US"/>
    </a:defPPr>
    <a:lvl1pPr algn="l" rtl="0" fontAlgn="base">
      <a:spcBef>
        <a:spcPct val="0"/>
      </a:spcBef>
      <a:spcAft>
        <a:spcPct val="0"/>
      </a:spcAft>
      <a:defRPr sz="3200" b="1" kern="1200">
        <a:solidFill>
          <a:schemeClr val="tx2"/>
        </a:solidFill>
        <a:latin typeface="Times New Roman" pitchFamily="18" charset="0"/>
        <a:ea typeface="+mn-ea"/>
        <a:cs typeface="Arial" charset="0"/>
      </a:defRPr>
    </a:lvl1pPr>
    <a:lvl2pPr marL="457200" algn="l" rtl="0" fontAlgn="base">
      <a:spcBef>
        <a:spcPct val="0"/>
      </a:spcBef>
      <a:spcAft>
        <a:spcPct val="0"/>
      </a:spcAft>
      <a:defRPr sz="3200" b="1" kern="1200">
        <a:solidFill>
          <a:schemeClr val="tx2"/>
        </a:solidFill>
        <a:latin typeface="Times New Roman" pitchFamily="18" charset="0"/>
        <a:ea typeface="+mn-ea"/>
        <a:cs typeface="Arial" charset="0"/>
      </a:defRPr>
    </a:lvl2pPr>
    <a:lvl3pPr marL="914400" algn="l" rtl="0" fontAlgn="base">
      <a:spcBef>
        <a:spcPct val="0"/>
      </a:spcBef>
      <a:spcAft>
        <a:spcPct val="0"/>
      </a:spcAft>
      <a:defRPr sz="3200" b="1" kern="1200">
        <a:solidFill>
          <a:schemeClr val="tx2"/>
        </a:solidFill>
        <a:latin typeface="Times New Roman" pitchFamily="18" charset="0"/>
        <a:ea typeface="+mn-ea"/>
        <a:cs typeface="Arial" charset="0"/>
      </a:defRPr>
    </a:lvl3pPr>
    <a:lvl4pPr marL="1371600" algn="l" rtl="0" fontAlgn="base">
      <a:spcBef>
        <a:spcPct val="0"/>
      </a:spcBef>
      <a:spcAft>
        <a:spcPct val="0"/>
      </a:spcAft>
      <a:defRPr sz="3200" b="1" kern="1200">
        <a:solidFill>
          <a:schemeClr val="tx2"/>
        </a:solidFill>
        <a:latin typeface="Times New Roman" pitchFamily="18" charset="0"/>
        <a:ea typeface="+mn-ea"/>
        <a:cs typeface="Arial" charset="0"/>
      </a:defRPr>
    </a:lvl4pPr>
    <a:lvl5pPr marL="1828800" algn="l" rtl="0" fontAlgn="base">
      <a:spcBef>
        <a:spcPct val="0"/>
      </a:spcBef>
      <a:spcAft>
        <a:spcPct val="0"/>
      </a:spcAft>
      <a:defRPr sz="3200" b="1" kern="1200">
        <a:solidFill>
          <a:schemeClr val="tx2"/>
        </a:solidFill>
        <a:latin typeface="Times New Roman" pitchFamily="18" charset="0"/>
        <a:ea typeface="+mn-ea"/>
        <a:cs typeface="Arial" charset="0"/>
      </a:defRPr>
    </a:lvl5pPr>
    <a:lvl6pPr marL="2286000" algn="l" defTabSz="914400" rtl="0" eaLnBrk="1" latinLnBrk="0" hangingPunct="1">
      <a:defRPr sz="3200" b="1" kern="1200">
        <a:solidFill>
          <a:schemeClr val="tx2"/>
        </a:solidFill>
        <a:latin typeface="Times New Roman" pitchFamily="18" charset="0"/>
        <a:ea typeface="+mn-ea"/>
        <a:cs typeface="Arial" charset="0"/>
      </a:defRPr>
    </a:lvl6pPr>
    <a:lvl7pPr marL="2743200" algn="l" defTabSz="914400" rtl="0" eaLnBrk="1" latinLnBrk="0" hangingPunct="1">
      <a:defRPr sz="3200" b="1" kern="1200">
        <a:solidFill>
          <a:schemeClr val="tx2"/>
        </a:solidFill>
        <a:latin typeface="Times New Roman" pitchFamily="18" charset="0"/>
        <a:ea typeface="+mn-ea"/>
        <a:cs typeface="Arial" charset="0"/>
      </a:defRPr>
    </a:lvl7pPr>
    <a:lvl8pPr marL="3200400" algn="l" defTabSz="914400" rtl="0" eaLnBrk="1" latinLnBrk="0" hangingPunct="1">
      <a:defRPr sz="3200" b="1" kern="1200">
        <a:solidFill>
          <a:schemeClr val="tx2"/>
        </a:solidFill>
        <a:latin typeface="Times New Roman" pitchFamily="18" charset="0"/>
        <a:ea typeface="+mn-ea"/>
        <a:cs typeface="Arial" charset="0"/>
      </a:defRPr>
    </a:lvl8pPr>
    <a:lvl9pPr marL="3657600" algn="l" defTabSz="914400" rtl="0" eaLnBrk="1" latinLnBrk="0" hangingPunct="1">
      <a:defRPr sz="3200" b="1" kern="1200">
        <a:solidFill>
          <a:schemeClr val="tx2"/>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731"/>
    <a:srgbClr val="0000CC"/>
  </p:clrMru>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2" d="100"/>
          <a:sy n="82"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3294" y="-102"/>
      </p:cViewPr>
      <p:guideLst>
        <p:guide orient="horz" pos="2845"/>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cs typeface="+mn-cs"/>
              </a:defRPr>
            </a:lvl1pPr>
          </a:lstStyle>
          <a:p>
            <a:pPr>
              <a:defRPr/>
            </a:pPr>
            <a:r>
              <a:rPr lang="en-US" altLang="ja-JP"/>
              <a:t>Page </a:t>
            </a:r>
            <a:fld id="{CAEAEC7C-8520-4C90-AEA6-E9357A8D61CD}" type="slidenum">
              <a:rPr lang="en-US" altLang="ja-JP"/>
              <a:pPr>
                <a:defRPr/>
              </a:pPr>
              <a:t>‹#›</a:t>
            </a:fld>
            <a:endParaRPr lang="en-US" altLang="ja-JP"/>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14340"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ltLang="ja-JP"/>
              <a:t>Page </a:t>
            </a:r>
            <a:fld id="{8AA66992-EC96-48C3-BDF7-00E0C2589B46}" type="slidenum">
              <a:rPr lang="en-US" altLang="ja-JP"/>
              <a:pPr>
                <a:defRPr/>
              </a:pPr>
              <a:t>‹#›</a:t>
            </a:fld>
            <a:endParaRPr lang="en-US" altLang="ja-JP"/>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cs typeface="+mn-cs"/>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altLang="ja-JP"/>
              <a:t>doc.: IEEE 802.22-yy/xxxxr0</a:t>
            </a:r>
          </a:p>
        </p:txBody>
      </p:sp>
      <p:sp>
        <p:nvSpPr>
          <p:cNvPr id="14339" name="Rectangle 3"/>
          <p:cNvSpPr>
            <a:spLocks noGrp="1" noChangeArrowheads="1"/>
          </p:cNvSpPr>
          <p:nvPr>
            <p:ph type="dt" sz="quarter" idx="1"/>
          </p:nvPr>
        </p:nvSpPr>
        <p:spPr/>
        <p:txBody>
          <a:bodyPr/>
          <a:lstStyle/>
          <a:p>
            <a:pPr>
              <a:defRPr/>
            </a:pPr>
            <a:r>
              <a:rPr lang="en-US" altLang="ja-JP" smtClean="0"/>
              <a:t>Month Year</a:t>
            </a:r>
          </a:p>
        </p:txBody>
      </p:sp>
      <p:sp>
        <p:nvSpPr>
          <p:cNvPr id="14340"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4341" name="Rectangle 7"/>
          <p:cNvSpPr>
            <a:spLocks noGrp="1" noChangeArrowheads="1"/>
          </p:cNvSpPr>
          <p:nvPr>
            <p:ph type="sldNum" sz="quarter" idx="5"/>
          </p:nvPr>
        </p:nvSpPr>
        <p:spPr/>
        <p:txBody>
          <a:bodyPr/>
          <a:lstStyle/>
          <a:p>
            <a:pPr>
              <a:defRPr/>
            </a:pPr>
            <a:r>
              <a:rPr lang="en-US" altLang="ja-JP" smtClean="0"/>
              <a:t>Page </a:t>
            </a:r>
            <a:fld id="{F6326089-19F5-4716-BA7E-E71493432458}" type="slidenum">
              <a:rPr lang="en-US" altLang="ja-JP" smtClean="0"/>
              <a:pPr>
                <a:defRPr/>
              </a:pPr>
              <a:t>1</a:t>
            </a:fld>
            <a:endParaRPr lang="en-US" altLang="ja-JP" smtClean="0"/>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p:txBody>
          <a:bodyPr/>
          <a:lstStyle/>
          <a:p>
            <a:pPr>
              <a:defRPr/>
            </a:pPr>
            <a:r>
              <a:rPr lang="en-US" altLang="ja-JP"/>
              <a:t>doc.: IEEE 802.22-yy/xxxxr0</a:t>
            </a:r>
          </a:p>
        </p:txBody>
      </p:sp>
      <p:sp>
        <p:nvSpPr>
          <p:cNvPr id="15363" name="Rectangle 3"/>
          <p:cNvSpPr>
            <a:spLocks noGrp="1" noChangeArrowheads="1"/>
          </p:cNvSpPr>
          <p:nvPr>
            <p:ph type="dt" sz="quarter" idx="1"/>
          </p:nvPr>
        </p:nvSpPr>
        <p:spPr/>
        <p:txBody>
          <a:bodyPr/>
          <a:lstStyle/>
          <a:p>
            <a:pPr>
              <a:defRPr/>
            </a:pPr>
            <a:r>
              <a:rPr lang="en-US" altLang="ja-JP" smtClean="0"/>
              <a:t>Month Year</a:t>
            </a:r>
          </a:p>
        </p:txBody>
      </p:sp>
      <p:sp>
        <p:nvSpPr>
          <p:cNvPr id="15364"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5365" name="Rectangle 7"/>
          <p:cNvSpPr>
            <a:spLocks noGrp="1" noChangeArrowheads="1"/>
          </p:cNvSpPr>
          <p:nvPr>
            <p:ph type="sldNum" sz="quarter" idx="5"/>
          </p:nvPr>
        </p:nvSpPr>
        <p:spPr/>
        <p:txBody>
          <a:bodyPr/>
          <a:lstStyle/>
          <a:p>
            <a:pPr>
              <a:defRPr/>
            </a:pPr>
            <a:r>
              <a:rPr lang="en-US" altLang="ja-JP" smtClean="0"/>
              <a:t>Page </a:t>
            </a:r>
            <a:fld id="{DF78F28B-65ED-4512-A65F-46B048DA0A3B}" type="slidenum">
              <a:rPr lang="en-US" altLang="ja-JP" smtClean="0"/>
              <a:pPr>
                <a:defRPr/>
              </a:pPr>
              <a:t>2</a:t>
            </a:fld>
            <a:endParaRPr lang="en-US" altLang="ja-JP" smtClean="0"/>
          </a:p>
        </p:txBody>
      </p:sp>
      <p:sp>
        <p:nvSpPr>
          <p:cNvPr id="16390" name="Rectangle 2"/>
          <p:cNvSpPr>
            <a:spLocks noGrp="1" noRot="1" noChangeAspect="1" noChangeArrowheads="1" noTextEdit="1"/>
          </p:cNvSpPr>
          <p:nvPr>
            <p:ph type="sldImg"/>
          </p:nvPr>
        </p:nvSpPr>
        <p:spPr>
          <a:ln cap="flat"/>
        </p:spPr>
      </p:sp>
      <p:sp>
        <p:nvSpPr>
          <p:cNvPr id="16391" name="Rectangle 3"/>
          <p:cNvSpPr>
            <a:spLocks noGrp="1" noChangeArrowheads="1"/>
          </p:cNvSpPr>
          <p:nvPr>
            <p:ph type="body" idx="1"/>
          </p:nvPr>
        </p:nvSpPr>
        <p:spPr>
          <a:noFill/>
          <a:ln/>
        </p:spPr>
        <p:txBody>
          <a:bodyPr lIns="93355" rIns="93355"/>
          <a:lstStyle/>
          <a:p>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260CE78-3A58-45CC-96FE-D7A4874AB8BF}"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05C2DAF1-7544-4884-A710-E2C097F13C9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73AEA17-A01D-4D6F-8871-82E2799C3CB9}"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A1909603-D5A8-4055-B2DF-5B14A2F435B6}" type="slidenum">
              <a:rPr lang="en-SG"/>
              <a:pPr>
                <a:defRPr/>
              </a:pPr>
              <a:t>‹#›</a:t>
            </a:fld>
            <a:endParaRPr lang="en-S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15D8AC58-B700-46C8-9BDC-AC77343D6CB3}" type="slidenum">
              <a:rPr lang="en-SG"/>
              <a:pPr>
                <a:defRPr/>
              </a:pPr>
              <a:t>‹#›</a:t>
            </a:fld>
            <a:endParaRPr lang="en-S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5197C128-E682-4AD9-8C02-5459E17EF585}" type="slidenum">
              <a:rPr lang="en-SG"/>
              <a:pPr>
                <a:defRPr/>
              </a:pPr>
              <a:t>‹#›</a:t>
            </a:fld>
            <a:endParaRPr lang="en-S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EC01B0B9-FCA1-4D38-9F39-42ED8F71AD64}" type="slidenum">
              <a:rPr lang="en-SG"/>
              <a:pPr>
                <a:defRPr/>
              </a:pPr>
              <a:t>‹#›</a:t>
            </a:fld>
            <a:endParaRPr lang="en-S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8" name="Footer Placeholder 4"/>
          <p:cNvSpPr>
            <a:spLocks noGrp="1"/>
          </p:cNvSpPr>
          <p:nvPr>
            <p:ph type="ftr" sz="quarter" idx="11"/>
          </p:nvPr>
        </p:nvSpPr>
        <p:spPr/>
        <p:txBody>
          <a:bodyPr/>
          <a:lstStyle>
            <a:lvl1pPr>
              <a:defRPr/>
            </a:lvl1pPr>
          </a:lstStyle>
          <a:p>
            <a:pPr>
              <a:defRPr/>
            </a:pPr>
            <a:r>
              <a:rPr lang="en-SG"/>
              <a:t>Xin Zhang, NICT</a:t>
            </a:r>
          </a:p>
        </p:txBody>
      </p:sp>
      <p:sp>
        <p:nvSpPr>
          <p:cNvPr id="9" name="Slide Number Placeholder 5"/>
          <p:cNvSpPr>
            <a:spLocks noGrp="1"/>
          </p:cNvSpPr>
          <p:nvPr>
            <p:ph type="sldNum" sz="quarter" idx="12"/>
          </p:nvPr>
        </p:nvSpPr>
        <p:spPr/>
        <p:txBody>
          <a:bodyPr/>
          <a:lstStyle>
            <a:lvl1pPr>
              <a:defRPr/>
            </a:lvl1pPr>
          </a:lstStyle>
          <a:p>
            <a:pPr>
              <a:defRPr/>
            </a:pPr>
            <a:fld id="{99F0C4C4-8F13-4093-9AD8-DAB036DF2857}" type="slidenum">
              <a:rPr lang="en-SG"/>
              <a:pPr>
                <a:defRPr/>
              </a:pPr>
              <a:t>‹#›</a:t>
            </a:fld>
            <a:endParaRPr lang="en-S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4" name="Footer Placeholder 4"/>
          <p:cNvSpPr>
            <a:spLocks noGrp="1"/>
          </p:cNvSpPr>
          <p:nvPr>
            <p:ph type="ftr" sz="quarter" idx="11"/>
          </p:nvPr>
        </p:nvSpPr>
        <p:spPr/>
        <p:txBody>
          <a:bodyPr/>
          <a:lstStyle>
            <a:lvl1pPr>
              <a:defRPr/>
            </a:lvl1pPr>
          </a:lstStyle>
          <a:p>
            <a:pPr>
              <a:defRPr/>
            </a:pPr>
            <a:r>
              <a:rPr lang="en-SG"/>
              <a:t>Xin Zhang, NICT</a:t>
            </a:r>
          </a:p>
        </p:txBody>
      </p:sp>
      <p:sp>
        <p:nvSpPr>
          <p:cNvPr id="5" name="Slide Number Placeholder 5"/>
          <p:cNvSpPr>
            <a:spLocks noGrp="1"/>
          </p:cNvSpPr>
          <p:nvPr>
            <p:ph type="sldNum" sz="quarter" idx="12"/>
          </p:nvPr>
        </p:nvSpPr>
        <p:spPr/>
        <p:txBody>
          <a:bodyPr/>
          <a:lstStyle>
            <a:lvl1pPr>
              <a:defRPr/>
            </a:lvl1pPr>
          </a:lstStyle>
          <a:p>
            <a:pPr>
              <a:defRPr/>
            </a:pPr>
            <a:fld id="{A3515674-AF87-40BE-85D4-F7CBCCE7BC8D}" type="slidenum">
              <a:rPr lang="en-SG"/>
              <a:pPr>
                <a:defRPr/>
              </a:pPr>
              <a:t>‹#›</a:t>
            </a:fld>
            <a:endParaRPr lang="en-S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3" name="Footer Placeholder 4"/>
          <p:cNvSpPr>
            <a:spLocks noGrp="1"/>
          </p:cNvSpPr>
          <p:nvPr>
            <p:ph type="ftr" sz="quarter" idx="11"/>
          </p:nvPr>
        </p:nvSpPr>
        <p:spPr/>
        <p:txBody>
          <a:bodyPr/>
          <a:lstStyle>
            <a:lvl1pPr>
              <a:defRPr/>
            </a:lvl1pPr>
          </a:lstStyle>
          <a:p>
            <a:pPr>
              <a:defRPr/>
            </a:pPr>
            <a:r>
              <a:rPr lang="en-SG"/>
              <a:t>Xin Zhang, NICT</a:t>
            </a:r>
          </a:p>
        </p:txBody>
      </p:sp>
      <p:sp>
        <p:nvSpPr>
          <p:cNvPr id="4" name="Slide Number Placeholder 5"/>
          <p:cNvSpPr>
            <a:spLocks noGrp="1"/>
          </p:cNvSpPr>
          <p:nvPr>
            <p:ph type="sldNum" sz="quarter" idx="12"/>
          </p:nvPr>
        </p:nvSpPr>
        <p:spPr/>
        <p:txBody>
          <a:bodyPr/>
          <a:lstStyle>
            <a:lvl1pPr>
              <a:defRPr/>
            </a:lvl1pPr>
          </a:lstStyle>
          <a:p>
            <a:pPr>
              <a:defRPr/>
            </a:pPr>
            <a:fld id="{A5C3D0E2-4824-465F-B9B1-906012DF7D34}" type="slidenum">
              <a:rPr lang="en-SG"/>
              <a:pPr>
                <a:defRPr/>
              </a:pPr>
              <a:t>‹#›</a:t>
            </a:fld>
            <a:endParaRPr lang="en-S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0525A5DC-FA0F-4417-9ADF-89867E1BEB1A}" type="slidenum">
              <a:rPr lang="en-SG"/>
              <a:pPr>
                <a:defRPr/>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xfrm>
            <a:off x="696913" y="332601"/>
            <a:ext cx="98103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687B07E9-F74A-4C71-876F-745A6356341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4AB00EC7-07B5-4036-9E69-A56A06DAD3FF}" type="slidenum">
              <a:rPr lang="en-SG"/>
              <a:pPr>
                <a:defRPr/>
              </a:pPr>
              <a:t>‹#›</a:t>
            </a:fld>
            <a:endParaRPr lang="en-S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37A4D6D2-AF8C-4C1E-BB13-3F9BEC4226D6}" type="slidenum">
              <a:rPr lang="en-SG"/>
              <a:pPr>
                <a:defRPr/>
              </a:pPr>
              <a:t>‹#›</a:t>
            </a:fld>
            <a:endParaRPr lang="en-S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CE0BBFF3-9DA2-4A45-804F-4F73223415FC}"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xfrm>
            <a:off x="696913" y="332601"/>
            <a:ext cx="104515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AF03621-CE08-48A6-BC2A-3619AE67116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0FF4F21A-DF04-4724-B819-90898400BD8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2F9466A-463C-40CC-AB8C-80D8074E8C9A}"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E67391A2-2197-43A8-8AD6-C12B0038290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2101F1DE-16BF-4AD2-A3CE-17FB2FE2C0F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0CB25BA-7FEE-48D6-B713-FC814C9567A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AB37D56-FF09-4045-A931-9A63F2D9E68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96913" y="332601"/>
            <a:ext cx="8271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cs typeface="+mn-cs"/>
              </a:defRPr>
            </a:lvl1pPr>
          </a:lstStyle>
          <a:p>
            <a:pPr>
              <a:defRPr/>
            </a:pPr>
            <a:r>
              <a:rPr lang="en-US" smtClean="0"/>
              <a:t>Jul 2012</a:t>
            </a:r>
            <a:endParaRPr lang="en-US" dirty="0"/>
          </a:p>
        </p:txBody>
      </p:sp>
      <p:sp>
        <p:nvSpPr>
          <p:cNvPr id="1029" name="Rectangle 5"/>
          <p:cNvSpPr>
            <a:spLocks noGrp="1" noChangeArrowheads="1"/>
          </p:cNvSpPr>
          <p:nvPr>
            <p:ph type="ftr" sz="quarter" idx="3"/>
          </p:nvPr>
        </p:nvSpPr>
        <p:spPr bwMode="auto">
          <a:xfrm>
            <a:off x="7051675" y="6475413"/>
            <a:ext cx="14922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Xin Zhang, NICT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ＭＳ Ｐゴシック" pitchFamily="50" charset="-128"/>
                <a:cs typeface="+mn-cs"/>
              </a:defRPr>
            </a:lvl1pPr>
          </a:lstStyle>
          <a:p>
            <a:pPr>
              <a:defRPr/>
            </a:pPr>
            <a:r>
              <a:rPr lang="en-US" altLang="ja-JP"/>
              <a:t>Slide </a:t>
            </a:r>
            <a:fld id="{02E9A303-8F50-4FB6-A5EC-45BB6FD5EC14}" type="slidenum">
              <a:rPr lang="en-US" altLang="ja-JP"/>
              <a:pPr>
                <a:defRPr/>
              </a:pPr>
              <a:t>‹#›</a:t>
            </a:fld>
            <a:endParaRPr lang="en-US" altLang="ja-JP"/>
          </a:p>
        </p:txBody>
      </p:sp>
      <p:sp>
        <p:nvSpPr>
          <p:cNvPr id="1031" name="Rectangle 7"/>
          <p:cNvSpPr>
            <a:spLocks noChangeArrowheads="1"/>
          </p:cNvSpPr>
          <p:nvPr userDrawn="1"/>
        </p:nvSpPr>
        <p:spPr bwMode="auto">
          <a:xfrm>
            <a:off x="4437993" y="332601"/>
            <a:ext cx="400750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cs typeface="+mn-cs"/>
              </a:rPr>
              <a:t>doc.: </a:t>
            </a:r>
            <a:r>
              <a:rPr lang="en-US" sz="1800" dirty="0" smtClean="0">
                <a:solidFill>
                  <a:schemeClr val="tx1"/>
                </a:solidFill>
                <a:cs typeface="+mn-cs"/>
              </a:rPr>
              <a:t> IEEE </a:t>
            </a:r>
            <a:r>
              <a:rPr lang="en-US" sz="1800" dirty="0" smtClean="0">
                <a:solidFill>
                  <a:schemeClr val="tx1"/>
                </a:solidFill>
                <a:cs typeface="+mn-cs"/>
              </a:rPr>
              <a:t>802.22-12-0055-02-000b</a:t>
            </a:r>
            <a:endParaRPr lang="en-US" sz="1800" dirty="0">
              <a:solidFill>
                <a:schemeClr val="tx1"/>
              </a:solidFill>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Jul 2012</a:t>
            </a:r>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SG"/>
              <a:t>Xin Zhang,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3BD3DB-9243-4489-8B5E-440294AA8097}"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whu@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1030" name="Rectangle 2"/>
          <p:cNvSpPr>
            <a:spLocks noGrp="1" noChangeArrowheads="1"/>
          </p:cNvSpPr>
          <p:nvPr>
            <p:ph type="title"/>
          </p:nvPr>
        </p:nvSpPr>
        <p:spPr>
          <a:xfrm>
            <a:off x="684213" y="620713"/>
            <a:ext cx="7775575" cy="903287"/>
          </a:xfrm>
        </p:spPr>
        <p:txBody>
          <a:bodyPr/>
          <a:lstStyle/>
          <a:p>
            <a:pPr eaLnBrk="1" hangingPunct="1"/>
            <a:r>
              <a:rPr lang="en-US" altLang="ja-JP" sz="2400" dirty="0" smtClean="0">
                <a:ea typeface="ＭＳ Ｐゴシック" pitchFamily="34" charset="-128"/>
              </a:rPr>
              <a:t>Preliminary Link Budget Analysis for 802.22b </a:t>
            </a:r>
          </a:p>
        </p:txBody>
      </p:sp>
      <p:sp>
        <p:nvSpPr>
          <p:cNvPr id="1031"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altLang="ja-JP" sz="2000" dirty="0" smtClean="0">
                <a:ea typeface="ＭＳ Ｐゴシック" pitchFamily="34" charset="-128"/>
              </a:rPr>
              <a:t>IEEE P802.22b Wireless RANs          Date:</a:t>
            </a:r>
            <a:r>
              <a:rPr lang="en-US" altLang="ja-JP" sz="2000" b="0" dirty="0" smtClean="0">
                <a:ea typeface="ＭＳ Ｐゴシック" pitchFamily="34" charset="-128"/>
              </a:rPr>
              <a:t> 2012-05-15</a:t>
            </a:r>
          </a:p>
        </p:txBody>
      </p:sp>
      <p:graphicFrame>
        <p:nvGraphicFramePr>
          <p:cNvPr id="1026" name="Object 11"/>
          <p:cNvGraphicFramePr>
            <a:graphicFrameLocks noChangeAspect="1"/>
          </p:cNvGraphicFramePr>
          <p:nvPr/>
        </p:nvGraphicFramePr>
        <p:xfrm>
          <a:off x="612775" y="2351088"/>
          <a:ext cx="8107363" cy="2936875"/>
        </p:xfrm>
        <a:graphic>
          <a:graphicData uri="http://schemas.openxmlformats.org/presentationml/2006/ole">
            <p:oleObj spid="_x0000_s1026" name="Document" r:id="rId4" imgW="8147592" imgH="2962772" progId="Word.Document.8">
              <p:embed/>
            </p:oleObj>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a:solidFill>
                  <a:schemeClr val="tx1"/>
                </a:solidFill>
                <a:ea typeface="ＭＳ Ｐゴシック" pitchFamily="34" charset="-128"/>
              </a:rPr>
              <a:t>Authors:</a:t>
            </a:r>
            <a:endParaRPr lang="en-US" altLang="ja-JP" sz="2000" b="0">
              <a:solidFill>
                <a:schemeClr val="tx1"/>
              </a:solidFill>
              <a:ea typeface="ＭＳ Ｐゴシック" pitchFamily="34" charset="-128"/>
            </a:endParaRPr>
          </a:p>
        </p:txBody>
      </p:sp>
      <p:sp>
        <p:nvSpPr>
          <p:cNvPr id="1033" name="Text Box 13"/>
          <p:cNvSpPr txBox="1">
            <a:spLocks noChangeArrowheads="1"/>
          </p:cNvSpPr>
          <p:nvPr/>
        </p:nvSpPr>
        <p:spPr bwMode="auto">
          <a:xfrm>
            <a:off x="609600" y="4495800"/>
            <a:ext cx="8001000" cy="1981200"/>
          </a:xfrm>
          <a:prstGeom prst="rect">
            <a:avLst/>
          </a:prstGeom>
          <a:noFill/>
          <a:ln w="9525" algn="ctr">
            <a:noFill/>
            <a:miter lim="800000"/>
            <a:headEnd/>
            <a:tailEnd/>
          </a:ln>
        </p:spPr>
        <p:txBody>
          <a:bodyPr lIns="92075" tIns="46038" rIns="92075" bIns="46038">
            <a:spAutoFit/>
          </a:bodyPr>
          <a:lstStyle/>
          <a:p>
            <a:pPr eaLnBrk="0" hangingPunct="0"/>
            <a:r>
              <a:rPr lang="en-US" altLang="ja-JP" sz="900">
                <a:solidFill>
                  <a:schemeClr val="tx1"/>
                </a:solidFill>
                <a:ea typeface="ＭＳ Ｐゴシック" pitchFamily="34" charset="-128"/>
              </a:rPr>
              <a:t>Notice: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Release: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Patent Policy and Procedures:</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is familiar with the IEEE 802 Patent Policy and Procedures </a:t>
            </a:r>
            <a:r>
              <a:rPr lang="en-US" altLang="ja-JP" sz="800">
                <a:solidFill>
                  <a:schemeClr val="tx1"/>
                </a:solidFill>
                <a:ea typeface="ＭＳ Ｐゴシック" pitchFamily="34" charset="-128"/>
                <a:hlinkClick r:id="rId5"/>
              </a:rPr>
              <a:t>http://standards.ieee.org/guides/bylaws/sb-bylaws.pdf</a:t>
            </a:r>
            <a:r>
              <a:rPr lang="en-US" altLang="ja-JP" sz="800" b="0">
                <a:solidFill>
                  <a:schemeClr val="tx1"/>
                </a:solidFill>
                <a:ea typeface="ＭＳ Ｐゴシック" pitchFamily="34" charset="-128"/>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a:solidFill>
                  <a:schemeClr val="tx1"/>
                </a:solidFill>
                <a:ea typeface="ＭＳ Ｐゴシック" pitchFamily="34" charset="-128"/>
                <a:hlinkClick r:id="rId6"/>
              </a:rPr>
              <a:t>Wendong Hu</a:t>
            </a:r>
            <a:r>
              <a:rPr lang="en-US" altLang="ja-JP" sz="800" b="0">
                <a:solidFill>
                  <a:schemeClr val="tx1"/>
                </a:solidFill>
                <a:ea typeface="ＭＳ Ｐゴシック" pitchFamily="34" charset="-128"/>
              </a:rPr>
              <a:t> as early as possible, in written or electronic form, if patented technology (or technology under patent application) might be incorporated into a draft standard being developed within the IEEE 802.22 Working Group. </a:t>
            </a:r>
            <a:r>
              <a:rPr lang="en-US" altLang="ja-JP" sz="800">
                <a:solidFill>
                  <a:srgbClr val="003399"/>
                </a:solidFill>
                <a:ea typeface="ＭＳ Ｐゴシック" pitchFamily="34" charset="-128"/>
              </a:rPr>
              <a:t>If you have questions, contact the IEEE Patent Committee Administrator at </a:t>
            </a:r>
            <a:r>
              <a:rPr lang="en-US" altLang="ja-JP" sz="800">
                <a:solidFill>
                  <a:srgbClr val="003399"/>
                </a:solidFill>
                <a:ea typeface="ＭＳ Ｐゴシック" pitchFamily="34" charset="-128"/>
                <a:hlinkClick r:id="rId7"/>
              </a:rPr>
              <a:t>patcom@iee.org</a:t>
            </a:r>
            <a:r>
              <a:rPr lang="en-US" altLang="ja-JP" sz="800">
                <a:solidFill>
                  <a:srgbClr val="003399"/>
                </a:solidFill>
                <a:ea typeface="ＭＳ Ｐゴシック" pitchFamily="34" charset="-128"/>
              </a:rPr>
              <a:t>.</a:t>
            </a:r>
            <a:endParaRPr lang="en-US" altLang="ja-JP" sz="800">
              <a:solidFill>
                <a:schemeClr val="tx1"/>
              </a:solidFill>
              <a:ea typeface="ＭＳ Ｐゴシック" pitchFamily="34" charset="-128"/>
            </a:endParaRPr>
          </a:p>
          <a:p>
            <a:pPr eaLnBrk="0" hangingPunct="0">
              <a:spcBef>
                <a:spcPct val="50000"/>
              </a:spcBef>
            </a:pPr>
            <a:endParaRPr lang="en-US" altLang="ja-JP" sz="100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76672"/>
            <a:ext cx="7772400" cy="1066800"/>
          </a:xfrm>
        </p:spPr>
        <p:txBody>
          <a:bodyPr/>
          <a:lstStyle/>
          <a:p>
            <a:r>
              <a:rPr lang="en-US" dirty="0" smtClean="0"/>
              <a:t>Case 1: BS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7650" name="Picture 2"/>
          <p:cNvPicPr>
            <a:picLocks noChangeAspect="1" noChangeArrowheads="1"/>
          </p:cNvPicPr>
          <p:nvPr/>
        </p:nvPicPr>
        <p:blipFill>
          <a:blip r:embed="rId2" cstate="print"/>
          <a:srcRect/>
          <a:stretch>
            <a:fillRect/>
          </a:stretch>
        </p:blipFill>
        <p:spPr bwMode="auto">
          <a:xfrm>
            <a:off x="1187624" y="1268760"/>
            <a:ext cx="6768752" cy="5174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Case 2: H-CPE to BS</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8674" name="Picture 2"/>
          <p:cNvPicPr>
            <a:picLocks noChangeAspect="1" noChangeArrowheads="1"/>
          </p:cNvPicPr>
          <p:nvPr/>
        </p:nvPicPr>
        <p:blipFill>
          <a:blip r:embed="rId2" cstate="print"/>
          <a:srcRect/>
          <a:stretch>
            <a:fillRect/>
          </a:stretch>
        </p:blipFill>
        <p:spPr bwMode="auto">
          <a:xfrm>
            <a:off x="1403648" y="1124744"/>
            <a:ext cx="6696744" cy="521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9699" name="Picture 3"/>
          <p:cNvPicPr>
            <a:picLocks noChangeAspect="1" noChangeArrowheads="1"/>
          </p:cNvPicPr>
          <p:nvPr/>
        </p:nvPicPr>
        <p:blipFill>
          <a:blip r:embed="rId2" cstate="print"/>
          <a:srcRect/>
          <a:stretch>
            <a:fillRect/>
          </a:stretch>
        </p:blipFill>
        <p:spPr bwMode="auto">
          <a:xfrm>
            <a:off x="1115616" y="1268760"/>
            <a:ext cx="6753225"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5" name="Picture 4"/>
          <p:cNvPicPr>
            <a:picLocks noChangeAspect="1" noChangeArrowheads="1"/>
          </p:cNvPicPr>
          <p:nvPr/>
        </p:nvPicPr>
        <p:blipFill>
          <a:blip r:embed="rId2" cstate="print"/>
          <a:srcRect/>
          <a:stretch>
            <a:fillRect/>
          </a:stretch>
        </p:blipFill>
        <p:spPr bwMode="auto">
          <a:xfrm>
            <a:off x="1187624" y="1196752"/>
            <a:ext cx="6753225"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a:t>
            </a:r>
            <a:r>
              <a:rPr lang="en-US" dirty="0" smtClean="0"/>
              <a:t>Examples </a:t>
            </a:r>
            <a:br>
              <a:rPr lang="en-US" dirty="0" smtClean="0"/>
            </a:br>
            <a:r>
              <a:rPr lang="en-US" sz="2400" dirty="0" smtClean="0"/>
              <a:t>Height of the base station: 30m</a:t>
            </a:r>
            <a:r>
              <a:rPr lang="en-US" sz="2400" dirty="0" smtClean="0"/>
              <a:t> </a:t>
            </a:r>
            <a:endParaRPr lang="en-SG" sz="2400" dirty="0"/>
          </a:p>
        </p:txBody>
      </p:sp>
      <p:graphicFrame>
        <p:nvGraphicFramePr>
          <p:cNvPr id="6" name="Content Placeholder 5"/>
          <p:cNvGraphicFramePr>
            <a:graphicFrameLocks noGrp="1"/>
          </p:cNvGraphicFramePr>
          <p:nvPr>
            <p:ph idx="1"/>
          </p:nvPr>
        </p:nvGraphicFramePr>
        <p:xfrm>
          <a:off x="539552" y="1700808"/>
          <a:ext cx="7704855" cy="3623816"/>
        </p:xfrm>
        <a:graphic>
          <a:graphicData uri="http://schemas.openxmlformats.org/drawingml/2006/table">
            <a:tbl>
              <a:tblPr firstRow="1" bandRow="1">
                <a:tableStyleId>{0E3FDE45-AF77-4B5C-9715-49D594BDF05E}</a:tableStyleId>
              </a:tblPr>
              <a:tblGrid>
                <a:gridCol w="2330890"/>
                <a:gridCol w="938313"/>
                <a:gridCol w="1023613"/>
                <a:gridCol w="1023613"/>
                <a:gridCol w="1194213"/>
                <a:gridCol w="1194213"/>
              </a:tblGrid>
              <a:tr h="370840">
                <a:tc>
                  <a:txBody>
                    <a:bodyPr/>
                    <a:lstStyle/>
                    <a:p>
                      <a:r>
                        <a:rPr lang="en-US" sz="1800" dirty="0" smtClean="0"/>
                        <a:t>Parameter</a:t>
                      </a:r>
                      <a:endParaRPr lang="en-SG" sz="1800" dirty="0"/>
                    </a:p>
                  </a:txBody>
                  <a:tcPr/>
                </a:tc>
                <a:tc>
                  <a:txBody>
                    <a:bodyPr/>
                    <a:lstStyle/>
                    <a:p>
                      <a:r>
                        <a:rPr lang="en-US" sz="1800" dirty="0" smtClean="0"/>
                        <a:t>Case 1 </a:t>
                      </a:r>
                      <a:endParaRPr lang="en-SG" sz="1800" dirty="0"/>
                    </a:p>
                  </a:txBody>
                  <a:tcPr/>
                </a:tc>
                <a:tc>
                  <a:txBody>
                    <a:bodyPr/>
                    <a:lstStyle/>
                    <a:p>
                      <a:r>
                        <a:rPr lang="en-US" sz="1800" dirty="0" smtClean="0"/>
                        <a:t>Case</a:t>
                      </a:r>
                      <a:r>
                        <a:rPr lang="en-US" sz="1800" baseline="0" dirty="0" smtClean="0"/>
                        <a:t> 2</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800" dirty="0" smtClean="0"/>
                        <a:t>Signal bandwidth</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r>
              <a:tr h="370840">
                <a:tc>
                  <a:txBody>
                    <a:bodyPr/>
                    <a:lstStyle/>
                    <a:p>
                      <a:r>
                        <a:rPr lang="en-US" sz="1800" dirty="0" smtClean="0"/>
                        <a:t>Average EIRP power (</a:t>
                      </a:r>
                      <a:r>
                        <a:rPr lang="en-US" sz="1800" dirty="0" err="1" smtClean="0"/>
                        <a:t>dBm</a:t>
                      </a:r>
                      <a:r>
                        <a:rPr lang="en-US" sz="1800" dirty="0" smtClean="0"/>
                        <a:t>)</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c>
                  <a:txBody>
                    <a:bodyPr/>
                    <a:lstStyle/>
                    <a:p>
                      <a:r>
                        <a:rPr lang="en-US" sz="1800" dirty="0" smtClean="0"/>
                        <a:t>20</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r>
              <a:tr h="489456">
                <a:tc>
                  <a:txBody>
                    <a:bodyPr/>
                    <a:lstStyle/>
                    <a:p>
                      <a:r>
                        <a:rPr lang="en-US" sz="1800" dirty="0" smtClean="0"/>
                        <a:t>Penetration loss (dB)</a:t>
                      </a: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r>
              <a:tr h="370840">
                <a:tc>
                  <a:txBody>
                    <a:bodyPr/>
                    <a:lstStyle/>
                    <a:p>
                      <a:r>
                        <a:rPr lang="en-US" sz="1800" dirty="0" smtClean="0"/>
                        <a:t>Required Rx power at d km (</a:t>
                      </a:r>
                      <a:r>
                        <a:rPr lang="en-US" sz="1800" dirty="0" err="1" smtClean="0"/>
                        <a:t>dBm</a:t>
                      </a:r>
                      <a:r>
                        <a:rPr lang="en-US" sz="1800" dirty="0" smtClean="0"/>
                        <a:t>)</a:t>
                      </a:r>
                      <a:endParaRPr lang="en-SG" sz="1800" dirty="0"/>
                    </a:p>
                  </a:txBody>
                  <a:tcPr/>
                </a:tc>
                <a:tc>
                  <a:txBody>
                    <a:bodyPr/>
                    <a:lstStyle/>
                    <a:p>
                      <a:r>
                        <a:rPr lang="en-US" sz="1800" dirty="0" smtClean="0"/>
                        <a:t>-73.1 </a:t>
                      </a:r>
                      <a:endParaRPr lang="en-SG" sz="1800" dirty="0"/>
                    </a:p>
                  </a:txBody>
                  <a:tcPr/>
                </a:tc>
                <a:tc>
                  <a:txBody>
                    <a:bodyPr/>
                    <a:lstStyle/>
                    <a:p>
                      <a:r>
                        <a:rPr lang="en-US" sz="1800" dirty="0" smtClean="0"/>
                        <a:t>-76.5</a:t>
                      </a:r>
                      <a:endParaRPr lang="en-SG" sz="1800" dirty="0"/>
                    </a:p>
                  </a:txBody>
                  <a:tcPr/>
                </a:tc>
                <a:tc>
                  <a:txBody>
                    <a:bodyPr/>
                    <a:lstStyle/>
                    <a:p>
                      <a:r>
                        <a:rPr lang="en-US" sz="1800" dirty="0" smtClean="0"/>
                        <a:t>-73.1</a:t>
                      </a:r>
                      <a:endParaRPr lang="en-SG" sz="1800" dirty="0"/>
                    </a:p>
                  </a:txBody>
                  <a:tcPr/>
                </a:tc>
                <a:tc>
                  <a:txBody>
                    <a:bodyPr/>
                    <a:lstStyle/>
                    <a:p>
                      <a:r>
                        <a:rPr lang="en-US" sz="1800" dirty="0" smtClean="0"/>
                        <a:t>-67.1</a:t>
                      </a:r>
                      <a:endParaRPr lang="en-SG" sz="1800" dirty="0"/>
                    </a:p>
                  </a:txBody>
                  <a:tcPr/>
                </a:tc>
                <a:tc>
                  <a:txBody>
                    <a:bodyPr/>
                    <a:lstStyle/>
                    <a:p>
                      <a:r>
                        <a:rPr lang="en-US" sz="1800" dirty="0" smtClean="0"/>
                        <a:t>-73.1</a:t>
                      </a:r>
                      <a:endParaRPr lang="en-SG" sz="1800" dirty="0"/>
                    </a:p>
                  </a:txBody>
                  <a:tcPr/>
                </a:tc>
              </a:tr>
              <a:tr h="370840">
                <a:tc>
                  <a:txBody>
                    <a:bodyPr/>
                    <a:lstStyle/>
                    <a:p>
                      <a:r>
                        <a:rPr lang="en-US" sz="1800" dirty="0" smtClean="0"/>
                        <a:t>Path loss at d km (dB)</a:t>
                      </a:r>
                      <a:endParaRPr lang="en-SG" sz="1800" dirty="0"/>
                    </a:p>
                  </a:txBody>
                  <a:tcPr/>
                </a:tc>
                <a:tc>
                  <a:txBody>
                    <a:bodyPr/>
                    <a:lstStyle/>
                    <a:p>
                      <a:r>
                        <a:rPr lang="en-US" sz="1800" dirty="0" smtClean="0"/>
                        <a:t>109.1</a:t>
                      </a:r>
                      <a:endParaRPr lang="en-SG" sz="1800" dirty="0"/>
                    </a:p>
                  </a:txBody>
                  <a:tcPr/>
                </a:tc>
                <a:tc>
                  <a:txBody>
                    <a:bodyPr/>
                    <a:lstStyle/>
                    <a:p>
                      <a:r>
                        <a:rPr lang="en-US" sz="1800" dirty="0" smtClean="0"/>
                        <a:t>112.5</a:t>
                      </a:r>
                      <a:endParaRPr lang="en-SG" sz="1800" dirty="0"/>
                    </a:p>
                  </a:txBody>
                  <a:tcPr/>
                </a:tc>
                <a:tc>
                  <a:txBody>
                    <a:bodyPr/>
                    <a:lstStyle/>
                    <a:p>
                      <a:r>
                        <a:rPr lang="en-US" sz="1800" dirty="0" smtClean="0"/>
                        <a:t>83.1</a:t>
                      </a:r>
                      <a:endParaRPr lang="en-SG" sz="1800" dirty="0"/>
                    </a:p>
                  </a:txBody>
                  <a:tcPr/>
                </a:tc>
                <a:tc>
                  <a:txBody>
                    <a:bodyPr/>
                    <a:lstStyle/>
                    <a:p>
                      <a:r>
                        <a:rPr lang="en-US" sz="1800" dirty="0" smtClean="0"/>
                        <a:t>93.1</a:t>
                      </a:r>
                      <a:endParaRPr lang="en-SG" sz="1800" dirty="0"/>
                    </a:p>
                  </a:txBody>
                  <a:tcPr/>
                </a:tc>
                <a:tc>
                  <a:txBody>
                    <a:bodyPr/>
                    <a:lstStyle/>
                    <a:p>
                      <a:r>
                        <a:rPr lang="en-US" sz="1800" dirty="0" smtClean="0"/>
                        <a:t>109.1</a:t>
                      </a:r>
                      <a:endParaRPr lang="en-SG" sz="1800" dirty="0"/>
                    </a:p>
                  </a:txBody>
                  <a:tcPr/>
                </a:tc>
              </a:tr>
              <a:tr h="370840">
                <a:tc>
                  <a:txBody>
                    <a:bodyPr/>
                    <a:lstStyle/>
                    <a:p>
                      <a:r>
                        <a:rPr lang="en-US" sz="1800" dirty="0" smtClean="0"/>
                        <a:t>d (km) (50%, 99.9%)</a:t>
                      </a:r>
                      <a:endParaRPr lang="en-SG" sz="1800" dirty="0"/>
                    </a:p>
                  </a:txBody>
                  <a:tcPr/>
                </a:tc>
                <a:tc>
                  <a:txBody>
                    <a:bodyPr/>
                    <a:lstStyle/>
                    <a:p>
                      <a:r>
                        <a:rPr lang="en-US" sz="1800" dirty="0" smtClean="0"/>
                        <a:t>8.7</a:t>
                      </a:r>
                      <a:endParaRPr lang="en-SG" sz="1800" dirty="0"/>
                    </a:p>
                  </a:txBody>
                  <a:tcPr/>
                </a:tc>
                <a:tc>
                  <a:txBody>
                    <a:bodyPr/>
                    <a:lstStyle/>
                    <a:p>
                      <a:r>
                        <a:rPr lang="en-US" sz="1800" dirty="0" smtClean="0"/>
                        <a:t>10.3</a:t>
                      </a:r>
                      <a:endParaRPr lang="en-SG" sz="1800" dirty="0"/>
                    </a:p>
                  </a:txBody>
                  <a:tcPr/>
                </a:tc>
                <a:tc>
                  <a:txBody>
                    <a:bodyPr/>
                    <a:lstStyle/>
                    <a:p>
                      <a:r>
                        <a:rPr lang="en-US" sz="1800" dirty="0" smtClean="0"/>
                        <a:t>1.88</a:t>
                      </a:r>
                      <a:endParaRPr lang="en-SG" sz="1800" dirty="0"/>
                    </a:p>
                  </a:txBody>
                  <a:tcPr/>
                </a:tc>
                <a:tc>
                  <a:txBody>
                    <a:bodyPr/>
                    <a:lstStyle/>
                    <a:p>
                      <a:r>
                        <a:rPr lang="en-US" sz="1800" dirty="0" smtClean="0"/>
                        <a:t>3.16</a:t>
                      </a:r>
                      <a:endParaRPr lang="en-SG" sz="1800" dirty="0"/>
                    </a:p>
                  </a:txBody>
                  <a:tcPr/>
                </a:tc>
                <a:tc>
                  <a:txBody>
                    <a:bodyPr/>
                    <a:lstStyle/>
                    <a:p>
                      <a:r>
                        <a:rPr lang="en-US" sz="1800" dirty="0" smtClean="0"/>
                        <a:t>5.24</a:t>
                      </a:r>
                      <a:endParaRPr lang="en-SG" sz="1800" dirty="0"/>
                    </a:p>
                  </a:txBody>
                  <a:tcPr/>
                </a:tc>
              </a:tr>
              <a:tr h="370840">
                <a:tc>
                  <a:txBody>
                    <a:bodyPr/>
                    <a:lstStyle/>
                    <a:p>
                      <a:r>
                        <a:rPr lang="en-US" sz="1800" dirty="0" smtClean="0"/>
                        <a:t>d</a:t>
                      </a:r>
                      <a:r>
                        <a:rPr lang="en-US" sz="1800" baseline="0" dirty="0" smtClean="0"/>
                        <a:t> (km) (50%, 10%)</a:t>
                      </a:r>
                      <a:endParaRPr lang="en-SG" sz="1800" dirty="0"/>
                    </a:p>
                  </a:txBody>
                  <a:tcPr/>
                </a:tc>
                <a:tc>
                  <a:txBody>
                    <a:bodyPr/>
                    <a:lstStyle/>
                    <a:p>
                      <a:r>
                        <a:rPr lang="en-US" sz="1800" dirty="0" smtClean="0"/>
                        <a:t>10.65</a:t>
                      </a:r>
                      <a:endParaRPr lang="en-SG" sz="1800" dirty="0"/>
                    </a:p>
                  </a:txBody>
                  <a:tcPr/>
                </a:tc>
                <a:tc>
                  <a:txBody>
                    <a:bodyPr/>
                    <a:lstStyle/>
                    <a:p>
                      <a:r>
                        <a:rPr lang="en-US" sz="1800" dirty="0" smtClean="0"/>
                        <a:t>12.61</a:t>
                      </a:r>
                      <a:endParaRPr lang="en-SG" sz="1800" dirty="0"/>
                    </a:p>
                  </a:txBody>
                  <a:tcPr/>
                </a:tc>
                <a:tc>
                  <a:txBody>
                    <a:bodyPr/>
                    <a:lstStyle/>
                    <a:p>
                      <a:r>
                        <a:rPr lang="en-US" sz="1800" dirty="0" smtClean="0"/>
                        <a:t>2.05</a:t>
                      </a:r>
                      <a:endParaRPr lang="en-SG" sz="1800" dirty="0"/>
                    </a:p>
                  </a:txBody>
                  <a:tcPr/>
                </a:tc>
                <a:tc>
                  <a:txBody>
                    <a:bodyPr/>
                    <a:lstStyle/>
                    <a:p>
                      <a:r>
                        <a:rPr lang="en-US" sz="1800" dirty="0" smtClean="0"/>
                        <a:t>3.8</a:t>
                      </a:r>
                      <a:endParaRPr lang="en-SG" sz="1800" dirty="0"/>
                    </a:p>
                  </a:txBody>
                  <a:tcPr/>
                </a:tc>
                <a:tc>
                  <a:txBody>
                    <a:bodyPr/>
                    <a:lstStyle/>
                    <a:p>
                      <a:r>
                        <a:rPr lang="en-US" sz="1800" dirty="0" smtClean="0"/>
                        <a:t>7</a:t>
                      </a:r>
                      <a:endParaRPr lang="en-SG" sz="1800" dirty="0"/>
                    </a:p>
                  </a:txBody>
                  <a:tcPr/>
                </a:tc>
              </a:tr>
            </a:tbl>
          </a:graphicData>
        </a:graphic>
      </p:graphicFrame>
      <p:sp>
        <p:nvSpPr>
          <p:cNvPr id="9" name="TextBox 8"/>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a:t>
            </a:r>
            <a:r>
              <a:rPr lang="en-US" dirty="0" smtClean="0"/>
              <a:t>Examples </a:t>
            </a:r>
            <a:br>
              <a:rPr lang="en-US" dirty="0" smtClean="0"/>
            </a:br>
            <a:r>
              <a:rPr lang="en-US" sz="2400" dirty="0" smtClean="0"/>
              <a:t>Height of the base station: 280m</a:t>
            </a:r>
            <a:r>
              <a:rPr lang="en-US" sz="2400" dirty="0" smtClean="0"/>
              <a:t> </a:t>
            </a:r>
            <a:endParaRPr lang="en-SG" sz="2400" dirty="0"/>
          </a:p>
        </p:txBody>
      </p:sp>
      <p:graphicFrame>
        <p:nvGraphicFramePr>
          <p:cNvPr id="6" name="Content Placeholder 5"/>
          <p:cNvGraphicFramePr>
            <a:graphicFrameLocks noGrp="1"/>
          </p:cNvGraphicFramePr>
          <p:nvPr>
            <p:ph idx="1"/>
          </p:nvPr>
        </p:nvGraphicFramePr>
        <p:xfrm>
          <a:off x="539552" y="1700808"/>
          <a:ext cx="7704855" cy="3623816"/>
        </p:xfrm>
        <a:graphic>
          <a:graphicData uri="http://schemas.openxmlformats.org/drawingml/2006/table">
            <a:tbl>
              <a:tblPr firstRow="1" bandRow="1">
                <a:tableStyleId>{0E3FDE45-AF77-4B5C-9715-49D594BDF05E}</a:tableStyleId>
              </a:tblPr>
              <a:tblGrid>
                <a:gridCol w="2330890"/>
                <a:gridCol w="938313"/>
                <a:gridCol w="1023613"/>
                <a:gridCol w="1023613"/>
                <a:gridCol w="1194213"/>
                <a:gridCol w="1194213"/>
              </a:tblGrid>
              <a:tr h="370840">
                <a:tc>
                  <a:txBody>
                    <a:bodyPr/>
                    <a:lstStyle/>
                    <a:p>
                      <a:r>
                        <a:rPr lang="en-US" sz="1800" dirty="0" smtClean="0"/>
                        <a:t>Parameter</a:t>
                      </a:r>
                      <a:endParaRPr lang="en-SG" sz="1800" dirty="0"/>
                    </a:p>
                  </a:txBody>
                  <a:tcPr/>
                </a:tc>
                <a:tc>
                  <a:txBody>
                    <a:bodyPr/>
                    <a:lstStyle/>
                    <a:p>
                      <a:r>
                        <a:rPr lang="en-US" sz="1800" dirty="0" smtClean="0"/>
                        <a:t>Case 1 </a:t>
                      </a:r>
                      <a:endParaRPr lang="en-SG" sz="1800" dirty="0"/>
                    </a:p>
                  </a:txBody>
                  <a:tcPr/>
                </a:tc>
                <a:tc>
                  <a:txBody>
                    <a:bodyPr/>
                    <a:lstStyle/>
                    <a:p>
                      <a:r>
                        <a:rPr lang="en-US" sz="1800" dirty="0" smtClean="0"/>
                        <a:t>Case</a:t>
                      </a:r>
                      <a:r>
                        <a:rPr lang="en-US" sz="1800" baseline="0" dirty="0" smtClean="0"/>
                        <a:t> 2</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800" dirty="0" smtClean="0"/>
                        <a:t>Signal bandwidth</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r>
              <a:tr h="370840">
                <a:tc>
                  <a:txBody>
                    <a:bodyPr/>
                    <a:lstStyle/>
                    <a:p>
                      <a:r>
                        <a:rPr lang="en-US" sz="1800" dirty="0" smtClean="0"/>
                        <a:t>Average EIRP power (</a:t>
                      </a:r>
                      <a:r>
                        <a:rPr lang="en-US" sz="1800" dirty="0" err="1" smtClean="0"/>
                        <a:t>dBm</a:t>
                      </a:r>
                      <a:r>
                        <a:rPr lang="en-US" sz="1800" dirty="0" smtClean="0"/>
                        <a:t>)</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c>
                  <a:txBody>
                    <a:bodyPr/>
                    <a:lstStyle/>
                    <a:p>
                      <a:r>
                        <a:rPr lang="en-US" sz="1800" dirty="0" smtClean="0"/>
                        <a:t>20</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r>
              <a:tr h="489456">
                <a:tc>
                  <a:txBody>
                    <a:bodyPr/>
                    <a:lstStyle/>
                    <a:p>
                      <a:r>
                        <a:rPr lang="en-US" sz="1800" dirty="0" smtClean="0"/>
                        <a:t>Penetration loss (dB)</a:t>
                      </a: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r>
              <a:tr h="370840">
                <a:tc>
                  <a:txBody>
                    <a:bodyPr/>
                    <a:lstStyle/>
                    <a:p>
                      <a:r>
                        <a:rPr lang="en-US" sz="1800" dirty="0" smtClean="0"/>
                        <a:t>Required Rx power at d km (</a:t>
                      </a:r>
                      <a:r>
                        <a:rPr lang="en-US" sz="1800" dirty="0" err="1" smtClean="0"/>
                        <a:t>dBm</a:t>
                      </a:r>
                      <a:r>
                        <a:rPr lang="en-US" sz="1800" dirty="0" smtClean="0"/>
                        <a:t>)</a:t>
                      </a:r>
                      <a:endParaRPr lang="en-SG" sz="1800" dirty="0"/>
                    </a:p>
                  </a:txBody>
                  <a:tcPr/>
                </a:tc>
                <a:tc>
                  <a:txBody>
                    <a:bodyPr/>
                    <a:lstStyle/>
                    <a:p>
                      <a:r>
                        <a:rPr lang="en-US" sz="1800" dirty="0" smtClean="0"/>
                        <a:t>-</a:t>
                      </a:r>
                      <a:r>
                        <a:rPr lang="en-US" sz="1800" dirty="0" smtClean="0"/>
                        <a:t>73.1 </a:t>
                      </a:r>
                      <a:endParaRPr lang="en-SG" sz="1800" dirty="0"/>
                    </a:p>
                  </a:txBody>
                  <a:tcPr/>
                </a:tc>
                <a:tc>
                  <a:txBody>
                    <a:bodyPr/>
                    <a:lstStyle/>
                    <a:p>
                      <a:r>
                        <a:rPr lang="en-US" sz="1800" dirty="0" smtClean="0"/>
                        <a:t>-76.5</a:t>
                      </a:r>
                      <a:endParaRPr lang="en-SG" sz="1800" dirty="0"/>
                    </a:p>
                  </a:txBody>
                  <a:tcPr/>
                </a:tc>
                <a:tc>
                  <a:txBody>
                    <a:bodyPr/>
                    <a:lstStyle/>
                    <a:p>
                      <a:r>
                        <a:rPr lang="en-US" sz="1800" dirty="0" smtClean="0"/>
                        <a:t>-</a:t>
                      </a:r>
                      <a:r>
                        <a:rPr lang="en-US" sz="1800" dirty="0" smtClean="0"/>
                        <a:t>73.1</a:t>
                      </a:r>
                      <a:endParaRPr lang="en-SG" sz="1800" dirty="0"/>
                    </a:p>
                  </a:txBody>
                  <a:tcPr/>
                </a:tc>
                <a:tc>
                  <a:txBody>
                    <a:bodyPr/>
                    <a:lstStyle/>
                    <a:p>
                      <a:r>
                        <a:rPr lang="en-US" sz="1800" dirty="0" smtClean="0"/>
                        <a:t>-67.1</a:t>
                      </a:r>
                      <a:endParaRPr lang="en-SG" sz="1800" dirty="0"/>
                    </a:p>
                  </a:txBody>
                  <a:tcPr/>
                </a:tc>
                <a:tc>
                  <a:txBody>
                    <a:bodyPr/>
                    <a:lstStyle/>
                    <a:p>
                      <a:r>
                        <a:rPr lang="en-US" sz="1800" dirty="0" smtClean="0"/>
                        <a:t>-</a:t>
                      </a:r>
                      <a:r>
                        <a:rPr lang="en-US" sz="1800" dirty="0" smtClean="0"/>
                        <a:t>73.1</a:t>
                      </a:r>
                      <a:endParaRPr lang="en-SG" sz="1800" dirty="0"/>
                    </a:p>
                  </a:txBody>
                  <a:tcPr/>
                </a:tc>
              </a:tr>
              <a:tr h="370840">
                <a:tc>
                  <a:txBody>
                    <a:bodyPr/>
                    <a:lstStyle/>
                    <a:p>
                      <a:r>
                        <a:rPr lang="en-US" sz="1800" dirty="0" smtClean="0"/>
                        <a:t>Path loss at d km (dB)</a:t>
                      </a:r>
                      <a:endParaRPr lang="en-SG" sz="1800" dirty="0"/>
                    </a:p>
                  </a:txBody>
                  <a:tcPr/>
                </a:tc>
                <a:tc>
                  <a:txBody>
                    <a:bodyPr/>
                    <a:lstStyle/>
                    <a:p>
                      <a:r>
                        <a:rPr lang="en-US" sz="1800" dirty="0" smtClean="0"/>
                        <a:t>109.1</a:t>
                      </a:r>
                      <a:endParaRPr lang="en-SG" sz="1800" dirty="0"/>
                    </a:p>
                  </a:txBody>
                  <a:tcPr/>
                </a:tc>
                <a:tc>
                  <a:txBody>
                    <a:bodyPr/>
                    <a:lstStyle/>
                    <a:p>
                      <a:r>
                        <a:rPr lang="en-US" sz="1800" dirty="0" smtClean="0"/>
                        <a:t>112.5</a:t>
                      </a:r>
                      <a:endParaRPr lang="en-SG" sz="1800" dirty="0"/>
                    </a:p>
                  </a:txBody>
                  <a:tcPr/>
                </a:tc>
                <a:tc>
                  <a:txBody>
                    <a:bodyPr/>
                    <a:lstStyle/>
                    <a:p>
                      <a:r>
                        <a:rPr lang="en-US" sz="1800" dirty="0" smtClean="0"/>
                        <a:t>83.1</a:t>
                      </a:r>
                      <a:endParaRPr lang="en-SG" sz="1800" dirty="0"/>
                    </a:p>
                  </a:txBody>
                  <a:tcPr/>
                </a:tc>
                <a:tc>
                  <a:txBody>
                    <a:bodyPr/>
                    <a:lstStyle/>
                    <a:p>
                      <a:r>
                        <a:rPr lang="en-US" sz="1800" dirty="0" smtClean="0"/>
                        <a:t>93.1</a:t>
                      </a:r>
                      <a:endParaRPr lang="en-SG" sz="1800" dirty="0"/>
                    </a:p>
                  </a:txBody>
                  <a:tcPr/>
                </a:tc>
                <a:tc>
                  <a:txBody>
                    <a:bodyPr/>
                    <a:lstStyle/>
                    <a:p>
                      <a:r>
                        <a:rPr lang="en-US" sz="1800" dirty="0" smtClean="0"/>
                        <a:t>109.1</a:t>
                      </a:r>
                      <a:endParaRPr lang="en-SG" sz="1800" dirty="0"/>
                    </a:p>
                  </a:txBody>
                  <a:tcPr/>
                </a:tc>
              </a:tr>
              <a:tr h="370840">
                <a:tc>
                  <a:txBody>
                    <a:bodyPr/>
                    <a:lstStyle/>
                    <a:p>
                      <a:r>
                        <a:rPr lang="en-US" sz="1800" dirty="0" smtClean="0"/>
                        <a:t>d (km) (50%, 99.9%)</a:t>
                      </a:r>
                      <a:endParaRPr lang="en-SG" sz="1800" dirty="0"/>
                    </a:p>
                  </a:txBody>
                  <a:tcPr/>
                </a:tc>
                <a:tc>
                  <a:txBody>
                    <a:bodyPr/>
                    <a:lstStyle/>
                    <a:p>
                      <a:r>
                        <a:rPr lang="en-US" sz="1800" dirty="0" smtClean="0"/>
                        <a:t>30.5</a:t>
                      </a:r>
                      <a:endParaRPr lang="en-SG" sz="1800" dirty="0"/>
                    </a:p>
                  </a:txBody>
                  <a:tcPr/>
                </a:tc>
                <a:tc>
                  <a:txBody>
                    <a:bodyPr/>
                    <a:lstStyle/>
                    <a:p>
                      <a:r>
                        <a:rPr lang="en-US" sz="1800" dirty="0" smtClean="0"/>
                        <a:t>35</a:t>
                      </a:r>
                      <a:endParaRPr lang="en-SG" sz="1800" dirty="0"/>
                    </a:p>
                  </a:txBody>
                  <a:tcPr/>
                </a:tc>
                <a:tc>
                  <a:txBody>
                    <a:bodyPr/>
                    <a:lstStyle/>
                    <a:p>
                      <a:r>
                        <a:rPr lang="en-US" sz="1800" dirty="0" smtClean="0"/>
                        <a:t>1.88</a:t>
                      </a:r>
                      <a:endParaRPr lang="en-SG" sz="1800" dirty="0"/>
                    </a:p>
                  </a:txBody>
                  <a:tcPr/>
                </a:tc>
                <a:tc>
                  <a:txBody>
                    <a:bodyPr/>
                    <a:lstStyle/>
                    <a:p>
                      <a:r>
                        <a:rPr lang="en-US" sz="1800" dirty="0" smtClean="0"/>
                        <a:t>3.16</a:t>
                      </a:r>
                      <a:endParaRPr lang="en-SG" sz="1800" dirty="0"/>
                    </a:p>
                  </a:txBody>
                  <a:tcPr/>
                </a:tc>
                <a:tc>
                  <a:txBody>
                    <a:bodyPr/>
                    <a:lstStyle/>
                    <a:p>
                      <a:r>
                        <a:rPr lang="en-US" sz="1800" dirty="0" smtClean="0"/>
                        <a:t>5.24</a:t>
                      </a:r>
                      <a:endParaRPr lang="en-SG" sz="1800" dirty="0"/>
                    </a:p>
                  </a:txBody>
                  <a:tcPr/>
                </a:tc>
              </a:tr>
              <a:tr h="370840">
                <a:tc>
                  <a:txBody>
                    <a:bodyPr/>
                    <a:lstStyle/>
                    <a:p>
                      <a:r>
                        <a:rPr lang="en-US" sz="1800" dirty="0" smtClean="0"/>
                        <a:t>d</a:t>
                      </a:r>
                      <a:r>
                        <a:rPr lang="en-US" sz="1800" baseline="0" dirty="0" smtClean="0"/>
                        <a:t> (km) (50%, 10%)</a:t>
                      </a:r>
                      <a:endParaRPr lang="en-SG" sz="1800" dirty="0"/>
                    </a:p>
                  </a:txBody>
                  <a:tcPr/>
                </a:tc>
                <a:tc>
                  <a:txBody>
                    <a:bodyPr/>
                    <a:lstStyle/>
                    <a:p>
                      <a:r>
                        <a:rPr lang="en-US" sz="1800" dirty="0" smtClean="0"/>
                        <a:t>31.1</a:t>
                      </a:r>
                      <a:endParaRPr lang="en-SG" sz="1800" dirty="0"/>
                    </a:p>
                  </a:txBody>
                  <a:tcPr/>
                </a:tc>
                <a:tc>
                  <a:txBody>
                    <a:bodyPr/>
                    <a:lstStyle/>
                    <a:p>
                      <a:r>
                        <a:rPr lang="en-US" sz="1800" dirty="0" smtClean="0"/>
                        <a:t>35.8</a:t>
                      </a:r>
                      <a:endParaRPr lang="en-SG" sz="1800" dirty="0"/>
                    </a:p>
                  </a:txBody>
                  <a:tcPr/>
                </a:tc>
                <a:tc>
                  <a:txBody>
                    <a:bodyPr/>
                    <a:lstStyle/>
                    <a:p>
                      <a:r>
                        <a:rPr lang="en-US" sz="1800" dirty="0" smtClean="0"/>
                        <a:t>2.05</a:t>
                      </a:r>
                      <a:endParaRPr lang="en-SG" sz="1800" dirty="0"/>
                    </a:p>
                  </a:txBody>
                  <a:tcPr/>
                </a:tc>
                <a:tc>
                  <a:txBody>
                    <a:bodyPr/>
                    <a:lstStyle/>
                    <a:p>
                      <a:r>
                        <a:rPr lang="en-US" sz="1800" dirty="0" smtClean="0"/>
                        <a:t>3.8</a:t>
                      </a:r>
                      <a:endParaRPr lang="en-SG" sz="1800" dirty="0"/>
                    </a:p>
                  </a:txBody>
                  <a:tcPr/>
                </a:tc>
                <a:tc>
                  <a:txBody>
                    <a:bodyPr/>
                    <a:lstStyle/>
                    <a:p>
                      <a:r>
                        <a:rPr lang="en-US" sz="1800" dirty="0" smtClean="0"/>
                        <a:t>7</a:t>
                      </a:r>
                      <a:endParaRPr lang="en-SG" sz="1800" dirty="0"/>
                    </a:p>
                  </a:txBody>
                  <a:tcPr/>
                </a:tc>
              </a:tr>
            </a:tbl>
          </a:graphicData>
        </a:graphic>
      </p:graphicFrame>
      <p:sp>
        <p:nvSpPr>
          <p:cNvPr id="9" name="TextBox 8"/>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ITU-R P-1546 Propagation model </a:t>
            </a:r>
            <a:endParaRPr lang="en-SG" dirty="0"/>
          </a:p>
        </p:txBody>
      </p:sp>
      <p:sp>
        <p:nvSpPr>
          <p:cNvPr id="3" name="Content Placeholder 2"/>
          <p:cNvSpPr>
            <a:spLocks noGrp="1"/>
          </p:cNvSpPr>
          <p:nvPr>
            <p:ph idx="1"/>
          </p:nvPr>
        </p:nvSpPr>
        <p:spPr/>
        <p:txBody>
          <a:bodyPr/>
          <a:lstStyle/>
          <a:p>
            <a:r>
              <a:rPr lang="en-US" dirty="0" smtClean="0"/>
              <a:t>Time probability</a:t>
            </a:r>
          </a:p>
          <a:p>
            <a:pPr>
              <a:buNone/>
            </a:pPr>
            <a:r>
              <a:rPr lang="en-US" dirty="0" smtClean="0">
                <a:solidFill>
                  <a:srgbClr val="000080"/>
                </a:solidFill>
                <a:latin typeface="Arial"/>
                <a:ea typeface="宋体"/>
              </a:rPr>
              <a:t> 	</a:t>
            </a:r>
            <a:r>
              <a:rPr lang="en-US" dirty="0" smtClean="0">
                <a:latin typeface="Arial"/>
                <a:ea typeface="宋体"/>
              </a:rPr>
              <a:t>The time probability is related to the probability of the signal being at a given level due to short term (car passing by, tree leaves moving in the wind, etc.) and long term (seasonal) variations.</a:t>
            </a:r>
            <a:endParaRPr lang="en-US" dirty="0" smtClean="0"/>
          </a:p>
          <a:p>
            <a:endParaRPr lang="en-US" dirty="0" smtClean="0"/>
          </a:p>
          <a:p>
            <a:r>
              <a:rPr lang="en-US" dirty="0" smtClean="0"/>
              <a:t>Location Probability</a:t>
            </a:r>
          </a:p>
          <a:p>
            <a:pPr>
              <a:buNone/>
            </a:pPr>
            <a:r>
              <a:rPr lang="en-US" dirty="0" smtClean="0">
                <a:solidFill>
                  <a:srgbClr val="000080"/>
                </a:solidFill>
                <a:latin typeface="Arial"/>
                <a:ea typeface="宋体"/>
              </a:rPr>
              <a:t>    </a:t>
            </a:r>
            <a:r>
              <a:rPr lang="en-US" dirty="0" smtClean="0">
                <a:latin typeface="Arial"/>
                <a:ea typeface="宋体"/>
              </a:rPr>
              <a:t>The location parameter means the percentage of terminal sites at the edge of coverage that would still be able to receive the service.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a:xfrm>
            <a:off x="683568" y="1844824"/>
            <a:ext cx="7772400" cy="4114800"/>
          </a:xfrm>
        </p:spPr>
        <p:txBody>
          <a:bodyPr/>
          <a:lstStyle/>
          <a:p>
            <a:r>
              <a:rPr lang="en-US" dirty="0" smtClean="0"/>
              <a:t>Based on our preliminary calculation, </a:t>
            </a:r>
            <a:r>
              <a:rPr lang="en-US" dirty="0" smtClean="0"/>
              <a:t>we adopt (10%, 99.9%) for channel model parameters: </a:t>
            </a:r>
            <a:endParaRPr lang="en-SG" dirty="0"/>
          </a:p>
        </p:txBody>
      </p:sp>
      <p:graphicFrame>
        <p:nvGraphicFramePr>
          <p:cNvPr id="4" name="Table 3"/>
          <p:cNvGraphicFramePr>
            <a:graphicFrameLocks noGrp="1"/>
          </p:cNvGraphicFramePr>
          <p:nvPr/>
        </p:nvGraphicFramePr>
        <p:xfrm>
          <a:off x="827584" y="3068960"/>
          <a:ext cx="7416825" cy="2800622"/>
        </p:xfrm>
        <a:graphic>
          <a:graphicData uri="http://schemas.openxmlformats.org/drawingml/2006/table">
            <a:tbl>
              <a:tblPr firstRow="1" bandRow="1">
                <a:tableStyleId>{0E3FDE45-AF77-4B5C-9715-49D594BDF05E}</a:tableStyleId>
              </a:tblPr>
              <a:tblGrid>
                <a:gridCol w="2880320"/>
                <a:gridCol w="2304256"/>
                <a:gridCol w="2232249"/>
              </a:tblGrid>
              <a:tr h="504056">
                <a:tc>
                  <a:txBody>
                    <a:bodyPr/>
                    <a:lstStyle/>
                    <a:p>
                      <a:r>
                        <a:rPr lang="en-US" dirty="0" smtClean="0"/>
                        <a:t>Scenario</a:t>
                      </a:r>
                      <a:r>
                        <a:rPr lang="en-US" baseline="0" dirty="0" smtClean="0"/>
                        <a:t>s</a:t>
                      </a:r>
                      <a:endParaRPr lang="en-SG" dirty="0"/>
                    </a:p>
                  </a:txBody>
                  <a:tcPr/>
                </a:tc>
                <a:tc gridSpan="2">
                  <a:txBody>
                    <a:bodyPr/>
                    <a:lstStyle/>
                    <a:p>
                      <a:pPr algn="ctr"/>
                      <a:r>
                        <a:rPr lang="en-US" dirty="0" smtClean="0"/>
                        <a:t>Maximum Communication range (km)</a:t>
                      </a:r>
                      <a:endParaRPr lang="en-SG" dirty="0"/>
                    </a:p>
                  </a:txBody>
                  <a:tcPr/>
                </a:tc>
                <a:tc hMerge="1">
                  <a:txBody>
                    <a:bodyPr/>
                    <a:lstStyle/>
                    <a:p>
                      <a:endParaRPr lang="en-SG" dirty="0"/>
                    </a:p>
                  </a:txBody>
                  <a:tcPr/>
                </a:tc>
              </a:tr>
              <a:tr h="382761">
                <a:tc>
                  <a:txBody>
                    <a:bodyPr/>
                    <a:lstStyle/>
                    <a:p>
                      <a:r>
                        <a:rPr lang="en-US" dirty="0" smtClean="0">
                          <a:solidFill>
                            <a:srgbClr val="7030A0"/>
                          </a:solidFill>
                        </a:rPr>
                        <a:t>Height of the base station</a:t>
                      </a:r>
                      <a:endParaRPr lang="en-SG" dirty="0">
                        <a:solidFill>
                          <a:srgbClr val="7030A0"/>
                        </a:solidFill>
                      </a:endParaRPr>
                    </a:p>
                  </a:txBody>
                  <a:tcPr/>
                </a:tc>
                <a:tc>
                  <a:txBody>
                    <a:bodyPr/>
                    <a:lstStyle/>
                    <a:p>
                      <a:pPr algn="ctr"/>
                      <a:r>
                        <a:rPr lang="en-US" dirty="0" smtClean="0">
                          <a:solidFill>
                            <a:srgbClr val="7030A0"/>
                          </a:solidFill>
                        </a:rPr>
                        <a:t>30 m</a:t>
                      </a:r>
                      <a:endParaRPr lang="en-SG" dirty="0">
                        <a:solidFill>
                          <a:srgbClr val="7030A0"/>
                        </a:solidFill>
                      </a:endParaRPr>
                    </a:p>
                  </a:txBody>
                  <a:tcPr/>
                </a:tc>
                <a:tc>
                  <a:txBody>
                    <a:bodyPr/>
                    <a:lstStyle/>
                    <a:p>
                      <a:pPr algn="ctr"/>
                      <a:r>
                        <a:rPr lang="en-US" dirty="0" smtClean="0">
                          <a:solidFill>
                            <a:srgbClr val="7030A0"/>
                          </a:solidFill>
                        </a:rPr>
                        <a:t>280 m</a:t>
                      </a:r>
                      <a:endParaRPr lang="en-SG" dirty="0">
                        <a:solidFill>
                          <a:srgbClr val="7030A0"/>
                        </a:solidFill>
                      </a:endParaRPr>
                    </a:p>
                  </a:txBody>
                  <a:tcPr/>
                </a:tc>
              </a:tr>
              <a:tr h="382761">
                <a:tc>
                  <a:txBody>
                    <a:bodyPr/>
                    <a:lstStyle/>
                    <a:p>
                      <a:r>
                        <a:rPr lang="en-US" dirty="0" smtClean="0"/>
                        <a:t>BS to H-CPE</a:t>
                      </a:r>
                      <a:endParaRPr lang="en-SG" dirty="0"/>
                    </a:p>
                  </a:txBody>
                  <a:tcPr/>
                </a:tc>
                <a:tc>
                  <a:txBody>
                    <a:bodyPr/>
                    <a:lstStyle/>
                    <a:p>
                      <a:pPr algn="ctr"/>
                      <a:r>
                        <a:rPr lang="en-US" dirty="0" smtClean="0"/>
                        <a:t>8.7</a:t>
                      </a:r>
                      <a:endParaRPr lang="en-SG" dirty="0"/>
                    </a:p>
                  </a:txBody>
                  <a:tcPr/>
                </a:tc>
                <a:tc>
                  <a:txBody>
                    <a:bodyPr/>
                    <a:lstStyle/>
                    <a:p>
                      <a:pPr algn="ctr"/>
                      <a:r>
                        <a:rPr lang="en-US" dirty="0" smtClean="0"/>
                        <a:t>30.5</a:t>
                      </a:r>
                      <a:endParaRPr lang="en-SG" dirty="0"/>
                    </a:p>
                  </a:txBody>
                  <a:tcPr/>
                </a:tc>
              </a:tr>
              <a:tr h="382761">
                <a:tc>
                  <a:txBody>
                    <a:bodyPr/>
                    <a:lstStyle/>
                    <a:p>
                      <a:r>
                        <a:rPr lang="en-US" dirty="0" smtClean="0"/>
                        <a:t>H-CPE to BS</a:t>
                      </a:r>
                      <a:endParaRPr lang="en-SG" dirty="0"/>
                    </a:p>
                  </a:txBody>
                  <a:tcPr/>
                </a:tc>
                <a:tc>
                  <a:txBody>
                    <a:bodyPr/>
                    <a:lstStyle/>
                    <a:p>
                      <a:pPr algn="ctr"/>
                      <a:r>
                        <a:rPr lang="en-US" dirty="0" smtClean="0"/>
                        <a:t>10.3</a:t>
                      </a:r>
                      <a:endParaRPr lang="en-SG" dirty="0"/>
                    </a:p>
                  </a:txBody>
                  <a:tcPr/>
                </a:tc>
                <a:tc>
                  <a:txBody>
                    <a:bodyPr/>
                    <a:lstStyle/>
                    <a:p>
                      <a:pPr algn="ctr"/>
                      <a:r>
                        <a:rPr lang="en-US" dirty="0" smtClean="0"/>
                        <a:t>35</a:t>
                      </a:r>
                      <a:endParaRPr lang="en-SG" dirty="0"/>
                    </a:p>
                  </a:txBody>
                  <a:tcPr/>
                </a:tc>
              </a:tr>
              <a:tr h="382761">
                <a:tc>
                  <a:txBody>
                    <a:bodyPr/>
                    <a:lstStyle/>
                    <a:p>
                      <a:r>
                        <a:rPr lang="en-US" dirty="0" smtClean="0"/>
                        <a:t>L-CPE to H-CPE</a:t>
                      </a:r>
                    </a:p>
                  </a:txBody>
                  <a:tcPr/>
                </a:tc>
                <a:tc>
                  <a:txBody>
                    <a:bodyPr/>
                    <a:lstStyle/>
                    <a:p>
                      <a:pPr algn="ctr"/>
                      <a:r>
                        <a:rPr lang="en-US" dirty="0" smtClean="0"/>
                        <a:t>1.88</a:t>
                      </a:r>
                      <a:endParaRPr lang="en-SG" dirty="0"/>
                    </a:p>
                  </a:txBody>
                  <a:tcPr/>
                </a:tc>
                <a:tc>
                  <a:txBody>
                    <a:bodyPr/>
                    <a:lstStyle/>
                    <a:p>
                      <a:pPr algn="ctr"/>
                      <a:r>
                        <a:rPr lang="en-US" dirty="0" smtClean="0"/>
                        <a:t>1.88</a:t>
                      </a:r>
                      <a:endParaRPr lang="en-SG" dirty="0"/>
                    </a:p>
                  </a:txBody>
                  <a:tcPr/>
                </a:tc>
              </a:tr>
              <a:tr h="382761">
                <a:tc>
                  <a:txBody>
                    <a:bodyPr/>
                    <a:lstStyle/>
                    <a:p>
                      <a:r>
                        <a:rPr lang="en-US" dirty="0" smtClean="0"/>
                        <a:t>H-CPE to L-CPE</a:t>
                      </a:r>
                      <a:endParaRPr lang="en-SG" dirty="0"/>
                    </a:p>
                  </a:txBody>
                  <a:tcPr/>
                </a:tc>
                <a:tc>
                  <a:txBody>
                    <a:bodyPr/>
                    <a:lstStyle/>
                    <a:p>
                      <a:pPr algn="ctr"/>
                      <a:r>
                        <a:rPr lang="en-US" dirty="0" smtClean="0"/>
                        <a:t>3.16</a:t>
                      </a:r>
                      <a:endParaRPr lang="en-SG" dirty="0"/>
                    </a:p>
                  </a:txBody>
                  <a:tcPr/>
                </a:tc>
                <a:tc>
                  <a:txBody>
                    <a:bodyPr/>
                    <a:lstStyle/>
                    <a:p>
                      <a:pPr algn="ctr"/>
                      <a:r>
                        <a:rPr lang="en-US" dirty="0" smtClean="0"/>
                        <a:t>3.16</a:t>
                      </a:r>
                      <a:endParaRPr lang="en-SG" dirty="0"/>
                    </a:p>
                  </a:txBody>
                  <a:tcPr/>
                </a:tc>
              </a:tr>
              <a:tr h="382761">
                <a:tc>
                  <a:txBody>
                    <a:bodyPr/>
                    <a:lstStyle/>
                    <a:p>
                      <a:r>
                        <a:rPr lang="en-US" dirty="0" smtClean="0"/>
                        <a:t>H-CPE to H-CPE</a:t>
                      </a:r>
                      <a:endParaRPr lang="en-SG" dirty="0"/>
                    </a:p>
                  </a:txBody>
                  <a:tcPr/>
                </a:tc>
                <a:tc>
                  <a:txBody>
                    <a:bodyPr/>
                    <a:lstStyle/>
                    <a:p>
                      <a:pPr algn="ctr"/>
                      <a:r>
                        <a:rPr lang="en-US" dirty="0" smtClean="0"/>
                        <a:t>5.24</a:t>
                      </a:r>
                      <a:endParaRPr lang="en-SG" dirty="0"/>
                    </a:p>
                  </a:txBody>
                  <a:tcPr/>
                </a:tc>
                <a:tc>
                  <a:txBody>
                    <a:bodyPr/>
                    <a:lstStyle/>
                    <a:p>
                      <a:pPr algn="ctr"/>
                      <a:r>
                        <a:rPr lang="en-US" dirty="0" smtClean="0"/>
                        <a:t>5.24</a:t>
                      </a:r>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cxnSp>
        <p:nvCxnSpPr>
          <p:cNvPr id="10" name="Straight Connector 9"/>
          <p:cNvCxnSpPr/>
          <p:nvPr/>
        </p:nvCxnSpPr>
        <p:spPr bwMode="auto">
          <a:xfrm>
            <a:off x="3923928" y="3573016"/>
            <a:ext cx="0" cy="2304256"/>
          </a:xfrm>
          <a:prstGeom prst="line">
            <a:avLst/>
          </a:prstGeom>
          <a:no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84168" y="3573016"/>
            <a:ext cx="0" cy="2304256"/>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8" name="TextBox 7"/>
          <p:cNvSpPr txBox="1"/>
          <p:nvPr/>
        </p:nvSpPr>
        <p:spPr>
          <a:xfrm>
            <a:off x="683568" y="2852936"/>
            <a:ext cx="7344816" cy="1323439"/>
          </a:xfrm>
          <a:prstGeom prst="rect">
            <a:avLst/>
          </a:prstGeom>
          <a:noFill/>
        </p:spPr>
        <p:txBody>
          <a:bodyPr wrap="square" rtlCol="0">
            <a:spAutoFit/>
          </a:bodyPr>
          <a:lstStyle/>
          <a:p>
            <a:r>
              <a:rPr lang="en-US" sz="4000" dirty="0" smtClean="0"/>
              <a:t>Partial Channel </a:t>
            </a:r>
          </a:p>
          <a:p>
            <a:r>
              <a:rPr lang="en-US" sz="4000" dirty="0" smtClean="0"/>
              <a:t>Link Budget Calculation</a:t>
            </a:r>
            <a:endParaRPr lang="en-SG"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9698" name="Picture 2"/>
          <p:cNvPicPr>
            <a:picLocks noChangeAspect="1" noChangeArrowheads="1"/>
          </p:cNvPicPr>
          <p:nvPr/>
        </p:nvPicPr>
        <p:blipFill>
          <a:blip r:embed="rId2" cstate="print"/>
          <a:srcRect/>
          <a:stretch>
            <a:fillRect/>
          </a:stretch>
        </p:blipFill>
        <p:spPr bwMode="auto">
          <a:xfrm>
            <a:off x="1331640" y="1268760"/>
            <a:ext cx="6552728" cy="5121352"/>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475656" y="1196752"/>
            <a:ext cx="6633434" cy="5123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4101" name="Rectangle 2"/>
          <p:cNvSpPr>
            <a:spLocks noGrp="1" noChangeArrowheads="1"/>
          </p:cNvSpPr>
          <p:nvPr>
            <p:ph type="title"/>
          </p:nvPr>
        </p:nvSpPr>
        <p:spPr/>
        <p:txBody>
          <a:bodyPr/>
          <a:lstStyle/>
          <a:p>
            <a:pPr eaLnBrk="1" hangingPunct="1"/>
            <a:r>
              <a:rPr lang="en-US" altLang="ja-JP" smtClean="0">
                <a:ea typeface="ＭＳ Ｐゴシック" pitchFamily="34" charset="-128"/>
              </a:rPr>
              <a:t>Abstract</a:t>
            </a:r>
          </a:p>
        </p:txBody>
      </p:sp>
      <p:sp>
        <p:nvSpPr>
          <p:cNvPr id="4102" name="Rectangle 3"/>
          <p:cNvSpPr>
            <a:spLocks noGrp="1" noChangeArrowheads="1"/>
          </p:cNvSpPr>
          <p:nvPr>
            <p:ph type="body" idx="1"/>
          </p:nvPr>
        </p:nvSpPr>
        <p:spPr>
          <a:xfrm>
            <a:off x="685800" y="1981200"/>
            <a:ext cx="7772400" cy="4400550"/>
          </a:xfrm>
        </p:spPr>
        <p:txBody>
          <a:bodyPr/>
          <a:lstStyle/>
          <a:p>
            <a:r>
              <a:rPr lang="en-US" dirty="0" smtClean="0"/>
              <a:t>This contribution presents a preliminary link budget analysis for 802.22b task group based on the use cases proposed and CPE definitions.</a:t>
            </a:r>
            <a:endParaRPr lang="en-US" sz="1800" dirty="0" smtClean="0"/>
          </a:p>
          <a:p>
            <a:pPr algn="just" eaLnBrk="1" hangingPunct="1"/>
            <a:endParaRPr lang="en-US" altLang="ja-JP"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30722" name="Picture 2"/>
          <p:cNvPicPr>
            <a:picLocks noChangeAspect="1" noChangeArrowheads="1"/>
          </p:cNvPicPr>
          <p:nvPr/>
        </p:nvPicPr>
        <p:blipFill>
          <a:blip r:embed="rId2" cstate="print"/>
          <a:srcRect/>
          <a:stretch>
            <a:fillRect/>
          </a:stretch>
        </p:blipFill>
        <p:spPr bwMode="auto">
          <a:xfrm>
            <a:off x="1331640" y="1268760"/>
            <a:ext cx="6624736" cy="5110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H-CPE to H-CPE</a:t>
            </a:r>
            <a:endParaRPr lang="en-SG" dirty="0"/>
          </a:p>
        </p:txBody>
      </p:sp>
      <p:sp>
        <p:nvSpPr>
          <p:cNvPr id="3" name="Date Placeholder 2"/>
          <p:cNvSpPr>
            <a:spLocks noGrp="1"/>
          </p:cNvSpPr>
          <p:nvPr>
            <p:ph type="dt" sz="half" idx="10"/>
          </p:nvPr>
        </p:nvSpPr>
        <p:spPr/>
        <p:txBody>
          <a:bodyPr/>
          <a:lstStyle/>
          <a:p>
            <a:pPr>
              <a:defRPr/>
            </a:pPr>
            <a:r>
              <a:rPr lang="en-US" smtClean="0"/>
              <a:t>Jul 2012</a:t>
            </a:r>
            <a:endParaRPr lang="en-US"/>
          </a:p>
        </p:txBody>
      </p:sp>
      <p:pic>
        <p:nvPicPr>
          <p:cNvPr id="27650" name="Picture 2"/>
          <p:cNvPicPr>
            <a:picLocks noChangeAspect="1" noChangeArrowheads="1"/>
          </p:cNvPicPr>
          <p:nvPr/>
        </p:nvPicPr>
        <p:blipFill>
          <a:blip r:embed="rId2" cstate="print"/>
          <a:srcRect/>
          <a:stretch>
            <a:fillRect/>
          </a:stretch>
        </p:blipFill>
        <p:spPr bwMode="auto">
          <a:xfrm>
            <a:off x="1547664" y="1628800"/>
            <a:ext cx="6120680" cy="474352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539552" y="1700808"/>
          <a:ext cx="8280920" cy="3816737"/>
        </p:xfrm>
        <a:graphic>
          <a:graphicData uri="http://schemas.openxmlformats.org/drawingml/2006/table">
            <a:tbl>
              <a:tblPr firstRow="1" bandRow="1">
                <a:tableStyleId>{0E3FDE45-AF77-4B5C-9715-49D594BDF05E}</a:tableStyleId>
              </a:tblPr>
              <a:tblGrid>
                <a:gridCol w="3662715"/>
                <a:gridCol w="1449853"/>
                <a:gridCol w="1446377"/>
                <a:gridCol w="1721975"/>
              </a:tblGrid>
              <a:tr h="365448">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65448">
                <a:tc>
                  <a:txBody>
                    <a:bodyPr/>
                    <a:lstStyle/>
                    <a:p>
                      <a:r>
                        <a:rPr lang="en-US" sz="1600" dirty="0" smtClean="0"/>
                        <a:t>Signal bandwidth</a:t>
                      </a:r>
                      <a:endParaRPr lang="en-SG" sz="1600" dirty="0"/>
                    </a:p>
                  </a:txBody>
                  <a:tcPr/>
                </a:tc>
                <a:tc>
                  <a:txBody>
                    <a:bodyPr/>
                    <a:lstStyle/>
                    <a:p>
                      <a:r>
                        <a:rPr lang="en-US" sz="1600" dirty="0" smtClean="0"/>
                        <a:t> 1.5 MHz</a:t>
                      </a:r>
                      <a:endParaRPr lang="en-SG" sz="1600" dirty="0"/>
                    </a:p>
                  </a:txBody>
                  <a:tcPr/>
                </a:tc>
                <a:tc>
                  <a:txBody>
                    <a:bodyPr/>
                    <a:lstStyle/>
                    <a:p>
                      <a:r>
                        <a:rPr lang="en-US" sz="1600" dirty="0" smtClean="0"/>
                        <a:t>1.5 MHz</a:t>
                      </a:r>
                      <a:endParaRPr lang="en-SG" sz="1600" dirty="0"/>
                    </a:p>
                  </a:txBody>
                  <a:tcPr/>
                </a:tc>
                <a:tc>
                  <a:txBody>
                    <a:bodyPr/>
                    <a:lstStyle/>
                    <a:p>
                      <a:r>
                        <a:rPr lang="en-US" sz="1600" dirty="0" smtClean="0"/>
                        <a:t>1.5 MHz</a:t>
                      </a:r>
                      <a:endParaRPr lang="en-SG" sz="1600" dirty="0"/>
                    </a:p>
                  </a:txBody>
                  <a:tcPr/>
                </a:tc>
              </a:tr>
              <a:tr h="365448">
                <a:tc>
                  <a:txBody>
                    <a:bodyPr/>
                    <a:lstStyle/>
                    <a:p>
                      <a:r>
                        <a:rPr lang="en-US" sz="1600" dirty="0" smtClean="0"/>
                        <a:t>Number of sub-channel</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r>
              <a:tr h="365448">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14.4</a:t>
                      </a:r>
                      <a:endParaRPr lang="en-SG" sz="1600" dirty="0"/>
                    </a:p>
                  </a:txBody>
                  <a:tcPr/>
                </a:tc>
                <a:tc>
                  <a:txBody>
                    <a:bodyPr/>
                    <a:lstStyle/>
                    <a:p>
                      <a:r>
                        <a:rPr lang="en-US" sz="1600" dirty="0" smtClean="0"/>
                        <a:t>24.4</a:t>
                      </a:r>
                      <a:endParaRPr lang="en-SG" sz="1600" dirty="0"/>
                    </a:p>
                  </a:txBody>
                  <a:tcPr/>
                </a:tc>
                <a:tc>
                  <a:txBody>
                    <a:bodyPr/>
                    <a:lstStyle/>
                    <a:p>
                      <a:r>
                        <a:rPr lang="en-US" sz="1600" dirty="0" smtClean="0"/>
                        <a:t>24.4</a:t>
                      </a:r>
                      <a:endParaRPr lang="en-SG" sz="1600" dirty="0"/>
                    </a:p>
                  </a:txBody>
                  <a:tcPr/>
                </a:tc>
              </a:tr>
              <a:tr h="482339">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65448">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-79.1</a:t>
                      </a:r>
                      <a:endParaRPr lang="en-SG" sz="1600" dirty="0"/>
                    </a:p>
                  </a:txBody>
                  <a:tcPr/>
                </a:tc>
                <a:tc>
                  <a:txBody>
                    <a:bodyPr/>
                    <a:lstStyle/>
                    <a:p>
                      <a:r>
                        <a:rPr lang="en-US" sz="1600" dirty="0" smtClean="0"/>
                        <a:t>-73.1</a:t>
                      </a:r>
                      <a:endParaRPr lang="en-SG" sz="1600" dirty="0"/>
                    </a:p>
                  </a:txBody>
                  <a:tcPr/>
                </a:tc>
                <a:tc>
                  <a:txBody>
                    <a:bodyPr/>
                    <a:lstStyle/>
                    <a:p>
                      <a:r>
                        <a:rPr lang="en-US" sz="1600" dirty="0" smtClean="0"/>
                        <a:t>-79.1</a:t>
                      </a:r>
                      <a:endParaRPr lang="en-SG" sz="1600" dirty="0"/>
                    </a:p>
                  </a:txBody>
                  <a:tcPr/>
                </a:tc>
              </a:tr>
              <a:tr h="365448">
                <a:tc>
                  <a:txBody>
                    <a:bodyPr/>
                    <a:lstStyle/>
                    <a:p>
                      <a:r>
                        <a:rPr lang="en-US" sz="1600" dirty="0" smtClean="0"/>
                        <a:t>Path loss at d km (dB)</a:t>
                      </a:r>
                      <a:endParaRPr lang="en-SG" sz="1600" dirty="0"/>
                    </a:p>
                  </a:txBody>
                  <a:tcPr/>
                </a:tc>
                <a:tc>
                  <a:txBody>
                    <a:bodyPr/>
                    <a:lstStyle/>
                    <a:p>
                      <a:r>
                        <a:rPr lang="en-US" sz="1600" dirty="0" smtClean="0"/>
                        <a:t>83.5</a:t>
                      </a:r>
                      <a:endParaRPr lang="en-SG" sz="1600" dirty="0"/>
                    </a:p>
                  </a:txBody>
                  <a:tcPr/>
                </a:tc>
                <a:tc>
                  <a:txBody>
                    <a:bodyPr/>
                    <a:lstStyle/>
                    <a:p>
                      <a:r>
                        <a:rPr lang="en-US" sz="1600" dirty="0" smtClean="0"/>
                        <a:t>87.5</a:t>
                      </a:r>
                      <a:endParaRPr lang="en-SG" sz="1600" dirty="0"/>
                    </a:p>
                  </a:txBody>
                  <a:tcPr/>
                </a:tc>
                <a:tc>
                  <a:txBody>
                    <a:bodyPr/>
                    <a:lstStyle/>
                    <a:p>
                      <a:r>
                        <a:rPr lang="en-US" sz="1600" dirty="0" smtClean="0"/>
                        <a:t>103.5</a:t>
                      </a:r>
                      <a:endParaRPr lang="en-SG" sz="1600" dirty="0"/>
                    </a:p>
                  </a:txBody>
                  <a:tcPr/>
                </a:tc>
              </a:tr>
              <a:tr h="57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 (</a:t>
                      </a:r>
                      <a:r>
                        <a:rPr lang="en-US" sz="1600" dirty="0" smtClean="0"/>
                        <a:t>km, (50%, 99.9%)</a:t>
                      </a:r>
                      <a:r>
                        <a:rPr lang="en-SG" sz="1600" dirty="0" smtClean="0"/>
                        <a:t>) (full channel)</a:t>
                      </a:r>
                    </a:p>
                  </a:txBody>
                  <a:tcPr/>
                </a:tc>
                <a:tc>
                  <a:txBody>
                    <a:bodyPr/>
                    <a:lstStyle/>
                    <a:p>
                      <a:r>
                        <a:rPr lang="en-US" sz="1600" dirty="0" smtClean="0"/>
                        <a:t>1.9</a:t>
                      </a:r>
                      <a:r>
                        <a:rPr lang="en-US" sz="1600" baseline="0" dirty="0" smtClean="0"/>
                        <a:t> </a:t>
                      </a:r>
                      <a:r>
                        <a:rPr lang="en-US" sz="1600" dirty="0" smtClean="0"/>
                        <a:t>(1.88)</a:t>
                      </a:r>
                      <a:endParaRPr lang="en-SG" sz="1600" dirty="0"/>
                    </a:p>
                  </a:txBody>
                  <a:tcPr/>
                </a:tc>
                <a:tc>
                  <a:txBody>
                    <a:bodyPr/>
                    <a:lstStyle/>
                    <a:p>
                      <a:r>
                        <a:rPr lang="en-US" sz="1600" dirty="0" smtClean="0"/>
                        <a:t>2.4  (3.16)</a:t>
                      </a:r>
                      <a:endParaRPr lang="en-SG" sz="1600" dirty="0"/>
                    </a:p>
                  </a:txBody>
                  <a:tcPr/>
                </a:tc>
                <a:tc>
                  <a:txBody>
                    <a:bodyPr/>
                    <a:lstStyle/>
                    <a:p>
                      <a:r>
                        <a:rPr lang="en-US" sz="1600" dirty="0" smtClean="0"/>
                        <a:t>4.0 </a:t>
                      </a:r>
                      <a:r>
                        <a:rPr lang="en-US" sz="1600" dirty="0" smtClean="0"/>
                        <a:t>(5.24)</a:t>
                      </a:r>
                      <a:endParaRPr lang="en-SG" sz="1600" dirty="0"/>
                    </a:p>
                  </a:txBody>
                  <a:tcPr/>
                </a:tc>
              </a:tr>
              <a:tr h="57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t>
                      </a:r>
                      <a:r>
                        <a:rPr lang="en-US" sz="1600" baseline="0" dirty="0" smtClean="0"/>
                        <a:t> (km, (50%, 10%))   (full channel)</a:t>
                      </a:r>
                      <a:endParaRPr lang="en-SG"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2.1 </a:t>
                      </a:r>
                      <a:r>
                        <a:rPr lang="en-US" sz="1600" dirty="0" smtClean="0"/>
                        <a:t>(2.05)</a:t>
                      </a:r>
                      <a:endParaRPr lang="en-SG" sz="1600" dirty="0"/>
                    </a:p>
                  </a:txBody>
                  <a:tcPr/>
                </a:tc>
                <a:tc>
                  <a:txBody>
                    <a:bodyPr/>
                    <a:lstStyle/>
                    <a:p>
                      <a:r>
                        <a:rPr lang="en-US" sz="1600" dirty="0" smtClean="0"/>
                        <a:t>2.7 (</a:t>
                      </a:r>
                      <a:r>
                        <a:rPr lang="en-US" sz="1600" dirty="0" smtClean="0"/>
                        <a:t>3.8)</a:t>
                      </a:r>
                      <a:endParaRPr lang="en-SG" sz="1600" dirty="0"/>
                    </a:p>
                  </a:txBody>
                  <a:tcPr/>
                </a:tc>
                <a:tc>
                  <a:txBody>
                    <a:bodyPr/>
                    <a:lstStyle/>
                    <a:p>
                      <a:r>
                        <a:rPr lang="en-US" sz="1600" dirty="0" smtClean="0"/>
                        <a:t>5.4 </a:t>
                      </a:r>
                      <a:r>
                        <a:rPr lang="en-US" sz="1600" dirty="0" smtClean="0"/>
                        <a:t>(7)</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467544" y="1700808"/>
          <a:ext cx="7920881" cy="3456176"/>
        </p:xfrm>
        <a:graphic>
          <a:graphicData uri="http://schemas.openxmlformats.org/drawingml/2006/table">
            <a:tbl>
              <a:tblPr firstRow="1" bandRow="1">
                <a:tableStyleId>{0E3FDE45-AF77-4B5C-9715-49D594BDF05E}</a:tableStyleId>
              </a:tblPr>
              <a:tblGrid>
                <a:gridCol w="3214858"/>
                <a:gridCol w="1411809"/>
                <a:gridCol w="1647107"/>
                <a:gridCol w="1647107"/>
              </a:tblGrid>
              <a:tr h="370840">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600" dirty="0" smtClean="0"/>
                        <a:t>Signal bandwidth</a:t>
                      </a:r>
                      <a:endParaRPr lang="en-SG" sz="1600" dirty="0"/>
                    </a:p>
                  </a:txBody>
                  <a:tcPr/>
                </a:tc>
                <a:tc>
                  <a:txBody>
                    <a:bodyPr/>
                    <a:lstStyle/>
                    <a:p>
                      <a:r>
                        <a:rPr lang="en-US" sz="1600" dirty="0" smtClean="0"/>
                        <a:t> 1 MHz</a:t>
                      </a:r>
                      <a:endParaRPr lang="en-SG" sz="1600" dirty="0"/>
                    </a:p>
                  </a:txBody>
                  <a:tcPr/>
                </a:tc>
                <a:tc>
                  <a:txBody>
                    <a:bodyPr/>
                    <a:lstStyle/>
                    <a:p>
                      <a:r>
                        <a:rPr lang="en-US" sz="1600" dirty="0" smtClean="0"/>
                        <a:t>1 MHz</a:t>
                      </a:r>
                      <a:endParaRPr lang="en-SG" sz="1600" dirty="0"/>
                    </a:p>
                  </a:txBody>
                  <a:tcPr/>
                </a:tc>
                <a:tc>
                  <a:txBody>
                    <a:bodyPr/>
                    <a:lstStyle/>
                    <a:p>
                      <a:r>
                        <a:rPr lang="en-US" sz="1600" dirty="0" smtClean="0"/>
                        <a:t>1 MHz</a:t>
                      </a:r>
                      <a:endParaRPr lang="en-SG" sz="1600" dirty="0"/>
                    </a:p>
                  </a:txBody>
                  <a:tcPr/>
                </a:tc>
              </a:tr>
              <a:tr h="370840">
                <a:tc>
                  <a:txBody>
                    <a:bodyPr/>
                    <a:lstStyle/>
                    <a:p>
                      <a:r>
                        <a:rPr lang="en-US" sz="1600" dirty="0" smtClean="0"/>
                        <a:t>Number of sub-channel</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r>
              <a:tr h="370840">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12.6</a:t>
                      </a:r>
                      <a:endParaRPr lang="en-SG" sz="1600" dirty="0"/>
                    </a:p>
                  </a:txBody>
                  <a:tcPr/>
                </a:tc>
                <a:tc>
                  <a:txBody>
                    <a:bodyPr/>
                    <a:lstStyle/>
                    <a:p>
                      <a:r>
                        <a:rPr lang="en-US" sz="1600" dirty="0" smtClean="0"/>
                        <a:t>22.6</a:t>
                      </a:r>
                      <a:endParaRPr lang="en-SG" sz="1600" dirty="0"/>
                    </a:p>
                  </a:txBody>
                  <a:tcPr/>
                </a:tc>
                <a:tc>
                  <a:txBody>
                    <a:bodyPr/>
                    <a:lstStyle/>
                    <a:p>
                      <a:r>
                        <a:rPr lang="en-US" sz="1600" dirty="0" smtClean="0"/>
                        <a:t>22.6</a:t>
                      </a:r>
                      <a:endParaRPr lang="en-SG" sz="1600" dirty="0"/>
                    </a:p>
                  </a:txBody>
                  <a:tcPr/>
                </a:tc>
              </a:tr>
              <a:tr h="489456">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70840">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-80.9</a:t>
                      </a:r>
                      <a:endParaRPr lang="en-SG" sz="1600" dirty="0"/>
                    </a:p>
                  </a:txBody>
                  <a:tcPr/>
                </a:tc>
                <a:tc>
                  <a:txBody>
                    <a:bodyPr/>
                    <a:lstStyle/>
                    <a:p>
                      <a:r>
                        <a:rPr lang="en-US" sz="1600" dirty="0" smtClean="0"/>
                        <a:t>-74.9</a:t>
                      </a:r>
                      <a:endParaRPr lang="en-SG" sz="1600" dirty="0"/>
                    </a:p>
                  </a:txBody>
                  <a:tcPr/>
                </a:tc>
                <a:tc>
                  <a:txBody>
                    <a:bodyPr/>
                    <a:lstStyle/>
                    <a:p>
                      <a:r>
                        <a:rPr lang="en-US" sz="1600" dirty="0" smtClean="0"/>
                        <a:t>-80.9</a:t>
                      </a:r>
                      <a:endParaRPr lang="en-SG" sz="1600" dirty="0"/>
                    </a:p>
                  </a:txBody>
                  <a:tcPr/>
                </a:tc>
              </a:tr>
              <a:tr h="370840">
                <a:tc>
                  <a:txBody>
                    <a:bodyPr/>
                    <a:lstStyle/>
                    <a:p>
                      <a:r>
                        <a:rPr lang="en-US" sz="1600" dirty="0" smtClean="0"/>
                        <a:t>Path loss at d km (dB)</a:t>
                      </a:r>
                      <a:endParaRPr lang="en-SG" sz="1600" dirty="0"/>
                    </a:p>
                  </a:txBody>
                  <a:tcPr/>
                </a:tc>
                <a:tc>
                  <a:txBody>
                    <a:bodyPr/>
                    <a:lstStyle/>
                    <a:p>
                      <a:r>
                        <a:rPr lang="en-US" sz="1600" dirty="0" smtClean="0"/>
                        <a:t>83.5</a:t>
                      </a:r>
                      <a:endParaRPr lang="en-SG" sz="1600" dirty="0"/>
                    </a:p>
                  </a:txBody>
                  <a:tcPr/>
                </a:tc>
                <a:tc>
                  <a:txBody>
                    <a:bodyPr/>
                    <a:lstStyle/>
                    <a:p>
                      <a:r>
                        <a:rPr lang="en-US" sz="1600" dirty="0" smtClean="0"/>
                        <a:t>87.5</a:t>
                      </a:r>
                      <a:endParaRPr lang="en-SG" sz="1600" dirty="0"/>
                    </a:p>
                  </a:txBody>
                  <a:tcPr/>
                </a:tc>
                <a:tc>
                  <a:txBody>
                    <a:bodyPr/>
                    <a:lstStyle/>
                    <a:p>
                      <a:r>
                        <a:rPr lang="en-US" sz="1600" dirty="0" smtClean="0"/>
                        <a:t>103.5</a:t>
                      </a:r>
                      <a:endParaRPr lang="en-SG" sz="1600" dirty="0"/>
                    </a:p>
                  </a:txBody>
                  <a:tcPr/>
                </a:tc>
              </a:tr>
              <a:tr h="370840">
                <a:tc>
                  <a:txBody>
                    <a:bodyPr/>
                    <a:lstStyle/>
                    <a:p>
                      <a:r>
                        <a:rPr lang="en-US" sz="1600" dirty="0" smtClean="0"/>
                        <a:t>d (km) (50%, 99.9%)</a:t>
                      </a:r>
                      <a:endParaRPr lang="en-SG" sz="1600" dirty="0"/>
                    </a:p>
                  </a:txBody>
                  <a:tcPr/>
                </a:tc>
                <a:tc>
                  <a:txBody>
                    <a:bodyPr/>
                    <a:lstStyle/>
                    <a:p>
                      <a:r>
                        <a:rPr lang="en-US" sz="1600" dirty="0" smtClean="0"/>
                        <a:t>1.9 (1.90)</a:t>
                      </a:r>
                      <a:endParaRPr lang="en-SG" sz="1600" dirty="0"/>
                    </a:p>
                  </a:txBody>
                  <a:tcPr/>
                </a:tc>
                <a:tc>
                  <a:txBody>
                    <a:bodyPr/>
                    <a:lstStyle/>
                    <a:p>
                      <a:r>
                        <a:rPr lang="en-US" sz="1600" dirty="0" smtClean="0"/>
                        <a:t>2.4 (2.4)</a:t>
                      </a:r>
                      <a:endParaRPr lang="en-SG" sz="1600" dirty="0"/>
                    </a:p>
                  </a:txBody>
                  <a:tcPr/>
                </a:tc>
                <a:tc>
                  <a:txBody>
                    <a:bodyPr/>
                    <a:lstStyle/>
                    <a:p>
                      <a:r>
                        <a:rPr lang="en-US" sz="1600" dirty="0" smtClean="0"/>
                        <a:t>4. </a:t>
                      </a:r>
                      <a:r>
                        <a:rPr lang="en-US" sz="1600" dirty="0" smtClean="0"/>
                        <a:t>(</a:t>
                      </a:r>
                      <a:r>
                        <a:rPr lang="en-US" sz="1600" dirty="0" smtClean="0"/>
                        <a:t>4)</a:t>
                      </a:r>
                      <a:endParaRPr lang="en-SG"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t>
                      </a:r>
                      <a:r>
                        <a:rPr lang="en-US" sz="1600" baseline="0" dirty="0" smtClean="0"/>
                        <a:t> (km) (50%, 10%)</a:t>
                      </a:r>
                      <a:endParaRPr lang="en-SG" sz="1600" dirty="0" smtClean="0"/>
                    </a:p>
                  </a:txBody>
                  <a:tcPr/>
                </a:tc>
                <a:tc>
                  <a:txBody>
                    <a:bodyPr/>
                    <a:lstStyle/>
                    <a:p>
                      <a:r>
                        <a:rPr lang="en-US" sz="1600" dirty="0" smtClean="0"/>
                        <a:t>2.1  </a:t>
                      </a:r>
                      <a:r>
                        <a:rPr lang="en-US" sz="1600" dirty="0" smtClean="0"/>
                        <a:t>(</a:t>
                      </a:r>
                      <a:r>
                        <a:rPr lang="en-US" sz="1600" dirty="0" smtClean="0"/>
                        <a:t>2.10)</a:t>
                      </a:r>
                      <a:endParaRPr lang="en-SG" sz="1600" dirty="0"/>
                    </a:p>
                  </a:txBody>
                  <a:tcPr/>
                </a:tc>
                <a:tc>
                  <a:txBody>
                    <a:bodyPr/>
                    <a:lstStyle/>
                    <a:p>
                      <a:r>
                        <a:rPr lang="en-US" sz="1600" dirty="0" smtClean="0"/>
                        <a:t>2.7 </a:t>
                      </a:r>
                      <a:r>
                        <a:rPr lang="en-US" sz="1600" dirty="0" smtClean="0"/>
                        <a:t>(2.7)</a:t>
                      </a:r>
                      <a:endParaRPr lang="en-SG" sz="1600" dirty="0"/>
                    </a:p>
                  </a:txBody>
                  <a:tcPr/>
                </a:tc>
                <a:tc>
                  <a:txBody>
                    <a:bodyPr/>
                    <a:lstStyle/>
                    <a:p>
                      <a:r>
                        <a:rPr lang="en-US" sz="1600" dirty="0" smtClean="0"/>
                        <a:t>5.40 (5.40)</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Link Budget Examples </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7" name="Content Placeholder 5"/>
          <p:cNvGraphicFramePr>
            <a:graphicFrameLocks/>
          </p:cNvGraphicFramePr>
          <p:nvPr/>
        </p:nvGraphicFramePr>
        <p:xfrm>
          <a:off x="755576" y="1916832"/>
          <a:ext cx="6840761" cy="3778408"/>
        </p:xfrm>
        <a:graphic>
          <a:graphicData uri="http://schemas.openxmlformats.org/drawingml/2006/table">
            <a:tbl>
              <a:tblPr firstRow="1" bandRow="1">
                <a:tableStyleId>{0E3FDE45-AF77-4B5C-9715-49D594BDF05E}</a:tableStyleId>
              </a:tblPr>
              <a:tblGrid>
                <a:gridCol w="2520281"/>
                <a:gridCol w="1152128"/>
                <a:gridCol w="1008112"/>
                <a:gridCol w="1152128"/>
                <a:gridCol w="1008112"/>
              </a:tblGrid>
              <a:tr h="395163">
                <a:tc>
                  <a:txBody>
                    <a:bodyPr/>
                    <a:lstStyle/>
                    <a:p>
                      <a:r>
                        <a:rPr lang="en-US" sz="1600" dirty="0" smtClean="0"/>
                        <a:t>Parameter</a:t>
                      </a:r>
                      <a:endParaRPr lang="en-SG" sz="1600" dirty="0"/>
                    </a:p>
                  </a:txBody>
                  <a:tcPr/>
                </a:tc>
                <a:tc>
                  <a:txBody>
                    <a:bodyPr/>
                    <a:lstStyle/>
                    <a:p>
                      <a:r>
                        <a:rPr lang="en-US" sz="1600" dirty="0" smtClean="0">
                          <a:solidFill>
                            <a:srgbClr val="C00000"/>
                          </a:solidFill>
                        </a:rPr>
                        <a:t>Case 3</a:t>
                      </a:r>
                      <a:endParaRPr lang="en-SG" sz="1600" dirty="0">
                        <a:solidFill>
                          <a:srgbClr val="C00000"/>
                        </a:solidFill>
                      </a:endParaRPr>
                    </a:p>
                  </a:txBody>
                  <a:tcPr/>
                </a:tc>
                <a:tc>
                  <a:txBody>
                    <a:bodyPr/>
                    <a:lstStyle/>
                    <a:p>
                      <a:r>
                        <a:rPr lang="en-US" sz="1600" dirty="0" smtClean="0">
                          <a:solidFill>
                            <a:srgbClr val="C00000"/>
                          </a:solidFill>
                        </a:rPr>
                        <a:t>Case</a:t>
                      </a:r>
                      <a:r>
                        <a:rPr lang="en-US" sz="1600" baseline="0" dirty="0" smtClean="0">
                          <a:solidFill>
                            <a:srgbClr val="C00000"/>
                          </a:solidFill>
                        </a:rPr>
                        <a:t> 4</a:t>
                      </a:r>
                      <a:endParaRPr lang="en-SG" sz="1600" dirty="0">
                        <a:solidFill>
                          <a:srgbClr val="C00000"/>
                        </a:solidFill>
                      </a:endParaRPr>
                    </a:p>
                  </a:txBody>
                  <a:tcPr/>
                </a:tc>
                <a:tc>
                  <a:txBody>
                    <a:bodyPr/>
                    <a:lstStyle/>
                    <a:p>
                      <a:r>
                        <a:rPr lang="en-US" sz="1600" dirty="0" smtClean="0">
                          <a:solidFill>
                            <a:srgbClr val="002060"/>
                          </a:solidFill>
                        </a:rPr>
                        <a:t>Case 3</a:t>
                      </a:r>
                      <a:endParaRPr lang="en-SG" sz="1600" dirty="0">
                        <a:solidFill>
                          <a:srgbClr val="002060"/>
                        </a:solidFill>
                      </a:endParaRPr>
                    </a:p>
                  </a:txBody>
                  <a:tcPr/>
                </a:tc>
                <a:tc>
                  <a:txBody>
                    <a:bodyPr/>
                    <a:lstStyle/>
                    <a:p>
                      <a:r>
                        <a:rPr lang="en-US" sz="1600" dirty="0" smtClean="0">
                          <a:solidFill>
                            <a:srgbClr val="002060"/>
                          </a:solidFill>
                        </a:rPr>
                        <a:t>Case</a:t>
                      </a:r>
                      <a:r>
                        <a:rPr lang="en-US" sz="1600" baseline="0" dirty="0" smtClean="0">
                          <a:solidFill>
                            <a:srgbClr val="002060"/>
                          </a:solidFill>
                        </a:rPr>
                        <a:t> 4</a:t>
                      </a:r>
                      <a:endParaRPr lang="en-SG" sz="1600" dirty="0">
                        <a:solidFill>
                          <a:srgbClr val="002060"/>
                        </a:solidFill>
                      </a:endParaRPr>
                    </a:p>
                  </a:txBody>
                  <a:tcPr/>
                </a:tc>
              </a:tr>
              <a:tr h="395163">
                <a:tc>
                  <a:txBody>
                    <a:bodyPr/>
                    <a:lstStyle/>
                    <a:p>
                      <a:r>
                        <a:rPr lang="en-US" sz="1600" dirty="0" smtClean="0"/>
                        <a:t>Signal bandwidth</a:t>
                      </a:r>
                      <a:endParaRPr lang="en-SG" sz="1600" dirty="0"/>
                    </a:p>
                  </a:txBody>
                  <a:tcPr/>
                </a:tc>
                <a:tc>
                  <a:txBody>
                    <a:bodyPr/>
                    <a:lstStyle/>
                    <a:p>
                      <a:r>
                        <a:rPr lang="en-US" sz="1600" baseline="0" dirty="0" smtClean="0">
                          <a:solidFill>
                            <a:srgbClr val="C00000"/>
                          </a:solidFill>
                        </a:rPr>
                        <a:t>500 K</a:t>
                      </a:r>
                      <a:r>
                        <a:rPr lang="en-US" sz="1600" dirty="0" smtClean="0">
                          <a:solidFill>
                            <a:srgbClr val="C00000"/>
                          </a:solidFill>
                        </a:rPr>
                        <a:t>Hz</a:t>
                      </a:r>
                      <a:endParaRPr lang="en-SG" sz="1600" dirty="0">
                        <a:solidFill>
                          <a:srgbClr val="C00000"/>
                        </a:solidFill>
                      </a:endParaRPr>
                    </a:p>
                  </a:txBody>
                  <a:tcPr/>
                </a:tc>
                <a:tc>
                  <a:txBody>
                    <a:bodyPr/>
                    <a:lstStyle/>
                    <a:p>
                      <a:r>
                        <a:rPr lang="en-US" sz="1600" dirty="0" smtClean="0">
                          <a:solidFill>
                            <a:srgbClr val="C00000"/>
                          </a:solidFill>
                        </a:rPr>
                        <a:t>500 KHz</a:t>
                      </a:r>
                      <a:endParaRPr lang="en-SG" sz="1600" dirty="0">
                        <a:solidFill>
                          <a:srgbClr val="C00000"/>
                        </a:solidFill>
                      </a:endParaRPr>
                    </a:p>
                  </a:txBody>
                  <a:tcPr/>
                </a:tc>
                <a:tc>
                  <a:txBody>
                    <a:bodyPr/>
                    <a:lstStyle/>
                    <a:p>
                      <a:r>
                        <a:rPr lang="en-US" sz="1600" dirty="0" smtClean="0">
                          <a:solidFill>
                            <a:srgbClr val="002060"/>
                          </a:solidFill>
                        </a:rPr>
                        <a:t> 200 KHz</a:t>
                      </a:r>
                      <a:endParaRPr lang="en-SG" sz="1600" dirty="0">
                        <a:solidFill>
                          <a:srgbClr val="002060"/>
                        </a:solidFill>
                      </a:endParaRPr>
                    </a:p>
                  </a:txBody>
                  <a:tcPr/>
                </a:tc>
                <a:tc>
                  <a:txBody>
                    <a:bodyPr/>
                    <a:lstStyle/>
                    <a:p>
                      <a:r>
                        <a:rPr lang="en-US" sz="1600" dirty="0" smtClean="0">
                          <a:solidFill>
                            <a:srgbClr val="002060"/>
                          </a:solidFill>
                        </a:rPr>
                        <a:t>200 KHz</a:t>
                      </a:r>
                      <a:endParaRPr lang="en-SG" sz="1600" dirty="0">
                        <a:solidFill>
                          <a:srgbClr val="002060"/>
                        </a:solidFill>
                      </a:endParaRPr>
                    </a:p>
                  </a:txBody>
                  <a:tcPr/>
                </a:tc>
              </a:tr>
              <a:tr h="395163">
                <a:tc>
                  <a:txBody>
                    <a:bodyPr/>
                    <a:lstStyle/>
                    <a:p>
                      <a:r>
                        <a:rPr lang="en-US" sz="1600" dirty="0" smtClean="0"/>
                        <a:t>Number of sub-channel</a:t>
                      </a:r>
                      <a:endParaRPr lang="en-SG" sz="1600" dirty="0"/>
                    </a:p>
                  </a:txBody>
                  <a:tcPr/>
                </a:tc>
                <a:tc>
                  <a:txBody>
                    <a:bodyPr/>
                    <a:lstStyle/>
                    <a:p>
                      <a:r>
                        <a:rPr lang="en-US" sz="1600" dirty="0" smtClean="0">
                          <a:solidFill>
                            <a:srgbClr val="C00000"/>
                          </a:solidFill>
                        </a:rPr>
                        <a:t>5</a:t>
                      </a:r>
                      <a:endParaRPr lang="en-SG" sz="1600" dirty="0">
                        <a:solidFill>
                          <a:srgbClr val="C00000"/>
                        </a:solidFill>
                      </a:endParaRPr>
                    </a:p>
                  </a:txBody>
                  <a:tcPr/>
                </a:tc>
                <a:tc>
                  <a:txBody>
                    <a:bodyPr/>
                    <a:lstStyle/>
                    <a:p>
                      <a:r>
                        <a:rPr lang="en-US" sz="1600" dirty="0" smtClean="0">
                          <a:solidFill>
                            <a:srgbClr val="C00000"/>
                          </a:solidFill>
                        </a:rPr>
                        <a:t>5</a:t>
                      </a:r>
                      <a:endParaRPr lang="en-SG" sz="1600" dirty="0">
                        <a:solidFill>
                          <a:srgbClr val="C00000"/>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r>
              <a:tr h="395163">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solidFill>
                            <a:srgbClr val="C00000"/>
                          </a:solidFill>
                        </a:rPr>
                        <a:t>9.6</a:t>
                      </a:r>
                      <a:endParaRPr lang="en-SG" sz="1600" dirty="0">
                        <a:solidFill>
                          <a:srgbClr val="C00000"/>
                        </a:solidFill>
                      </a:endParaRPr>
                    </a:p>
                  </a:txBody>
                  <a:tcPr/>
                </a:tc>
                <a:tc>
                  <a:txBody>
                    <a:bodyPr/>
                    <a:lstStyle/>
                    <a:p>
                      <a:r>
                        <a:rPr lang="en-US" sz="1600" dirty="0" smtClean="0">
                          <a:solidFill>
                            <a:srgbClr val="C00000"/>
                          </a:solidFill>
                        </a:rPr>
                        <a:t>19.6</a:t>
                      </a:r>
                      <a:endParaRPr lang="en-SG" sz="1600" dirty="0">
                        <a:solidFill>
                          <a:srgbClr val="C00000"/>
                        </a:solidFill>
                      </a:endParaRPr>
                    </a:p>
                  </a:txBody>
                  <a:tcPr/>
                </a:tc>
                <a:tc>
                  <a:txBody>
                    <a:bodyPr/>
                    <a:lstStyle/>
                    <a:p>
                      <a:r>
                        <a:rPr lang="en-US" sz="1600" dirty="0" smtClean="0">
                          <a:solidFill>
                            <a:srgbClr val="002060"/>
                          </a:solidFill>
                        </a:rPr>
                        <a:t>5.6</a:t>
                      </a:r>
                      <a:endParaRPr lang="en-SG" sz="1600" dirty="0">
                        <a:solidFill>
                          <a:srgbClr val="002060"/>
                        </a:solidFill>
                      </a:endParaRPr>
                    </a:p>
                  </a:txBody>
                  <a:tcPr/>
                </a:tc>
                <a:tc>
                  <a:txBody>
                    <a:bodyPr/>
                    <a:lstStyle/>
                    <a:p>
                      <a:r>
                        <a:rPr lang="en-US" sz="1600" dirty="0" smtClean="0">
                          <a:solidFill>
                            <a:srgbClr val="002060"/>
                          </a:solidFill>
                        </a:rPr>
                        <a:t>15.6</a:t>
                      </a:r>
                      <a:endParaRPr lang="en-SG" sz="1600" dirty="0">
                        <a:solidFill>
                          <a:srgbClr val="002060"/>
                        </a:solidFill>
                      </a:endParaRPr>
                    </a:p>
                  </a:txBody>
                  <a:tcPr/>
                </a:tc>
              </a:tr>
              <a:tr h="395163">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solidFill>
                            <a:srgbClr val="C00000"/>
                          </a:solidFill>
                        </a:rPr>
                        <a:t>10</a:t>
                      </a:r>
                      <a:endParaRPr lang="en-SG" sz="1600" dirty="0">
                        <a:solidFill>
                          <a:srgbClr val="C00000"/>
                        </a:solidFill>
                      </a:endParaRPr>
                    </a:p>
                  </a:txBody>
                  <a:tcPr/>
                </a:tc>
                <a:tc>
                  <a:txBody>
                    <a:bodyPr/>
                    <a:lstStyle/>
                    <a:p>
                      <a:r>
                        <a:rPr lang="en-US" sz="1600" dirty="0" smtClean="0">
                          <a:solidFill>
                            <a:srgbClr val="C00000"/>
                          </a:solidFill>
                        </a:rPr>
                        <a:t>10</a:t>
                      </a:r>
                      <a:endParaRPr lang="en-SG" sz="1600" dirty="0">
                        <a:solidFill>
                          <a:srgbClr val="C00000"/>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r>
              <a:tr h="617104">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solidFill>
                            <a:srgbClr val="C00000"/>
                          </a:solidFill>
                        </a:rPr>
                        <a:t>-83.9</a:t>
                      </a:r>
                      <a:endParaRPr lang="en-SG" sz="1600" dirty="0">
                        <a:solidFill>
                          <a:srgbClr val="C00000"/>
                        </a:solidFill>
                      </a:endParaRPr>
                    </a:p>
                  </a:txBody>
                  <a:tcPr/>
                </a:tc>
                <a:tc>
                  <a:txBody>
                    <a:bodyPr/>
                    <a:lstStyle/>
                    <a:p>
                      <a:r>
                        <a:rPr lang="en-US" sz="1600" dirty="0" smtClean="0">
                          <a:solidFill>
                            <a:srgbClr val="C00000"/>
                          </a:solidFill>
                        </a:rPr>
                        <a:t>-77.9</a:t>
                      </a:r>
                      <a:endParaRPr lang="en-SG" sz="1600" dirty="0">
                        <a:solidFill>
                          <a:srgbClr val="C00000"/>
                        </a:solidFill>
                      </a:endParaRPr>
                    </a:p>
                  </a:txBody>
                  <a:tcPr/>
                </a:tc>
                <a:tc>
                  <a:txBody>
                    <a:bodyPr/>
                    <a:lstStyle/>
                    <a:p>
                      <a:r>
                        <a:rPr lang="en-US" sz="1600" dirty="0" smtClean="0">
                          <a:solidFill>
                            <a:srgbClr val="002060"/>
                          </a:solidFill>
                        </a:rPr>
                        <a:t>-87.9</a:t>
                      </a:r>
                      <a:endParaRPr lang="en-SG" sz="1600" dirty="0">
                        <a:solidFill>
                          <a:srgbClr val="002060"/>
                        </a:solidFill>
                      </a:endParaRPr>
                    </a:p>
                  </a:txBody>
                  <a:tcPr/>
                </a:tc>
                <a:tc>
                  <a:txBody>
                    <a:bodyPr/>
                    <a:lstStyle/>
                    <a:p>
                      <a:r>
                        <a:rPr lang="en-US" sz="1600" dirty="0" smtClean="0">
                          <a:solidFill>
                            <a:srgbClr val="002060"/>
                          </a:solidFill>
                        </a:rPr>
                        <a:t>-81.9</a:t>
                      </a:r>
                      <a:endParaRPr lang="en-SG" sz="1600" dirty="0">
                        <a:solidFill>
                          <a:srgbClr val="002060"/>
                        </a:solidFill>
                      </a:endParaRPr>
                    </a:p>
                  </a:txBody>
                  <a:tcPr/>
                </a:tc>
              </a:tr>
              <a:tr h="395163">
                <a:tc>
                  <a:txBody>
                    <a:bodyPr/>
                    <a:lstStyle/>
                    <a:p>
                      <a:r>
                        <a:rPr lang="en-US" sz="1600" dirty="0" smtClean="0"/>
                        <a:t>Path loss at d km (dB)</a:t>
                      </a:r>
                      <a:endParaRPr lang="en-SG" sz="1600" dirty="0"/>
                    </a:p>
                  </a:txBody>
                  <a:tcPr/>
                </a:tc>
                <a:tc>
                  <a:txBody>
                    <a:bodyPr/>
                    <a:lstStyle/>
                    <a:p>
                      <a:r>
                        <a:rPr lang="en-US" sz="1600" dirty="0" smtClean="0">
                          <a:solidFill>
                            <a:srgbClr val="C00000"/>
                          </a:solidFill>
                        </a:rPr>
                        <a:t>83.5</a:t>
                      </a:r>
                      <a:endParaRPr lang="en-SG" sz="1600" dirty="0">
                        <a:solidFill>
                          <a:srgbClr val="C00000"/>
                        </a:solidFill>
                      </a:endParaRPr>
                    </a:p>
                  </a:txBody>
                  <a:tcPr/>
                </a:tc>
                <a:tc>
                  <a:txBody>
                    <a:bodyPr/>
                    <a:lstStyle/>
                    <a:p>
                      <a:r>
                        <a:rPr lang="en-US" sz="1600" dirty="0" smtClean="0">
                          <a:solidFill>
                            <a:srgbClr val="C00000"/>
                          </a:solidFill>
                        </a:rPr>
                        <a:t>87.5</a:t>
                      </a:r>
                      <a:endParaRPr lang="en-SG" sz="1600" dirty="0">
                        <a:solidFill>
                          <a:srgbClr val="C00000"/>
                        </a:solidFill>
                      </a:endParaRPr>
                    </a:p>
                  </a:txBody>
                  <a:tcPr/>
                </a:tc>
                <a:tc>
                  <a:txBody>
                    <a:bodyPr/>
                    <a:lstStyle/>
                    <a:p>
                      <a:r>
                        <a:rPr lang="en-US" sz="1600" dirty="0" smtClean="0">
                          <a:solidFill>
                            <a:srgbClr val="002060"/>
                          </a:solidFill>
                        </a:rPr>
                        <a:t>83.5</a:t>
                      </a:r>
                      <a:endParaRPr lang="en-SG" sz="1600" dirty="0">
                        <a:solidFill>
                          <a:srgbClr val="002060"/>
                        </a:solidFill>
                      </a:endParaRPr>
                    </a:p>
                  </a:txBody>
                  <a:tcPr/>
                </a:tc>
                <a:tc>
                  <a:txBody>
                    <a:bodyPr/>
                    <a:lstStyle/>
                    <a:p>
                      <a:r>
                        <a:rPr lang="en-US" sz="1600" dirty="0" smtClean="0">
                          <a:solidFill>
                            <a:srgbClr val="002060"/>
                          </a:solidFill>
                        </a:rPr>
                        <a:t>87.5</a:t>
                      </a:r>
                      <a:endParaRPr lang="en-SG" sz="1600" dirty="0">
                        <a:solidFill>
                          <a:srgbClr val="002060"/>
                        </a:solidFill>
                      </a:endParaRPr>
                    </a:p>
                  </a:txBody>
                  <a:tcPr/>
                </a:tc>
              </a:tr>
              <a:tr h="395163">
                <a:tc>
                  <a:txBody>
                    <a:bodyPr/>
                    <a:lstStyle/>
                    <a:p>
                      <a:r>
                        <a:rPr lang="en-US" sz="1600" dirty="0" smtClean="0"/>
                        <a:t>d (m) (50%,</a:t>
                      </a:r>
                      <a:r>
                        <a:rPr lang="en-US" sz="1600" baseline="0" dirty="0" smtClean="0"/>
                        <a:t> 99.9%</a:t>
                      </a:r>
                      <a:r>
                        <a:rPr lang="en-US" sz="1600" dirty="0" smtClean="0"/>
                        <a:t>)</a:t>
                      </a:r>
                      <a:endParaRPr lang="en-SG" sz="1600" dirty="0"/>
                    </a:p>
                  </a:txBody>
                  <a:tcPr/>
                </a:tc>
                <a:tc>
                  <a:txBody>
                    <a:bodyPr/>
                    <a:lstStyle/>
                    <a:p>
                      <a:r>
                        <a:rPr lang="en-US" sz="1600" dirty="0" smtClean="0">
                          <a:solidFill>
                            <a:srgbClr val="C00000"/>
                          </a:solidFill>
                        </a:rPr>
                        <a:t>1.9</a:t>
                      </a:r>
                      <a:endParaRPr lang="en-SG" sz="1600" dirty="0">
                        <a:solidFill>
                          <a:srgbClr val="C00000"/>
                        </a:solidFill>
                      </a:endParaRPr>
                    </a:p>
                  </a:txBody>
                  <a:tcPr/>
                </a:tc>
                <a:tc>
                  <a:txBody>
                    <a:bodyPr/>
                    <a:lstStyle/>
                    <a:p>
                      <a:r>
                        <a:rPr lang="en-US" sz="1600" dirty="0" smtClean="0">
                          <a:solidFill>
                            <a:srgbClr val="C00000"/>
                          </a:solidFill>
                        </a:rPr>
                        <a:t>2.4</a:t>
                      </a:r>
                      <a:endParaRPr lang="en-SG" sz="1600" dirty="0">
                        <a:solidFill>
                          <a:srgbClr val="C00000"/>
                        </a:solidFill>
                      </a:endParaRPr>
                    </a:p>
                  </a:txBody>
                  <a:tcPr/>
                </a:tc>
                <a:tc>
                  <a:txBody>
                    <a:bodyPr/>
                    <a:lstStyle/>
                    <a:p>
                      <a:r>
                        <a:rPr lang="en-US" sz="1600" dirty="0" smtClean="0">
                          <a:solidFill>
                            <a:srgbClr val="002060"/>
                          </a:solidFill>
                        </a:rPr>
                        <a:t>1.9</a:t>
                      </a:r>
                      <a:endParaRPr lang="en-SG" sz="1600" dirty="0">
                        <a:solidFill>
                          <a:srgbClr val="002060"/>
                        </a:solidFill>
                      </a:endParaRPr>
                    </a:p>
                  </a:txBody>
                  <a:tcPr/>
                </a:tc>
                <a:tc>
                  <a:txBody>
                    <a:bodyPr/>
                    <a:lstStyle/>
                    <a:p>
                      <a:r>
                        <a:rPr lang="en-US" sz="1600" dirty="0" smtClean="0">
                          <a:solidFill>
                            <a:srgbClr val="002060"/>
                          </a:solidFill>
                        </a:rPr>
                        <a:t>2.4</a:t>
                      </a:r>
                      <a:endParaRPr lang="en-SG" sz="1600" dirty="0">
                        <a:solidFill>
                          <a:srgbClr val="002060"/>
                        </a:solidFill>
                      </a:endParaRPr>
                    </a:p>
                  </a:txBody>
                  <a:tcPr/>
                </a:tc>
              </a:tr>
              <a:tr h="395163">
                <a:tc>
                  <a:txBody>
                    <a:bodyPr/>
                    <a:lstStyle/>
                    <a:p>
                      <a:r>
                        <a:rPr lang="en-US" sz="1600" dirty="0" smtClean="0"/>
                        <a:t>d</a:t>
                      </a:r>
                      <a:r>
                        <a:rPr lang="en-US" sz="1600" baseline="0" dirty="0" smtClean="0"/>
                        <a:t> (m) (50%, 10%)</a:t>
                      </a:r>
                      <a:endParaRPr lang="en-SG" sz="1600" dirty="0"/>
                    </a:p>
                  </a:txBody>
                  <a:tcPr/>
                </a:tc>
                <a:tc>
                  <a:txBody>
                    <a:bodyPr/>
                    <a:lstStyle/>
                    <a:p>
                      <a:r>
                        <a:rPr lang="en-US" sz="1600" dirty="0" smtClean="0">
                          <a:solidFill>
                            <a:srgbClr val="C00000"/>
                          </a:solidFill>
                        </a:rPr>
                        <a:t>2.1</a:t>
                      </a:r>
                      <a:endParaRPr lang="en-SG" sz="1600" dirty="0">
                        <a:solidFill>
                          <a:srgbClr val="C00000"/>
                        </a:solidFill>
                      </a:endParaRPr>
                    </a:p>
                  </a:txBody>
                  <a:tcPr/>
                </a:tc>
                <a:tc>
                  <a:txBody>
                    <a:bodyPr/>
                    <a:lstStyle/>
                    <a:p>
                      <a:r>
                        <a:rPr lang="en-US" sz="1600" dirty="0" smtClean="0">
                          <a:solidFill>
                            <a:srgbClr val="C00000"/>
                          </a:solidFill>
                        </a:rPr>
                        <a:t>2.7</a:t>
                      </a:r>
                      <a:endParaRPr lang="en-SG" sz="1600" dirty="0">
                        <a:solidFill>
                          <a:srgbClr val="C00000"/>
                        </a:solidFill>
                      </a:endParaRPr>
                    </a:p>
                  </a:txBody>
                  <a:tcPr/>
                </a:tc>
                <a:tc>
                  <a:txBody>
                    <a:bodyPr/>
                    <a:lstStyle/>
                    <a:p>
                      <a:r>
                        <a:rPr lang="en-US" sz="1600" dirty="0" smtClean="0">
                          <a:solidFill>
                            <a:srgbClr val="002060"/>
                          </a:solidFill>
                        </a:rPr>
                        <a:t>2.1</a:t>
                      </a:r>
                      <a:endParaRPr lang="en-SG" sz="1600" dirty="0">
                        <a:solidFill>
                          <a:srgbClr val="002060"/>
                        </a:solidFill>
                      </a:endParaRPr>
                    </a:p>
                  </a:txBody>
                  <a:tcPr/>
                </a:tc>
                <a:tc>
                  <a:txBody>
                    <a:bodyPr/>
                    <a:lstStyle/>
                    <a:p>
                      <a:r>
                        <a:rPr lang="en-US" sz="1600" dirty="0" smtClean="0">
                          <a:solidFill>
                            <a:srgbClr val="002060"/>
                          </a:solidFill>
                        </a:rPr>
                        <a:t>2.7</a:t>
                      </a:r>
                      <a:endParaRPr lang="en-SG" sz="1600" dirty="0">
                        <a:solidFill>
                          <a:srgbClr val="002060"/>
                        </a:solidFill>
                      </a:endParaRPr>
                    </a:p>
                  </a:txBody>
                  <a:tcPr/>
                </a:tc>
              </a:tr>
            </a:tbl>
          </a:graphicData>
        </a:graphic>
      </p:graphicFrame>
      <p:sp>
        <p:nvSpPr>
          <p:cNvPr id="8" name="TextBox 7"/>
          <p:cNvSpPr txBox="1"/>
          <p:nvPr/>
        </p:nvSpPr>
        <p:spPr>
          <a:xfrm>
            <a:off x="827584" y="6021288"/>
            <a:ext cx="5040162" cy="338554"/>
          </a:xfrm>
          <a:prstGeom prst="rect">
            <a:avLst/>
          </a:prstGeom>
          <a:noFill/>
        </p:spPr>
        <p:txBody>
          <a:bodyPr wrap="none" rtlCol="0">
            <a:spAutoFit/>
          </a:bodyPr>
          <a:lstStyle/>
          <a:p>
            <a:r>
              <a:rPr lang="en-US" sz="1600" b="0" dirty="0" smtClean="0"/>
              <a:t>Case 3: L-CPE to H-CPE  	Case 4: H-CPE to L-CPE</a:t>
            </a:r>
            <a:endParaRPr lang="en-SG" sz="1600"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p:txBody>
          <a:bodyPr/>
          <a:lstStyle/>
          <a:p>
            <a:r>
              <a:rPr lang="en-US" dirty="0" smtClean="0"/>
              <a:t>Based on our preliminary calculation, we find that: </a:t>
            </a:r>
            <a:endParaRPr lang="en-SG" dirty="0"/>
          </a:p>
        </p:txBody>
      </p:sp>
      <p:graphicFrame>
        <p:nvGraphicFramePr>
          <p:cNvPr id="4" name="Table 3"/>
          <p:cNvGraphicFramePr>
            <a:graphicFrameLocks noGrp="1"/>
          </p:cNvGraphicFramePr>
          <p:nvPr/>
        </p:nvGraphicFramePr>
        <p:xfrm>
          <a:off x="323528" y="2708920"/>
          <a:ext cx="8424938" cy="2225040"/>
        </p:xfrm>
        <a:graphic>
          <a:graphicData uri="http://schemas.openxmlformats.org/drawingml/2006/table">
            <a:tbl>
              <a:tblPr firstRow="1" bandRow="1">
                <a:tableStyleId>{0E3FDE45-AF77-4B5C-9715-49D594BDF05E}</a:tableStyleId>
              </a:tblPr>
              <a:tblGrid>
                <a:gridCol w="2880320"/>
                <a:gridCol w="1440160"/>
                <a:gridCol w="1368152"/>
                <a:gridCol w="1253042"/>
                <a:gridCol w="1483264"/>
              </a:tblGrid>
              <a:tr h="370840">
                <a:tc>
                  <a:txBody>
                    <a:bodyPr/>
                    <a:lstStyle/>
                    <a:p>
                      <a:r>
                        <a:rPr lang="en-US" dirty="0" smtClean="0"/>
                        <a:t>Scenario</a:t>
                      </a:r>
                      <a:r>
                        <a:rPr lang="en-US" baseline="0" dirty="0" smtClean="0"/>
                        <a:t>s</a:t>
                      </a:r>
                      <a:endParaRPr lang="en-SG" dirty="0"/>
                    </a:p>
                  </a:txBody>
                  <a:tcPr/>
                </a:tc>
                <a:tc gridSpan="4">
                  <a:txBody>
                    <a:bodyPr/>
                    <a:lstStyle/>
                    <a:p>
                      <a:r>
                        <a:rPr lang="en-US" dirty="0" smtClean="0"/>
                        <a:t>Maximum Communication range (km) (50%, 99.9%)</a:t>
                      </a:r>
                      <a:endParaRPr lang="en-SG" dirty="0"/>
                    </a:p>
                  </a:txBody>
                  <a:tcPr/>
                </a:tc>
                <a:tc hMerge="1">
                  <a:txBody>
                    <a:bodyPr/>
                    <a:lstStyle/>
                    <a:p>
                      <a:endParaRPr lang="en-SG" dirty="0"/>
                    </a:p>
                  </a:txBody>
                  <a:tcPr/>
                </a:tc>
                <a:tc hMerge="1">
                  <a:txBody>
                    <a:bodyPr/>
                    <a:lstStyle/>
                    <a:p>
                      <a:endParaRPr lang="en-SG" dirty="0"/>
                    </a:p>
                  </a:txBody>
                  <a:tcPr/>
                </a:tc>
                <a:tc hMerge="1">
                  <a:txBody>
                    <a:bodyPr/>
                    <a:lstStyle/>
                    <a:p>
                      <a:endParaRPr lang="en-SG" dirty="0"/>
                    </a:p>
                  </a:txBody>
                  <a:tcPr/>
                </a:tc>
              </a:tr>
              <a:tr h="370840">
                <a:tc>
                  <a:txBody>
                    <a:bodyPr/>
                    <a:lstStyle/>
                    <a:p>
                      <a:r>
                        <a:rPr lang="en-US" dirty="0" smtClean="0"/>
                        <a:t>Bandwidth (MHz)</a:t>
                      </a:r>
                      <a:endParaRPr lang="en-SG" dirty="0"/>
                    </a:p>
                  </a:txBody>
                  <a:tcPr>
                    <a:solidFill>
                      <a:schemeClr val="accent5">
                        <a:lumMod val="60000"/>
                        <a:lumOff val="40000"/>
                      </a:schemeClr>
                    </a:solidFill>
                  </a:tcPr>
                </a:tc>
                <a:tc>
                  <a:txBody>
                    <a:bodyPr/>
                    <a:lstStyle/>
                    <a:p>
                      <a:r>
                        <a:rPr lang="en-US" dirty="0" smtClean="0"/>
                        <a:t>1.5 </a:t>
                      </a:r>
                      <a:endParaRPr lang="en-SG" dirty="0"/>
                    </a:p>
                  </a:txBody>
                  <a:tcPr>
                    <a:solidFill>
                      <a:schemeClr val="accent5">
                        <a:lumMod val="60000"/>
                        <a:lumOff val="40000"/>
                      </a:schemeClr>
                    </a:solidFill>
                  </a:tcPr>
                </a:tc>
                <a:tc>
                  <a:txBody>
                    <a:bodyPr/>
                    <a:lstStyle/>
                    <a:p>
                      <a:r>
                        <a:rPr lang="en-US" dirty="0" smtClean="0"/>
                        <a:t>1</a:t>
                      </a:r>
                      <a:endParaRPr lang="en-SG" dirty="0"/>
                    </a:p>
                  </a:txBody>
                  <a:tcPr>
                    <a:solidFill>
                      <a:schemeClr val="accent5">
                        <a:lumMod val="60000"/>
                        <a:lumOff val="40000"/>
                      </a:schemeClr>
                    </a:solidFill>
                  </a:tcPr>
                </a:tc>
                <a:tc>
                  <a:txBody>
                    <a:bodyPr/>
                    <a:lstStyle/>
                    <a:p>
                      <a:r>
                        <a:rPr lang="en-US" dirty="0" smtClean="0"/>
                        <a:t>0.5</a:t>
                      </a:r>
                      <a:endParaRPr lang="en-SG" dirty="0"/>
                    </a:p>
                  </a:txBody>
                  <a:tcPr>
                    <a:solidFill>
                      <a:schemeClr val="accent5">
                        <a:lumMod val="60000"/>
                        <a:lumOff val="40000"/>
                      </a:schemeClr>
                    </a:solidFill>
                  </a:tcPr>
                </a:tc>
                <a:tc>
                  <a:txBody>
                    <a:bodyPr/>
                    <a:lstStyle/>
                    <a:p>
                      <a:r>
                        <a:rPr lang="en-US" dirty="0" smtClean="0"/>
                        <a:t>0.2</a:t>
                      </a:r>
                      <a:endParaRPr lang="en-SG" dirty="0"/>
                    </a:p>
                  </a:txBody>
                  <a:tcPr>
                    <a:solidFill>
                      <a:schemeClr val="accent5">
                        <a:lumMod val="60000"/>
                        <a:lumOff val="40000"/>
                      </a:schemeClr>
                    </a:solidFill>
                  </a:tcPr>
                </a:tc>
              </a:tr>
              <a:tr h="370840">
                <a:tc>
                  <a:txBody>
                    <a:bodyPr/>
                    <a:lstStyle/>
                    <a:p>
                      <a:r>
                        <a:rPr lang="en-US" dirty="0" smtClean="0"/>
                        <a:t>Number of sub-channel</a:t>
                      </a:r>
                      <a:endParaRPr lang="en-SG" dirty="0"/>
                    </a:p>
                  </a:txBody>
                  <a:tcPr>
                    <a:solidFill>
                      <a:schemeClr val="accent5">
                        <a:lumMod val="60000"/>
                        <a:lumOff val="40000"/>
                      </a:schemeClr>
                    </a:solidFill>
                  </a:tcPr>
                </a:tc>
                <a:tc>
                  <a:txBody>
                    <a:bodyPr/>
                    <a:lstStyle/>
                    <a:p>
                      <a:r>
                        <a:rPr lang="en-US" dirty="0" smtClean="0"/>
                        <a:t>15</a:t>
                      </a:r>
                      <a:endParaRPr lang="en-SG" dirty="0"/>
                    </a:p>
                  </a:txBody>
                  <a:tcPr>
                    <a:solidFill>
                      <a:schemeClr val="accent5">
                        <a:lumMod val="60000"/>
                        <a:lumOff val="40000"/>
                      </a:schemeClr>
                    </a:solidFill>
                  </a:tcPr>
                </a:tc>
                <a:tc>
                  <a:txBody>
                    <a:bodyPr/>
                    <a:lstStyle/>
                    <a:p>
                      <a:r>
                        <a:rPr lang="en-US" dirty="0" smtClean="0"/>
                        <a:t>10</a:t>
                      </a:r>
                      <a:endParaRPr lang="en-SG" dirty="0"/>
                    </a:p>
                  </a:txBody>
                  <a:tcPr>
                    <a:solidFill>
                      <a:schemeClr val="accent5">
                        <a:lumMod val="60000"/>
                        <a:lumOff val="40000"/>
                      </a:schemeClr>
                    </a:solidFill>
                  </a:tcPr>
                </a:tc>
                <a:tc>
                  <a:txBody>
                    <a:bodyPr/>
                    <a:lstStyle/>
                    <a:p>
                      <a:r>
                        <a:rPr lang="en-US" dirty="0" smtClean="0"/>
                        <a:t>5</a:t>
                      </a:r>
                      <a:endParaRPr lang="en-SG" dirty="0"/>
                    </a:p>
                  </a:txBody>
                  <a:tcPr>
                    <a:solidFill>
                      <a:schemeClr val="accent5">
                        <a:lumMod val="60000"/>
                        <a:lumOff val="40000"/>
                      </a:schemeClr>
                    </a:solidFill>
                  </a:tcPr>
                </a:tc>
                <a:tc>
                  <a:txBody>
                    <a:bodyPr/>
                    <a:lstStyle/>
                    <a:p>
                      <a:r>
                        <a:rPr lang="en-US" dirty="0" smtClean="0"/>
                        <a:t>2</a:t>
                      </a:r>
                      <a:endParaRPr lang="en-SG" dirty="0"/>
                    </a:p>
                  </a:txBody>
                  <a:tcPr>
                    <a:solidFill>
                      <a:schemeClr val="accent5">
                        <a:lumMod val="60000"/>
                        <a:lumOff val="40000"/>
                      </a:schemeClr>
                    </a:solidFill>
                  </a:tcPr>
                </a:tc>
              </a:tr>
              <a:tr h="370840">
                <a:tc>
                  <a:txBody>
                    <a:bodyPr/>
                    <a:lstStyle/>
                    <a:p>
                      <a:r>
                        <a:rPr lang="en-US" dirty="0" smtClean="0"/>
                        <a:t>L-CPE to H-CPE (case 3)</a:t>
                      </a:r>
                    </a:p>
                  </a:txBody>
                  <a:tcPr>
                    <a:solidFill>
                      <a:schemeClr val="accent3">
                        <a:lumMod val="85000"/>
                      </a:schemeClr>
                    </a:solidFill>
                  </a:tcPr>
                </a:tc>
                <a:tc>
                  <a:txBody>
                    <a:bodyPr/>
                    <a:lstStyle/>
                    <a:p>
                      <a:r>
                        <a:rPr lang="en-US" dirty="0" smtClean="0"/>
                        <a:t>1.90</a:t>
                      </a:r>
                      <a:endParaRPr lang="en-SG" dirty="0"/>
                    </a:p>
                  </a:txBody>
                  <a:tcPr/>
                </a:tc>
                <a:tc>
                  <a:txBody>
                    <a:bodyPr/>
                    <a:lstStyle/>
                    <a:p>
                      <a:r>
                        <a:rPr lang="en-US" dirty="0" smtClean="0"/>
                        <a:t>1.90</a:t>
                      </a:r>
                      <a:endParaRPr lang="en-SG" dirty="0"/>
                    </a:p>
                  </a:txBody>
                  <a:tcPr/>
                </a:tc>
                <a:tc>
                  <a:txBody>
                    <a:bodyPr/>
                    <a:lstStyle/>
                    <a:p>
                      <a:r>
                        <a:rPr lang="en-US" dirty="0" smtClean="0"/>
                        <a:t>1.90</a:t>
                      </a:r>
                      <a:endParaRPr lang="en-SG" dirty="0"/>
                    </a:p>
                  </a:txBody>
                  <a:tcPr/>
                </a:tc>
                <a:tc>
                  <a:txBody>
                    <a:bodyPr/>
                    <a:lstStyle/>
                    <a:p>
                      <a:r>
                        <a:rPr lang="en-US" dirty="0" smtClean="0"/>
                        <a:t>1.90</a:t>
                      </a:r>
                      <a:endParaRPr lang="en-SG" dirty="0"/>
                    </a:p>
                  </a:txBody>
                  <a:tcPr/>
                </a:tc>
              </a:tr>
              <a:tr h="370840">
                <a:tc>
                  <a:txBody>
                    <a:bodyPr/>
                    <a:lstStyle/>
                    <a:p>
                      <a:r>
                        <a:rPr lang="en-US" dirty="0" smtClean="0"/>
                        <a:t>H-CPE to L-CPE (case 4)</a:t>
                      </a:r>
                      <a:endParaRPr lang="en-SG" dirty="0"/>
                    </a:p>
                  </a:txBody>
                  <a:tcPr>
                    <a:solidFill>
                      <a:schemeClr val="accent3">
                        <a:lumMod val="85000"/>
                      </a:schemeClr>
                    </a:solidFill>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r>
              <a:tr h="370840">
                <a:tc>
                  <a:txBody>
                    <a:bodyPr/>
                    <a:lstStyle/>
                    <a:p>
                      <a:r>
                        <a:rPr lang="en-US" dirty="0" smtClean="0"/>
                        <a:t>H-CPE to H-CPE (case 5)</a:t>
                      </a:r>
                      <a:endParaRPr lang="en-SG" dirty="0"/>
                    </a:p>
                  </a:txBody>
                  <a:tcPr>
                    <a:solidFill>
                      <a:schemeClr val="accent3">
                        <a:lumMod val="85000"/>
                      </a:schemeClr>
                    </a:solidFill>
                  </a:tcPr>
                </a:tc>
                <a:tc>
                  <a:txBody>
                    <a:bodyPr/>
                    <a:lstStyle/>
                    <a:p>
                      <a:r>
                        <a:rPr lang="en-US" dirty="0" smtClean="0"/>
                        <a:t>4.06</a:t>
                      </a:r>
                      <a:endParaRPr lang="en-SG" dirty="0"/>
                    </a:p>
                  </a:txBody>
                  <a:tcPr/>
                </a:tc>
                <a:tc>
                  <a:txBody>
                    <a:bodyPr/>
                    <a:lstStyle/>
                    <a:p>
                      <a:r>
                        <a:rPr lang="en-US" dirty="0" smtClean="0"/>
                        <a:t>4.07</a:t>
                      </a:r>
                      <a:endParaRPr lang="en-SG" dirty="0"/>
                    </a:p>
                  </a:txBody>
                  <a:tcPr/>
                </a:tc>
                <a:tc>
                  <a:txBody>
                    <a:bodyPr/>
                    <a:lstStyle/>
                    <a:p>
                      <a:endParaRPr lang="en-SG" dirty="0"/>
                    </a:p>
                  </a:txBody>
                  <a:tcPr/>
                </a:tc>
                <a:tc>
                  <a:txBody>
                    <a:bodyPr/>
                    <a:lstStyle/>
                    <a:p>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SG" dirty="0"/>
          </a:p>
        </p:txBody>
      </p:sp>
      <p:sp>
        <p:nvSpPr>
          <p:cNvPr id="3" name="Content Placeholder 2"/>
          <p:cNvSpPr>
            <a:spLocks noGrp="1"/>
          </p:cNvSpPr>
          <p:nvPr>
            <p:ph idx="1"/>
          </p:nvPr>
        </p:nvSpPr>
        <p:spPr/>
        <p:txBody>
          <a:bodyPr/>
          <a:lstStyle/>
          <a:p>
            <a:pPr>
              <a:buNone/>
            </a:pPr>
            <a:r>
              <a:rPr lang="en-US" dirty="0" smtClean="0"/>
              <a:t>[1]</a:t>
            </a:r>
            <a:r>
              <a:rPr lang="en-SG" dirty="0" smtClean="0"/>
              <a:t> “Usage Cases in 802.22 Smart Grid and Critical Infrastructure Monitoring”, doc: IEEE 802.22-11/73r1 </a:t>
            </a:r>
            <a:endParaRPr lang="en-GB" dirty="0" smtClean="0"/>
          </a:p>
          <a:p>
            <a:pPr>
              <a:buNone/>
            </a:pPr>
            <a:r>
              <a:rPr lang="en-GB" dirty="0" smtClean="0"/>
              <a:t>[2] “</a:t>
            </a:r>
            <a:r>
              <a:rPr lang="en-US" altLang="ja-JP" dirty="0" smtClean="0">
                <a:ea typeface="ＭＳ Ｐゴシック" charset="-128"/>
              </a:rPr>
              <a:t>802.22b CPE Clarifications and Capabilities”, Doc: IEEE22-12-0018-00-000b</a:t>
            </a:r>
          </a:p>
          <a:p>
            <a:pPr>
              <a:buNone/>
            </a:pPr>
            <a:r>
              <a:rPr lang="en-US" dirty="0" smtClean="0">
                <a:ea typeface="ＭＳ Ｐゴシック" charset="-128"/>
              </a:rPr>
              <a:t>[3] 802.22 channel model, doc: </a:t>
            </a:r>
            <a:r>
              <a:rPr lang="en-US" altLang="ja-JP" dirty="0" smtClean="0">
                <a:ea typeface="ＭＳ Ｐゴシック" charset="-128"/>
              </a:rPr>
              <a:t>22-04-0002-18-0000-</a:t>
            </a:r>
            <a:r>
              <a:rPr lang="en-US" dirty="0" smtClean="0">
                <a:ea typeface="ＭＳ Ｐゴシック" charset="-128"/>
              </a:rPr>
              <a:t>wran-reference-model</a:t>
            </a:r>
          </a:p>
          <a:p>
            <a:pPr>
              <a:buNone/>
            </a:pPr>
            <a:r>
              <a:rPr lang="en-US" dirty="0" smtClean="0">
                <a:ea typeface="ＭＳ Ｐゴシック" charset="-128"/>
              </a:rPr>
              <a:t>[4] Std IEEE802.22-2011</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95536" y="620688"/>
            <a:ext cx="8429625" cy="5543550"/>
          </a:xfrm>
          <a:prstGeom prst="rect">
            <a:avLst/>
          </a:prstGeom>
          <a:noFill/>
          <a:ln w="9525">
            <a:noFill/>
            <a:miter lim="800000"/>
            <a:headEnd/>
            <a:tailEnd/>
          </a:ln>
        </p:spPr>
      </p:pic>
      <p:sp>
        <p:nvSpPr>
          <p:cNvPr id="8" name="TextBox 7"/>
          <p:cNvSpPr txBox="1"/>
          <p:nvPr/>
        </p:nvSpPr>
        <p:spPr>
          <a:xfrm>
            <a:off x="251520" y="6165304"/>
            <a:ext cx="8352928" cy="307777"/>
          </a:xfrm>
          <a:prstGeom prst="rect">
            <a:avLst/>
          </a:prstGeom>
          <a:noFill/>
        </p:spPr>
        <p:txBody>
          <a:bodyPr wrap="squar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620688"/>
            <a:ext cx="8534400" cy="5572125"/>
          </a:xfrm>
          <a:prstGeom prst="rect">
            <a:avLst/>
          </a:prstGeom>
          <a:noFill/>
          <a:ln w="9525">
            <a:noFill/>
            <a:miter lim="800000"/>
            <a:headEnd/>
            <a:tailEnd/>
          </a:ln>
        </p:spPr>
      </p:pic>
      <p:sp>
        <p:nvSpPr>
          <p:cNvPr id="3" name="TextBox 2"/>
          <p:cNvSpPr txBox="1"/>
          <p:nvPr/>
        </p:nvSpPr>
        <p:spPr>
          <a:xfrm>
            <a:off x="251520" y="6211669"/>
            <a:ext cx="8375691" cy="307777"/>
          </a:xfrm>
          <a:prstGeom prst="rect">
            <a:avLst/>
          </a:prstGeom>
          <a:noFill/>
        </p:spPr>
        <p:txBody>
          <a:bodyPr wrap="non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CPE Definitions [2]</a:t>
            </a:r>
            <a:endParaRPr lang="en-SG" dirty="0"/>
          </a:p>
        </p:txBody>
      </p:sp>
      <p:sp>
        <p:nvSpPr>
          <p:cNvPr id="3" name="Content Placeholder 2"/>
          <p:cNvSpPr>
            <a:spLocks noGrp="1"/>
          </p:cNvSpPr>
          <p:nvPr>
            <p:ph idx="1"/>
          </p:nvPr>
        </p:nvSpPr>
        <p:spPr/>
        <p:txBody>
          <a:bodyPr/>
          <a:lstStyle/>
          <a:p>
            <a:endParaRPr lang="en-SG" dirty="0"/>
          </a:p>
        </p:txBody>
      </p:sp>
      <p:graphicFrame>
        <p:nvGraphicFramePr>
          <p:cNvPr id="4" name="コンテンツ プレースホルダ 6"/>
          <p:cNvGraphicFramePr>
            <a:graphicFrameLocks/>
          </p:cNvGraphicFramePr>
          <p:nvPr/>
        </p:nvGraphicFramePr>
        <p:xfrm>
          <a:off x="179512" y="1234440"/>
          <a:ext cx="8713788" cy="5623560"/>
        </p:xfrm>
        <a:graphic>
          <a:graphicData uri="http://schemas.openxmlformats.org/drawingml/2006/table">
            <a:tbl>
              <a:tblPr/>
              <a:tblGrid>
                <a:gridCol w="565150"/>
                <a:gridCol w="660400"/>
                <a:gridCol w="2087513"/>
                <a:gridCol w="1944216"/>
                <a:gridCol w="2016224"/>
                <a:gridCol w="1440285"/>
              </a:tblGrid>
              <a:tr h="1648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A1/A2</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A3/A4/A5/A6</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B1</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B2/B3</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12611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Feature (L-CPE)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Non real-time event sensing/monitoring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 duty cycle,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Very large numbers,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Higher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conferencing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t>
                      </a:r>
                      <a:r>
                        <a:rPr kumimoji="1" lang="en-US" altLang="ja-JP" sz="1100" u="none" strike="noStrike" cap="none" normalizeH="0" baseline="0" dirty="0" smtClean="0">
                          <a:ln>
                            <a:noFill/>
                          </a:ln>
                          <a:effectLst/>
                        </a:rPr>
                        <a:t>Higher data rate</a:t>
                      </a:r>
                      <a:endPar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High-speed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41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Feature (H-CPE)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Multi-hop/Relaying among H-CPEs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Portable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Synchronous connections</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Supporting access for L-CPEs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PHY</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(single carrier or sub-carrier), Less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or full channels, Less or equal to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483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Radio</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SISO/MIMO (less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3577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L-CPRE 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(10~20Km) </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Mask in TVWS</a:t>
            </a:r>
            <a:endParaRPr lang="en-SG" dirty="0"/>
          </a:p>
        </p:txBody>
      </p:sp>
      <p:graphicFrame>
        <p:nvGraphicFramePr>
          <p:cNvPr id="4" name="Content Placeholder 3"/>
          <p:cNvGraphicFramePr>
            <a:graphicFrameLocks noGrp="1"/>
          </p:cNvGraphicFramePr>
          <p:nvPr>
            <p:ph idx="1"/>
          </p:nvPr>
        </p:nvGraphicFramePr>
        <p:xfrm>
          <a:off x="179512" y="1988840"/>
          <a:ext cx="8712968" cy="2692400"/>
        </p:xfrm>
        <a:graphic>
          <a:graphicData uri="http://schemas.openxmlformats.org/drawingml/2006/table">
            <a:tbl>
              <a:tblPr firstRow="1" bandRow="1">
                <a:tableStyleId>{0E3FDE45-AF77-4B5C-9715-49D594BDF05E}</a:tableStyleId>
              </a:tblPr>
              <a:tblGrid>
                <a:gridCol w="2136082"/>
                <a:gridCol w="1911232"/>
                <a:gridCol w="1911232"/>
                <a:gridCol w="1349105"/>
                <a:gridCol w="1405317"/>
              </a:tblGrid>
              <a:tr h="370840">
                <a:tc>
                  <a:txBody>
                    <a:bodyPr/>
                    <a:lstStyle/>
                    <a:p>
                      <a:r>
                        <a:rPr lang="en-US" sz="2000" dirty="0" smtClean="0"/>
                        <a:t>Type of TV bands device</a:t>
                      </a:r>
                      <a:endParaRPr lang="en-SG" sz="2000" dirty="0"/>
                    </a:p>
                  </a:txBody>
                  <a:tcPr/>
                </a:tc>
                <a:tc>
                  <a:txBody>
                    <a:bodyPr/>
                    <a:lstStyle/>
                    <a:p>
                      <a:r>
                        <a:rPr lang="en-US" sz="2000" dirty="0" smtClean="0"/>
                        <a:t>Average Transmission</a:t>
                      </a:r>
                    </a:p>
                    <a:p>
                      <a:r>
                        <a:rPr lang="en-US" sz="2000" dirty="0" smtClean="0"/>
                        <a:t>Power (6 MHz)</a:t>
                      </a:r>
                      <a:endParaRPr lang="en-SG" sz="2000" dirty="0"/>
                    </a:p>
                  </a:txBody>
                  <a:tcPr/>
                </a:tc>
                <a:tc>
                  <a:txBody>
                    <a:bodyPr/>
                    <a:lstStyle/>
                    <a:p>
                      <a:r>
                        <a:rPr lang="en-US" sz="2000" dirty="0" smtClean="0"/>
                        <a:t>EIRP Power Limit</a:t>
                      </a:r>
                    </a:p>
                    <a:p>
                      <a:r>
                        <a:rPr lang="en-US" sz="2000" dirty="0" smtClean="0"/>
                        <a:t>(6 MHz)</a:t>
                      </a:r>
                      <a:endParaRPr lang="en-SG" sz="2000" dirty="0"/>
                    </a:p>
                  </a:txBody>
                  <a:tcPr/>
                </a:tc>
                <a:tc>
                  <a:txBody>
                    <a:bodyPr/>
                    <a:lstStyle/>
                    <a:p>
                      <a:r>
                        <a:rPr lang="en-US" sz="2000" dirty="0" smtClean="0"/>
                        <a:t>PSD Limit</a:t>
                      </a:r>
                    </a:p>
                    <a:p>
                      <a:r>
                        <a:rPr lang="en-US" sz="2000" dirty="0" smtClean="0"/>
                        <a:t>(100 kHz)</a:t>
                      </a:r>
                      <a:endParaRPr lang="en-SG" sz="2000" dirty="0"/>
                    </a:p>
                  </a:txBody>
                  <a:tcPr/>
                </a:tc>
                <a:tc>
                  <a:txBody>
                    <a:bodyPr/>
                    <a:lstStyle/>
                    <a:p>
                      <a:r>
                        <a:rPr lang="en-US" sz="2000" dirty="0" smtClean="0"/>
                        <a:t>Adjacent Channel Limit (100 kHz)</a:t>
                      </a:r>
                      <a:endParaRPr lang="en-SG" sz="2000" dirty="0"/>
                    </a:p>
                  </a:txBody>
                  <a:tcPr/>
                </a:tc>
              </a:tr>
              <a:tr h="370840">
                <a:tc>
                  <a:txBody>
                    <a:bodyPr/>
                    <a:lstStyle/>
                    <a:p>
                      <a:r>
                        <a:rPr lang="en-US" sz="1800" dirty="0" smtClean="0"/>
                        <a:t>Fixed</a:t>
                      </a:r>
                      <a:endParaRPr lang="en-SG" sz="1800" dirty="0"/>
                    </a:p>
                  </a:txBody>
                  <a:tcPr/>
                </a:tc>
                <a:tc>
                  <a:txBody>
                    <a:bodyPr/>
                    <a:lstStyle/>
                    <a:p>
                      <a:r>
                        <a:rPr lang="en-US" sz="1800" dirty="0" smtClean="0"/>
                        <a:t>30 </a:t>
                      </a:r>
                      <a:r>
                        <a:rPr lang="en-US" sz="1800" dirty="0" err="1" smtClean="0"/>
                        <a:t>dBm</a:t>
                      </a:r>
                      <a:r>
                        <a:rPr lang="en-US" sz="1800" dirty="0" smtClean="0"/>
                        <a:t> (1 Watt)</a:t>
                      </a:r>
                      <a:endParaRPr lang="en-SG" sz="1800" dirty="0"/>
                    </a:p>
                  </a:txBody>
                  <a:tcPr/>
                </a:tc>
                <a:tc>
                  <a:txBody>
                    <a:bodyPr/>
                    <a:lstStyle/>
                    <a:p>
                      <a:r>
                        <a:rPr lang="en-US" sz="1800" dirty="0" smtClean="0"/>
                        <a:t>36 </a:t>
                      </a:r>
                      <a:r>
                        <a:rPr lang="en-US" sz="1800" dirty="0" err="1" smtClean="0"/>
                        <a:t>dBm</a:t>
                      </a:r>
                      <a:r>
                        <a:rPr lang="en-US" sz="1800" dirty="0" smtClean="0"/>
                        <a:t> (4 Watt)</a:t>
                      </a:r>
                      <a:endParaRPr lang="en-SG" sz="1800" dirty="0"/>
                    </a:p>
                  </a:txBody>
                  <a:tcPr/>
                </a:tc>
                <a:tc>
                  <a:txBody>
                    <a:bodyPr/>
                    <a:lstStyle/>
                    <a:p>
                      <a:r>
                        <a:rPr lang="en-US" sz="1800" dirty="0" smtClean="0"/>
                        <a:t>12.6 </a:t>
                      </a:r>
                      <a:r>
                        <a:rPr lang="en-US" sz="1800" dirty="0" err="1" smtClean="0"/>
                        <a:t>dBm</a:t>
                      </a:r>
                      <a:r>
                        <a:rPr lang="en-US" sz="1800" dirty="0" smtClean="0"/>
                        <a:t> </a:t>
                      </a:r>
                      <a:endParaRPr lang="en-SG" sz="1800" dirty="0"/>
                    </a:p>
                  </a:txBody>
                  <a:tcPr/>
                </a:tc>
                <a:tc>
                  <a:txBody>
                    <a:bodyPr/>
                    <a:lstStyle/>
                    <a:p>
                      <a:r>
                        <a:rPr lang="en-US" sz="1800" dirty="0" smtClean="0"/>
                        <a:t>-42.8 </a:t>
                      </a:r>
                      <a:r>
                        <a:rPr lang="en-US" sz="1800" dirty="0" err="1" smtClean="0"/>
                        <a:t>dBm</a:t>
                      </a:r>
                      <a:endParaRPr lang="en-SG" sz="1800" dirty="0"/>
                    </a:p>
                  </a:txBody>
                  <a:tcPr/>
                </a:tc>
              </a:tr>
              <a:tr h="370840">
                <a:tc>
                  <a:txBody>
                    <a:bodyPr/>
                    <a:lstStyle/>
                    <a:p>
                      <a:r>
                        <a:rPr lang="en-US" sz="1800" dirty="0" smtClean="0"/>
                        <a:t>Personal/Portable</a:t>
                      </a:r>
                    </a:p>
                  </a:txBody>
                  <a:tcPr/>
                </a:tc>
                <a:tc>
                  <a:txBody>
                    <a:bodyPr/>
                    <a:lstStyle/>
                    <a:p>
                      <a:r>
                        <a:rPr lang="en-US" sz="1800" dirty="0" smtClean="0"/>
                        <a:t>20 </a:t>
                      </a:r>
                      <a:r>
                        <a:rPr lang="en-US" sz="1800" dirty="0" err="1" smtClean="0"/>
                        <a:t>dBm</a:t>
                      </a:r>
                      <a:r>
                        <a:rPr lang="en-US" sz="1800" dirty="0" smtClean="0"/>
                        <a:t> (100 </a:t>
                      </a:r>
                      <a:r>
                        <a:rPr lang="en-US" sz="1800" dirty="0" err="1" smtClean="0"/>
                        <a:t>mW</a:t>
                      </a:r>
                      <a:r>
                        <a:rPr lang="en-US" sz="1800" dirty="0" smtClean="0"/>
                        <a:t>)</a:t>
                      </a:r>
                      <a:endParaRPr lang="en-SG" sz="1800" dirty="0"/>
                    </a:p>
                  </a:txBody>
                  <a:tcPr/>
                </a:tc>
                <a:tc>
                  <a:txBody>
                    <a:bodyPr/>
                    <a:lstStyle/>
                    <a:p>
                      <a:r>
                        <a:rPr lang="en-US" sz="1800" dirty="0" smtClean="0"/>
                        <a:t>20 </a:t>
                      </a:r>
                      <a:r>
                        <a:rPr lang="en-US" sz="1800" dirty="0" err="1" smtClean="0"/>
                        <a:t>dBm</a:t>
                      </a:r>
                      <a:r>
                        <a:rPr lang="en-US" sz="1800" dirty="0" smtClean="0"/>
                        <a:t> (100</a:t>
                      </a:r>
                      <a:r>
                        <a:rPr lang="en-US" sz="1800" baseline="0" dirty="0" smtClean="0"/>
                        <a:t> </a:t>
                      </a:r>
                      <a:r>
                        <a:rPr lang="en-US" sz="1800" dirty="0" err="1" smtClean="0"/>
                        <a:t>mW</a:t>
                      </a:r>
                      <a:r>
                        <a:rPr lang="en-US" sz="1800" dirty="0" smtClean="0"/>
                        <a:t>)</a:t>
                      </a:r>
                      <a:endParaRPr lang="en-SG" sz="1800" dirty="0"/>
                    </a:p>
                  </a:txBody>
                  <a:tcPr/>
                </a:tc>
                <a:tc>
                  <a:txBody>
                    <a:bodyPr/>
                    <a:lstStyle/>
                    <a:p>
                      <a:r>
                        <a:rPr lang="en-US" sz="1800" dirty="0" smtClean="0"/>
                        <a:t>2.6 </a:t>
                      </a:r>
                      <a:r>
                        <a:rPr lang="en-US" sz="1800" dirty="0" err="1" smtClean="0"/>
                        <a:t>dBm</a:t>
                      </a:r>
                      <a:endParaRPr lang="en-SG" sz="1800" dirty="0"/>
                    </a:p>
                  </a:txBody>
                  <a:tcPr/>
                </a:tc>
                <a:tc>
                  <a:txBody>
                    <a:bodyPr/>
                    <a:lstStyle/>
                    <a:p>
                      <a:r>
                        <a:rPr lang="en-US" sz="1800" dirty="0" smtClean="0"/>
                        <a:t>-52.8 </a:t>
                      </a:r>
                      <a:r>
                        <a:rPr lang="en-US" sz="1800" dirty="0" err="1" smtClean="0"/>
                        <a:t>dBm</a:t>
                      </a:r>
                      <a:endParaRPr lang="en-SG" sz="1800" dirty="0"/>
                    </a:p>
                  </a:txBody>
                  <a:tcPr/>
                </a:tc>
              </a:tr>
              <a:tr h="370840">
                <a:tc>
                  <a:txBody>
                    <a:bodyPr/>
                    <a:lstStyle/>
                    <a:p>
                      <a:r>
                        <a:rPr lang="en-US" sz="1800" dirty="0" smtClean="0"/>
                        <a:t>Sensing only </a:t>
                      </a:r>
                      <a:endParaRPr lang="en-SG" sz="1800" dirty="0"/>
                    </a:p>
                  </a:txBody>
                  <a:tcPr/>
                </a:tc>
                <a:tc>
                  <a:txBody>
                    <a:bodyPr/>
                    <a:lstStyle/>
                    <a:p>
                      <a:r>
                        <a:rPr lang="en-US" sz="1800" dirty="0" smtClean="0"/>
                        <a:t>17</a:t>
                      </a:r>
                      <a:r>
                        <a:rPr lang="en-US" sz="1800" baseline="0" dirty="0" smtClean="0"/>
                        <a:t> </a:t>
                      </a:r>
                      <a:r>
                        <a:rPr lang="en-US" sz="1800" baseline="0" dirty="0" err="1" smtClean="0"/>
                        <a:t>dBm</a:t>
                      </a:r>
                      <a:r>
                        <a:rPr lang="en-US" sz="1800" baseline="0" dirty="0" smtClean="0"/>
                        <a:t> (50 </a:t>
                      </a:r>
                      <a:r>
                        <a:rPr lang="en-US" sz="1800" baseline="0" dirty="0" err="1" smtClean="0"/>
                        <a:t>mW</a:t>
                      </a:r>
                      <a:r>
                        <a:rPr lang="en-US" sz="1800" baseline="0" dirty="0" smtClean="0"/>
                        <a:t>)</a:t>
                      </a:r>
                      <a:endParaRPr lang="en-SG" sz="1800" dirty="0"/>
                    </a:p>
                  </a:txBody>
                  <a:tcPr/>
                </a:tc>
                <a:tc>
                  <a:txBody>
                    <a:bodyPr/>
                    <a:lstStyle/>
                    <a:p>
                      <a:r>
                        <a:rPr lang="en-US" sz="1800" dirty="0" smtClean="0"/>
                        <a:t>17 </a:t>
                      </a:r>
                      <a:r>
                        <a:rPr lang="en-US" sz="1800" dirty="0" err="1" smtClean="0"/>
                        <a:t>dBm</a:t>
                      </a:r>
                      <a:r>
                        <a:rPr lang="en-US" sz="1800" baseline="0" dirty="0" smtClean="0"/>
                        <a:t> (50 </a:t>
                      </a:r>
                      <a:r>
                        <a:rPr lang="en-US" sz="1800" baseline="0" dirty="0" err="1" smtClean="0"/>
                        <a:t>mW</a:t>
                      </a:r>
                      <a:r>
                        <a:rPr lang="en-US" sz="1800" baseline="0" dirty="0" smtClean="0"/>
                        <a:t>)</a:t>
                      </a:r>
                      <a:endParaRPr lang="en-SG" sz="1800" dirty="0"/>
                    </a:p>
                  </a:txBody>
                  <a:tcPr/>
                </a:tc>
                <a:tc>
                  <a:txBody>
                    <a:bodyPr/>
                    <a:lstStyle/>
                    <a:p>
                      <a:r>
                        <a:rPr lang="en-US" sz="1800" dirty="0" smtClean="0"/>
                        <a:t>-0.4 </a:t>
                      </a:r>
                      <a:r>
                        <a:rPr lang="en-US" sz="1800" dirty="0" err="1" smtClean="0"/>
                        <a:t>dBm</a:t>
                      </a:r>
                      <a:endParaRPr lang="en-US" sz="1800" dirty="0" smtClean="0"/>
                    </a:p>
                  </a:txBody>
                  <a:tcPr/>
                </a:tc>
                <a:tc>
                  <a:txBody>
                    <a:bodyPr/>
                    <a:lstStyle/>
                    <a:p>
                      <a:r>
                        <a:rPr lang="en-US" sz="1800" dirty="0" smtClean="0"/>
                        <a:t>-55.8 </a:t>
                      </a:r>
                      <a:r>
                        <a:rPr lang="en-US" sz="1800" dirty="0" err="1" smtClean="0"/>
                        <a:t>dBm</a:t>
                      </a:r>
                      <a:endParaRPr lang="en-SG" sz="1800" dirty="0"/>
                    </a:p>
                  </a:txBody>
                  <a:tcPr/>
                </a:tc>
              </a:tr>
            </a:tbl>
          </a:graphicData>
        </a:graphic>
      </p:graphicFrame>
      <p:sp>
        <p:nvSpPr>
          <p:cNvPr id="5" name="Date Placeholder 4"/>
          <p:cNvSpPr>
            <a:spLocks noGrp="1"/>
          </p:cNvSpPr>
          <p:nvPr>
            <p:ph type="dt" sz="half" idx="10"/>
          </p:nvPr>
        </p:nvSpPr>
        <p:spPr>
          <a:xfrm>
            <a:off x="696913" y="332601"/>
            <a:ext cx="968214" cy="276999"/>
          </a:xfrm>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772400" cy="1066800"/>
          </a:xfrm>
        </p:spPr>
        <p:txBody>
          <a:bodyPr/>
          <a:lstStyle/>
          <a:p>
            <a:r>
              <a:rPr lang="en-US" dirty="0" smtClean="0"/>
              <a:t>Link Budget Analysis Assumption</a:t>
            </a:r>
            <a:endParaRPr lang="en-SG" dirty="0"/>
          </a:p>
        </p:txBody>
      </p:sp>
      <p:sp>
        <p:nvSpPr>
          <p:cNvPr id="3" name="Content Placeholder 2"/>
          <p:cNvSpPr>
            <a:spLocks noGrp="1"/>
          </p:cNvSpPr>
          <p:nvPr>
            <p:ph idx="1"/>
          </p:nvPr>
        </p:nvSpPr>
        <p:spPr>
          <a:xfrm>
            <a:off x="467544" y="1556792"/>
            <a:ext cx="8229600" cy="5112568"/>
          </a:xfrm>
        </p:spPr>
        <p:txBody>
          <a:bodyPr>
            <a:normAutofit lnSpcReduction="10000"/>
          </a:bodyPr>
          <a:lstStyle/>
          <a:p>
            <a:r>
              <a:rPr lang="en-US" sz="1900" b="0" dirty="0" smtClean="0"/>
              <a:t>LOS propagation model (ITU-R Rec. P.1546-1 model) is considered [3]. (Location probability= 50%, time probability = 99.9% / 10%)</a:t>
            </a:r>
          </a:p>
          <a:p>
            <a:r>
              <a:rPr lang="en-US" sz="1900" b="0" dirty="0" smtClean="0"/>
              <a:t>H-CPE and L-CPE receiver sensitivity level= -91.3 </a:t>
            </a:r>
            <a:r>
              <a:rPr lang="en-US" sz="1900" b="0" dirty="0" err="1" smtClean="0"/>
              <a:t>dBm</a:t>
            </a:r>
            <a:r>
              <a:rPr lang="en-US" sz="1900" b="0" dirty="0" smtClean="0"/>
              <a:t> for 6 MHz bandwidth [4].</a:t>
            </a:r>
          </a:p>
          <a:p>
            <a:r>
              <a:rPr lang="en-US" sz="1900" b="0" dirty="0" smtClean="0"/>
              <a:t>Base Station receiver sensitivity level= -94.5 </a:t>
            </a:r>
            <a:r>
              <a:rPr lang="en-US" sz="1900" b="0" dirty="0" err="1" smtClean="0"/>
              <a:t>dBm</a:t>
            </a:r>
            <a:r>
              <a:rPr lang="en-US" sz="1900" b="0" dirty="0" smtClean="0"/>
              <a:t> for 6 MHz bandwidth [4].</a:t>
            </a:r>
          </a:p>
          <a:p>
            <a:r>
              <a:rPr lang="en-US" sz="1900" b="0" dirty="0" smtClean="0"/>
              <a:t>Transmitter PSD emission limit follows FCC Third MO&amp;O</a:t>
            </a:r>
          </a:p>
          <a:p>
            <a:r>
              <a:rPr lang="en-US" sz="1900" b="0" dirty="0" smtClean="0"/>
              <a:t>H-CPE, L-CPE and base station follow the following settings.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900" b="0" dirty="0" smtClean="0"/>
              <a:t>Assume there is a penetration loss (approx 10 dB) when signal is travelled from indoor to outdoor or vice versa.</a:t>
            </a:r>
          </a:p>
          <a:p>
            <a:endParaRPr lang="en-SG" dirty="0"/>
          </a:p>
        </p:txBody>
      </p:sp>
      <p:graphicFrame>
        <p:nvGraphicFramePr>
          <p:cNvPr id="4" name="Table 3"/>
          <p:cNvGraphicFramePr>
            <a:graphicFrameLocks noGrp="1"/>
          </p:cNvGraphicFramePr>
          <p:nvPr/>
        </p:nvGraphicFramePr>
        <p:xfrm>
          <a:off x="1043608" y="3861048"/>
          <a:ext cx="6840758" cy="1676400"/>
        </p:xfrm>
        <a:graphic>
          <a:graphicData uri="http://schemas.openxmlformats.org/drawingml/2006/table">
            <a:tbl>
              <a:tblPr firstRow="1" bandRow="1">
                <a:tableStyleId>{0E3FDE45-AF77-4B5C-9715-49D594BDF05E}</a:tableStyleId>
              </a:tblPr>
              <a:tblGrid>
                <a:gridCol w="2230683"/>
                <a:gridCol w="1561477"/>
                <a:gridCol w="1561477"/>
                <a:gridCol w="1487121"/>
              </a:tblGrid>
              <a:tr h="331237">
                <a:tc>
                  <a:txBody>
                    <a:bodyPr/>
                    <a:lstStyle/>
                    <a:p>
                      <a:endParaRPr lang="en-SG" sz="1600" dirty="0"/>
                    </a:p>
                  </a:txBody>
                  <a:tcPr/>
                </a:tc>
                <a:tc>
                  <a:txBody>
                    <a:bodyPr/>
                    <a:lstStyle/>
                    <a:p>
                      <a:r>
                        <a:rPr lang="en-US" sz="1600" dirty="0" smtClean="0"/>
                        <a:t>H-CPE</a:t>
                      </a:r>
                      <a:endParaRPr lang="en-SG" sz="1600" dirty="0"/>
                    </a:p>
                  </a:txBody>
                  <a:tcPr/>
                </a:tc>
                <a:tc>
                  <a:txBody>
                    <a:bodyPr/>
                    <a:lstStyle/>
                    <a:p>
                      <a:r>
                        <a:rPr lang="en-US" sz="1600" dirty="0" smtClean="0"/>
                        <a:t>L-CPE</a:t>
                      </a:r>
                      <a:endParaRPr lang="en-SG" sz="1600" dirty="0"/>
                    </a:p>
                  </a:txBody>
                  <a:tcPr/>
                </a:tc>
                <a:tc>
                  <a:txBody>
                    <a:bodyPr/>
                    <a:lstStyle/>
                    <a:p>
                      <a:r>
                        <a:rPr lang="en-US" sz="1600" dirty="0" smtClean="0"/>
                        <a:t>Base</a:t>
                      </a:r>
                      <a:r>
                        <a:rPr lang="en-US" sz="1600" baseline="0" dirty="0" smtClean="0"/>
                        <a:t> Station</a:t>
                      </a:r>
                      <a:endParaRPr lang="en-SG" sz="1600" dirty="0"/>
                    </a:p>
                  </a:txBody>
                  <a:tcPr/>
                </a:tc>
              </a:tr>
              <a:tr h="331237">
                <a:tc>
                  <a:txBody>
                    <a:bodyPr/>
                    <a:lstStyle/>
                    <a:p>
                      <a:r>
                        <a:rPr lang="en-US" sz="1600" dirty="0" smtClean="0"/>
                        <a:t>Antenna</a:t>
                      </a:r>
                      <a:r>
                        <a:rPr lang="en-US" sz="1600" baseline="0" dirty="0" smtClean="0"/>
                        <a:t> Gain (</a:t>
                      </a:r>
                      <a:r>
                        <a:rPr lang="en-US" sz="1600" baseline="0" dirty="0" err="1" smtClean="0"/>
                        <a:t>dBi</a:t>
                      </a:r>
                      <a:r>
                        <a:rPr lang="en-US" sz="1600" baseline="0" dirty="0" smtClean="0"/>
                        <a:t>)</a:t>
                      </a:r>
                      <a:endParaRPr lang="en-SG" sz="1600" dirty="0"/>
                    </a:p>
                  </a:txBody>
                  <a:tcPr/>
                </a:tc>
                <a:tc>
                  <a:txBody>
                    <a:bodyPr/>
                    <a:lstStyle/>
                    <a:p>
                      <a:r>
                        <a:rPr lang="en-US" sz="1600" dirty="0" smtClean="0"/>
                        <a:t>6</a:t>
                      </a:r>
                      <a:endParaRPr lang="en-SG" sz="1600" dirty="0"/>
                    </a:p>
                  </a:txBody>
                  <a:tcPr/>
                </a:tc>
                <a:tc>
                  <a:txBody>
                    <a:bodyPr/>
                    <a:lstStyle/>
                    <a:p>
                      <a:r>
                        <a:rPr lang="en-US" sz="1600" dirty="0" smtClean="0"/>
                        <a:t>0</a:t>
                      </a:r>
                      <a:endParaRPr lang="en-SG" sz="1600" dirty="0"/>
                    </a:p>
                  </a:txBody>
                  <a:tcPr/>
                </a:tc>
                <a:tc>
                  <a:txBody>
                    <a:bodyPr/>
                    <a:lstStyle/>
                    <a:p>
                      <a:r>
                        <a:rPr lang="en-US" sz="1600" dirty="0" smtClean="0"/>
                        <a:t>6 </a:t>
                      </a:r>
                      <a:endParaRPr lang="en-SG" sz="1600" dirty="0"/>
                    </a:p>
                  </a:txBody>
                  <a:tcPr/>
                </a:tc>
              </a:tr>
              <a:tr h="331237">
                <a:tc>
                  <a:txBody>
                    <a:bodyPr/>
                    <a:lstStyle/>
                    <a:p>
                      <a:r>
                        <a:rPr lang="en-US" sz="1600" dirty="0" smtClean="0"/>
                        <a:t>Antenna Height (m)</a:t>
                      </a:r>
                      <a:endParaRPr lang="en-SG" sz="1600" dirty="0"/>
                    </a:p>
                  </a:txBody>
                  <a:tcPr/>
                </a:tc>
                <a:tc>
                  <a:txBody>
                    <a:bodyPr/>
                    <a:lstStyle/>
                    <a:p>
                      <a:r>
                        <a:rPr lang="en-US" sz="1600" dirty="0" smtClean="0"/>
                        <a:t>10</a:t>
                      </a:r>
                      <a:endParaRPr lang="en-SG" sz="1600" dirty="0"/>
                    </a:p>
                  </a:txBody>
                  <a:tcPr/>
                </a:tc>
                <a:tc>
                  <a:txBody>
                    <a:bodyPr/>
                    <a:lstStyle/>
                    <a:p>
                      <a:r>
                        <a:rPr lang="en-US" sz="1600" dirty="0" smtClean="0"/>
                        <a:t>2</a:t>
                      </a:r>
                      <a:endParaRPr lang="en-SG" sz="1600" dirty="0"/>
                    </a:p>
                  </a:txBody>
                  <a:tcPr/>
                </a:tc>
                <a:tc>
                  <a:txBody>
                    <a:bodyPr/>
                    <a:lstStyle/>
                    <a:p>
                      <a:r>
                        <a:rPr lang="en-US" sz="1600" dirty="0" smtClean="0"/>
                        <a:t>30/280</a:t>
                      </a:r>
                      <a:endParaRPr lang="en-SG" sz="1600" dirty="0"/>
                    </a:p>
                  </a:txBody>
                  <a:tcPr/>
                </a:tc>
              </a:tr>
              <a:tr h="331237">
                <a:tc>
                  <a:txBody>
                    <a:bodyPr/>
                    <a:lstStyle/>
                    <a:p>
                      <a:r>
                        <a:rPr lang="en-US" sz="1600" dirty="0" smtClean="0"/>
                        <a:t>Mode</a:t>
                      </a:r>
                      <a:endParaRPr lang="en-SG" sz="1600" dirty="0"/>
                    </a:p>
                  </a:txBody>
                  <a:tcPr/>
                </a:tc>
                <a:tc>
                  <a:txBody>
                    <a:bodyPr/>
                    <a:lstStyle/>
                    <a:p>
                      <a:r>
                        <a:rPr lang="en-US" sz="1600" dirty="0" smtClean="0"/>
                        <a:t>fixed</a:t>
                      </a:r>
                      <a:endParaRPr lang="en-SG" sz="1600" dirty="0"/>
                    </a:p>
                  </a:txBody>
                  <a:tcPr/>
                </a:tc>
                <a:tc>
                  <a:txBody>
                    <a:bodyPr/>
                    <a:lstStyle/>
                    <a:p>
                      <a:r>
                        <a:rPr lang="en-US" sz="1600" dirty="0" smtClean="0"/>
                        <a:t>portable</a:t>
                      </a:r>
                      <a:endParaRPr lang="en-SG" sz="1600" dirty="0"/>
                    </a:p>
                  </a:txBody>
                  <a:tcPr/>
                </a:tc>
                <a:tc>
                  <a:txBody>
                    <a:bodyPr/>
                    <a:lstStyle/>
                    <a:p>
                      <a:r>
                        <a:rPr lang="en-US" sz="1600" dirty="0" smtClean="0"/>
                        <a:t>fixed</a:t>
                      </a:r>
                      <a:endParaRPr lang="en-SG" sz="1600" dirty="0"/>
                    </a:p>
                  </a:txBody>
                  <a:tcPr/>
                </a:tc>
              </a:tr>
              <a:tr h="331237">
                <a:tc>
                  <a:txBody>
                    <a:bodyPr/>
                    <a:lstStyle/>
                    <a:p>
                      <a:r>
                        <a:rPr lang="en-US" sz="1600" dirty="0" smtClean="0"/>
                        <a:t>Location</a:t>
                      </a:r>
                      <a:endParaRPr lang="en-SG" sz="1600" dirty="0"/>
                    </a:p>
                  </a:txBody>
                  <a:tcPr/>
                </a:tc>
                <a:tc>
                  <a:txBody>
                    <a:bodyPr/>
                    <a:lstStyle/>
                    <a:p>
                      <a:r>
                        <a:rPr lang="en-US" sz="1600" dirty="0" smtClean="0"/>
                        <a:t>outdoor</a:t>
                      </a:r>
                      <a:endParaRPr lang="en-SG" sz="1600" dirty="0"/>
                    </a:p>
                  </a:txBody>
                  <a:tcPr/>
                </a:tc>
                <a:tc>
                  <a:txBody>
                    <a:bodyPr/>
                    <a:lstStyle/>
                    <a:p>
                      <a:r>
                        <a:rPr lang="en-US" sz="1600" dirty="0" smtClean="0"/>
                        <a:t>indoor</a:t>
                      </a:r>
                      <a:endParaRPr lang="en-SG" sz="1600" dirty="0"/>
                    </a:p>
                  </a:txBody>
                  <a:tcPr/>
                </a:tc>
                <a:tc>
                  <a:txBody>
                    <a:bodyPr/>
                    <a:lstStyle/>
                    <a:p>
                      <a:r>
                        <a:rPr lang="en-US" sz="1600" dirty="0" smtClean="0"/>
                        <a:t>outdoor</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SG" dirty="0"/>
          </a:p>
        </p:txBody>
      </p:sp>
      <p:sp>
        <p:nvSpPr>
          <p:cNvPr id="3" name="Content Placeholder 2"/>
          <p:cNvSpPr>
            <a:spLocks noGrp="1"/>
          </p:cNvSpPr>
          <p:nvPr>
            <p:ph idx="1"/>
          </p:nvPr>
        </p:nvSpPr>
        <p:spPr>
          <a:xfrm>
            <a:off x="683568" y="1700808"/>
            <a:ext cx="7772400" cy="4114800"/>
          </a:xfrm>
        </p:spPr>
        <p:txBody>
          <a:bodyPr/>
          <a:lstStyle/>
          <a:p>
            <a:r>
              <a:rPr lang="en-US" dirty="0" smtClean="0"/>
              <a:t>Penetration loss</a:t>
            </a:r>
          </a:p>
          <a:p>
            <a:pPr lvl="1">
              <a:buFontTx/>
              <a:buChar char="-"/>
            </a:pPr>
            <a:r>
              <a:rPr lang="en-US" sz="1800" dirty="0" smtClean="0"/>
              <a:t>is the loss incurred when signal are transmitted from outdoor to indoor. It takes typical values from 10-20 dB. </a:t>
            </a:r>
          </a:p>
          <a:p>
            <a:pPr lvl="1">
              <a:buFontTx/>
              <a:buChar char="-"/>
            </a:pPr>
            <a:r>
              <a:rPr lang="en-US" sz="1800" dirty="0" smtClean="0"/>
              <a:t>In this presentation, 10 dB is assumed, so that the distance calculated is the maximum range.</a:t>
            </a:r>
          </a:p>
          <a:p>
            <a:r>
              <a:rPr lang="en-US" dirty="0" smtClean="0"/>
              <a:t>Implementation loss</a:t>
            </a:r>
          </a:p>
          <a:p>
            <a:pPr lvl="1"/>
            <a:r>
              <a:rPr lang="en-US" dirty="0" smtClean="0"/>
              <a:t> </a:t>
            </a:r>
            <a:r>
              <a:rPr lang="en-US" sz="1800" dirty="0" smtClean="0"/>
              <a:t>accounts for </a:t>
            </a:r>
            <a:r>
              <a:rPr lang="en-SG" sz="1800" dirty="0" smtClean="0"/>
              <a:t>coupling loss, pre-amplification filter loss, interference allowance and decoder implementation margin.</a:t>
            </a:r>
          </a:p>
          <a:p>
            <a:pPr lvl="1"/>
            <a:r>
              <a:rPr lang="en-US" sz="1800" dirty="0" smtClean="0"/>
              <a:t>According to 802.22 base standard,  </a:t>
            </a:r>
            <a:r>
              <a:rPr lang="en-SG" sz="1800" b="0" dirty="0" smtClean="0"/>
              <a:t>Receiver Implementation Margin = 1.9 dB and 2.1 dB for BS and CPE respectively and Interference Allowance = 1 dB for either BS or CPE, and decoder implementation margins for QPSK is 1.1 dB</a:t>
            </a:r>
            <a:endParaRPr lang="en-SG" sz="1800" b="0"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5" name="Table 4"/>
          <p:cNvGraphicFramePr>
            <a:graphicFrameLocks noGrp="1"/>
          </p:cNvGraphicFramePr>
          <p:nvPr/>
        </p:nvGraphicFramePr>
        <p:xfrm>
          <a:off x="1403648" y="5661248"/>
          <a:ext cx="6096000" cy="741680"/>
        </p:xfrm>
        <a:graphic>
          <a:graphicData uri="http://schemas.openxmlformats.org/drawingml/2006/table">
            <a:tbl>
              <a:tblPr firstRow="1" bandRow="1">
                <a:tableStyleId>{0E3FDE45-AF77-4B5C-9715-49D594BDF05E}</a:tableStyleId>
              </a:tblPr>
              <a:tblGrid>
                <a:gridCol w="2808312"/>
                <a:gridCol w="1584176"/>
                <a:gridCol w="1703512"/>
              </a:tblGrid>
              <a:tr h="370840">
                <a:tc>
                  <a:txBody>
                    <a:bodyPr/>
                    <a:lstStyle/>
                    <a:p>
                      <a:endParaRPr lang="en-SG" dirty="0"/>
                    </a:p>
                  </a:txBody>
                  <a:tcPr/>
                </a:tc>
                <a:tc>
                  <a:txBody>
                    <a:bodyPr/>
                    <a:lstStyle/>
                    <a:p>
                      <a:r>
                        <a:rPr lang="en-US" dirty="0" smtClean="0"/>
                        <a:t>BS</a:t>
                      </a:r>
                      <a:endParaRPr lang="en-SG" dirty="0"/>
                    </a:p>
                  </a:txBody>
                  <a:tcPr/>
                </a:tc>
                <a:tc>
                  <a:txBody>
                    <a:bodyPr/>
                    <a:lstStyle/>
                    <a:p>
                      <a:r>
                        <a:rPr lang="en-US" dirty="0" smtClean="0"/>
                        <a:t>CPE</a:t>
                      </a:r>
                      <a:endParaRPr lang="en-SG" dirty="0"/>
                    </a:p>
                  </a:txBody>
                  <a:tcPr/>
                </a:tc>
              </a:tr>
              <a:tr h="370840">
                <a:tc>
                  <a:txBody>
                    <a:bodyPr/>
                    <a:lstStyle/>
                    <a:p>
                      <a:r>
                        <a:rPr lang="en-US" dirty="0" smtClean="0"/>
                        <a:t>Implementation</a:t>
                      </a:r>
                      <a:r>
                        <a:rPr lang="en-US" baseline="0" dirty="0" smtClean="0"/>
                        <a:t> loss (dB)</a:t>
                      </a:r>
                      <a:endParaRPr lang="en-SG" dirty="0"/>
                    </a:p>
                  </a:txBody>
                  <a:tcPr/>
                </a:tc>
                <a:tc>
                  <a:txBody>
                    <a:bodyPr/>
                    <a:lstStyle/>
                    <a:p>
                      <a:r>
                        <a:rPr lang="en-US" dirty="0" smtClean="0"/>
                        <a:t>4</a:t>
                      </a:r>
                      <a:endParaRPr lang="en-SG" dirty="0"/>
                    </a:p>
                  </a:txBody>
                  <a:tcPr/>
                </a:tc>
                <a:tc>
                  <a:txBody>
                    <a:bodyPr/>
                    <a:lstStyle/>
                    <a:p>
                      <a:r>
                        <a:rPr lang="en-US" dirty="0" smtClean="0"/>
                        <a:t>4.2</a:t>
                      </a:r>
                      <a:endParaRPr lang="en-SG"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5" name="TextBox 4"/>
          <p:cNvSpPr txBox="1"/>
          <p:nvPr/>
        </p:nvSpPr>
        <p:spPr>
          <a:xfrm>
            <a:off x="683568" y="2852936"/>
            <a:ext cx="7344816" cy="1323439"/>
          </a:xfrm>
          <a:prstGeom prst="rect">
            <a:avLst/>
          </a:prstGeom>
          <a:noFill/>
        </p:spPr>
        <p:txBody>
          <a:bodyPr wrap="square" rtlCol="0">
            <a:spAutoFit/>
          </a:bodyPr>
          <a:lstStyle/>
          <a:p>
            <a:r>
              <a:rPr lang="en-US" sz="4000" dirty="0" smtClean="0"/>
              <a:t>Full Channel </a:t>
            </a:r>
          </a:p>
          <a:p>
            <a:r>
              <a:rPr lang="en-US" sz="4000" dirty="0" smtClean="0"/>
              <a:t>Link Budget Calculation</a:t>
            </a:r>
            <a:endParaRPr lang="en-SG" sz="4000" dirty="0"/>
          </a:p>
        </p:txBody>
      </p:sp>
    </p:spTree>
  </p:cSld>
  <p:clrMapOvr>
    <a:masterClrMapping/>
  </p:clrMapOvr>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4983</TotalTime>
  <Words>1937</Words>
  <Application>Microsoft Office PowerPoint</Application>
  <PresentationFormat>On-screen Show (4:3)</PresentationFormat>
  <Paragraphs>477</Paragraphs>
  <Slides>26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802-22-Submission</vt:lpstr>
      <vt:lpstr>Custom Design</vt:lpstr>
      <vt:lpstr>Document</vt:lpstr>
      <vt:lpstr>Preliminary Link Budget Analysis for 802.22b </vt:lpstr>
      <vt:lpstr>Abstract</vt:lpstr>
      <vt:lpstr>Slide 3</vt:lpstr>
      <vt:lpstr>Slide 4</vt:lpstr>
      <vt:lpstr>CPE Definitions [2]</vt:lpstr>
      <vt:lpstr>Spectrum Mask in TVWS</vt:lpstr>
      <vt:lpstr>Link Budget Analysis Assumption</vt:lpstr>
      <vt:lpstr>Term definition</vt:lpstr>
      <vt:lpstr>Slide 9</vt:lpstr>
      <vt:lpstr>Case 1: BS to H-CPE</vt:lpstr>
      <vt:lpstr>Case 2: H-CPE to BS</vt:lpstr>
      <vt:lpstr>Case 3: L-CPE to H-CPE</vt:lpstr>
      <vt:lpstr>Case 4: H-CPE to L-CPE</vt:lpstr>
      <vt:lpstr>Link Budget Examples  Height of the base station: 30m </vt:lpstr>
      <vt:lpstr>Link Budget Examples  Height of the base station: 280m </vt:lpstr>
      <vt:lpstr>ITU-R P-1546 Propagation model </vt:lpstr>
      <vt:lpstr>Summary</vt:lpstr>
      <vt:lpstr>Slide 18</vt:lpstr>
      <vt:lpstr>Case 3: L-CPE to H-CPE</vt:lpstr>
      <vt:lpstr>Case 4: H-CPE to L-CPE</vt:lpstr>
      <vt:lpstr>Case 5: H-CPE to H-CPE</vt:lpstr>
      <vt:lpstr>Link Budget Examples </vt:lpstr>
      <vt:lpstr>Link Budget Examples </vt:lpstr>
      <vt:lpstr>Link Budget Examples </vt:lpstr>
      <vt:lpstr>Summary</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cwpyo</dc:creator>
  <cp:lastModifiedBy>Xin Zhang</cp:lastModifiedBy>
  <cp:revision>456</cp:revision>
  <cp:lastPrinted>1998-02-10T13:28:06Z</cp:lastPrinted>
  <dcterms:created xsi:type="dcterms:W3CDTF">2011-06-06T03:09:05Z</dcterms:created>
  <dcterms:modified xsi:type="dcterms:W3CDTF">2012-07-17T11:37:28Z</dcterms:modified>
</cp:coreProperties>
</file>