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0" r:id="rId3"/>
    <p:sldId id="257" r:id="rId4"/>
    <p:sldId id="268" r:id="rId5"/>
    <p:sldId id="269" r:id="rId6"/>
    <p:sldId id="266" r:id="rId7"/>
    <p:sldId id="264"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58" y="-37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802.11-16/1526r0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2016</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 Ltd.</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802.11-16/1526r0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2016</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 Ltd.</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802.11-16/1526r0</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Nikola Serafimovski, pureLiFi Ltd.</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802.11-16/1526r0</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Nikola Serafimovski, pureLiFi Ltd.</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4505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802.11-16/1526r0</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Nikola Serafimovski, pureLiFi Ltd.</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802.11-16/1526r0</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Nikola Serafimovski, pureLiFi Ltd.</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November 2016</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8" name="Footer Placeholder 4">
            <a:extLst>
              <a:ext uri="{FF2B5EF4-FFF2-40B4-BE49-F238E27FC236}">
                <a16:creationId xmlns:a16="http://schemas.microsoft.com/office/drawing/2014/main" id="{9B847953-528C-4132-885F-DD1103DE2175}"/>
              </a:ext>
            </a:extLst>
          </p:cNvPr>
          <p:cNvSpPr>
            <a:spLocks noGrp="1"/>
          </p:cNvSpPr>
          <p:nvPr>
            <p:ph type="ftr" idx="14"/>
          </p:nvPr>
        </p:nvSpPr>
        <p:spPr>
          <a:xfrm>
            <a:off x="6290196" y="6475413"/>
            <a:ext cx="2244204" cy="184666"/>
          </a:xfrm>
          <a:prstGeom prst="rect">
            <a:avLst/>
          </a:prstGeom>
          <a:noFill/>
          <a:ln w="9525">
            <a:noFill/>
            <a:round/>
            <a:headEnd/>
            <a:tailEnd/>
          </a:ln>
          <a:effectLst/>
        </p:spPr>
        <p:txBody>
          <a:bodyPr wrap="none" lIns="0" tIns="0" rIns="0" bIns="0">
            <a:spAutoFit/>
          </a:bodyPr>
          <a:lstStyle>
            <a:lvl1pPr algn="r">
              <a:defRPr lang="en-GB" sz="1200" smtClean="0">
                <a:solidFill>
                  <a:srgbClr val="000000"/>
                </a:solidFill>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Sangkwon Peter Jeong, JoyFun Inc.,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2018</a:t>
            </a:r>
            <a:endParaRPr lang="en-GB" dirty="0"/>
          </a:p>
        </p:txBody>
      </p:sp>
      <p:sp>
        <p:nvSpPr>
          <p:cNvPr id="7" name="Footer Placeholder 4">
            <a:extLst>
              <a:ext uri="{FF2B5EF4-FFF2-40B4-BE49-F238E27FC236}">
                <a16:creationId xmlns:a16="http://schemas.microsoft.com/office/drawing/2014/main" id="{C6CBCB32-7C14-4141-8710-824E50A6B180}"/>
              </a:ext>
            </a:extLst>
          </p:cNvPr>
          <p:cNvSpPr>
            <a:spLocks noGrp="1"/>
          </p:cNvSpPr>
          <p:nvPr>
            <p:ph type="ftr" idx="14"/>
          </p:nvPr>
        </p:nvSpPr>
        <p:spPr>
          <a:xfrm>
            <a:off x="5500694" y="6475413"/>
            <a:ext cx="3041644" cy="180975"/>
          </a:xfrm>
          <a:prstGeom prst="rect">
            <a:avLst/>
          </a:prstGeom>
        </p:spPr>
        <p:txBody>
          <a:bodyPr/>
          <a:lstStyle>
            <a:lvl1pPr algn="r">
              <a:defRPr sz="1200"/>
            </a:lvl1pPr>
          </a:lstStyle>
          <a:p>
            <a:r>
              <a:rPr lang="en-GB" dirty="0"/>
              <a:t>Sangkwon Peter Jeong, JoyFun Inc.,</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November 2016</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Footer Placeholder 4">
            <a:extLst>
              <a:ext uri="{FF2B5EF4-FFF2-40B4-BE49-F238E27FC236}">
                <a16:creationId xmlns:a16="http://schemas.microsoft.com/office/drawing/2014/main" id="{FE327ACA-70B7-4BB4-A504-D4FDE1BF19A9}"/>
              </a:ext>
            </a:extLst>
          </p:cNvPr>
          <p:cNvSpPr>
            <a:spLocks noGrp="1"/>
          </p:cNvSpPr>
          <p:nvPr>
            <p:ph type="ftr" idx="14"/>
          </p:nvPr>
        </p:nvSpPr>
        <p:spPr>
          <a:xfrm>
            <a:off x="6290196" y="6475413"/>
            <a:ext cx="2244204" cy="184666"/>
          </a:xfrm>
          <a:prstGeom prst="rect">
            <a:avLst/>
          </a:prstGeom>
          <a:noFill/>
          <a:ln w="9525">
            <a:noFill/>
            <a:round/>
            <a:headEnd/>
            <a:tailEnd/>
          </a:ln>
          <a:effectLst/>
        </p:spPr>
        <p:txBody>
          <a:bodyPr wrap="none" lIns="0" tIns="0" rIns="0" bIns="0">
            <a:spAutoFit/>
          </a:bodyPr>
          <a:lstStyle>
            <a:lvl1pPr algn="r">
              <a:defRPr lang="en-GB" sz="1200" smtClean="0">
                <a:solidFill>
                  <a:srgbClr val="000000"/>
                </a:solidFill>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Sangkwon Peter Jeong, JoyFun Inc.,</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96912" y="333375"/>
            <a:ext cx="1874823" cy="273050"/>
          </a:xfrm>
          <a:prstGeom prst="rect">
            <a:avLst/>
          </a:prstGeom>
        </p:spPr>
        <p:txBody>
          <a:bodyPr/>
          <a:lstStyle>
            <a:lvl1pPr>
              <a:defRPr/>
            </a:lvl1pPr>
          </a:lstStyle>
          <a:p>
            <a:r>
              <a:rPr lang="en-US"/>
              <a:t>November 2016</a:t>
            </a:r>
            <a:endParaRPr lang="en-GB"/>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a:t>Nikola Serafimovski, pureLiFi Ltd.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696912" y="333375"/>
            <a:ext cx="1874823" cy="273050"/>
          </a:xfrm>
          <a:prstGeom prst="rect">
            <a:avLst/>
          </a:prstGeom>
        </p:spPr>
        <p:txBody>
          <a:bodyPr/>
          <a:lstStyle>
            <a:lvl1pPr>
              <a:defRPr/>
            </a:lvl1pPr>
          </a:lstStyle>
          <a:p>
            <a:r>
              <a:rPr lang="en-US"/>
              <a:t>November 2016</a:t>
            </a:r>
            <a:endParaRPr lang="en-GB"/>
          </a:p>
        </p:txBody>
      </p:sp>
      <p:sp>
        <p:nvSpPr>
          <p:cNvPr id="8" name="Footer Placeholder 7"/>
          <p:cNvSpPr>
            <a:spLocks noGrp="1"/>
          </p:cNvSpPr>
          <p:nvPr>
            <p:ph type="ftr" idx="11"/>
          </p:nvPr>
        </p:nvSpPr>
        <p:spPr>
          <a:xfrm>
            <a:off x="5643570" y="6475413"/>
            <a:ext cx="2898768" cy="180975"/>
          </a:xfrm>
          <a:prstGeom prst="rect">
            <a:avLst/>
          </a:prstGeom>
        </p:spPr>
        <p:txBody>
          <a:bodyPr/>
          <a:lstStyle>
            <a:lvl1pPr>
              <a:defRPr/>
            </a:lvl1pPr>
          </a:lstStyle>
          <a:p>
            <a:r>
              <a:rPr lang="en-GB"/>
              <a:t>Nikola Serafimovski, pureLiFi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a:xfrm>
            <a:off x="696912" y="333375"/>
            <a:ext cx="1874823" cy="273050"/>
          </a:xfrm>
          <a:prstGeom prst="rect">
            <a:avLst/>
          </a:prstGeom>
        </p:spPr>
        <p:txBody>
          <a:bodyPr/>
          <a:lstStyle>
            <a:lvl1pPr>
              <a:defRPr/>
            </a:lvl1pPr>
          </a:lstStyle>
          <a:p>
            <a:r>
              <a:rPr lang="en-US"/>
              <a:t>November 2016</a:t>
            </a:r>
            <a:endParaRPr lang="en-GB"/>
          </a:p>
        </p:txBody>
      </p:sp>
      <p:sp>
        <p:nvSpPr>
          <p:cNvPr id="4" name="Footer Placeholder 3"/>
          <p:cNvSpPr>
            <a:spLocks noGrp="1"/>
          </p:cNvSpPr>
          <p:nvPr>
            <p:ph type="ftr" idx="11"/>
          </p:nvPr>
        </p:nvSpPr>
        <p:spPr>
          <a:xfrm>
            <a:off x="5357818" y="6475413"/>
            <a:ext cx="3184520" cy="180975"/>
          </a:xfrm>
          <a:prstGeom prst="rect">
            <a:avLst/>
          </a:prstGeom>
        </p:spPr>
        <p:txBody>
          <a:bodyPr/>
          <a:lstStyle>
            <a:lvl1pPr>
              <a:defRPr/>
            </a:lvl1pPr>
          </a:lstStyle>
          <a:p>
            <a:r>
              <a:rPr lang="en-GB"/>
              <a:t>Nikola Serafimovski, pureLiFi Ltd.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96912" y="333375"/>
            <a:ext cx="1874823" cy="273050"/>
          </a:xfrm>
          <a:prstGeom prst="rect">
            <a:avLst/>
          </a:prstGeom>
        </p:spPr>
        <p:txBody>
          <a:bodyPr/>
          <a:lstStyle>
            <a:lvl1pPr>
              <a:defRPr/>
            </a:lvl1pPr>
          </a:lstStyle>
          <a:p>
            <a:r>
              <a:rPr lang="en-US"/>
              <a:t>November 2016</a:t>
            </a:r>
            <a:endParaRPr lang="en-GB"/>
          </a:p>
        </p:txBody>
      </p:sp>
      <p:sp>
        <p:nvSpPr>
          <p:cNvPr id="3" name="Footer Placeholder 2"/>
          <p:cNvSpPr>
            <a:spLocks noGrp="1"/>
          </p:cNvSpPr>
          <p:nvPr>
            <p:ph type="ftr" idx="11"/>
          </p:nvPr>
        </p:nvSpPr>
        <p:spPr>
          <a:xfrm>
            <a:off x="5357818" y="6475413"/>
            <a:ext cx="3184520" cy="180975"/>
          </a:xfrm>
          <a:prstGeom prst="rect">
            <a:avLst/>
          </a:prstGeom>
        </p:spPr>
        <p:txBody>
          <a:bodyPr/>
          <a:lstStyle>
            <a:lvl1pPr>
              <a:defRPr/>
            </a:lvl1pPr>
          </a:lstStyle>
          <a:p>
            <a:r>
              <a:rPr lang="en-GB"/>
              <a:t>Nikola Serafimovski, pureLiFi Ltd.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November 2016</a:t>
            </a:r>
            <a:endParaRPr lang="en-GB"/>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a:t>Nikola Serafimovski, pureLiFi Ltd.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November 2016</a:t>
            </a:r>
            <a:endParaRPr lang="en-GB"/>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a:t>Nikola Serafimovski, pureLiFi Ltd.</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3505200" y="303213"/>
            <a:ext cx="4995890" cy="32700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DCN.: IEEE 802.21-18-0010-01-0000</a:t>
            </a:r>
          </a:p>
        </p:txBody>
      </p:sp>
      <p:sp>
        <p:nvSpPr>
          <p:cNvPr id="11" name="Date Placeholder 3">
            <a:extLst>
              <a:ext uri="{FF2B5EF4-FFF2-40B4-BE49-F238E27FC236}">
                <a16:creationId xmlns:a16="http://schemas.microsoft.com/office/drawing/2014/main" id="{1E08DFBF-9BD4-451A-A7AC-AEC59A0FE810}"/>
              </a:ext>
            </a:extLst>
          </p:cNvPr>
          <p:cNvSpPr>
            <a:spLocks noGrp="1"/>
          </p:cNvSpPr>
          <p:nvPr>
            <p:ph type="dt" idx="2"/>
          </p:nvPr>
        </p:nvSpPr>
        <p:spPr>
          <a:xfrm>
            <a:off x="696912" y="333375"/>
            <a:ext cx="2303451" cy="273050"/>
          </a:xfrm>
          <a:prstGeom prst="rect">
            <a:avLst/>
          </a:prstGeom>
        </p:spPr>
        <p:txBody>
          <a:bodyPr/>
          <a:lstStyle>
            <a:lvl1pPr>
              <a:defRPr>
                <a:solidFill>
                  <a:schemeClr val="tx1"/>
                </a:solidFill>
              </a:defRPr>
            </a:lvl1pPr>
          </a:lstStyle>
          <a:p>
            <a:r>
              <a:rPr lang="en-US"/>
              <a:t>March 2018</a:t>
            </a:r>
            <a:endParaRPr lang="en-GB" dirty="0"/>
          </a:p>
        </p:txBody>
      </p:sp>
      <p:sp>
        <p:nvSpPr>
          <p:cNvPr id="13" name="Footer Placeholder 4">
            <a:extLst>
              <a:ext uri="{FF2B5EF4-FFF2-40B4-BE49-F238E27FC236}">
                <a16:creationId xmlns:a16="http://schemas.microsoft.com/office/drawing/2014/main" id="{BAF66DD8-AF67-4FA1-81AB-A8F528396ED6}"/>
              </a:ext>
            </a:extLst>
          </p:cNvPr>
          <p:cNvSpPr>
            <a:spLocks noGrp="1"/>
          </p:cNvSpPr>
          <p:nvPr>
            <p:ph type="ftr" idx="14"/>
          </p:nvPr>
        </p:nvSpPr>
        <p:spPr>
          <a:xfrm>
            <a:off x="6290196" y="6475413"/>
            <a:ext cx="2244204" cy="184666"/>
          </a:xfrm>
          <a:prstGeom prst="rect">
            <a:avLst/>
          </a:prstGeom>
          <a:noFill/>
          <a:ln w="9525">
            <a:noFill/>
            <a:round/>
            <a:headEnd/>
            <a:tailEnd/>
          </a:ln>
          <a:effectLst/>
        </p:spPr>
        <p:txBody>
          <a:bodyPr wrap="none" lIns="0" tIns="0" rIns="0" bIns="0">
            <a:spAutoFit/>
          </a:bodyPr>
          <a:lstStyle>
            <a:lvl1pPr algn="r">
              <a:defRPr lang="en-GB" sz="1200" smtClean="0">
                <a:solidFill>
                  <a:srgbClr val="000000"/>
                </a:solidFill>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Sangkwon Peter Jeong, JoyFun Inc.,</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Sangkwon Peter Jeong, JoyFun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Network Support for HMD based VR</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2018-03-07</a:t>
            </a:r>
          </a:p>
        </p:txBody>
      </p:sp>
      <p:graphicFrame>
        <p:nvGraphicFramePr>
          <p:cNvPr id="3075" name="Object 3"/>
          <p:cNvGraphicFramePr>
            <a:graphicFrameLocks noChangeAspect="1"/>
          </p:cNvGraphicFramePr>
          <p:nvPr>
            <p:extLst>
              <p:ext uri="{D42A27DB-BD31-4B8C-83A1-F6EECF244321}">
                <p14:modId xmlns:p14="http://schemas.microsoft.com/office/powerpoint/2010/main" val="801947405"/>
              </p:ext>
            </p:extLst>
          </p:nvPr>
        </p:nvGraphicFramePr>
        <p:xfrm>
          <a:off x="511175" y="2281238"/>
          <a:ext cx="7974013" cy="2546350"/>
        </p:xfrm>
        <a:graphic>
          <a:graphicData uri="http://schemas.openxmlformats.org/presentationml/2006/ole">
            <mc:AlternateContent xmlns:mc="http://schemas.openxmlformats.org/markup-compatibility/2006">
              <mc:Choice xmlns:v="urn:schemas-microsoft-com:vml" Requires="v">
                <p:oleObj spid="_x0000_s3094" name="Document" r:id="rId4" imgW="8250056" imgH="2641611" progId="Word.Document.8">
                  <p:embed/>
                </p:oleObj>
              </mc:Choice>
              <mc:Fallback>
                <p:oleObj name="Document" r:id="rId4" imgW="8250056" imgH="2641611" progId="Word.Document.8">
                  <p:embed/>
                  <p:pic>
                    <p:nvPicPr>
                      <p:cNvPr id="0" name="Picture 3"/>
                      <p:cNvPicPr>
                        <a:picLocks noChangeAspect="1" noChangeArrowheads="1"/>
                      </p:cNvPicPr>
                      <p:nvPr/>
                    </p:nvPicPr>
                    <p:blipFill>
                      <a:blip r:embed="rId5"/>
                      <a:srcRect/>
                      <a:stretch>
                        <a:fillRect/>
                      </a:stretch>
                    </p:blipFill>
                    <p:spPr bwMode="auto">
                      <a:xfrm>
                        <a:off x="511175" y="2281238"/>
                        <a:ext cx="7974013" cy="25463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Sangkwon Peter Jeong, JoyFun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3073" name="Rectangle 1"/>
          <p:cNvSpPr>
            <a:spLocks noGrp="1" noChangeArrowheads="1"/>
          </p:cNvSpPr>
          <p:nvPr>
            <p:ph type="title"/>
          </p:nvPr>
        </p:nvSpPr>
        <p:spPr>
          <a:xfrm>
            <a:off x="152400" y="685800"/>
            <a:ext cx="8686800" cy="4876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Network Support for HMD based VR </a:t>
            </a:r>
            <a:r>
              <a:rPr lang="en-GB" altLang="ko-KR" sz="2400" dirty="0"/>
              <a:t>Content Service</a:t>
            </a:r>
            <a:br>
              <a:rPr lang="en-GB" sz="2400" dirty="0"/>
            </a:br>
            <a:br>
              <a:rPr lang="en-GB" sz="2400" dirty="0"/>
            </a:br>
            <a:r>
              <a:rPr lang="en-GB" sz="2400" dirty="0"/>
              <a:t>Network Service for enabling HMD based VR Content Service</a:t>
            </a:r>
            <a:br>
              <a:rPr lang="en-GB" sz="2400" dirty="0"/>
            </a:br>
            <a:br>
              <a:rPr lang="en-GB" sz="2400" dirty="0"/>
            </a:br>
            <a:r>
              <a:rPr lang="en-GB" altLang="ko-KR" sz="2400" dirty="0"/>
              <a:t>Network Service for HMD based VR Content Service</a:t>
            </a:r>
            <a:br>
              <a:rPr lang="en-GB" altLang="ko-KR" sz="2400" dirty="0"/>
            </a:br>
            <a:br>
              <a:rPr lang="en-GB" altLang="ko-KR" sz="2400" dirty="0"/>
            </a:br>
            <a:r>
              <a:rPr lang="en-GB" altLang="ko-KR" sz="2400" dirty="0"/>
              <a:t>Network Requirements for HMD based VR Content Service</a:t>
            </a:r>
            <a:br>
              <a:rPr lang="en-GB" altLang="ko-KR" sz="2400" dirty="0"/>
            </a:br>
            <a:br>
              <a:rPr lang="en-GB" altLang="ko-KR" sz="2400" dirty="0"/>
            </a:br>
            <a:r>
              <a:rPr lang="en-GB" altLang="ko-KR" sz="2400" dirty="0"/>
              <a:t>Network Enablers for seamless HMD based VR Content Service</a:t>
            </a:r>
            <a:br>
              <a:rPr lang="en-GB" altLang="ko-KR" sz="2400" dirty="0"/>
            </a:br>
            <a:br>
              <a:rPr lang="en-GB" altLang="ko-KR" sz="2400" dirty="0"/>
            </a:br>
            <a:r>
              <a:rPr lang="en-GB" altLang="ko-KR" sz="2400" dirty="0"/>
              <a:t>Network Requirements to Enable seamless Content Service for HMD based VR</a:t>
            </a:r>
            <a:br>
              <a:rPr lang="en-GB" altLang="ko-KR" sz="2400" dirty="0"/>
            </a:br>
            <a:endParaRPr lang="en-GB" sz="2400" dirty="0"/>
          </a:p>
        </p:txBody>
      </p:sp>
    </p:spTree>
    <p:extLst>
      <p:ext uri="{BB962C8B-B14F-4D97-AF65-F5344CB8AC3E}">
        <p14:creationId xmlns:p14="http://schemas.microsoft.com/office/powerpoint/2010/main" val="3326510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a proposal to create an interest group (IG) formation on the network </a:t>
            </a:r>
            <a:r>
              <a:rPr lang="en-US" altLang="ko-KR" dirty="0"/>
              <a:t>support</a:t>
            </a:r>
            <a:r>
              <a:rPr lang="ko-KR" altLang="en-US" dirty="0"/>
              <a:t> </a:t>
            </a:r>
            <a:r>
              <a:rPr lang="en-GB" dirty="0"/>
              <a:t> for head mounted display (HMD) based virtual reality content service.</a:t>
            </a:r>
          </a:p>
        </p:txBody>
      </p:sp>
      <p:sp>
        <p:nvSpPr>
          <p:cNvPr id="7" name="Date Placeholder 3">
            <a:extLst>
              <a:ext uri="{FF2B5EF4-FFF2-40B4-BE49-F238E27FC236}">
                <a16:creationId xmlns:a16="http://schemas.microsoft.com/office/drawing/2014/main" id="{24A03897-C5EA-4091-BBBF-C0E58BB548E1}"/>
              </a:ext>
            </a:extLst>
          </p:cNvPr>
          <p:cNvSpPr>
            <a:spLocks noGrp="1"/>
          </p:cNvSpPr>
          <p:nvPr>
            <p:ph type="dt" idx="15"/>
          </p:nvPr>
        </p:nvSpPr>
        <p:spPr>
          <a:xfrm>
            <a:off x="696912" y="333375"/>
            <a:ext cx="2303451" cy="273050"/>
          </a:xfrm>
        </p:spPr>
        <p:txBody>
          <a:bodyPr/>
          <a:lstStyle/>
          <a:p>
            <a:r>
              <a:rPr lang="en-US" dirty="0"/>
              <a:t>March 2018</a:t>
            </a:r>
            <a:endParaRPr lang="en-GB" dirty="0"/>
          </a:p>
        </p:txBody>
      </p:sp>
      <p:sp>
        <p:nvSpPr>
          <p:cNvPr id="8" name="Footer Placeholder 4">
            <a:extLst>
              <a:ext uri="{FF2B5EF4-FFF2-40B4-BE49-F238E27FC236}">
                <a16:creationId xmlns:a16="http://schemas.microsoft.com/office/drawing/2014/main" id="{793A9BAD-3B71-41CC-9718-AC3F422B4B55}"/>
              </a:ext>
            </a:extLst>
          </p:cNvPr>
          <p:cNvSpPr>
            <a:spLocks noGrp="1"/>
          </p:cNvSpPr>
          <p:nvPr>
            <p:ph type="ftr" idx="14"/>
          </p:nvPr>
        </p:nvSpPr>
        <p:spPr>
          <a:xfrm>
            <a:off x="5500694" y="6475413"/>
            <a:ext cx="3041644" cy="180975"/>
          </a:xfrm>
        </p:spPr>
        <p:txBody>
          <a:bodyPr/>
          <a:lstStyle/>
          <a:p>
            <a:r>
              <a:rPr lang="en-GB" dirty="0"/>
              <a:t>Sangkwon Peter Jeong, JoyFun Inc.,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798282F-4D16-4F67-8855-40343D262981}"/>
              </a:ext>
            </a:extLst>
          </p:cNvPr>
          <p:cNvSpPr>
            <a:spLocks noGrp="1"/>
          </p:cNvSpPr>
          <p:nvPr>
            <p:ph type="title"/>
          </p:nvPr>
        </p:nvSpPr>
        <p:spPr/>
        <p:txBody>
          <a:bodyPr/>
          <a:lstStyle/>
          <a:p>
            <a:r>
              <a:rPr lang="en-US" altLang="ko-KR" dirty="0"/>
              <a:t>Proposal Summary</a:t>
            </a:r>
            <a:endParaRPr lang="ko-KR" altLang="en-US" dirty="0"/>
          </a:p>
        </p:txBody>
      </p:sp>
      <p:sp>
        <p:nvSpPr>
          <p:cNvPr id="3" name="내용 개체 틀 2">
            <a:extLst>
              <a:ext uri="{FF2B5EF4-FFF2-40B4-BE49-F238E27FC236}">
                <a16:creationId xmlns:a16="http://schemas.microsoft.com/office/drawing/2014/main" id="{FCBF1762-C015-4327-BD32-BD79684243EC}"/>
              </a:ext>
            </a:extLst>
          </p:cNvPr>
          <p:cNvSpPr>
            <a:spLocks noGrp="1"/>
          </p:cNvSpPr>
          <p:nvPr>
            <p:ph idx="1"/>
          </p:nvPr>
        </p:nvSpPr>
        <p:spPr>
          <a:xfrm>
            <a:off x="685800" y="1981200"/>
            <a:ext cx="7770813" cy="4419600"/>
          </a:xfrm>
        </p:spPr>
        <p:txBody>
          <a:bodyPr/>
          <a:lstStyle/>
          <a:p>
            <a:r>
              <a:rPr lang="en-US" altLang="ko-KR" sz="2000" dirty="0"/>
              <a:t>Goals of IG</a:t>
            </a:r>
          </a:p>
          <a:p>
            <a:pPr>
              <a:buFont typeface="Arial" panose="020B0604020202020204" pitchFamily="34" charset="0"/>
              <a:buChar char="•"/>
            </a:pPr>
            <a:r>
              <a:rPr lang="en-US" altLang="ko-KR" sz="2000" dirty="0"/>
              <a:t>Investigate if the current generation of network infrastructures and technical specifications are capable of securing the quality of experience (</a:t>
            </a:r>
            <a:r>
              <a:rPr lang="en-US" altLang="ko-KR" sz="2000" dirty="0" err="1"/>
              <a:t>QoE</a:t>
            </a:r>
            <a:r>
              <a:rPr lang="en-US" altLang="ko-KR" sz="2000" dirty="0"/>
              <a:t>) that various HMD based virtual reality content services require.</a:t>
            </a:r>
          </a:p>
          <a:p>
            <a:pPr>
              <a:buFont typeface="Arial" panose="020B0604020202020204" pitchFamily="34" charset="0"/>
              <a:buChar char="•"/>
            </a:pPr>
            <a:r>
              <a:rPr lang="en-US" altLang="ko-KR" sz="2000" dirty="0"/>
              <a:t>Determine the network technical specifications to secure the </a:t>
            </a:r>
            <a:r>
              <a:rPr lang="en-US" altLang="ko-KR" sz="2000" dirty="0" err="1"/>
              <a:t>QoE</a:t>
            </a:r>
            <a:r>
              <a:rPr lang="en-US" altLang="ko-KR" sz="2000" dirty="0"/>
              <a:t> of HMD based VR content service that require various types of network types such as wired, wireless and sensor network.</a:t>
            </a:r>
            <a:endParaRPr lang="ko-KR" altLang="en-US" sz="2000" strike="sngStrike" dirty="0">
              <a:solidFill>
                <a:srgbClr val="FF0000"/>
              </a:solidFill>
            </a:endParaRPr>
          </a:p>
          <a:p>
            <a:pPr marL="0" indent="0"/>
            <a:endParaRPr lang="en-US" altLang="ko-KR" sz="2000" dirty="0"/>
          </a:p>
          <a:p>
            <a:pPr marL="0" indent="0"/>
            <a:r>
              <a:rPr lang="en-US" altLang="ko-KR" sz="2000" dirty="0"/>
              <a:t>Duration</a:t>
            </a:r>
          </a:p>
          <a:p>
            <a:pPr>
              <a:buFont typeface="Arial" panose="020B0604020202020204" pitchFamily="34" charset="0"/>
              <a:buChar char="•"/>
            </a:pPr>
            <a:r>
              <a:rPr lang="en-US" altLang="ko-KR" sz="2000" dirty="0"/>
              <a:t>IG will exist for no more than 6 months</a:t>
            </a:r>
          </a:p>
        </p:txBody>
      </p:sp>
      <p:sp>
        <p:nvSpPr>
          <p:cNvPr id="4" name="슬라이드 번호 개체 틀 3">
            <a:extLst>
              <a:ext uri="{FF2B5EF4-FFF2-40B4-BE49-F238E27FC236}">
                <a16:creationId xmlns:a16="http://schemas.microsoft.com/office/drawing/2014/main" id="{D8A0F00B-06E0-4E97-82D3-D8D251387F7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날짜 개체 틀 5">
            <a:extLst>
              <a:ext uri="{FF2B5EF4-FFF2-40B4-BE49-F238E27FC236}">
                <a16:creationId xmlns:a16="http://schemas.microsoft.com/office/drawing/2014/main" id="{F931D377-0AB6-4A58-9EAB-E54436F46B5E}"/>
              </a:ext>
            </a:extLst>
          </p:cNvPr>
          <p:cNvSpPr>
            <a:spLocks noGrp="1"/>
          </p:cNvSpPr>
          <p:nvPr>
            <p:ph type="dt" idx="15"/>
          </p:nvPr>
        </p:nvSpPr>
        <p:spPr>
          <a:xfrm>
            <a:off x="715977" y="333375"/>
            <a:ext cx="1874823" cy="273050"/>
          </a:xfrm>
        </p:spPr>
        <p:txBody>
          <a:bodyPr/>
          <a:lstStyle/>
          <a:p>
            <a:r>
              <a:rPr lang="en-US" dirty="0"/>
              <a:t>March 2018</a:t>
            </a:r>
            <a:endParaRPr lang="en-GB" dirty="0"/>
          </a:p>
        </p:txBody>
      </p:sp>
      <p:sp>
        <p:nvSpPr>
          <p:cNvPr id="7" name="Footer Placeholder 4">
            <a:extLst>
              <a:ext uri="{FF2B5EF4-FFF2-40B4-BE49-F238E27FC236}">
                <a16:creationId xmlns:a16="http://schemas.microsoft.com/office/drawing/2014/main" id="{F3EBA9A9-33C8-4AE4-90CD-C7580F0C045E}"/>
              </a:ext>
            </a:extLst>
          </p:cNvPr>
          <p:cNvSpPr>
            <a:spLocks noGrp="1"/>
          </p:cNvSpPr>
          <p:nvPr>
            <p:ph type="ftr" idx="14"/>
          </p:nvPr>
        </p:nvSpPr>
        <p:spPr>
          <a:xfrm>
            <a:off x="5500694" y="6475413"/>
            <a:ext cx="3041644" cy="180975"/>
          </a:xfrm>
        </p:spPr>
        <p:txBody>
          <a:bodyPr/>
          <a:lstStyle/>
          <a:p>
            <a:r>
              <a:rPr lang="en-GB" dirty="0"/>
              <a:t>Sangkwon Peter Jeong, JoyFun Inc.,</a:t>
            </a:r>
          </a:p>
        </p:txBody>
      </p:sp>
    </p:spTree>
    <p:extLst>
      <p:ext uri="{BB962C8B-B14F-4D97-AF65-F5344CB8AC3E}">
        <p14:creationId xmlns:p14="http://schemas.microsoft.com/office/powerpoint/2010/main" val="184382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503F42-B487-4268-BDF3-B0DD31D2FF4B}"/>
              </a:ext>
            </a:extLst>
          </p:cNvPr>
          <p:cNvSpPr>
            <a:spLocks noGrp="1"/>
          </p:cNvSpPr>
          <p:nvPr>
            <p:ph type="title"/>
          </p:nvPr>
        </p:nvSpPr>
        <p:spPr/>
        <p:txBody>
          <a:bodyPr/>
          <a:lstStyle/>
          <a:p>
            <a:r>
              <a:rPr lang="en-US" altLang="ko-KR" dirty="0"/>
              <a:t>Interested Participants</a:t>
            </a:r>
            <a:endParaRPr lang="ko-KR" altLang="en-US" dirty="0"/>
          </a:p>
        </p:txBody>
      </p:sp>
      <p:sp>
        <p:nvSpPr>
          <p:cNvPr id="4" name="슬라이드 번호 개체 틀 3">
            <a:extLst>
              <a:ext uri="{FF2B5EF4-FFF2-40B4-BE49-F238E27FC236}">
                <a16:creationId xmlns:a16="http://schemas.microsoft.com/office/drawing/2014/main" id="{C4480004-4752-41BD-BC6E-56ADCDE4D5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날짜 개체 틀 5">
            <a:extLst>
              <a:ext uri="{FF2B5EF4-FFF2-40B4-BE49-F238E27FC236}">
                <a16:creationId xmlns:a16="http://schemas.microsoft.com/office/drawing/2014/main" id="{C109A3A2-51F8-44D4-9EE5-AEECA0B113FE}"/>
              </a:ext>
            </a:extLst>
          </p:cNvPr>
          <p:cNvSpPr>
            <a:spLocks noGrp="1"/>
          </p:cNvSpPr>
          <p:nvPr>
            <p:ph type="dt" idx="15"/>
          </p:nvPr>
        </p:nvSpPr>
        <p:spPr/>
        <p:txBody>
          <a:bodyPr/>
          <a:lstStyle/>
          <a:p>
            <a:r>
              <a:rPr lang="en-US" dirty="0"/>
              <a:t>March 2016</a:t>
            </a:r>
            <a:endParaRPr lang="en-GB" dirty="0"/>
          </a:p>
        </p:txBody>
      </p:sp>
      <p:graphicFrame>
        <p:nvGraphicFramePr>
          <p:cNvPr id="7" name="Object 3">
            <a:extLst>
              <a:ext uri="{FF2B5EF4-FFF2-40B4-BE49-F238E27FC236}">
                <a16:creationId xmlns:a16="http://schemas.microsoft.com/office/drawing/2014/main" id="{15B356F9-CED8-4BA8-8A00-EBD8D09352BB}"/>
              </a:ext>
            </a:extLst>
          </p:cNvPr>
          <p:cNvGraphicFramePr>
            <a:graphicFrameLocks noChangeAspect="1"/>
          </p:cNvGraphicFramePr>
          <p:nvPr>
            <p:extLst>
              <p:ext uri="{D42A27DB-BD31-4B8C-83A1-F6EECF244321}">
                <p14:modId xmlns:p14="http://schemas.microsoft.com/office/powerpoint/2010/main" val="3971867673"/>
              </p:ext>
            </p:extLst>
          </p:nvPr>
        </p:nvGraphicFramePr>
        <p:xfrm>
          <a:off x="609600" y="1752600"/>
          <a:ext cx="7916863" cy="5364163"/>
        </p:xfrm>
        <a:graphic>
          <a:graphicData uri="http://schemas.openxmlformats.org/presentationml/2006/ole">
            <mc:AlternateContent xmlns:mc="http://schemas.openxmlformats.org/markup-compatibility/2006">
              <mc:Choice xmlns:v="urn:schemas-microsoft-com:vml" Requires="v">
                <p:oleObj spid="_x0000_s4105" name="Document" r:id="rId3" imgW="8250056" imgH="5591014" progId="Word.Document.8">
                  <p:embed/>
                </p:oleObj>
              </mc:Choice>
              <mc:Fallback>
                <p:oleObj name="Document" r:id="rId3" imgW="8250056" imgH="5591014" progId="Word.Document.8">
                  <p:embed/>
                  <p:pic>
                    <p:nvPicPr>
                      <p:cNvPr id="3075" name="Object 3"/>
                      <p:cNvPicPr>
                        <a:picLocks noChangeAspect="1" noChangeArrowheads="1"/>
                      </p:cNvPicPr>
                      <p:nvPr/>
                    </p:nvPicPr>
                    <p:blipFill>
                      <a:blip r:embed="rId4"/>
                      <a:srcRect/>
                      <a:stretch>
                        <a:fillRect/>
                      </a:stretch>
                    </p:blipFill>
                    <p:spPr bwMode="auto">
                      <a:xfrm>
                        <a:off x="609600" y="1752600"/>
                        <a:ext cx="7916863" cy="5364163"/>
                      </a:xfrm>
                      <a:prstGeom prst="rect">
                        <a:avLst/>
                      </a:prstGeom>
                      <a:noFill/>
                      <a:extLst/>
                    </p:spPr>
                  </p:pic>
                </p:oleObj>
              </mc:Fallback>
            </mc:AlternateContent>
          </a:graphicData>
        </a:graphic>
      </p:graphicFrame>
      <p:sp>
        <p:nvSpPr>
          <p:cNvPr id="8" name="Footer Placeholder 4">
            <a:extLst>
              <a:ext uri="{FF2B5EF4-FFF2-40B4-BE49-F238E27FC236}">
                <a16:creationId xmlns:a16="http://schemas.microsoft.com/office/drawing/2014/main" id="{FF45D263-7B5A-461F-89DE-B6EAEBF79039}"/>
              </a:ext>
            </a:extLst>
          </p:cNvPr>
          <p:cNvSpPr>
            <a:spLocks noGrp="1"/>
          </p:cNvSpPr>
          <p:nvPr>
            <p:ph type="ftr" idx="14"/>
          </p:nvPr>
        </p:nvSpPr>
        <p:spPr>
          <a:xfrm>
            <a:off x="5500694" y="6475413"/>
            <a:ext cx="3041644" cy="180975"/>
          </a:xfrm>
        </p:spPr>
        <p:txBody>
          <a:bodyPr/>
          <a:lstStyle/>
          <a:p>
            <a:r>
              <a:rPr lang="en-GB" dirty="0"/>
              <a:t>Sangkwon Peter Jeong, JoyFun Inc.,</a:t>
            </a:r>
          </a:p>
        </p:txBody>
      </p:sp>
    </p:spTree>
    <p:extLst>
      <p:ext uri="{BB962C8B-B14F-4D97-AF65-F5344CB8AC3E}">
        <p14:creationId xmlns:p14="http://schemas.microsoft.com/office/powerpoint/2010/main" val="340497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763587"/>
            <a:ext cx="7770813" cy="1446213"/>
          </a:xfrm>
        </p:spPr>
        <p:txBody>
          <a:bodyPr/>
          <a:lstStyle/>
          <a:p>
            <a:r>
              <a:rPr lang="en-GB" sz="2400" dirty="0"/>
              <a:t>It is proposed that an IG should be formed to develop the network service for HMD based VR content service in 802.21 WG</a:t>
            </a:r>
          </a:p>
        </p:txBody>
      </p:sp>
      <p:sp>
        <p:nvSpPr>
          <p:cNvPr id="4098" name="Rectangle 2"/>
          <p:cNvSpPr>
            <a:spLocks noGrp="1" noChangeArrowheads="1"/>
          </p:cNvSpPr>
          <p:nvPr>
            <p:ph idx="1"/>
          </p:nvPr>
        </p:nvSpPr>
        <p:spPr>
          <a:xfrm>
            <a:off x="685800" y="2286000"/>
            <a:ext cx="7770813" cy="3808413"/>
          </a:xfrm>
        </p:spPr>
        <p:txBody>
          <a:bodyPr/>
          <a:lstStyle/>
          <a:p>
            <a:r>
              <a:rPr lang="en-GB" sz="2000" dirty="0"/>
              <a:t>MOTION:</a:t>
            </a:r>
          </a:p>
          <a:p>
            <a:r>
              <a:rPr lang="en-GB" sz="2000" dirty="0"/>
              <a:t>Form an Interest Group (IG) for VR network support  in 802.21 to clarify technical aspects of the proposal</a:t>
            </a:r>
          </a:p>
          <a:p>
            <a:r>
              <a:rPr lang="en-GB" sz="2000" dirty="0"/>
              <a:t>	Mover:	a</a:t>
            </a:r>
          </a:p>
          <a:p>
            <a:r>
              <a:rPr lang="en-GB" sz="2000" dirty="0"/>
              <a:t>	Seconder: 	b</a:t>
            </a:r>
          </a:p>
          <a:p>
            <a:endParaRPr lang="en-GB" sz="2000" dirty="0"/>
          </a:p>
          <a:p>
            <a:r>
              <a:rPr lang="en-GB" sz="2000" dirty="0"/>
              <a:t>	Agree:		</a:t>
            </a:r>
          </a:p>
          <a:p>
            <a:r>
              <a:rPr lang="en-GB" sz="2000" dirty="0"/>
              <a:t>	Against: 		</a:t>
            </a:r>
          </a:p>
          <a:p>
            <a:r>
              <a:rPr lang="en-GB" sz="2000" dirty="0"/>
              <a:t>	Abstain:	</a:t>
            </a:r>
          </a:p>
        </p:txBody>
      </p:sp>
      <p:sp>
        <p:nvSpPr>
          <p:cNvPr id="6" name="Slide Number Placeholder 5"/>
          <p:cNvSpPr>
            <a:spLocks noGrp="1"/>
          </p:cNvSpPr>
          <p:nvPr>
            <p:ph type="sldNum" sz="quarter" idx="4294967295"/>
          </p:nvPr>
        </p:nvSpPr>
        <p:spPr>
          <a:xfrm>
            <a:off x="4276676" y="6475413"/>
            <a:ext cx="666849" cy="215444"/>
          </a:xfrm>
          <a:prstGeom prst="rect">
            <a:avLst/>
          </a:prstGeom>
        </p:spPr>
        <p:txBody>
          <a:bodyPr/>
          <a:lstStyle/>
          <a:p>
            <a:r>
              <a:rPr lang="en-GB"/>
              <a:t>Slide </a:t>
            </a:r>
            <a:fld id="{351F4386-A5E2-41A1-B4D0-BE653C929E06}" type="slidenum">
              <a:rPr lang="en-GB" smtClean="0"/>
              <a:pPr/>
              <a:t>6</a:t>
            </a:fld>
            <a:endParaRPr lang="en-GB"/>
          </a:p>
        </p:txBody>
      </p:sp>
      <p:sp>
        <p:nvSpPr>
          <p:cNvPr id="7" name="Date Placeholder 3">
            <a:extLst>
              <a:ext uri="{FF2B5EF4-FFF2-40B4-BE49-F238E27FC236}">
                <a16:creationId xmlns:a16="http://schemas.microsoft.com/office/drawing/2014/main" id="{2B0788EA-CC4B-4F22-A91A-A01CA39B00C7}"/>
              </a:ext>
            </a:extLst>
          </p:cNvPr>
          <p:cNvSpPr>
            <a:spLocks noGrp="1"/>
          </p:cNvSpPr>
          <p:nvPr>
            <p:ph type="dt" idx="15"/>
          </p:nvPr>
        </p:nvSpPr>
        <p:spPr>
          <a:xfrm>
            <a:off x="696912" y="333375"/>
            <a:ext cx="2303451" cy="273050"/>
          </a:xfrm>
        </p:spPr>
        <p:txBody>
          <a:bodyPr/>
          <a:lstStyle/>
          <a:p>
            <a:r>
              <a:rPr lang="en-US" dirty="0"/>
              <a:t>March 2018</a:t>
            </a:r>
            <a:endParaRPr lang="en-GB" dirty="0"/>
          </a:p>
        </p:txBody>
      </p:sp>
      <p:sp>
        <p:nvSpPr>
          <p:cNvPr id="8" name="Footer Placeholder 4">
            <a:extLst>
              <a:ext uri="{FF2B5EF4-FFF2-40B4-BE49-F238E27FC236}">
                <a16:creationId xmlns:a16="http://schemas.microsoft.com/office/drawing/2014/main" id="{D7700BD0-873B-4527-AE2B-FB7F6C98E516}"/>
              </a:ext>
            </a:extLst>
          </p:cNvPr>
          <p:cNvSpPr>
            <a:spLocks noGrp="1"/>
          </p:cNvSpPr>
          <p:nvPr>
            <p:ph type="ftr" idx="14"/>
          </p:nvPr>
        </p:nvSpPr>
        <p:spPr>
          <a:xfrm>
            <a:off x="5500694" y="6475413"/>
            <a:ext cx="3041644" cy="180975"/>
          </a:xfrm>
        </p:spPr>
        <p:txBody>
          <a:bodyPr/>
          <a:lstStyle/>
          <a:p>
            <a:r>
              <a:rPr lang="en-GB" dirty="0"/>
              <a:t>Sangkwon Peter Jeong, JoyFun Inc.,</a:t>
            </a:r>
          </a:p>
        </p:txBody>
      </p:sp>
    </p:spTree>
    <p:extLst>
      <p:ext uri="{BB962C8B-B14F-4D97-AF65-F5344CB8AC3E}">
        <p14:creationId xmlns:p14="http://schemas.microsoft.com/office/powerpoint/2010/main" val="2794647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https://mentor.ieee.org/802.21/dcn/17/21-17-0054-05-SAUC-white-paper-for-use-cases-and-network-requirements-for-enabling-hmd-based-3d-content-motion-sickness-reducing-technology.docx</a:t>
            </a:r>
          </a:p>
        </p:txBody>
      </p:sp>
      <p:sp>
        <p:nvSpPr>
          <p:cNvPr id="7" name="Date Placeholder 3">
            <a:extLst>
              <a:ext uri="{FF2B5EF4-FFF2-40B4-BE49-F238E27FC236}">
                <a16:creationId xmlns:a16="http://schemas.microsoft.com/office/drawing/2014/main" id="{992B500C-F958-4717-9278-74F9E694CA90}"/>
              </a:ext>
            </a:extLst>
          </p:cNvPr>
          <p:cNvSpPr>
            <a:spLocks noGrp="1"/>
          </p:cNvSpPr>
          <p:nvPr>
            <p:ph type="dt" idx="15"/>
          </p:nvPr>
        </p:nvSpPr>
        <p:spPr>
          <a:xfrm>
            <a:off x="696912" y="333375"/>
            <a:ext cx="2303451" cy="273050"/>
          </a:xfrm>
        </p:spPr>
        <p:txBody>
          <a:bodyPr/>
          <a:lstStyle/>
          <a:p>
            <a:r>
              <a:rPr lang="en-US" dirty="0"/>
              <a:t>March 2018</a:t>
            </a:r>
            <a:endParaRPr lang="en-GB" dirty="0"/>
          </a:p>
        </p:txBody>
      </p:sp>
      <p:sp>
        <p:nvSpPr>
          <p:cNvPr id="8" name="Footer Placeholder 4">
            <a:extLst>
              <a:ext uri="{FF2B5EF4-FFF2-40B4-BE49-F238E27FC236}">
                <a16:creationId xmlns:a16="http://schemas.microsoft.com/office/drawing/2014/main" id="{FF8F4F38-25D5-4AB4-8A87-33E3CC515D85}"/>
              </a:ext>
            </a:extLst>
          </p:cNvPr>
          <p:cNvSpPr>
            <a:spLocks noGrp="1"/>
          </p:cNvSpPr>
          <p:nvPr>
            <p:ph type="ftr" idx="14"/>
          </p:nvPr>
        </p:nvSpPr>
        <p:spPr>
          <a:xfrm>
            <a:off x="5500694" y="6475413"/>
            <a:ext cx="3041644" cy="180975"/>
          </a:xfrm>
        </p:spPr>
        <p:txBody>
          <a:bodyPr/>
          <a:lstStyle/>
          <a:p>
            <a:r>
              <a:rPr lang="en-GB" dirty="0"/>
              <a:t>Sangkwon Peter Jeong, JoyFun Inc.,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212</TotalTime>
  <Words>340</Words>
  <Application>Microsoft Office PowerPoint</Application>
  <PresentationFormat>화면 슬라이드 쇼(4:3)</PresentationFormat>
  <Paragraphs>66</Paragraphs>
  <Slides>7</Slides>
  <Notes>5</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2</vt:i4>
      </vt:variant>
      <vt:variant>
        <vt:lpstr>슬라이드 제목</vt:lpstr>
      </vt:variant>
      <vt:variant>
        <vt:i4>7</vt:i4>
      </vt:variant>
    </vt:vector>
  </HeadingPairs>
  <TitlesOfParts>
    <vt:vector size="14" baseType="lpstr">
      <vt:lpstr>Arial Unicode MS</vt:lpstr>
      <vt:lpstr>MS Gothic</vt:lpstr>
      <vt:lpstr>Arial</vt:lpstr>
      <vt:lpstr>Times New Roman</vt:lpstr>
      <vt:lpstr>802-11-Submission</vt:lpstr>
      <vt:lpstr>Document</vt:lpstr>
      <vt:lpstr>Microsoft Word 97 - 2003 문서</vt:lpstr>
      <vt:lpstr>Network Support for HMD based VR</vt:lpstr>
      <vt:lpstr>Network Support for HMD based VR Content Service  Network Service for enabling HMD based VR Content Service  Network Service for HMD based VR Content Service  Network Requirements for HMD based VR Content Service  Network Enablers for seamless HMD based VR Content Service  Network Requirements to Enable seamless Content Service for HMD based VR </vt:lpstr>
      <vt:lpstr>Abstract</vt:lpstr>
      <vt:lpstr>Proposal Summary</vt:lpstr>
      <vt:lpstr>Interested Participants</vt:lpstr>
      <vt:lpstr>It is proposed that an IG should be formed to develop the network service for HMD based VR content service in 802.21 WG</vt:lpstr>
      <vt:lpstr>References</vt:lpstr>
    </vt:vector>
  </TitlesOfParts>
  <Company>Aruba Networks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[LiFi – light communications for 802.11]</dc:title>
  <dc:creator>Dorothy Stanley</dc:creator>
  <cp:lastModifiedBy>Sangkwon Jeong</cp:lastModifiedBy>
  <cp:revision>18</cp:revision>
  <cp:lastPrinted>1601-01-01T00:00:00Z</cp:lastPrinted>
  <dcterms:created xsi:type="dcterms:W3CDTF">2016-11-09T15:03:25Z</dcterms:created>
  <dcterms:modified xsi:type="dcterms:W3CDTF">2018-03-07T18:26:32Z</dcterms:modified>
</cp:coreProperties>
</file>