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  <p:sldMasterId id="2147483915" r:id="rId7"/>
    <p:sldMasterId id="2147483962" r:id="rId8"/>
  </p:sldMasterIdLst>
  <p:notesMasterIdLst>
    <p:notesMasterId r:id="rId21"/>
  </p:notesMasterIdLst>
  <p:handoutMasterIdLst>
    <p:handoutMasterId r:id="rId22"/>
  </p:handoutMasterIdLst>
  <p:sldIdLst>
    <p:sldId id="413" r:id="rId9"/>
    <p:sldId id="425" r:id="rId10"/>
    <p:sldId id="426" r:id="rId11"/>
    <p:sldId id="428" r:id="rId12"/>
    <p:sldId id="489" r:id="rId13"/>
    <p:sldId id="497" r:id="rId14"/>
    <p:sldId id="498" r:id="rId15"/>
    <p:sldId id="499" r:id="rId16"/>
    <p:sldId id="429" r:id="rId17"/>
    <p:sldId id="500" r:id="rId18"/>
    <p:sldId id="501" r:id="rId19"/>
    <p:sldId id="502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79" d="100"/>
          <a:sy n="79" d="100"/>
        </p:scale>
        <p:origin x="1332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42" y="4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70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079500" y="638680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201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061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5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0" y="638175"/>
            <a:ext cx="4641850" cy="3481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95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670" y="8984170"/>
            <a:ext cx="75372" cy="185420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865"/>
            <a:fld id="{FAAE0E8B-988F-47CE-9949-D3DED8909968}" type="slidenum">
              <a:rPr lang="en-US" smtClean="0"/>
              <a:pPr defTabSz="932865"/>
              <a:t>6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59537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670" y="8984170"/>
            <a:ext cx="75372" cy="185420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865"/>
            <a:fld id="{FAAE0E8B-988F-47CE-9949-D3DED8909968}" type="slidenum">
              <a:rPr lang="en-US" smtClean="0"/>
              <a:pPr defTabSz="932865"/>
              <a:t>7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9901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670" y="8984170"/>
            <a:ext cx="75372" cy="185420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865"/>
            <a:fld id="{FAAE0E8B-988F-47CE-9949-D3DED8909968}" type="slidenum">
              <a:rPr lang="en-US" smtClean="0"/>
              <a:pPr defTabSz="932865"/>
              <a:t>8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76992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04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191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91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619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571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643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457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090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940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163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115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232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067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4334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7982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1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1826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4707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238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8893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7876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74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8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4826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4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</a:t>
            </a:r>
            <a:r>
              <a:rPr lang="en-US" dirty="0" err="1" smtClean="0"/>
              <a:t>styl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6" y="394156"/>
            <a:ext cx="49917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21-15-0093-00-0000-Session#75</a:t>
            </a:r>
            <a:r>
              <a:rPr lang="en-US" sz="1400" b="1" dirty="0" smtClean="0"/>
              <a:t>	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6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1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warsaw-reservation@marriott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latin typeface="Arial" charset="0"/>
              </a:rPr>
              <a:t>sdas</a:t>
            </a:r>
            <a:r>
              <a:rPr lang="en-US" sz="2800" b="1" dirty="0" smtClean="0">
                <a:latin typeface="Arial" charset="0"/>
              </a:rPr>
              <a:t> at </a:t>
            </a:r>
            <a:r>
              <a:rPr lang="en-US" sz="2800" b="1" dirty="0" err="1" smtClean="0">
                <a:latin typeface="Arial" charset="0"/>
              </a:rPr>
              <a:t>appcomsci</a:t>
            </a:r>
            <a:r>
              <a:rPr lang="en-US" sz="2800" b="1" dirty="0" smtClean="0">
                <a:latin typeface="Arial" charset="0"/>
              </a:rPr>
              <a:t>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066800"/>
            <a:ext cx="784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#</a:t>
            </a:r>
            <a:r>
              <a:rPr lang="en-US" sz="4400" b="1" kern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75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, </a:t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lang="en-US" sz="4400" b="1" kern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San Diego</a:t>
            </a:r>
            <a:r>
              <a:rPr lang="en-US" sz="4400" b="1" kern="0" noProof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, USA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2016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September, 2016 , Marriot, Europe (Warsaw)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6-11 Nov 2016, Grand </a:t>
            </a:r>
            <a:r>
              <a:rPr lang="it-IT" sz="2400" b="1" dirty="0" smtClean="0">
                <a:solidFill>
                  <a:srgbClr val="FF0000"/>
                </a:solidFill>
              </a:rPr>
              <a:t>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76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6096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September Interim  Meeting 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553" y="1066800"/>
            <a:ext cx="8555847" cy="548640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September 11-16, 2016, Warsaw </a:t>
            </a:r>
            <a:r>
              <a:rPr lang="en-US" sz="2000" b="1" dirty="0"/>
              <a:t>Marriott Hotel, Poland, Poland</a:t>
            </a:r>
            <a:endParaRPr lang="en-US" sz="2000" b="1" dirty="0" smtClean="0"/>
          </a:p>
          <a:p>
            <a:pPr lvl="1">
              <a:lnSpc>
                <a:spcPct val="90000"/>
              </a:lnSpc>
            </a:pPr>
            <a:r>
              <a:rPr lang="en-US" sz="1400" b="1" dirty="0" smtClean="0"/>
              <a:t>GROUP RATE: $US 194.00/Night (plus applicable taxes) for double occupancy</a:t>
            </a:r>
          </a:p>
          <a:p>
            <a:pPr>
              <a:lnSpc>
                <a:spcPct val="90000"/>
              </a:lnSpc>
            </a:pPr>
            <a:r>
              <a:rPr lang="en-US" sz="2000" b="1" dirty="0" smtClean="0"/>
              <a:t>Event and Registration information are available now at: 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Event Information: http://arinex.com.au/ieee2016/ 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Registration Website: https://arinex.eventsair.com/ieee8021609075/form1/Site/Register </a:t>
            </a:r>
          </a:p>
          <a:p>
            <a:pPr>
              <a:lnSpc>
                <a:spcPct val="90000"/>
              </a:lnSpc>
            </a:pPr>
            <a:r>
              <a:rPr lang="en-US" sz="2000" b="1" dirty="0" smtClean="0"/>
              <a:t>Registration Fee and Deadlines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Early: Before 6pm Pacific Time, </a:t>
            </a:r>
            <a:r>
              <a:rPr lang="en-US" sz="1600" b="1" dirty="0" smtClean="0"/>
              <a:t>Tuesday</a:t>
            </a:r>
            <a:r>
              <a:rPr lang="en-US" sz="1600" b="1" dirty="0"/>
              <a:t>, </a:t>
            </a:r>
            <a:r>
              <a:rPr lang="en-US" sz="1600" b="1" dirty="0" smtClean="0"/>
              <a:t>Aug 02, 2016</a:t>
            </a:r>
          </a:p>
          <a:p>
            <a:pPr lvl="2">
              <a:lnSpc>
                <a:spcPct val="90000"/>
              </a:lnSpc>
            </a:pPr>
            <a:r>
              <a:rPr lang="en-US" sz="1200" b="1" dirty="0" smtClean="0"/>
              <a:t>$US 850.00 </a:t>
            </a:r>
            <a:r>
              <a:rPr lang="en-US" sz="1200" b="1" dirty="0"/>
              <a:t>for attendees staying at the </a:t>
            </a:r>
            <a:r>
              <a:rPr lang="en-US" sz="1200" b="1" dirty="0" smtClean="0"/>
              <a:t>Warsaw Marriott, otherwise  </a:t>
            </a:r>
            <a:r>
              <a:rPr lang="en-US" sz="1200" b="1" dirty="0"/>
              <a:t>$US </a:t>
            </a:r>
            <a:r>
              <a:rPr lang="en-US" sz="1200" b="1" dirty="0" smtClean="0"/>
              <a:t>1150.00 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Standard</a:t>
            </a:r>
            <a:r>
              <a:rPr lang="en-US" sz="1600" b="1" dirty="0" smtClean="0"/>
              <a:t>: Before </a:t>
            </a:r>
            <a:r>
              <a:rPr lang="en-US" sz="1600" b="1" dirty="0"/>
              <a:t>6pm Pacific Time, Tuesday, Aug </a:t>
            </a:r>
            <a:r>
              <a:rPr lang="en-US" sz="1600" b="1" dirty="0" smtClean="0"/>
              <a:t>30, </a:t>
            </a:r>
            <a:r>
              <a:rPr lang="en-US" sz="1600" b="1" dirty="0"/>
              <a:t>2016 </a:t>
            </a:r>
            <a:endParaRPr lang="en-US" sz="1600" b="1" dirty="0" smtClean="0"/>
          </a:p>
          <a:p>
            <a:pPr lvl="2">
              <a:lnSpc>
                <a:spcPct val="90000"/>
              </a:lnSpc>
            </a:pPr>
            <a:r>
              <a:rPr lang="en-US" sz="1200" b="1" dirty="0" smtClean="0"/>
              <a:t>$</a:t>
            </a:r>
            <a:r>
              <a:rPr lang="en-US" sz="1200" b="1" dirty="0"/>
              <a:t>US </a:t>
            </a:r>
            <a:r>
              <a:rPr lang="en-US" sz="1200" b="1" dirty="0" smtClean="0"/>
              <a:t>1100.00 for </a:t>
            </a:r>
            <a:r>
              <a:rPr lang="en-US" sz="1200" b="1" dirty="0"/>
              <a:t>attendees staying at the Warsaw Marriott, otherwise  $US </a:t>
            </a:r>
            <a:r>
              <a:rPr lang="en-US" sz="1200" b="1" dirty="0" smtClean="0"/>
              <a:t>1450.00 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Late: After Tuesday</a:t>
            </a:r>
            <a:r>
              <a:rPr lang="en-US" sz="1600" b="1" dirty="0"/>
              <a:t>, Aug 30, 2016 </a:t>
            </a:r>
          </a:p>
          <a:p>
            <a:pPr lvl="2">
              <a:lnSpc>
                <a:spcPct val="90000"/>
              </a:lnSpc>
            </a:pPr>
            <a:r>
              <a:rPr lang="en-US" sz="1200" b="1" dirty="0"/>
              <a:t>$US </a:t>
            </a:r>
            <a:r>
              <a:rPr lang="en-US" sz="1200" b="1" dirty="0" smtClean="0"/>
              <a:t>1350.00 </a:t>
            </a:r>
            <a:r>
              <a:rPr lang="en-US" sz="1200" b="1" dirty="0"/>
              <a:t>for attendees staying at the Warsaw Marriott, otherwise  $US </a:t>
            </a:r>
            <a:r>
              <a:rPr lang="en-US" sz="1200" b="1" dirty="0" smtClean="0"/>
              <a:t>1650.00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Arial" charset="0"/>
                <a:cs typeface="Arial" charset="0"/>
              </a:rPr>
              <a:t>Hotel Information</a:t>
            </a:r>
          </a:p>
          <a:p>
            <a:pPr lvl="1">
              <a:lnSpc>
                <a:spcPct val="90000"/>
              </a:lnSpc>
            </a:pPr>
            <a:r>
              <a:rPr lang="en-US" sz="1400" b="1" dirty="0">
                <a:latin typeface="Arial" charset="0"/>
                <a:cs typeface="Arial" charset="0"/>
              </a:rPr>
              <a:t>http://arinex.com.au/ieee2016/accommodation/ </a:t>
            </a:r>
          </a:p>
          <a:p>
            <a:pPr lvl="1">
              <a:lnSpc>
                <a:spcPct val="90000"/>
              </a:lnSpc>
            </a:pPr>
            <a:r>
              <a:rPr lang="en-US" sz="1400" b="1" dirty="0" smtClean="0">
                <a:latin typeface="Arial" charset="0"/>
                <a:cs typeface="Arial" charset="0"/>
              </a:rPr>
              <a:t>Minimum </a:t>
            </a:r>
            <a:r>
              <a:rPr lang="en-US" sz="1400" b="1" dirty="0">
                <a:latin typeface="Arial" charset="0"/>
                <a:cs typeface="Arial" charset="0"/>
              </a:rPr>
              <a:t>3 night stay at the Warsaw Marriott, to qualify for the discounted registration rate </a:t>
            </a:r>
            <a:endParaRPr lang="en-US" sz="1400" b="1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1400" b="1" dirty="0">
                <a:latin typeface="Arial" charset="0"/>
                <a:cs typeface="Arial" charset="0"/>
              </a:rPr>
              <a:t>The deadline for booking your accommodation at the Warsaw Marriott is 15 August 2016 at 5:00 p.m. Central European Time. </a:t>
            </a:r>
          </a:p>
          <a:p>
            <a:pPr lvl="1">
              <a:lnSpc>
                <a:spcPct val="90000"/>
              </a:lnSpc>
            </a:pPr>
            <a:r>
              <a:rPr lang="en-US" sz="1400" b="1" dirty="0" smtClean="0">
                <a:latin typeface="Arial" charset="0"/>
                <a:cs typeface="Arial" charset="0"/>
              </a:rPr>
              <a:t>Only </a:t>
            </a:r>
            <a:r>
              <a:rPr lang="en-US" sz="1400" b="1" dirty="0">
                <a:latin typeface="Arial" charset="0"/>
                <a:cs typeface="Arial" charset="0"/>
              </a:rPr>
              <a:t>the standard rooms are available on the Marriott’s website, for other room types please contact the Marriott directly +48 22 630 55 28; E-mail: </a:t>
            </a:r>
            <a:r>
              <a:rPr lang="en-US" sz="1400" b="1" dirty="0" smtClean="0">
                <a:latin typeface="Arial" charset="0"/>
                <a:cs typeface="Arial" charset="0"/>
                <a:hlinkClick r:id="rId3"/>
              </a:rPr>
              <a:t>warsaw-reservation@marriott.com</a:t>
            </a:r>
            <a:endParaRPr lang="en-US" sz="1400" b="1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Cancelltaion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policy: 1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day in advance of your arrival date without penalty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75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2017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868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January </a:t>
            </a:r>
            <a:r>
              <a:rPr lang="en-US" sz="2400" b="1" dirty="0">
                <a:solidFill>
                  <a:schemeClr val="accent2"/>
                </a:solidFill>
              </a:rPr>
              <a:t>15-20, </a:t>
            </a:r>
            <a:r>
              <a:rPr lang="en-US" sz="2400" b="1" dirty="0" smtClean="0">
                <a:solidFill>
                  <a:schemeClr val="accent2"/>
                </a:solidFill>
              </a:rPr>
              <a:t>2017,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March 12-17, 2017, Hyatt Regency </a:t>
            </a:r>
            <a:r>
              <a:rPr lang="en-US" sz="2400" b="1" dirty="0" smtClean="0">
                <a:solidFill>
                  <a:srgbClr val="FF0000"/>
                </a:solidFill>
              </a:rPr>
              <a:t>Vancouver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</a:t>
            </a:r>
            <a:r>
              <a:rPr lang="en-US" sz="2400" b="1" dirty="0">
                <a:solidFill>
                  <a:srgbClr val="0000FF"/>
                </a:solidFill>
              </a:rPr>
              <a:t>May 13-18, 2017, Daejeon Convention </a:t>
            </a:r>
            <a:r>
              <a:rPr lang="en-US" sz="2400" b="1" dirty="0" smtClean="0">
                <a:solidFill>
                  <a:srgbClr val="0000FF"/>
                </a:solidFill>
              </a:rPr>
              <a:t>Center, </a:t>
            </a:r>
            <a:r>
              <a:rPr lang="en-US" sz="2400" b="1" dirty="0">
                <a:solidFill>
                  <a:srgbClr val="0000FF"/>
                </a:solidFill>
              </a:rPr>
              <a:t>Daejeon, Korea (</a:t>
            </a:r>
            <a:r>
              <a:rPr lang="en-US" sz="2400" b="1" dirty="0" smtClean="0">
                <a:solidFill>
                  <a:srgbClr val="0000FF"/>
                </a:solidFill>
              </a:rPr>
              <a:t>TBC)</a:t>
            </a:r>
            <a:r>
              <a:rPr lang="en-US" sz="2400" b="1" dirty="0">
                <a:solidFill>
                  <a:srgbClr val="0000FF"/>
                </a:solidFill>
              </a:rPr>
              <a:t> 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</a:t>
            </a:r>
            <a:r>
              <a:rPr lang="en-US" sz="2400" b="1" dirty="0">
                <a:solidFill>
                  <a:srgbClr val="FF0000"/>
                </a:solidFill>
              </a:rPr>
              <a:t>July 9-14, 2017, Estrel Hotel and Convention Center, Berlin, </a:t>
            </a:r>
            <a:r>
              <a:rPr lang="en-US" sz="2400" b="1" dirty="0" smtClean="0">
                <a:solidFill>
                  <a:srgbClr val="FF0000"/>
                </a:solidFill>
              </a:rPr>
              <a:t>Germany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>
                <a:solidFill>
                  <a:srgbClr val="0000FF"/>
                </a:solidFill>
              </a:rPr>
              <a:t>September 10-15,  2017, Hilton Waikoloa Village, Kona, HI, USA, 802 Wireless Interim </a:t>
            </a:r>
            <a:r>
              <a:rPr lang="en-US" sz="2400" b="1" dirty="0" smtClean="0">
                <a:solidFill>
                  <a:srgbClr val="0000FF"/>
                </a:solidFill>
              </a:rPr>
              <a:t>Session.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November 5-10, 2017, Caribe Hotel and Convention Center, Orlando, FL, </a:t>
            </a:r>
            <a:r>
              <a:rPr lang="en-US" sz="2400" b="1" dirty="0" smtClean="0">
                <a:solidFill>
                  <a:srgbClr val="FF0000"/>
                </a:solidFill>
              </a:rPr>
              <a:t>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5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Work Update</a:t>
            </a:r>
          </a:p>
          <a:p>
            <a:r>
              <a:rPr lang="en-US" sz="2800" dirty="0" smtClean="0">
                <a:latin typeface="Arial" charset="0"/>
              </a:rPr>
              <a:t>Teleconferences</a:t>
            </a:r>
          </a:p>
          <a:p>
            <a:r>
              <a:rPr lang="en-US" sz="2800" dirty="0" smtClean="0">
                <a:latin typeface="Arial" charset="0"/>
              </a:rPr>
              <a:t>Motions 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TG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572000"/>
          </a:xfrm>
        </p:spPr>
        <p:txBody>
          <a:bodyPr/>
          <a:lstStyle/>
          <a:p>
            <a:r>
              <a:rPr lang="en-US" sz="2400" dirty="0" smtClean="0"/>
              <a:t>802.21m: Revision  Task Group</a:t>
            </a:r>
          </a:p>
          <a:p>
            <a:pPr lvl="1"/>
            <a:r>
              <a:rPr lang="en-US" sz="1800" dirty="0" smtClean="0"/>
              <a:t>Addressed all the MEC review comments </a:t>
            </a:r>
            <a:r>
              <a:rPr lang="en-US" sz="1800" dirty="0" smtClean="0"/>
              <a:t>and produced Draft D04 </a:t>
            </a:r>
            <a:endParaRPr lang="en-US" sz="18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sz="2400" dirty="0" smtClean="0"/>
              <a:t>802.21.1: Media Independent Services and use cases Task Group</a:t>
            </a:r>
          </a:p>
          <a:p>
            <a:pPr lvl="1"/>
            <a:r>
              <a:rPr lang="en-US" sz="1800" dirty="0" smtClean="0"/>
              <a:t>Addressed all the MEC review </a:t>
            </a:r>
            <a:r>
              <a:rPr lang="en-US" sz="1800" smtClean="0"/>
              <a:t>comments </a:t>
            </a:r>
            <a:r>
              <a:rPr lang="en-US" sz="1800"/>
              <a:t>and produced Draft D04 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 (Tentative)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800600"/>
          </a:xfrm>
        </p:spPr>
        <p:txBody>
          <a:bodyPr/>
          <a:lstStyle/>
          <a:p>
            <a:pPr marL="465138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802.21m/802.21.1 joint  Teleconferences:</a:t>
            </a:r>
          </a:p>
          <a:p>
            <a:pPr lvl="1"/>
            <a:r>
              <a:rPr lang="en-US" sz="2000" dirty="0" smtClean="0"/>
              <a:t>Aug 08, 7:30- 8:30 am , US EDT</a:t>
            </a:r>
          </a:p>
          <a:p>
            <a:pPr lvl="1"/>
            <a:r>
              <a:rPr lang="en-US" sz="2000" dirty="0" smtClean="0"/>
              <a:t> Sept 08, 7:30-8:30 am, US EDT </a:t>
            </a:r>
          </a:p>
          <a:p>
            <a:pPr marL="857250" lvl="2" indent="0">
              <a:buNone/>
            </a:pPr>
            <a:endParaRPr lang="en-US" sz="16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WG Motion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3B1504-506B-44AB-8932-30F38D54C876}" type="slidenum">
              <a:rPr lang="en-US" altLang="ja-JP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28600" y="1817132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P802.21 </a:t>
            </a:r>
            <a:r>
              <a:rPr lang="en-GB" sz="2400" dirty="0">
                <a:ea typeface="PMingLiU" charset="-120"/>
              </a:rPr>
              <a:t>WG Chair to make a motion to the IEEE 802 Executive Committee </a:t>
            </a:r>
            <a:r>
              <a:rPr lang="en-GB" sz="2400" dirty="0" smtClean="0">
                <a:ea typeface="PMingLiU" charset="-120"/>
              </a:rPr>
              <a:t>for </a:t>
            </a:r>
            <a:r>
              <a:rPr lang="en-GB" sz="2400" dirty="0">
                <a:ea typeface="PMingLiU" charset="-120"/>
              </a:rPr>
              <a:t>approval to forward the </a:t>
            </a:r>
            <a:r>
              <a:rPr lang="en-GB" sz="2400" dirty="0" smtClean="0">
                <a:ea typeface="PMingLiU" charset="-120"/>
              </a:rPr>
              <a:t>IEEE P802.21-revision Draft for Sponsor Ballot.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Yoshikazu Hanatani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Lily Chen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 08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00 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Passes </a:t>
            </a:r>
            <a:endParaRPr lang="en-US" altLang="zh-HK" sz="4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  <p:extLst>
      <p:ext uri="{BB962C8B-B14F-4D97-AF65-F5344CB8AC3E}">
        <p14:creationId xmlns:p14="http://schemas.microsoft.com/office/powerpoint/2010/main" val="1099494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28600" y="1632466"/>
            <a:ext cx="8686800" cy="43402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P802.21 </a:t>
            </a:r>
            <a:r>
              <a:rPr lang="en-GB" sz="2400" dirty="0">
                <a:ea typeface="PMingLiU" charset="-120"/>
              </a:rPr>
              <a:t>WG Chair to make a motion to the IEEE 802 Executive Committee </a:t>
            </a:r>
            <a:r>
              <a:rPr lang="en-GB" sz="2400" dirty="0" smtClean="0">
                <a:ea typeface="PMingLiU" charset="-120"/>
              </a:rPr>
              <a:t>for </a:t>
            </a:r>
            <a:r>
              <a:rPr lang="en-GB" sz="2400" dirty="0">
                <a:ea typeface="PMingLiU" charset="-120"/>
              </a:rPr>
              <a:t>approval to forward the </a:t>
            </a:r>
            <a:r>
              <a:rPr lang="en-GB" sz="2400" dirty="0" smtClean="0">
                <a:ea typeface="PMingLiU" charset="-120"/>
              </a:rPr>
              <a:t>IEEE P802.21.1 Draft for Sponsor Ballot </a:t>
            </a:r>
            <a:r>
              <a:rPr lang="en-US" altLang="ko-KR" sz="2400" dirty="0" smtClean="0"/>
              <a:t>and approve the CSD </a:t>
            </a:r>
            <a:r>
              <a:rPr lang="en-US" altLang="ko-KR" sz="2400" dirty="0"/>
              <a:t>(http://www.ieee802.org/21/802_21_1_5C.pdf)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 </a:t>
            </a:r>
            <a:r>
              <a:rPr lang="en-US" sz="2000" dirty="0" err="1" smtClean="0">
                <a:ea typeface="PMingLiU" charset="-120"/>
              </a:rPr>
              <a:t>Hyeong</a:t>
            </a:r>
            <a:r>
              <a:rPr lang="en-US" sz="2000" dirty="0" smtClean="0">
                <a:ea typeface="PMingLiU" charset="-120"/>
              </a:rPr>
              <a:t> Ho Lee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Lily Chen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08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00 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Passes </a:t>
            </a:r>
            <a:endParaRPr lang="en-US" altLang="zh-HK" sz="4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  <p:extLst>
      <p:ext uri="{BB962C8B-B14F-4D97-AF65-F5344CB8AC3E}">
        <p14:creationId xmlns:p14="http://schemas.microsoft.com/office/powerpoint/2010/main" val="1159846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8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28600" y="1632467"/>
            <a:ext cx="8686800" cy="43402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P802.21 </a:t>
            </a:r>
            <a:r>
              <a:rPr lang="en-GB" sz="2400" dirty="0">
                <a:ea typeface="PMingLiU" charset="-120"/>
              </a:rPr>
              <a:t>WG Chair </a:t>
            </a:r>
            <a:r>
              <a:rPr lang="en-GB" sz="2400" dirty="0" smtClean="0">
                <a:ea typeface="PMingLiU" charset="-120"/>
              </a:rPr>
              <a:t>to </a:t>
            </a:r>
            <a:r>
              <a:rPr lang="en-US" sz="2400" dirty="0" smtClean="0">
                <a:ea typeface="PMingLiU" charset="-120"/>
              </a:rPr>
              <a:t>submit Draft </a:t>
            </a:r>
            <a:r>
              <a:rPr lang="en-US" sz="2400" dirty="0">
                <a:ea typeface="PMingLiU" charset="-120"/>
              </a:rPr>
              <a:t>IEEE </a:t>
            </a:r>
            <a:r>
              <a:rPr lang="en-US" sz="2400" dirty="0" err="1">
                <a:ea typeface="PMingLiU" charset="-120"/>
              </a:rPr>
              <a:t>S</a:t>
            </a:r>
            <a:r>
              <a:rPr lang="en-US" sz="2400" dirty="0" err="1" smtClean="0">
                <a:ea typeface="PMingLiU" charset="-120"/>
              </a:rPr>
              <a:t>td</a:t>
            </a:r>
            <a:r>
              <a:rPr lang="en-US" sz="2400" dirty="0" smtClean="0">
                <a:ea typeface="PMingLiU" charset="-120"/>
              </a:rPr>
              <a:t> </a:t>
            </a:r>
            <a:r>
              <a:rPr lang="en-US" sz="2400" dirty="0">
                <a:ea typeface="PMingLiU" charset="-120"/>
              </a:rPr>
              <a:t>802.21-revision and Draft IEEE </a:t>
            </a:r>
            <a:r>
              <a:rPr lang="en-US" sz="2400" dirty="0" err="1">
                <a:ea typeface="PMingLiU" charset="-120"/>
              </a:rPr>
              <a:t>Std</a:t>
            </a:r>
            <a:r>
              <a:rPr lang="en-US" sz="2400" dirty="0">
                <a:ea typeface="PMingLiU" charset="-120"/>
              </a:rPr>
              <a:t> 802.21.1 to ISO/IEC JTC1 SC6 for information under the PSDO </a:t>
            </a:r>
            <a:r>
              <a:rPr lang="en-US" sz="2400" dirty="0" smtClean="0">
                <a:ea typeface="PMingLiU" charset="-120"/>
              </a:rPr>
              <a:t>agreement</a:t>
            </a:r>
            <a:r>
              <a:rPr lang="en-GB" sz="2400" dirty="0" smtClean="0">
                <a:ea typeface="PMingLiU" charset="-120"/>
              </a:rPr>
              <a:t>.</a:t>
            </a:r>
          </a:p>
          <a:p>
            <a:pPr>
              <a:tabLst>
                <a:tab pos="1271588" algn="l"/>
              </a:tabLst>
              <a:defRPr/>
            </a:pPr>
            <a:endParaRPr lang="en-GB" sz="24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 </a:t>
            </a:r>
            <a:r>
              <a:rPr lang="en-US" sz="2000" dirty="0" err="1" smtClean="0">
                <a:ea typeface="PMingLiU" charset="-120"/>
              </a:rPr>
              <a:t>Hyeong</a:t>
            </a:r>
            <a:r>
              <a:rPr lang="en-US" sz="2000" dirty="0" smtClean="0">
                <a:ea typeface="PMingLiU" charset="-120"/>
              </a:rPr>
              <a:t> Ho Lee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Lily Chen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 08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00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Passes</a:t>
            </a:r>
            <a:endParaRPr lang="en-US" altLang="zh-HK" sz="4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  <p:extLst>
      <p:ext uri="{BB962C8B-B14F-4D97-AF65-F5344CB8AC3E}">
        <p14:creationId xmlns:p14="http://schemas.microsoft.com/office/powerpoint/2010/main" val="995526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90989</TotalTime>
  <Words>726</Words>
  <Application>Microsoft Office PowerPoint</Application>
  <PresentationFormat>On-screen Show (4:3)</PresentationFormat>
  <Paragraphs>148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12</vt:i4>
      </vt:variant>
    </vt:vector>
  </HeadingPairs>
  <TitlesOfParts>
    <vt:vector size="28" baseType="lpstr">
      <vt:lpstr>SimSun</vt:lpstr>
      <vt:lpstr>Arial</vt:lpstr>
      <vt:lpstr>Calibri</vt:lpstr>
      <vt:lpstr>ＭＳ Ｐゴシック</vt:lpstr>
      <vt:lpstr>PMingLiU</vt:lpstr>
      <vt:lpstr>Rotis Sans Serif for Nokia</vt:lpstr>
      <vt:lpstr>Times</vt:lpstr>
      <vt:lpstr>Times New Roman</vt:lpstr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1_blank presentation</vt:lpstr>
      <vt:lpstr>2_blank presentation</vt:lpstr>
      <vt:lpstr>PowerPoint Presentation</vt:lpstr>
      <vt:lpstr>Meeting Updates</vt:lpstr>
      <vt:lpstr>TG Reports </vt:lpstr>
      <vt:lpstr>Teleconferences (Tentative) </vt:lpstr>
      <vt:lpstr>WG Motion</vt:lpstr>
      <vt:lpstr>P802.21 WG Motion</vt:lpstr>
      <vt:lpstr>P802.21 WG Motion</vt:lpstr>
      <vt:lpstr>P802.21 WG Motion</vt:lpstr>
      <vt:lpstr>Future Sessions</vt:lpstr>
      <vt:lpstr>Future Sessions – 2016 </vt:lpstr>
      <vt:lpstr>September Interim  Meeting Logistics </vt:lpstr>
      <vt:lpstr>Future Sessions – 2017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Das, Subir</cp:lastModifiedBy>
  <cp:revision>786</cp:revision>
  <cp:lastPrinted>1998-02-10T13:28:06Z</cp:lastPrinted>
  <dcterms:created xsi:type="dcterms:W3CDTF">2002-07-08T22:03:28Z</dcterms:created>
  <dcterms:modified xsi:type="dcterms:W3CDTF">2016-07-28T21:34:11Z</dcterms:modified>
</cp:coreProperties>
</file>