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2"/>
  </p:notesMasterIdLst>
  <p:handoutMasterIdLst>
    <p:handoutMasterId r:id="rId23"/>
  </p:handoutMasterIdLst>
  <p:sldIdLst>
    <p:sldId id="413" r:id="rId2"/>
    <p:sldId id="470" r:id="rId3"/>
    <p:sldId id="432" r:id="rId4"/>
    <p:sldId id="400" r:id="rId5"/>
    <p:sldId id="401" r:id="rId6"/>
    <p:sldId id="402" r:id="rId7"/>
    <p:sldId id="403" r:id="rId8"/>
    <p:sldId id="404" r:id="rId9"/>
    <p:sldId id="405" r:id="rId10"/>
    <p:sldId id="406" r:id="rId11"/>
    <p:sldId id="408" r:id="rId12"/>
    <p:sldId id="409" r:id="rId13"/>
    <p:sldId id="410" r:id="rId14"/>
    <p:sldId id="411" r:id="rId15"/>
    <p:sldId id="471" r:id="rId16"/>
    <p:sldId id="472" r:id="rId17"/>
    <p:sldId id="468" r:id="rId18"/>
    <p:sldId id="463" r:id="rId19"/>
    <p:sldId id="464" r:id="rId20"/>
    <p:sldId id="46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95" autoAdjust="0"/>
    <p:restoredTop sz="99556" autoAdjust="0"/>
  </p:normalViewPr>
  <p:slideViewPr>
    <p:cSldViewPr>
      <p:cViewPr varScale="1">
        <p:scale>
          <a:sx n="79" d="100"/>
          <a:sy n="79" d="100"/>
        </p:scale>
        <p:origin x="1284" y="39"/>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8" d="100"/>
          <a:sy n="48" d="100"/>
        </p:scale>
        <p:origin x="2007"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7540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12</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14</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3929198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21994838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479799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206552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extLst>
      <p:ext uri="{BB962C8B-B14F-4D97-AF65-F5344CB8AC3E}">
        <p14:creationId xmlns:p14="http://schemas.microsoft.com/office/powerpoint/2010/main" val="799927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1318000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374025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44057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2"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21-16-0089-00-Session#75-Opening_Plenary_Notes.ppt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399" y="609600"/>
            <a:ext cx="9144000" cy="6170266"/>
          </a:xfrm>
          <a:prstGeom prst="rect">
            <a:avLst/>
          </a:prstGeom>
        </p:spPr>
      </p:pic>
      <p:sp>
        <p:nvSpPr>
          <p:cNvPr id="16389" name="Rectangle 2"/>
          <p:cNvSpPr>
            <a:spLocks noGrp="1" noChangeArrowheads="1"/>
          </p:cNvSpPr>
          <p:nvPr>
            <p:ph type="ctrTitle"/>
          </p:nvPr>
        </p:nvSpPr>
        <p:spPr>
          <a:xfrm>
            <a:off x="778099" y="1165538"/>
            <a:ext cx="7848600" cy="3505200"/>
          </a:xfrm>
        </p:spPr>
        <p:txBody>
          <a:bodyPr/>
          <a:lstStyle/>
          <a:p>
            <a:r>
              <a:rPr lang="en-US" sz="5400" b="1" dirty="0" smtClean="0">
                <a:solidFill>
                  <a:srgbClr val="66FF99"/>
                </a:solidFill>
                <a:latin typeface="Arial" charset="0"/>
              </a:rPr>
              <a:t>IEEE 802.21</a:t>
            </a:r>
            <a:br>
              <a:rPr lang="en-US" sz="5400" b="1" dirty="0" smtClean="0">
                <a:solidFill>
                  <a:srgbClr val="66FF99"/>
                </a:solidFill>
                <a:latin typeface="Arial" charset="0"/>
              </a:rPr>
            </a:br>
            <a:r>
              <a:rPr lang="en-US" b="1" dirty="0" smtClean="0">
                <a:solidFill>
                  <a:srgbClr val="66FF99"/>
                </a:solidFill>
                <a:latin typeface="Arial" charset="0"/>
              </a:rPr>
              <a:t>Session #75, </a:t>
            </a:r>
            <a:br>
              <a:rPr lang="en-US" b="1" dirty="0" smtClean="0">
                <a:solidFill>
                  <a:srgbClr val="66FF99"/>
                </a:solidFill>
                <a:latin typeface="Arial" charset="0"/>
              </a:rPr>
            </a:br>
            <a:r>
              <a:rPr lang="en-US" b="1" dirty="0" smtClean="0">
                <a:solidFill>
                  <a:srgbClr val="66FF99"/>
                </a:solidFill>
                <a:latin typeface="Arial" charset="0"/>
              </a:rPr>
              <a:t>San Diego, CA, USA</a:t>
            </a:r>
            <a:br>
              <a:rPr lang="en-US" b="1" dirty="0" smtClean="0">
                <a:solidFill>
                  <a:srgbClr val="66FF99"/>
                </a:solidFill>
                <a:latin typeface="Arial" charset="0"/>
              </a:rPr>
            </a:br>
            <a:r>
              <a:rPr lang="en-US" b="1" dirty="0" smtClean="0">
                <a:solidFill>
                  <a:srgbClr val="66FF99"/>
                </a:solidFill>
                <a:latin typeface="Arial" charset="0"/>
              </a:rPr>
              <a:t>WG </a:t>
            </a:r>
            <a:r>
              <a:rPr lang="en-US" sz="3200" b="1" dirty="0" smtClean="0">
                <a:solidFill>
                  <a:srgbClr val="66FF99"/>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Subir Das, Chair 802.21 WG</a:t>
            </a:r>
            <a:endParaRPr kumimoji="0" lang="en-US" sz="1200" b="1" i="0" u="none" strike="noStrike" kern="1200" cap="none" spc="0" normalizeH="0" baseline="0" noProof="0" dirty="0" smtClean="0">
              <a:ln>
                <a:noFill/>
              </a:ln>
              <a:solidFill>
                <a:srgbClr val="FFC000"/>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42814" y="4648200"/>
            <a:ext cx="6858000" cy="1066800"/>
          </a:xfrm>
        </p:spPr>
        <p:txBody>
          <a:bodyPr/>
          <a:lstStyle/>
          <a:p>
            <a:pPr eaLnBrk="1" hangingPunct="1"/>
            <a:r>
              <a:rPr lang="en-US" sz="2800" b="1" dirty="0" smtClean="0">
                <a:solidFill>
                  <a:srgbClr val="66FF99"/>
                </a:solidFill>
                <a:latin typeface="Arial" charset="0"/>
              </a:rPr>
              <a:t>Subir Das</a:t>
            </a:r>
          </a:p>
          <a:p>
            <a:pPr eaLnBrk="1" hangingPunct="1"/>
            <a:r>
              <a:rPr lang="en-US" sz="2800" b="1" dirty="0" smtClean="0">
                <a:solidFill>
                  <a:srgbClr val="66FF99"/>
                </a:solidFill>
                <a:latin typeface="Arial" charset="0"/>
              </a:rPr>
              <a:t>sdas at appcomsci dot com</a:t>
            </a:r>
          </a:p>
        </p:txBody>
      </p:sp>
      <p:sp>
        <p:nvSpPr>
          <p:cNvPr id="7" name="Date Placeholder 3"/>
          <p:cNvSpPr txBox="1">
            <a:spLocks/>
          </p:cNvSpPr>
          <p:nvPr/>
        </p:nvSpPr>
        <p:spPr>
          <a:xfrm>
            <a:off x="685800" y="6475412"/>
            <a:ext cx="1295400" cy="214312"/>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solidFill>
                  <a:srgbClr val="FFC000"/>
                </a:solidFill>
              </a:rPr>
              <a:t>July, </a:t>
            </a:r>
            <a:r>
              <a:rPr kumimoji="0" lang="en-US" sz="1200" b="1" i="0" u="none" strike="noStrike" kern="1200" cap="none" spc="0" normalizeH="0" baseline="0" noProof="0" dirty="0" smtClean="0">
                <a:ln>
                  <a:noFill/>
                </a:ln>
                <a:solidFill>
                  <a:srgbClr val="FFC000"/>
                </a:solidFill>
                <a:effectLst/>
                <a:uLnTx/>
                <a:uFillTx/>
              </a:rPr>
              <a:t>2016</a:t>
            </a:r>
            <a:endParaRPr kumimoji="0" lang="en-US" sz="1200" b="1" i="0" u="none" strike="noStrike" kern="1200" cap="none" spc="0" normalizeH="0" baseline="0" noProof="0" dirty="0">
              <a:ln>
                <a:noFill/>
              </a:ln>
              <a:solidFill>
                <a:srgbClr val="FFC000"/>
              </a:solidFill>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457200" y="1295400"/>
            <a:ext cx="8534400" cy="48006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800" dirty="0" smtClean="0">
                <a:latin typeface="Arial" charset="0"/>
              </a:rPr>
              <a:t>802.21m  Revision Project </a:t>
            </a:r>
          </a:p>
          <a:p>
            <a:pPr lvl="2">
              <a:lnSpc>
                <a:spcPct val="80000"/>
              </a:lnSpc>
            </a:pPr>
            <a:r>
              <a:rPr lang="en-US" sz="2000" dirty="0" smtClean="0">
                <a:latin typeface="Arial" charset="0"/>
              </a:rPr>
              <a:t>Passed WG Letter Ballot </a:t>
            </a:r>
          </a:p>
          <a:p>
            <a:pPr lvl="2">
              <a:lnSpc>
                <a:spcPct val="80000"/>
              </a:lnSpc>
            </a:pPr>
            <a:r>
              <a:rPr lang="en-US" sz="2000" dirty="0" smtClean="0">
                <a:latin typeface="Arial" charset="0"/>
              </a:rPr>
              <a:t>Ready for Sponsor Ballot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Passed WG Letter Ballot </a:t>
            </a:r>
          </a:p>
          <a:p>
            <a:pPr lvl="2">
              <a:lnSpc>
                <a:spcPct val="80000"/>
              </a:lnSpc>
            </a:pPr>
            <a:r>
              <a:rPr lang="en-US" sz="2000" dirty="0" smtClean="0">
                <a:latin typeface="Arial" charset="0"/>
              </a:rPr>
              <a:t>Ready for Sponsor Ballot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15</a:t>
            </a:fld>
            <a:endParaRPr lang="en-US" dirty="0"/>
          </a:p>
        </p:txBody>
      </p:sp>
    </p:spTree>
    <p:extLst>
      <p:ext uri="{BB962C8B-B14F-4D97-AF65-F5344CB8AC3E}">
        <p14:creationId xmlns:p14="http://schemas.microsoft.com/office/powerpoint/2010/main" val="437895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July Meeting</a:t>
            </a:r>
          </a:p>
        </p:txBody>
      </p:sp>
      <p:sp>
        <p:nvSpPr>
          <p:cNvPr id="34822" name="Rectangle 3"/>
          <p:cNvSpPr>
            <a:spLocks noGrp="1" noChangeArrowheads="1"/>
          </p:cNvSpPr>
          <p:nvPr>
            <p:ph type="body" idx="1"/>
          </p:nvPr>
        </p:nvSpPr>
        <p:spPr>
          <a:xfrm>
            <a:off x="381000" y="1524000"/>
            <a:ext cx="8305800" cy="3505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80000"/>
              </a:lnSpc>
            </a:pPr>
            <a:r>
              <a:rPr lang="en-US" sz="2000" dirty="0" smtClean="0">
                <a:latin typeface="Arial" charset="0"/>
              </a:rPr>
              <a:t>802.21m  Revision Project </a:t>
            </a:r>
          </a:p>
          <a:p>
            <a:pPr lvl="2">
              <a:lnSpc>
                <a:spcPct val="80000"/>
              </a:lnSpc>
            </a:pPr>
            <a:r>
              <a:rPr lang="en-US" sz="1800" dirty="0" smtClean="0">
                <a:latin typeface="Arial" charset="0"/>
              </a:rPr>
              <a:t>Address MEC review comments and prepare for Sponsor Ballot </a:t>
            </a:r>
          </a:p>
          <a:p>
            <a:pPr lvl="1">
              <a:lnSpc>
                <a:spcPct val="80000"/>
              </a:lnSpc>
            </a:pPr>
            <a:r>
              <a:rPr lang="en-US" sz="2000" dirty="0" smtClean="0">
                <a:latin typeface="Arial" charset="0"/>
              </a:rPr>
              <a:t>802.21.1 Use cases and Services </a:t>
            </a:r>
          </a:p>
          <a:p>
            <a:pPr lvl="2">
              <a:lnSpc>
                <a:spcPct val="90000"/>
              </a:lnSpc>
            </a:pPr>
            <a:r>
              <a:rPr lang="en-US" sz="1800" dirty="0">
                <a:latin typeface="Arial" charset="0"/>
              </a:rPr>
              <a:t>Address MEC review comments and prepare for Sponsor Ballot </a:t>
            </a: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Tree>
    <p:extLst>
      <p:ext uri="{BB962C8B-B14F-4D97-AF65-F5344CB8AC3E}">
        <p14:creationId xmlns:p14="http://schemas.microsoft.com/office/powerpoint/2010/main" val="2478123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Sponsor  Ballots  Pool Status </a:t>
            </a:r>
          </a:p>
        </p:txBody>
      </p:sp>
      <p:sp>
        <p:nvSpPr>
          <p:cNvPr id="33797" name="Rectangle 3"/>
          <p:cNvSpPr>
            <a:spLocks noGrp="1" noChangeArrowheads="1"/>
          </p:cNvSpPr>
          <p:nvPr>
            <p:ph type="body" idx="1"/>
          </p:nvPr>
        </p:nvSpPr>
        <p:spPr>
          <a:xfrm>
            <a:off x="304800" y="1371600"/>
            <a:ext cx="8686800" cy="4343400"/>
          </a:xfrm>
        </p:spPr>
        <p:txBody>
          <a:bodyPr/>
          <a:lstStyle/>
          <a:p>
            <a:pPr>
              <a:lnSpc>
                <a:spcPct val="80000"/>
              </a:lnSpc>
            </a:pPr>
            <a:r>
              <a:rPr lang="en-US" sz="2800" dirty="0" smtClean="0">
                <a:latin typeface="Arial" charset="0"/>
              </a:rPr>
              <a:t>For SB#6- 802.21m - Revision Project </a:t>
            </a:r>
          </a:p>
          <a:p>
            <a:pPr lvl="1">
              <a:lnSpc>
                <a:spcPct val="80000"/>
              </a:lnSpc>
            </a:pPr>
            <a:r>
              <a:rPr lang="en-US" dirty="0" smtClean="0">
                <a:latin typeface="Arial" charset="0"/>
              </a:rPr>
              <a:t>Pool invitation </a:t>
            </a:r>
          </a:p>
          <a:p>
            <a:pPr lvl="2">
              <a:lnSpc>
                <a:spcPct val="80000"/>
              </a:lnSpc>
            </a:pPr>
            <a:r>
              <a:rPr lang="en-US" sz="1600" dirty="0" smtClean="0">
                <a:latin typeface="Arial" charset="0"/>
              </a:rPr>
              <a:t>Opened: June 20, 2016 </a:t>
            </a:r>
          </a:p>
          <a:p>
            <a:pPr lvl="2">
              <a:lnSpc>
                <a:spcPct val="80000"/>
              </a:lnSpc>
            </a:pPr>
            <a:r>
              <a:rPr lang="en-US" sz="1600" dirty="0" smtClean="0">
                <a:latin typeface="Arial" charset="0"/>
              </a:rPr>
              <a:t>Closed: July 20, 2016</a:t>
            </a:r>
          </a:p>
          <a:p>
            <a:pPr lvl="1">
              <a:lnSpc>
                <a:spcPct val="80000"/>
              </a:lnSpc>
            </a:pPr>
            <a:r>
              <a:rPr lang="en-US" dirty="0" smtClean="0">
                <a:latin typeface="Arial" charset="0"/>
              </a:rPr>
              <a:t>Total pool: 59</a:t>
            </a:r>
          </a:p>
          <a:p>
            <a:pPr>
              <a:lnSpc>
                <a:spcPct val="80000"/>
              </a:lnSpc>
            </a:pPr>
            <a:r>
              <a:rPr lang="en-US" sz="2800" dirty="0" smtClean="0">
                <a:latin typeface="Arial" charset="0"/>
              </a:rPr>
              <a:t>LB#7 - 802.21.1 - Use cases and Services</a:t>
            </a:r>
          </a:p>
          <a:p>
            <a:pPr lvl="1">
              <a:lnSpc>
                <a:spcPct val="80000"/>
              </a:lnSpc>
            </a:pPr>
            <a:r>
              <a:rPr lang="en-US" dirty="0">
                <a:latin typeface="Arial" charset="0"/>
              </a:rPr>
              <a:t>Pool invitation </a:t>
            </a:r>
          </a:p>
          <a:p>
            <a:pPr lvl="2">
              <a:lnSpc>
                <a:spcPct val="80000"/>
              </a:lnSpc>
            </a:pPr>
            <a:r>
              <a:rPr lang="en-US" sz="1600" dirty="0">
                <a:latin typeface="Arial" charset="0"/>
              </a:rPr>
              <a:t>Opened: June </a:t>
            </a:r>
            <a:r>
              <a:rPr lang="en-US" sz="1600" dirty="0" smtClean="0">
                <a:latin typeface="Arial" charset="0"/>
              </a:rPr>
              <a:t>20, </a:t>
            </a:r>
            <a:r>
              <a:rPr lang="en-US" sz="1600" dirty="0">
                <a:latin typeface="Arial" charset="0"/>
              </a:rPr>
              <a:t>2016 </a:t>
            </a:r>
          </a:p>
          <a:p>
            <a:pPr lvl="2">
              <a:lnSpc>
                <a:spcPct val="80000"/>
              </a:lnSpc>
            </a:pPr>
            <a:r>
              <a:rPr lang="en-US" sz="1600" dirty="0">
                <a:latin typeface="Arial" charset="0"/>
              </a:rPr>
              <a:t>Closed: July 20, 2016</a:t>
            </a:r>
          </a:p>
          <a:p>
            <a:pPr lvl="1">
              <a:lnSpc>
                <a:spcPct val="80000"/>
              </a:lnSpc>
            </a:pPr>
            <a:r>
              <a:rPr lang="en-US" dirty="0">
                <a:latin typeface="Arial" charset="0"/>
              </a:rPr>
              <a:t>Total pool: </a:t>
            </a:r>
            <a:r>
              <a:rPr lang="en-US" dirty="0" smtClean="0">
                <a:latin typeface="Arial" charset="0"/>
              </a:rPr>
              <a:t>58</a:t>
            </a:r>
            <a:endParaRPr lang="en-US" dirty="0">
              <a:latin typeface="Arial" charset="0"/>
            </a:endParaRPr>
          </a:p>
          <a:p>
            <a:pPr marL="457200" lvl="1" indent="0">
              <a:lnSpc>
                <a:spcPct val="80000"/>
              </a:lnSpc>
              <a:buNone/>
            </a:pPr>
            <a:endParaRPr lang="en-US" sz="2400" dirty="0" smtClean="0">
              <a:latin typeface="Arial" charset="0"/>
            </a:endParaRP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945867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2016</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219200"/>
            <a:ext cx="8534400" cy="5334000"/>
          </a:xfrm>
        </p:spPr>
        <p:txBody>
          <a:bodyPr/>
          <a:lstStyle/>
          <a:p>
            <a:pPr>
              <a:lnSpc>
                <a:spcPct val="90000"/>
              </a:lnSpc>
            </a:pPr>
            <a:r>
              <a:rPr lang="en-US" sz="2400" b="1" dirty="0" smtClean="0">
                <a:solidFill>
                  <a:srgbClr val="0000FF"/>
                </a:solidFill>
              </a:rPr>
              <a:t>Interim: September, 2016 , Marriot, Europe (Warsaw) </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6-11 Nov 2016, Grand </a:t>
            </a:r>
            <a:r>
              <a:rPr lang="it-IT" sz="2400" b="1" dirty="0" smtClean="0">
                <a:solidFill>
                  <a:srgbClr val="FF0000"/>
                </a:solidFill>
              </a:rPr>
              <a:t>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657247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900" y="609600"/>
            <a:ext cx="7772400" cy="533400"/>
          </a:xfrm>
        </p:spPr>
        <p:txBody>
          <a:bodyPr/>
          <a:lstStyle/>
          <a:p>
            <a:r>
              <a:rPr lang="en-US" sz="3200" dirty="0" smtClean="0">
                <a:solidFill>
                  <a:schemeClr val="accent2"/>
                </a:solidFill>
                <a:latin typeface="Arial" charset="0"/>
              </a:rPr>
              <a:t>September Interim  Meeting Logistics </a:t>
            </a:r>
          </a:p>
        </p:txBody>
      </p:sp>
      <p:sp>
        <p:nvSpPr>
          <p:cNvPr id="34822" name="Rectangle 3"/>
          <p:cNvSpPr>
            <a:spLocks noGrp="1" noChangeArrowheads="1"/>
          </p:cNvSpPr>
          <p:nvPr>
            <p:ph type="body" idx="1"/>
          </p:nvPr>
        </p:nvSpPr>
        <p:spPr>
          <a:xfrm>
            <a:off x="359553" y="1066800"/>
            <a:ext cx="8555847" cy="5410200"/>
          </a:xfrm>
        </p:spPr>
        <p:txBody>
          <a:bodyPr/>
          <a:lstStyle/>
          <a:p>
            <a:pPr>
              <a:lnSpc>
                <a:spcPct val="90000"/>
              </a:lnSpc>
              <a:buFont typeface="Arial" panose="020B0604020202020204" pitchFamily="34" charset="0"/>
              <a:buChar char="•"/>
            </a:pPr>
            <a:r>
              <a:rPr lang="en-US" sz="2000" b="1" dirty="0" smtClean="0"/>
              <a:t>September 11-16, 2016, Warsaw </a:t>
            </a:r>
            <a:r>
              <a:rPr lang="en-US" sz="2000" b="1" dirty="0"/>
              <a:t>Marriott Hotel, Poland, Poland</a:t>
            </a:r>
            <a:endParaRPr lang="en-US" sz="2000" b="1" dirty="0" smtClean="0"/>
          </a:p>
          <a:p>
            <a:pPr lvl="1">
              <a:lnSpc>
                <a:spcPct val="90000"/>
              </a:lnSpc>
            </a:pPr>
            <a:r>
              <a:rPr lang="en-US" sz="1400" b="1" dirty="0" smtClean="0"/>
              <a:t>GROUP RATE: $US 194.00/Night (plus applicable taxes) for double occupancy</a:t>
            </a:r>
          </a:p>
          <a:p>
            <a:pPr>
              <a:lnSpc>
                <a:spcPct val="90000"/>
              </a:lnSpc>
            </a:pPr>
            <a:r>
              <a:rPr lang="en-US" sz="2000" b="1" dirty="0" smtClean="0"/>
              <a:t>Event and Registration information are available now at: </a:t>
            </a:r>
          </a:p>
          <a:p>
            <a:pPr lvl="1">
              <a:lnSpc>
                <a:spcPct val="90000"/>
              </a:lnSpc>
            </a:pPr>
            <a:r>
              <a:rPr lang="en-US" sz="1600" b="1" dirty="0"/>
              <a:t>Event Information: http://arinex.com.au/ieee2016/ </a:t>
            </a:r>
          </a:p>
          <a:p>
            <a:pPr lvl="1">
              <a:lnSpc>
                <a:spcPct val="90000"/>
              </a:lnSpc>
            </a:pPr>
            <a:r>
              <a:rPr lang="en-US" sz="1600" b="1" dirty="0"/>
              <a:t>Registration Website: https://arinex.eventsair.com/ieee8021609075/form1/Site/Register </a:t>
            </a:r>
          </a:p>
          <a:p>
            <a:pPr>
              <a:lnSpc>
                <a:spcPct val="90000"/>
              </a:lnSpc>
            </a:pPr>
            <a:r>
              <a:rPr lang="en-US" sz="2000" b="1" dirty="0" smtClean="0"/>
              <a:t>Registration Fee and Deadlines</a:t>
            </a:r>
          </a:p>
          <a:p>
            <a:pPr lvl="1">
              <a:lnSpc>
                <a:spcPct val="90000"/>
              </a:lnSpc>
            </a:pPr>
            <a:r>
              <a:rPr lang="en-US" sz="1600" b="1" dirty="0"/>
              <a:t>Early: Before 6pm Pacific Time, </a:t>
            </a:r>
            <a:r>
              <a:rPr lang="en-US" sz="1600" b="1" dirty="0" smtClean="0"/>
              <a:t>Tuesday</a:t>
            </a:r>
            <a:r>
              <a:rPr lang="en-US" sz="1600" b="1" dirty="0"/>
              <a:t>, </a:t>
            </a:r>
            <a:r>
              <a:rPr lang="en-US" sz="1600" b="1" dirty="0" smtClean="0"/>
              <a:t>Aug 02, 2016</a:t>
            </a:r>
          </a:p>
          <a:p>
            <a:pPr lvl="2">
              <a:lnSpc>
                <a:spcPct val="90000"/>
              </a:lnSpc>
            </a:pPr>
            <a:r>
              <a:rPr lang="en-US" sz="1200" b="1" dirty="0" smtClean="0"/>
              <a:t>$US 850.00 </a:t>
            </a:r>
            <a:r>
              <a:rPr lang="en-US" sz="1200" b="1" dirty="0"/>
              <a:t>for attendees staying at the </a:t>
            </a:r>
            <a:r>
              <a:rPr lang="en-US" sz="1200" b="1" dirty="0" smtClean="0"/>
              <a:t>Warsaw Marriott, otherwise  </a:t>
            </a:r>
            <a:r>
              <a:rPr lang="en-US" sz="1200" b="1" dirty="0"/>
              <a:t>$US 800.00 </a:t>
            </a:r>
            <a:endParaRPr lang="en-US" sz="1200" b="1" dirty="0" smtClean="0"/>
          </a:p>
          <a:p>
            <a:pPr lvl="1">
              <a:lnSpc>
                <a:spcPct val="90000"/>
              </a:lnSpc>
            </a:pPr>
            <a:r>
              <a:rPr lang="en-US" sz="1600" b="1" dirty="0" smtClean="0"/>
              <a:t>Standard</a:t>
            </a:r>
            <a:r>
              <a:rPr lang="en-US" sz="1600" b="1" dirty="0"/>
              <a:t>: After Early Registration and before 6pm Pacific Time, Friday June 24, 2016</a:t>
            </a:r>
          </a:p>
          <a:p>
            <a:pPr lvl="2">
              <a:lnSpc>
                <a:spcPct val="90000"/>
              </a:lnSpc>
            </a:pPr>
            <a:r>
              <a:rPr lang="en-US" sz="1200" b="1" dirty="0" smtClean="0"/>
              <a:t>$</a:t>
            </a:r>
            <a:r>
              <a:rPr lang="en-US" sz="1200" b="1" dirty="0"/>
              <a:t>US 600.00 for attendees staying at the Manchester Grand </a:t>
            </a:r>
            <a:r>
              <a:rPr lang="en-US" sz="1200" b="1" dirty="0" smtClean="0"/>
              <a:t>Hyatt otherwise </a:t>
            </a:r>
            <a:r>
              <a:rPr lang="en-US" sz="1200" b="1" dirty="0"/>
              <a:t>$US </a:t>
            </a:r>
            <a:r>
              <a:rPr lang="en-US" sz="1200" b="1" dirty="0" smtClean="0"/>
              <a:t>900.00</a:t>
            </a:r>
            <a:endParaRPr lang="en-US" sz="1200" b="1" dirty="0"/>
          </a:p>
          <a:p>
            <a:pPr lvl="1">
              <a:lnSpc>
                <a:spcPct val="90000"/>
              </a:lnSpc>
            </a:pPr>
            <a:r>
              <a:rPr lang="en-US" sz="1600" b="1" dirty="0"/>
              <a:t>Late/On-site: After 6pm Pacific Time Friday June 24, 2016</a:t>
            </a:r>
          </a:p>
          <a:p>
            <a:pPr lvl="2">
              <a:lnSpc>
                <a:spcPct val="90000"/>
              </a:lnSpc>
            </a:pPr>
            <a:r>
              <a:rPr lang="en-US" sz="1200" b="1" dirty="0" smtClean="0"/>
              <a:t>$</a:t>
            </a:r>
            <a:r>
              <a:rPr lang="en-US" sz="1200" b="1" dirty="0"/>
              <a:t>US 800.00 for attendees staying at the Manchester Grand </a:t>
            </a:r>
            <a:r>
              <a:rPr lang="en-US" sz="1200" b="1" dirty="0" smtClean="0"/>
              <a:t>Hyatt otherwise $US </a:t>
            </a:r>
            <a:r>
              <a:rPr lang="en-US" sz="1200" b="1" dirty="0"/>
              <a:t>1100.00 </a:t>
            </a:r>
            <a:endParaRPr lang="en-US" sz="1600" b="1" dirty="0" smtClean="0"/>
          </a:p>
          <a:p>
            <a:pPr>
              <a:lnSpc>
                <a:spcPct val="90000"/>
              </a:lnSpc>
            </a:pPr>
            <a:r>
              <a:rPr lang="en-US" sz="2000" b="1" dirty="0" smtClean="0">
                <a:latin typeface="Arial" charset="0"/>
                <a:cs typeface="Arial" charset="0"/>
              </a:rPr>
              <a:t>Hotel Information</a:t>
            </a:r>
          </a:p>
          <a:p>
            <a:pPr lvl="1">
              <a:lnSpc>
                <a:spcPct val="90000"/>
              </a:lnSpc>
            </a:pPr>
            <a:r>
              <a:rPr lang="en-US" sz="1600" b="1" dirty="0">
                <a:latin typeface="Arial" charset="0"/>
                <a:cs typeface="Arial" charset="0"/>
              </a:rPr>
              <a:t>http://arinex.com.au/ieee2016/accommodation/ </a:t>
            </a:r>
            <a:endParaRPr lang="en-US" sz="1600" b="1" dirty="0" smtClean="0">
              <a:latin typeface="Arial" charset="0"/>
              <a:cs typeface="Arial" charset="0"/>
            </a:endParaRPr>
          </a:p>
          <a:p>
            <a:pPr lvl="1">
              <a:lnSpc>
                <a:spcPct val="90000"/>
              </a:lnSpc>
            </a:pPr>
            <a:r>
              <a:rPr lang="en-US" sz="1600" b="1" dirty="0" smtClean="0">
                <a:latin typeface="Arial" charset="0"/>
                <a:cs typeface="Arial" charset="0"/>
              </a:rPr>
              <a:t>Minimum </a:t>
            </a:r>
            <a:r>
              <a:rPr lang="en-US" sz="1600" b="1" dirty="0">
                <a:latin typeface="Arial" charset="0"/>
                <a:cs typeface="Arial" charset="0"/>
              </a:rPr>
              <a:t>3 night stay at the Warsaw Marriott, to qualify for the discounted registration rate </a:t>
            </a:r>
            <a:endParaRPr lang="en-US" sz="1600" b="1" dirty="0" smtClean="0">
              <a:latin typeface="Arial" charset="0"/>
              <a:cs typeface="Arial" charset="0"/>
            </a:endParaRPr>
          </a:p>
          <a:p>
            <a:pPr lvl="1">
              <a:lnSpc>
                <a:spcPct val="90000"/>
              </a:lnSpc>
            </a:pPr>
            <a:r>
              <a:rPr lang="en-US" sz="1600" b="1" dirty="0" smtClean="0">
                <a:latin typeface="Arial" charset="0"/>
                <a:cs typeface="Arial" charset="0"/>
              </a:rPr>
              <a:t>Only </a:t>
            </a:r>
            <a:r>
              <a:rPr lang="en-US" sz="1600" b="1" dirty="0">
                <a:latin typeface="Arial" charset="0"/>
                <a:cs typeface="Arial" charset="0"/>
              </a:rPr>
              <a:t>the standard rooms are available on the Marriott’s website, for other room types please contact the Marriott directly +48 22 630 55 28; E-mail: warsaw-reservation@marriott.com</a:t>
            </a:r>
            <a:endParaRPr lang="en-US" sz="1600" b="1" dirty="0" smtClean="0">
              <a:latin typeface="Arial" charset="0"/>
              <a:cs typeface="Arial" charset="0"/>
            </a:endParaRPr>
          </a:p>
          <a:p>
            <a:pPr>
              <a:lnSpc>
                <a:spcPct val="90000"/>
              </a:lnSpc>
            </a:pPr>
            <a:r>
              <a:rPr lang="en-US" sz="1800" b="1" dirty="0" smtClean="0">
                <a:latin typeface="Arial" charset="0"/>
              </a:rPr>
              <a:t>IEEE 802 July Plenary Social Event </a:t>
            </a:r>
          </a:p>
          <a:p>
            <a:pPr>
              <a:lnSpc>
                <a:spcPct val="90000"/>
              </a:lnSpc>
              <a:buNone/>
            </a:pPr>
            <a:endParaRPr lang="en-US" sz="1600" dirty="0" smtClean="0"/>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4" name="Rectangle 3"/>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0785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987425" y="657225"/>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87424" y="5261205"/>
            <a:ext cx="7242175" cy="307777"/>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Mission Beach A;  5G ECSC: Seaport DE; </a:t>
            </a:r>
            <a:r>
              <a:rPr lang="en-US" sz="1400" dirty="0"/>
              <a:t>Social: </a:t>
            </a:r>
            <a:r>
              <a:rPr lang="en-US" sz="1400" dirty="0" smtClean="0"/>
              <a:t>Grand Hyatt Manchester</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723900" y="5719992"/>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22 </a:t>
            </a:r>
            <a:r>
              <a:rPr lang="en-US" sz="1600" dirty="0">
                <a:latin typeface="Arial" charset="0"/>
              </a:rPr>
              <a:t>voting members </a:t>
            </a:r>
            <a:r>
              <a:rPr lang="en-US" sz="1600" dirty="0" smtClean="0">
                <a:latin typeface="Arial" charset="0"/>
              </a:rPr>
              <a:t> and no aspirant member as </a:t>
            </a:r>
            <a:r>
              <a:rPr lang="en-US" sz="1600" dirty="0">
                <a:latin typeface="Arial" charset="0"/>
              </a:rPr>
              <a:t>of this meeting</a:t>
            </a:r>
          </a:p>
        </p:txBody>
      </p:sp>
      <p:graphicFrame>
        <p:nvGraphicFramePr>
          <p:cNvPr id="7" name="Table 6"/>
          <p:cNvGraphicFramePr>
            <a:graphicFrameLocks noGrp="1"/>
          </p:cNvGraphicFramePr>
          <p:nvPr/>
        </p:nvGraphicFramePr>
        <p:xfrm>
          <a:off x="723901" y="1524001"/>
          <a:ext cx="7810498" cy="3505198"/>
        </p:xfrm>
        <a:graphic>
          <a:graphicData uri="http://schemas.openxmlformats.org/drawingml/2006/table">
            <a:tbl>
              <a:tblPr firstRow="1" firstCol="1" bandRow="1">
                <a:tableStyleId>{5C22544A-7EE6-4342-B048-85BDC9FD1C3A}</a:tableStyleId>
              </a:tblPr>
              <a:tblGrid>
                <a:gridCol w="1278188">
                  <a:extLst>
                    <a:ext uri="{9D8B030D-6E8A-4147-A177-3AD203B41FA5}">
                      <a16:colId xmlns:a16="http://schemas.microsoft.com/office/drawing/2014/main" val="3486640873"/>
                    </a:ext>
                  </a:extLst>
                </a:gridCol>
                <a:gridCol w="1751094">
                  <a:extLst>
                    <a:ext uri="{9D8B030D-6E8A-4147-A177-3AD203B41FA5}">
                      <a16:colId xmlns:a16="http://schemas.microsoft.com/office/drawing/2014/main" val="4100397747"/>
                    </a:ext>
                  </a:extLst>
                </a:gridCol>
                <a:gridCol w="1645068">
                  <a:extLst>
                    <a:ext uri="{9D8B030D-6E8A-4147-A177-3AD203B41FA5}">
                      <a16:colId xmlns:a16="http://schemas.microsoft.com/office/drawing/2014/main" val="3555075683"/>
                    </a:ext>
                  </a:extLst>
                </a:gridCol>
                <a:gridCol w="1741837">
                  <a:extLst>
                    <a:ext uri="{9D8B030D-6E8A-4147-A177-3AD203B41FA5}">
                      <a16:colId xmlns:a16="http://schemas.microsoft.com/office/drawing/2014/main" val="431697167"/>
                    </a:ext>
                  </a:extLst>
                </a:gridCol>
                <a:gridCol w="1394311">
                  <a:extLst>
                    <a:ext uri="{9D8B030D-6E8A-4147-A177-3AD203B41FA5}">
                      <a16:colId xmlns:a16="http://schemas.microsoft.com/office/drawing/2014/main" val="598644040"/>
                    </a:ext>
                  </a:extLst>
                </a:gridCol>
              </a:tblGrid>
              <a:tr h="687514">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(July 25,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(July 26,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(July 27,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(July 28, 2016)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108073368"/>
                  </a:ext>
                </a:extLst>
              </a:tr>
              <a:tr h="609487">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EC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  Joint 802.21m  TG/ 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332553226"/>
                  </a:ext>
                </a:extLst>
              </a:tr>
              <a:tr h="539262">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892721181"/>
                  </a:ext>
                </a:extLst>
              </a:tr>
              <a:tr h="512385">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584865543"/>
                  </a:ext>
                </a:extLst>
              </a:tr>
              <a:tr h="578275">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Discussion on 5G ECSG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Future topic Discussion</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Future topic Discussion</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254526830"/>
                  </a:ext>
                </a:extLst>
              </a:tr>
              <a:tr h="578275">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5G </a:t>
                      </a:r>
                      <a:r>
                        <a:rPr lang="en-US" sz="1200" dirty="0" smtClean="0">
                          <a:effectLst/>
                        </a:rPr>
                        <a:t> EC Standing  </a:t>
                      </a:r>
                      <a:r>
                        <a:rPr lang="en-US" sz="1200" dirty="0">
                          <a:effectLst/>
                        </a:rPr>
                        <a:t>Committee(19:30-21:30)</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5G </a:t>
                      </a:r>
                      <a:r>
                        <a:rPr lang="en-US" sz="1200" dirty="0" smtClean="0">
                          <a:effectLst/>
                        </a:rPr>
                        <a:t>EC Standing  </a:t>
                      </a:r>
                      <a:r>
                        <a:rPr lang="en-US" sz="1200" dirty="0">
                          <a:effectLst/>
                        </a:rPr>
                        <a:t>Committee(19:30-21:30)</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Social (7:00-9:30p)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042824707"/>
                  </a:ext>
                </a:extLst>
              </a:tr>
            </a:tbl>
          </a:graphicData>
        </a:graphic>
      </p:graphicFrame>
    </p:spTree>
    <p:extLst>
      <p:ext uri="{BB962C8B-B14F-4D97-AF65-F5344CB8AC3E}">
        <p14:creationId xmlns:p14="http://schemas.microsoft.com/office/powerpoint/2010/main" val="3025479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86800" cy="5410200"/>
          </a:xfrm>
        </p:spPr>
        <p:txBody>
          <a:bodyPr/>
          <a:lstStyle/>
          <a:p>
            <a:pPr>
              <a:lnSpc>
                <a:spcPct val="90000"/>
              </a:lnSpc>
            </a:pPr>
            <a:r>
              <a:rPr lang="en-US" sz="2400" b="1" dirty="0" smtClean="0">
                <a:solidFill>
                  <a:schemeClr val="accent2"/>
                </a:solidFill>
              </a:rPr>
              <a:t>January </a:t>
            </a:r>
            <a:r>
              <a:rPr lang="en-US" sz="2400" b="1" dirty="0">
                <a:solidFill>
                  <a:schemeClr val="accent2"/>
                </a:solidFill>
              </a:rPr>
              <a:t>15-20, </a:t>
            </a:r>
            <a:r>
              <a:rPr lang="en-US" sz="2400" b="1" dirty="0" smtClean="0">
                <a:solidFill>
                  <a:schemeClr val="accent2"/>
                </a:solidFill>
              </a:rPr>
              <a:t>2017,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a:t>
            </a:r>
            <a:r>
              <a:rPr lang="en-US" sz="2400" b="1" dirty="0">
                <a:solidFill>
                  <a:srgbClr val="FF0000"/>
                </a:solidFill>
              </a:rPr>
              <a:t>March 12-17, 2017, Hyatt Regency </a:t>
            </a:r>
            <a:r>
              <a:rPr lang="en-US" sz="2400" b="1" dirty="0" smtClean="0">
                <a:solidFill>
                  <a:srgbClr val="FF0000"/>
                </a:solidFill>
              </a:rPr>
              <a:t>Vancouver</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13-18, 2017, Daejeon Convention </a:t>
            </a:r>
            <a:r>
              <a:rPr lang="en-US" sz="2400" b="1" dirty="0" smtClean="0">
                <a:solidFill>
                  <a:srgbClr val="0000FF"/>
                </a:solidFill>
              </a:rPr>
              <a:t>Center, </a:t>
            </a:r>
            <a:r>
              <a:rPr lang="en-US" sz="2400" b="1" dirty="0">
                <a:solidFill>
                  <a:srgbClr val="0000FF"/>
                </a:solidFill>
              </a:rPr>
              <a:t>Daejeon, Korea (</a:t>
            </a:r>
            <a:r>
              <a:rPr lang="en-US" sz="2400" b="1" dirty="0" smtClean="0">
                <a:solidFill>
                  <a:srgbClr val="0000FF"/>
                </a:solidFill>
              </a:rPr>
              <a:t>TBC)</a:t>
            </a:r>
            <a:r>
              <a:rPr lang="en-US" sz="2400" b="1" dirty="0">
                <a:solidFill>
                  <a:srgbClr val="0000FF"/>
                </a:solidFill>
              </a:rPr>
              <a:t> </a:t>
            </a:r>
            <a:endParaRPr lang="en-US" sz="2400" b="1" dirty="0" smtClean="0">
              <a:solidFill>
                <a:srgbClr val="0000FF"/>
              </a:solidFill>
            </a:endParaRP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9-14, 2017, Estrel Hotel and Convention Center, Berlin, </a:t>
            </a:r>
            <a:r>
              <a:rPr lang="en-US" sz="2400" b="1" dirty="0" smtClean="0">
                <a:solidFill>
                  <a:srgbClr val="FF0000"/>
                </a:solidFill>
              </a:rPr>
              <a:t>Germany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10-15,  2017, 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3054935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3048000"/>
            <a:ext cx="6267450" cy="32575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dirty="0" smtClean="0">
                <a:ea typeface="ＭＳ Ｐゴシック" charset="-128"/>
              </a:rPr>
              <a:t>https://imat.ieee.org/attendance</a:t>
            </a:r>
          </a:p>
          <a:p>
            <a:pPr lvl="2">
              <a:lnSpc>
                <a:spcPct val="80000"/>
              </a:lnSpc>
              <a:defRPr/>
            </a:pPr>
            <a:r>
              <a:rPr lang="en-US" altLang="ja-JP" sz="1600" dirty="0">
                <a:ea typeface="ＭＳ Ｐゴシック" charset="-128"/>
              </a:rPr>
              <a:t> http://</a:t>
            </a:r>
            <a:r>
              <a:rPr lang="en-US" altLang="ja-JP" sz="1600" dirty="0" smtClean="0">
                <a:ea typeface="ＭＳ Ｐゴシック" charset="-128"/>
              </a:rPr>
              <a:t>newton.meeting.verilan.com</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11</a:t>
            </a:r>
          </a:p>
          <a:p>
            <a:pPr>
              <a:lnSpc>
                <a:spcPct val="80000"/>
              </a:lnSpc>
              <a:defRPr/>
            </a:pPr>
            <a:r>
              <a:rPr lang="en-US" sz="2000" dirty="0">
                <a:latin typeface="Arial" charset="0"/>
              </a:rPr>
              <a:t>9</a:t>
            </a:r>
            <a:r>
              <a:rPr lang="en-US" sz="2000" dirty="0" smtClean="0">
                <a:latin typeface="Arial" charset="0"/>
              </a:rPr>
              <a:t>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228600" y="1066800"/>
            <a:ext cx="8839200" cy="5334000"/>
          </a:xfrm>
        </p:spPr>
        <p:txBody>
          <a:bodyPr/>
          <a:lstStyle/>
          <a:p>
            <a:pPr>
              <a:lnSpc>
                <a:spcPct val="90000"/>
              </a:lnSpc>
            </a:pPr>
            <a:r>
              <a:rPr lang="en-US" sz="2000" dirty="0" smtClean="0">
                <a:latin typeface="Arial" charset="0"/>
              </a:rPr>
              <a:t>WG Documents</a:t>
            </a:r>
            <a:r>
              <a:rPr lang="en-US" sz="2000" dirty="0">
                <a:latin typeface="Arial" charset="0"/>
              </a:rPr>
              <a:t>: http://newton.meeting.verilan.com/</a:t>
            </a:r>
            <a:endParaRPr lang="en-US" sz="2000" dirty="0" smtClean="0">
              <a:latin typeface="Arial" charset="0"/>
            </a:endParaRPr>
          </a:p>
          <a:p>
            <a:pPr>
              <a:lnSpc>
                <a:spcPct val="90000"/>
              </a:lnSpc>
            </a:pPr>
            <a:r>
              <a:rPr lang="en-US" sz="2000" dirty="0" smtClean="0">
                <a:latin typeface="Arial" charset="0"/>
              </a:rPr>
              <a:t>Mobile Device website: </a:t>
            </a:r>
            <a:r>
              <a:rPr lang="en-US" sz="2000" dirty="0">
                <a:latin typeface="Arial" charset="0"/>
              </a:rPr>
              <a:t>http://</a:t>
            </a:r>
            <a:r>
              <a:rPr lang="en-US" sz="2000" dirty="0" smtClean="0">
                <a:latin typeface="Arial" charset="0"/>
              </a:rPr>
              <a:t>802world.org/attendee</a:t>
            </a:r>
          </a:p>
          <a:p>
            <a:pPr>
              <a:lnSpc>
                <a:spcPct val="90000"/>
              </a:lnSpc>
            </a:pPr>
            <a:r>
              <a:rPr lang="en-US" sz="2000" dirty="0" smtClean="0">
                <a:latin typeface="Arial" charset="0"/>
              </a:rPr>
              <a:t>Twitter” @ieee802 </a:t>
            </a:r>
          </a:p>
          <a:p>
            <a:pPr>
              <a:lnSpc>
                <a:spcPct val="90000"/>
              </a:lnSpc>
            </a:pPr>
            <a:r>
              <a:rPr lang="en-US" sz="2000" dirty="0" smtClean="0">
                <a:latin typeface="Arial" pitchFamily="34" charset="0"/>
                <a:cs typeface="Arial" pitchFamily="34" charset="0"/>
              </a:rPr>
              <a:t>Guest Room  Internet is complimentary</a:t>
            </a:r>
            <a:r>
              <a:rPr lang="en-US" sz="2400" dirty="0" smtClean="0">
                <a:latin typeface="Arial" pitchFamily="34" charset="0"/>
                <a:cs typeface="Arial" pitchFamily="34" charset="0"/>
              </a:rPr>
              <a:t>; </a:t>
            </a:r>
            <a:r>
              <a:rPr lang="en-US" sz="2000" dirty="0">
                <a:latin typeface="Arial" pitchFamily="34" charset="0"/>
                <a:cs typeface="Arial" pitchFamily="34" charset="0"/>
              </a:rPr>
              <a:t>c</a:t>
            </a:r>
            <a:r>
              <a:rPr lang="en-US" sz="2000" dirty="0" smtClean="0">
                <a:latin typeface="Arial" pitchFamily="34" charset="0"/>
                <a:cs typeface="Arial" pitchFamily="34" charset="0"/>
              </a:rPr>
              <a:t>ode: </a:t>
            </a:r>
            <a:r>
              <a:rPr lang="en-US" sz="1800" dirty="0" smtClean="0">
                <a:latin typeface="Arial" pitchFamily="34" charset="0"/>
                <a:cs typeface="Arial" pitchFamily="34" charset="0"/>
              </a:rPr>
              <a:t>available upon checking</a:t>
            </a:r>
            <a:endParaRPr lang="en-US" sz="16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Meeting Place Network: Verilan-secure ; Access code: ieeeieee</a:t>
            </a:r>
          </a:p>
          <a:p>
            <a:pPr>
              <a:lnSpc>
                <a:spcPct val="90000"/>
              </a:lnSpc>
            </a:pPr>
            <a:r>
              <a:rPr lang="en-US" sz="2000" dirty="0" smtClean="0">
                <a:latin typeface="Arial" pitchFamily="34" charset="0"/>
                <a:cs typeface="Arial" pitchFamily="34" charset="0"/>
              </a:rPr>
              <a:t>Network help desk: Located </a:t>
            </a:r>
            <a:r>
              <a:rPr lang="en-US" sz="2000" dirty="0">
                <a:latin typeface="Arial" pitchFamily="34" charset="0"/>
                <a:cs typeface="Arial" pitchFamily="34" charset="0"/>
              </a:rPr>
              <a:t>in </a:t>
            </a:r>
            <a:r>
              <a:rPr lang="en-US" sz="2000" dirty="0" smtClean="0">
                <a:latin typeface="Arial" pitchFamily="34" charset="0"/>
                <a:cs typeface="Arial" pitchFamily="34" charset="0"/>
              </a:rPr>
              <a:t>Palm </a:t>
            </a:r>
            <a:r>
              <a:rPr lang="en-US" sz="2000" dirty="0">
                <a:latin typeface="Arial" pitchFamily="34" charset="0"/>
                <a:cs typeface="Arial" pitchFamily="34" charset="0"/>
              </a:rPr>
              <a:t>Foyer</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Service: </a:t>
            </a:r>
          </a:p>
          <a:p>
            <a:pPr lvl="1">
              <a:lnSpc>
                <a:spcPct val="90000"/>
              </a:lnSpc>
            </a:pPr>
            <a:r>
              <a:rPr lang="en-US" sz="1800" dirty="0" smtClean="0">
                <a:latin typeface="Arial" charset="0"/>
              </a:rPr>
              <a:t>Continental Breakfast: 7:30-9:00AM </a:t>
            </a:r>
            <a:endParaRPr lang="en-US" sz="1800" dirty="0">
              <a:latin typeface="Arial" charset="0"/>
            </a:endParaRPr>
          </a:p>
          <a:p>
            <a:pPr lvl="1">
              <a:lnSpc>
                <a:spcPct val="90000"/>
              </a:lnSpc>
            </a:pPr>
            <a:r>
              <a:rPr lang="en-US" sz="1800" dirty="0" smtClean="0">
                <a:latin typeface="Arial" charset="0"/>
              </a:rPr>
              <a:t>Morning Coffee/Tea : 10:00AM – 11:00 AM</a:t>
            </a:r>
          </a:p>
          <a:p>
            <a:pPr lvl="1"/>
            <a:r>
              <a:rPr lang="en-US" sz="1800" dirty="0" smtClean="0">
                <a:latin typeface="Arial" charset="0"/>
              </a:rPr>
              <a:t>Afternoon Coffee/Tea: 3:00- 4:00 PM  </a:t>
            </a:r>
          </a:p>
          <a:p>
            <a:pPr lvl="1"/>
            <a:r>
              <a:rPr lang="en-US" sz="2000" dirty="0" smtClean="0">
                <a:latin typeface="Arial" charset="0"/>
              </a:rPr>
              <a:t>802.21 WG would break as follows:</a:t>
            </a:r>
          </a:p>
          <a:p>
            <a:pPr lvl="2">
              <a:lnSpc>
                <a:spcPct val="90000"/>
              </a:lnSpc>
            </a:pPr>
            <a:r>
              <a:rPr lang="en-US" sz="1600" dirty="0" smtClean="0">
                <a:latin typeface="Arial" charset="0"/>
              </a:rPr>
              <a:t>AM Coffee break: 10:00-10:30 am; Lunch break: 12:30-1:30 pm </a:t>
            </a:r>
          </a:p>
          <a:p>
            <a:pPr lvl="2">
              <a:lnSpc>
                <a:spcPct val="90000"/>
              </a:lnSpc>
            </a:pPr>
            <a:r>
              <a:rPr lang="en-US" sz="1600" dirty="0" smtClean="0">
                <a:latin typeface="Arial" charset="0"/>
              </a:rPr>
              <a:t>PM Coffee/Snacks break: 3:30 - 4:00 pm</a:t>
            </a:r>
          </a:p>
          <a:p>
            <a:pPr>
              <a:lnSpc>
                <a:spcPct val="90000"/>
              </a:lnSpc>
            </a:pPr>
            <a:r>
              <a:rPr lang="en-US" sz="2000" dirty="0" smtClean="0">
                <a:latin typeface="Arial" charset="0"/>
              </a:rPr>
              <a:t>Social Event: </a:t>
            </a:r>
            <a:r>
              <a:rPr lang="en-US" sz="1800" dirty="0" smtClean="0">
                <a:latin typeface="Arial" charset="0"/>
              </a:rPr>
              <a:t>Wednesday, July 27, 2016 (6:30-9:00PM); Location: Grand </a:t>
            </a:r>
            <a:r>
              <a:rPr lang="en-US" sz="1800" dirty="0">
                <a:latin typeface="Arial" charset="0"/>
              </a:rPr>
              <a:t>Hyatt Manchester </a:t>
            </a:r>
            <a:endParaRPr lang="en-US" sz="2000" dirty="0" smtClean="0">
              <a:latin typeface="Arial" charset="0"/>
            </a:endParaRPr>
          </a:p>
          <a:p>
            <a:pPr lvl="1">
              <a:lnSpc>
                <a:spcPct val="90000"/>
              </a:lnSpc>
            </a:pPr>
            <a:r>
              <a:rPr lang="en-US" sz="1600" b="1" dirty="0" smtClean="0">
                <a:latin typeface="Arial" charset="0"/>
              </a:rPr>
              <a:t>Technically Funny </a:t>
            </a:r>
            <a:r>
              <a:rPr lang="en-US" sz="1600" dirty="0" smtClean="0">
                <a:latin typeface="Arial" charset="0"/>
              </a:rPr>
              <a:t>- </a:t>
            </a:r>
            <a:r>
              <a:rPr lang="en-US" sz="1600" dirty="0">
                <a:latin typeface="Arial" charset="0"/>
              </a:rPr>
              <a:t>Comedian Don </a:t>
            </a:r>
            <a:r>
              <a:rPr lang="en-US" sz="1600" dirty="0" smtClean="0">
                <a:latin typeface="Arial" charset="0"/>
              </a:rPr>
              <a:t>McMillan</a:t>
            </a:r>
            <a:endParaRPr lang="fr-FR" sz="1600" dirty="0" smtClean="0">
              <a:latin typeface="Arial" charset="0"/>
            </a:endParaRPr>
          </a:p>
          <a:p>
            <a:pPr lvl="1">
              <a:lnSpc>
                <a:spcPct val="90000"/>
              </a:lnSpc>
            </a:pPr>
            <a:r>
              <a:rPr lang="fr-FR" sz="1600" dirty="0" smtClean="0">
                <a:latin typeface="Arial" charset="0"/>
              </a:rPr>
              <a:t>Ticket </a:t>
            </a:r>
            <a:r>
              <a:rPr lang="fr-FR" sz="1600" dirty="0">
                <a:latin typeface="Arial" charset="0"/>
              </a:rPr>
              <a:t>P</a:t>
            </a:r>
            <a:r>
              <a:rPr lang="fr-FR" sz="1600" dirty="0" smtClean="0">
                <a:latin typeface="Arial" charset="0"/>
              </a:rPr>
              <a:t>rice: $US 24.99; </a:t>
            </a:r>
            <a:r>
              <a:rPr lang="en-US" sz="1600" dirty="0" smtClean="0">
                <a:latin typeface="Arial" charset="0"/>
              </a:rPr>
              <a:t>Can be </a:t>
            </a:r>
            <a:r>
              <a:rPr lang="en-US" sz="1600" dirty="0">
                <a:latin typeface="Arial" charset="0"/>
              </a:rPr>
              <a:t>p</a:t>
            </a:r>
            <a:r>
              <a:rPr lang="en-US" sz="1600" dirty="0" smtClean="0">
                <a:latin typeface="Arial" charset="0"/>
              </a:rPr>
              <a:t>urchased at : </a:t>
            </a:r>
            <a:r>
              <a:rPr lang="en-US" sz="1600" dirty="0">
                <a:latin typeface="Arial" charset="0"/>
              </a:rPr>
              <a:t>http://</a:t>
            </a:r>
            <a:r>
              <a:rPr lang="en-US" sz="1600" dirty="0" smtClean="0">
                <a:latin typeface="Arial" charset="0"/>
              </a:rPr>
              <a:t>802world.org/plenary/social</a:t>
            </a:r>
            <a:r>
              <a:rPr lang="en-US" sz="1600" dirty="0">
                <a:latin typeface="Arial" charset="0"/>
              </a:rPr>
              <a:t>/ </a:t>
            </a:r>
            <a:r>
              <a:rPr lang="fr-FR" sz="1600" dirty="0" smtClean="0">
                <a:latin typeface="Arial" charset="0"/>
              </a:rPr>
              <a:t> </a:t>
            </a: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79274</TotalTime>
  <Words>1978</Words>
  <Application>Microsoft Office PowerPoint</Application>
  <PresentationFormat>On-screen Show (4:3)</PresentationFormat>
  <Paragraphs>347</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Helvetica</vt:lpstr>
      <vt:lpstr>ＭＳ Ｐゴシック</vt:lpstr>
      <vt:lpstr>Times New Roman</vt:lpstr>
      <vt:lpstr>802.11PowerPointTemplate-Landscape</vt:lpstr>
      <vt:lpstr>IEEE 802.21 Session #75,  San Diego, CA, USA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Other Guidelines for IEEE WG Meetings</vt:lpstr>
      <vt:lpstr>2.7 LMSC Chair’s Guidelines on Commercialism at meetings</vt:lpstr>
      <vt:lpstr>Copyright</vt:lpstr>
      <vt:lpstr>Work Status </vt:lpstr>
      <vt:lpstr>Objectives for the July Meeting</vt:lpstr>
      <vt:lpstr>Sponsor  Ballots  Pool Status </vt:lpstr>
      <vt:lpstr>Future Sessions – 2016 </vt:lpstr>
      <vt:lpstr>September Interim  Meeting Logistics </vt:lpstr>
      <vt:lpstr>Future Sessions – 2017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791</cp:revision>
  <cp:lastPrinted>1998-02-10T13:28:06Z</cp:lastPrinted>
  <dcterms:created xsi:type="dcterms:W3CDTF">2002-07-08T22:03:28Z</dcterms:created>
  <dcterms:modified xsi:type="dcterms:W3CDTF">2016-07-25T16:22:53Z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