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8" r:id="rId4"/>
    <p:sldId id="349" r:id="rId5"/>
    <p:sldId id="34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94638" autoAdjust="0"/>
  </p:normalViewPr>
  <p:slideViewPr>
    <p:cSldViewPr>
      <p:cViewPr varScale="1">
        <p:scale>
          <a:sx n="87" d="100"/>
          <a:sy n="87" d="100"/>
        </p:scale>
        <p:origin x="85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0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999864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79300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311789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41375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408958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1040431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21-15-0074-00 </a:t>
            </a:r>
            <a:r>
              <a:rPr lang="en-US" altLang="ja-JP" dirty="0" smtClean="0">
                <a:latin typeface="Times" charset="0"/>
                <a:ea typeface="MS PGothic" pitchFamily="34" charset="-128"/>
                <a:cs typeface="Times New Roman" pitchFamily="18" charset="0"/>
              </a:rPr>
              <a:t>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July</a:t>
            </a:r>
            <a:r>
              <a:rPr lang="en-US" altLang="ja-JP" dirty="0" smtClean="0">
                <a:latin typeface="Times" charset="0"/>
                <a:ea typeface="MS PGothic" pitchFamily="34" charset="-128"/>
                <a:cs typeface="Times New Roman" pitchFamily="18" charset="0"/>
              </a:rPr>
              <a:t> 16, </a:t>
            </a:r>
            <a:r>
              <a:rPr lang="en-US" altLang="ja-JP" dirty="0" smtClean="0">
                <a:latin typeface="Times" charset="0"/>
                <a:ea typeface="MS PGothic" pitchFamily="34" charset="-128"/>
                <a:cs typeface="Times New Roman" pitchFamily="18" charset="0"/>
              </a:rPr>
              <a:t>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69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Big Island</a:t>
            </a:r>
            <a:r>
              <a:rPr lang="en-US" altLang="ja-JP" dirty="0" smtClean="0">
                <a:latin typeface="Times" charset="0"/>
                <a:ea typeface="MS PGothic" pitchFamily="34" charset="-128"/>
                <a:cs typeface="Times New Roman" pitchFamily="18" charset="0"/>
              </a:rPr>
              <a:t>, Hawaii</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69</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802.21.1  had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dirty="0">
                <a:solidFill>
                  <a:srgbClr val="000000"/>
                </a:solidFill>
                <a:ea typeface="MS PGothic" pitchFamily="34" charset="-128"/>
              </a:rPr>
              <a:t>Monday,  July 13, 2015: PM2 : 4:00- 6:00 </a:t>
            </a:r>
            <a:r>
              <a:rPr lang="en-US" altLang="ja-JP" dirty="0" smtClean="0">
                <a:solidFill>
                  <a:srgbClr val="000000"/>
                </a:solidFill>
                <a:ea typeface="MS PGothic" pitchFamily="34" charset="-128"/>
              </a:rPr>
              <a:t>pm</a:t>
            </a:r>
          </a:p>
          <a:p>
            <a:pPr lvl="1"/>
            <a:endParaRPr lang="en-US" altLang="ja-JP" dirty="0" smtClean="0">
              <a:solidFill>
                <a:srgbClr val="000000"/>
              </a:solidFill>
              <a:ea typeface="MS PGothic" pitchFamily="34" charset="-128"/>
            </a:endParaRPr>
          </a:p>
          <a:p>
            <a:pPr lvl="1">
              <a:buFont typeface="Arial" pitchFamily="34" charset="0"/>
              <a:buChar char="•"/>
            </a:pPr>
            <a:r>
              <a:rPr lang="en-US" altLang="ja-JP" dirty="0">
                <a:solidFill>
                  <a:srgbClr val="000000"/>
                </a:solidFill>
                <a:ea typeface="MS PGothic" pitchFamily="34" charset="-128"/>
              </a:rPr>
              <a:t> Tuesday, July 14, 2015: AM2 10:30-12:00 pm </a:t>
            </a:r>
            <a:endParaRPr lang="en-US" altLang="ja-JP" dirty="0" smtClean="0">
              <a:solidFill>
                <a:srgbClr val="000000"/>
              </a:solidFill>
              <a:ea typeface="MS PGothic" pitchFamily="34" charset="-128"/>
            </a:endParaRPr>
          </a:p>
          <a:p>
            <a:pPr lvl="1"/>
            <a:endParaRPr lang="en-US" altLang="ja-JP" dirty="0">
              <a:solidFill>
                <a:srgbClr val="000000"/>
              </a:solidFill>
              <a:ea typeface="MS PGothic" pitchFamily="34" charset="-128"/>
            </a:endParaRPr>
          </a:p>
          <a:p>
            <a:pPr lvl="1">
              <a:buFont typeface="Arial" pitchFamily="34" charset="0"/>
              <a:buChar char="•"/>
            </a:pPr>
            <a:r>
              <a:rPr lang="en-US" altLang="ja-JP" dirty="0">
                <a:solidFill>
                  <a:srgbClr val="000000"/>
                </a:solidFill>
                <a:ea typeface="MS PGothic" pitchFamily="34" charset="-128"/>
              </a:rPr>
              <a:t> Wednesday, July 15, 2015: PM1 1:30-3:30 pm </a:t>
            </a:r>
          </a:p>
          <a:p>
            <a:pPr lvl="1">
              <a:buFont typeface="Arial" pitchFamily="34" charset="0"/>
              <a:buChar char="•"/>
            </a:pPr>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rPr>
              <a:t> Default Meeting location: </a:t>
            </a:r>
            <a:r>
              <a:rPr lang="en-US" dirty="0" smtClean="0">
                <a:solidFill>
                  <a:srgbClr val="000000"/>
                </a:solidFill>
              </a:rPr>
              <a:t>Rm 3298-A, </a:t>
            </a:r>
            <a:r>
              <a:rPr lang="en-US" dirty="0" smtClean="0">
                <a:solidFill>
                  <a:srgbClr val="000000"/>
                </a:solidFill>
              </a:rPr>
              <a:t>Palace Tower</a:t>
            </a:r>
            <a:r>
              <a:rPr lang="en-US" dirty="0" smtClean="0">
                <a:solidFill>
                  <a:srgbClr val="000000"/>
                </a:solidFill>
              </a:rPr>
              <a:t>  </a:t>
            </a:r>
            <a:endParaRPr lang="en-US" dirty="0" smtClean="0">
              <a:solidFill>
                <a:srgbClr val="000000"/>
              </a:solidFill>
            </a:endParaRPr>
          </a:p>
          <a:p>
            <a:r>
              <a:rPr lang="en-US" dirty="0" smtClean="0">
                <a:solidFill>
                  <a:srgbClr val="000000"/>
                </a:solidFill>
              </a:rPr>
              <a:t> </a:t>
            </a:r>
          </a:p>
          <a:p>
            <a:pPr>
              <a:buFont typeface="Arial" pitchFamily="34" charset="0"/>
              <a:buChar char="•"/>
            </a:pPr>
            <a:endParaRPr lang="en-US" altLang="ja-JP" dirty="0">
              <a:solidFill>
                <a:srgbClr val="000000"/>
              </a:solidFill>
              <a:ea typeface="MS PGothic" pitchFamily="34" charset="-128"/>
            </a:endParaRPr>
          </a:p>
          <a:p>
            <a:pPr lvl="2">
              <a:buFont typeface="Arial" pitchFamily="34" charset="0"/>
              <a:buChar char="•"/>
            </a:pPr>
            <a:endParaRPr lang="en-US" dirty="0" smtClean="0">
              <a:solidFill>
                <a:srgbClr val="000000"/>
              </a:solidFill>
            </a:endParaRPr>
          </a:p>
        </p:txBody>
      </p:sp>
    </p:spTree>
    <p:extLst>
      <p:ext uri="{BB962C8B-B14F-4D97-AF65-F5344CB8AC3E}">
        <p14:creationId xmlns:p14="http://schemas.microsoft.com/office/powerpoint/2010/main" val="2369191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287016" y="914400"/>
            <a:ext cx="8856984" cy="5943600"/>
          </a:xfrm>
          <a:prstGeom prst="rect">
            <a:avLst/>
          </a:prstGeom>
          <a:noFill/>
          <a:ln w="12700">
            <a:noFill/>
            <a:miter lim="800000"/>
            <a:headEnd/>
            <a:tailEnd/>
          </a:ln>
        </p:spPr>
        <p:txBody>
          <a:bodyPr lIns="90488" tIns="44450" rIns="90488" bIns="44450"/>
          <a:lstStyle/>
          <a:p>
            <a:pPr lvl="2"/>
            <a:r>
              <a:rPr lang="en-US" altLang="ja-JP" b="1" dirty="0" smtClean="0">
                <a:solidFill>
                  <a:srgbClr val="000000"/>
                </a:solidFill>
                <a:latin typeface="Times" pitchFamily="18" charset="0"/>
                <a:ea typeface="MS PGothic" pitchFamily="34" charset="-128"/>
                <a:cs typeface="Times New Roman" pitchFamily="18" charset="0"/>
              </a:rPr>
              <a:t> </a:t>
            </a:r>
            <a:endParaRPr lang="en-US" sz="2000" dirty="0" smtClean="0">
              <a:solidFill>
                <a:srgbClr val="000000"/>
              </a:solidFill>
            </a:endParaRPr>
          </a:p>
          <a:p>
            <a:pPr>
              <a:buFont typeface="Arial" pitchFamily="34" charset="0"/>
              <a:buChar char="•"/>
            </a:pPr>
            <a:r>
              <a:rPr lang="en-US" sz="2000" dirty="0" smtClean="0">
                <a:solidFill>
                  <a:srgbClr val="000000"/>
                </a:solidFill>
              </a:rPr>
              <a:t> </a:t>
            </a:r>
            <a:r>
              <a:rPr lang="en-US" altLang="ja-JP" dirty="0">
                <a:ea typeface="MS PGothic" pitchFamily="34" charset="-128"/>
              </a:rPr>
              <a:t>Monday,  July 13, 2015: PM2 : 4:00- 6:00 pm</a:t>
            </a:r>
            <a:endParaRPr lang="en-US" sz="2000" dirty="0"/>
          </a:p>
          <a:p>
            <a:pPr lvl="1">
              <a:buFont typeface="Arial" pitchFamily="34" charset="0"/>
              <a:buChar char="•"/>
            </a:pPr>
            <a:r>
              <a:rPr lang="en-US" dirty="0"/>
              <a:t>.</a:t>
            </a:r>
            <a:r>
              <a:rPr lang="en-US" dirty="0">
                <a:solidFill>
                  <a:srgbClr val="000000"/>
                </a:solidFill>
              </a:rPr>
              <a:t> Open SLMCP Service</a:t>
            </a:r>
          </a:p>
          <a:p>
            <a:pPr lvl="2">
              <a:buFont typeface="Arial" pitchFamily="34" charset="0"/>
              <a:buChar char="•"/>
            </a:pPr>
            <a:r>
              <a:rPr lang="en-US" sz="2000" dirty="0" smtClean="0"/>
              <a:t>21-15-0064-00 </a:t>
            </a:r>
            <a:endParaRPr lang="en-US" sz="2000" dirty="0"/>
          </a:p>
          <a:p>
            <a:pPr lvl="1">
              <a:buFont typeface="Arial" pitchFamily="34" charset="0"/>
              <a:buChar char="•"/>
            </a:pPr>
            <a:r>
              <a:rPr lang="en-US" sz="2000" dirty="0"/>
              <a:t> D2D Communications Service </a:t>
            </a:r>
          </a:p>
          <a:p>
            <a:pPr lvl="2">
              <a:buFont typeface="Arial" pitchFamily="34" charset="0"/>
              <a:buChar char="•"/>
            </a:pPr>
            <a:r>
              <a:rPr lang="en-US" sz="2000" dirty="0"/>
              <a:t>21-15-0066-00</a:t>
            </a:r>
          </a:p>
          <a:p>
            <a:pPr>
              <a:buFont typeface="Arial" pitchFamily="34" charset="0"/>
              <a:buChar char="•"/>
            </a:pPr>
            <a:r>
              <a:rPr lang="en-US" sz="2000" dirty="0"/>
              <a:t> </a:t>
            </a:r>
            <a:r>
              <a:rPr lang="en-US" sz="2800" dirty="0">
                <a:ea typeface="MS PGothic" pitchFamily="34" charset="-128"/>
              </a:rPr>
              <a:t>Tuesday</a:t>
            </a:r>
            <a:r>
              <a:rPr lang="en-US" altLang="ja-JP" sz="2800" dirty="0">
                <a:ea typeface="MS PGothic" pitchFamily="34" charset="-128"/>
              </a:rPr>
              <a:t>, July 14, 2015: AM2 10:30-12:00 pm </a:t>
            </a:r>
            <a:endParaRPr lang="en-US" altLang="ja-JP" dirty="0">
              <a:ea typeface="MS PGothic" pitchFamily="34" charset="-128"/>
            </a:endParaRP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Radio Resource Management Service </a:t>
            </a:r>
            <a:endParaRPr lang="en-US" dirty="0">
              <a:solidFill>
                <a:srgbClr val="000000"/>
              </a:solidFill>
            </a:endParaRPr>
          </a:p>
          <a:p>
            <a:pPr lvl="2">
              <a:buFont typeface="Arial" pitchFamily="34" charset="0"/>
              <a:buChar char="•"/>
            </a:pPr>
            <a:r>
              <a:rPr lang="en-US" dirty="0">
                <a:solidFill>
                  <a:srgbClr val="000000"/>
                </a:solidFill>
              </a:rPr>
              <a:t>21-15-0067-00</a:t>
            </a:r>
          </a:p>
          <a:p>
            <a:pPr lvl="1">
              <a:buFont typeface="Arial" pitchFamily="34" charset="0"/>
              <a:buChar char="•"/>
            </a:pPr>
            <a:r>
              <a:rPr lang="en-US" dirty="0">
                <a:solidFill>
                  <a:srgbClr val="000000"/>
                </a:solidFill>
              </a:rPr>
              <a:t> HEMS Use Case </a:t>
            </a:r>
          </a:p>
          <a:p>
            <a:pPr lvl="2">
              <a:buFont typeface="Arial" pitchFamily="34" charset="0"/>
              <a:buChar char="•"/>
            </a:pPr>
            <a:r>
              <a:rPr lang="en-US" dirty="0">
                <a:solidFill>
                  <a:srgbClr val="000000"/>
                </a:solidFill>
              </a:rPr>
              <a:t>21-15-62-02-00</a:t>
            </a:r>
            <a:endParaRPr lang="en-US" dirty="0"/>
          </a:p>
          <a:p>
            <a:pPr>
              <a:buFont typeface="Arial" pitchFamily="34" charset="0"/>
              <a:buChar char="•"/>
            </a:pPr>
            <a:r>
              <a:rPr lang="en-US" dirty="0"/>
              <a:t>  </a:t>
            </a:r>
            <a:r>
              <a:rPr lang="en-US" dirty="0">
                <a:ea typeface="MS PGothic" pitchFamily="34" charset="-128"/>
              </a:rPr>
              <a:t>Wednesday</a:t>
            </a:r>
            <a:r>
              <a:rPr lang="en-US" altLang="ja-JP" dirty="0">
                <a:ea typeface="MS PGothic" pitchFamily="34" charset="-128"/>
              </a:rPr>
              <a:t>, July 15, 2015: PM1 1:30-3:30 pm </a:t>
            </a:r>
          </a:p>
          <a:p>
            <a:pPr lvl="1">
              <a:buFont typeface="Arial" pitchFamily="34" charset="0"/>
              <a:buChar char="•"/>
            </a:pPr>
            <a:r>
              <a:rPr lang="en-US" altLang="ja-JP" dirty="0">
                <a:ea typeface="MS PGothic" pitchFamily="34" charset="-128"/>
              </a:rPr>
              <a:t> </a:t>
            </a:r>
            <a:r>
              <a:rPr lang="en-US" dirty="0"/>
              <a:t>Independent Handover Service for Software-defined radio access network (SDRAN)</a:t>
            </a:r>
          </a:p>
          <a:p>
            <a:pPr lvl="2">
              <a:buFont typeface="Arial" pitchFamily="34" charset="0"/>
              <a:buChar char="•"/>
            </a:pPr>
            <a:r>
              <a:rPr lang="en-US" altLang="ja-JP" dirty="0">
                <a:ea typeface="MS PGothic" pitchFamily="34" charset="-128"/>
              </a:rPr>
              <a:t> 21-15-0068-00</a:t>
            </a:r>
          </a:p>
          <a:p>
            <a:pPr lvl="1">
              <a:buFont typeface="Arial" pitchFamily="34" charset="0"/>
              <a:buChar char="•"/>
            </a:pPr>
            <a:r>
              <a:rPr lang="en-US" altLang="ja-JP" dirty="0">
                <a:ea typeface="MS PGothic" pitchFamily="34" charset="-128"/>
              </a:rPr>
              <a:t>Recap  and next steps </a:t>
            </a:r>
          </a:p>
          <a:p>
            <a:pPr>
              <a:buFont typeface="Arial" pitchFamily="34" charset="0"/>
              <a:buChar char="•"/>
            </a:pPr>
            <a:endParaRPr lang="en-US" dirty="0" smtClean="0">
              <a:solidFill>
                <a:srgbClr val="000000"/>
              </a:solidFill>
            </a:endParaRPr>
          </a:p>
          <a:p>
            <a:pPr lvl="2"/>
            <a:endParaRPr lang="en-US" dirty="0" smtClean="0">
              <a:solidFill>
                <a:srgbClr val="000000"/>
              </a:solidFill>
            </a:endParaRPr>
          </a:p>
        </p:txBody>
      </p:sp>
    </p:spTree>
    <p:extLst>
      <p:ext uri="{BB962C8B-B14F-4D97-AF65-F5344CB8AC3E}">
        <p14:creationId xmlns:p14="http://schemas.microsoft.com/office/powerpoint/2010/main" val="2818876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 Teleconference</a:t>
            </a:r>
            <a:r>
              <a:rPr lang="ja-JP" altLang="en-US" dirty="0" smtClean="0">
                <a:ea typeface="MS PGothic" pitchFamily="34" charset="-128"/>
              </a:rPr>
              <a:t> </a:t>
            </a:r>
            <a:r>
              <a:rPr lang="en-US" altLang="ja-JP" dirty="0" smtClean="0">
                <a:ea typeface="MS PGothic" pitchFamily="34" charset="-128"/>
              </a:rPr>
              <a:t>Schedule (Tentative) </a:t>
            </a:r>
          </a:p>
        </p:txBody>
      </p:sp>
      <p:sp>
        <p:nvSpPr>
          <p:cNvPr id="9219" name="Content Placeholder 2"/>
          <p:cNvSpPr>
            <a:spLocks noGrp="1"/>
          </p:cNvSpPr>
          <p:nvPr>
            <p:ph idx="1"/>
          </p:nvPr>
        </p:nvSpPr>
        <p:spPr>
          <a:xfrm>
            <a:off x="201613" y="1700807"/>
            <a:ext cx="8299450" cy="2952329"/>
          </a:xfrm>
        </p:spPr>
        <p:txBody>
          <a:bodyPr/>
          <a:lstStyle/>
          <a:p>
            <a:r>
              <a:rPr lang="en-US" dirty="0">
                <a:solidFill>
                  <a:srgbClr val="000000"/>
                </a:solidFill>
              </a:rPr>
              <a:t>July 31, 2015, Friday 8-9 am, EST </a:t>
            </a:r>
            <a:endParaRPr lang="en-US" dirty="0" smtClean="0">
              <a:solidFill>
                <a:srgbClr val="000000"/>
              </a:solidFill>
            </a:endParaRPr>
          </a:p>
          <a:p>
            <a:endParaRPr lang="en-US" dirty="0">
              <a:solidFill>
                <a:srgbClr val="000000"/>
              </a:solidFill>
            </a:endParaRPr>
          </a:p>
          <a:p>
            <a:r>
              <a:rPr lang="en-US" dirty="0">
                <a:solidFill>
                  <a:srgbClr val="000000"/>
                </a:solidFill>
              </a:rPr>
              <a:t>August 21, 2015 Friday 8-9 am, EST </a:t>
            </a:r>
          </a:p>
          <a:p>
            <a:pPr lvl="1"/>
            <a:r>
              <a:rPr lang="en-US" sz="2000" dirty="0">
                <a:solidFill>
                  <a:srgbClr val="000000"/>
                </a:solidFill>
              </a:rPr>
              <a:t>Jointly with </a:t>
            </a:r>
            <a:r>
              <a:rPr lang="en-US" sz="2000" dirty="0" smtClean="0">
                <a:solidFill>
                  <a:srgbClr val="000000"/>
                </a:solidFill>
              </a:rPr>
              <a:t>802.21m</a:t>
            </a:r>
          </a:p>
          <a:p>
            <a:pPr lvl="1"/>
            <a:endParaRPr lang="en-US" sz="2000" dirty="0">
              <a:solidFill>
                <a:srgbClr val="000000"/>
              </a:solidFill>
            </a:endParaRPr>
          </a:p>
          <a:p>
            <a:r>
              <a:rPr lang="en-US" dirty="0">
                <a:solidFill>
                  <a:srgbClr val="000000"/>
                </a:solidFill>
              </a:rPr>
              <a:t>August 28, 2015, Friday 8-9 am, EST </a:t>
            </a:r>
          </a:p>
          <a:p>
            <a:pPr lvl="1">
              <a:buNone/>
            </a:pPr>
            <a:endParaRPr lang="en-US" sz="2000" dirty="0"/>
          </a:p>
          <a:p>
            <a:pPr marL="71437" indent="0">
              <a:buNone/>
            </a:pPr>
            <a:endParaRPr lang="en-US" dirty="0"/>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5</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12514</TotalTime>
  <Words>417</Words>
  <Application>Microsoft Office PowerPoint</Application>
  <PresentationFormat>On-screen Show (4:3)</PresentationFormat>
  <Paragraphs>55</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Details </vt:lpstr>
      <vt:lpstr>Progress During the Meeting </vt:lpstr>
      <vt:lpstr> 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1071</cp:revision>
  <dcterms:created xsi:type="dcterms:W3CDTF">1601-01-01T00:00:00Z</dcterms:created>
  <dcterms:modified xsi:type="dcterms:W3CDTF">2015-07-16T23:38:24Z</dcterms:modified>
</cp:coreProperties>
</file>