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49" r:id="rId2"/>
    <p:sldId id="313" r:id="rId3"/>
    <p:sldId id="344" r:id="rId4"/>
    <p:sldId id="346" r:id="rId5"/>
    <p:sldId id="311" r:id="rId6"/>
    <p:sldId id="360" r:id="rId7"/>
    <p:sldId id="351" r:id="rId8"/>
    <p:sldId id="362" r:id="rId9"/>
    <p:sldId id="308" r:id="rId10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CC"/>
    <a:srgbClr val="339933"/>
    <a:srgbClr val="006600"/>
    <a:srgbClr val="00CC00"/>
    <a:srgbClr val="33CC33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3659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294" y="-108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04629" y="175081"/>
            <a:ext cx="190250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doc.: </a:t>
            </a:r>
            <a:r>
              <a:rPr lang="en-US" dirty="0" smtClean="0"/>
              <a:t>21-11-00xx-00-0000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703263" y="175081"/>
            <a:ext cx="7226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2011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71825" y="8996363"/>
            <a:ext cx="5127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defTabSz="938779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E6A8AC6D-F2AA-4E56-8EA1-7B3885048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701675" y="388938"/>
            <a:ext cx="5607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01675" y="8996363"/>
            <a:ext cx="7191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38779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701675" y="8985250"/>
            <a:ext cx="57626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28360" y="97294"/>
            <a:ext cx="172322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8779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doc.: 21-00xx-00-0000</a:t>
            </a: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2325" cy="34750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80" tIns="46293" rIns="94180" bIns="462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237038" y="8999538"/>
            <a:ext cx="211455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9843" lvl="4" algn="r" defTabSz="938779">
              <a:defRPr sz="1200" b="0">
                <a:solidFill>
                  <a:schemeClr val="tx1"/>
                </a:solidFill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31838" y="8999538"/>
            <a:ext cx="7191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defTabSz="919685">
              <a:defRPr/>
            </a:pPr>
            <a:r>
              <a:rPr lang="en-US" sz="1200" b="0" dirty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31838" y="89979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55638" y="298450"/>
            <a:ext cx="5699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1650" tIns="45825" rIns="91650" bIns="45825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4727265" y="97294"/>
            <a:ext cx="1673535" cy="21544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doc.: 21-0000-00-0000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660400" y="97294"/>
            <a:ext cx="767582" cy="2154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Month Year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John Doe, Some Company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262313" y="8999538"/>
            <a:ext cx="512762" cy="1841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4ADB91C3-4A57-42C7-A1AB-7F76E0CBD4A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0504DC7F-57F6-4FC7-9301-F912EDA99FC1}" type="slidenum">
              <a:rPr lang="en-US" smtClean="0"/>
              <a:pPr defTabSz="938213"/>
              <a:t>2</a:t>
            </a:fld>
            <a:endParaRPr lang="en-US" smtClean="0"/>
          </a:p>
        </p:txBody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D28FE99-48FE-4D9C-A91E-871D2804FCE5}" type="slidenum">
              <a:rPr lang="en-US" smtClean="0"/>
              <a:pPr defTabSz="938213"/>
              <a:t>3</a:t>
            </a:fld>
            <a:endParaRPr lang="en-US" smtClean="0"/>
          </a:p>
        </p:txBody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7F4F9623-280A-4415-95BC-1AFBC9220DE5}" type="slidenum">
              <a:rPr lang="en-US" smtClean="0"/>
              <a:pPr defTabSz="938213"/>
              <a:t>4</a:t>
            </a:fld>
            <a:endParaRPr lang="en-US" smtClean="0"/>
          </a:p>
        </p:txBody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5</a:t>
            </a:fld>
            <a:endParaRPr lang="en-US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6</a:t>
            </a:fld>
            <a:endParaRPr lang="en-US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8064A6C6-F20A-421A-8204-F6567E84DC5C}" type="slidenum">
              <a:rPr lang="en-US" smtClean="0"/>
              <a:pPr defTabSz="938213"/>
              <a:t>7</a:t>
            </a:fld>
            <a:endParaRPr lang="en-US" smtClean="0"/>
          </a:p>
        </p:txBody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 lIns="91428" tIns="45714" rIns="91428" bIns="45714"/>
          <a:lstStyle/>
          <a:p>
            <a:pPr defTabSz="938089"/>
            <a:fld id="{FAAE0E8B-988F-47CE-9949-D3DED8909968}" type="slidenum">
              <a:rPr lang="en-US" smtClean="0"/>
              <a:pPr defTabSz="938089"/>
              <a:t>8</a:t>
            </a:fld>
            <a:endParaRPr lang="en-US" dirty="0" smtClean="0"/>
          </a:p>
        </p:txBody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98875" y="8999538"/>
            <a:ext cx="76200" cy="185737"/>
          </a:xfrm>
          <a:prstGeom prst="rect">
            <a:avLst/>
          </a:prstGeom>
          <a:noFill/>
        </p:spPr>
        <p:txBody>
          <a:bodyPr/>
          <a:lstStyle/>
          <a:p>
            <a:pPr defTabSz="938213"/>
            <a:fld id="{BBF48AF3-1D1F-4BFA-A572-3FA3504FDCD2}" type="slidenum">
              <a:rPr lang="en-US" smtClean="0"/>
              <a:pPr defTabSz="938213"/>
              <a:t>9</a:t>
            </a:fld>
            <a:endParaRPr lang="en-US" smtClean="0"/>
          </a:p>
        </p:txBody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2CDB344-F031-4742-BF42-F32281325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B493439-E6BE-4DB2-977E-D6213FF94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872098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DBA62F1-8A5B-46AA-8FF5-0C43FE314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21C9CBE-769A-4D8F-A873-9722C6714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70F071A-0425-48DE-9186-2919767AC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D1AB965-6ABB-45E8-91DE-0AB872EE7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78030" y="6475413"/>
            <a:ext cx="1865895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CC33EA7-631C-421E-9DA9-BCA0BC00C0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443850D-805A-4E9A-9EA0-5011D2D5F3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DE7E15F-1B1F-46AD-B1A9-FFC92B7AD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D4BD279-F874-4EE7-A9CF-506BDAE8C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920877-6106-4A7C-B6CB-D2E401B3A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87514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 2011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CC5FA1-7749-4E19-AF75-D1DE637AC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569D99A-019A-48FC-99B0-69FA4D244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29806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July 2011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1952DDF-3558-4EA5-A623-A0316EF5B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July 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86401" y="6475413"/>
            <a:ext cx="195752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Subir Das, Chair, IEEE 802.21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F1D28DA7-A304-4929-A082-CB9128B37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521623" y="332601"/>
            <a:ext cx="292387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800" dirty="0">
                <a:solidFill>
                  <a:schemeClr val="tx1"/>
                </a:solidFill>
              </a:rPr>
              <a:t>doc.: </a:t>
            </a:r>
            <a:r>
              <a:rPr lang="en-US" sz="1800" dirty="0" smtClean="0">
                <a:solidFill>
                  <a:schemeClr val="tx1"/>
                </a:solidFill>
              </a:rPr>
              <a:t>21-14-0123	-00-0000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1200" b="0">
                <a:solidFill>
                  <a:schemeClr val="tx1"/>
                </a:solidFill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  <p:sldLayoutId id="2147484111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21/ballot_7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E35351-A7C0-4744-8C26-01AC0A4F9A4C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20516" name="Rectangle 36"/>
          <p:cNvSpPr>
            <a:spLocks noGrp="1" noChangeArrowheads="1"/>
          </p:cNvSpPr>
          <p:nvPr>
            <p:ph type="body" idx="1"/>
          </p:nvPr>
        </p:nvSpPr>
        <p:spPr>
          <a:xfrm>
            <a:off x="439738" y="990600"/>
            <a:ext cx="8399462" cy="5334000"/>
          </a:xfrm>
          <a:solidFill>
            <a:srgbClr val="66CCFF"/>
          </a:solidFill>
          <a:ln/>
        </p:spPr>
        <p:txBody>
          <a:bodyPr/>
          <a:lstStyle/>
          <a:p>
            <a:pPr>
              <a:buClr>
                <a:srgbClr val="FAFD00"/>
              </a:buClr>
              <a:buFontTx/>
              <a:buNone/>
            </a:pPr>
            <a:r>
              <a:rPr lang="en-US" altLang="zh-CN" b="1" dirty="0">
                <a:ea typeface="SimSun" pitchFamily="2" charset="-122"/>
                <a:cs typeface="Times New Roman" pitchFamily="18" charset="0"/>
              </a:rPr>
              <a:t>IEEE </a:t>
            </a:r>
            <a:r>
              <a:rPr lang="en-US" altLang="zh-CN" b="1" dirty="0" smtClean="0">
                <a:ea typeface="SimSun" pitchFamily="2" charset="-122"/>
                <a:cs typeface="Times New Roman" pitchFamily="18" charset="0"/>
              </a:rPr>
              <a:t>802.21 Motions in July Plenary </a:t>
            </a:r>
            <a:endParaRPr lang="en-US" altLang="zh-CN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DCN: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21-14-0123-00-0000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Title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: Request for Sponsor Ballot  Approval for IEEE 802.21d</a:t>
            </a:r>
            <a:endParaRPr lang="en-US" altLang="zh-CN" b="1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Date Submitted: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July 18, 2014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Presented 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at EC Closing Plenary, July 2014</a:t>
            </a:r>
            <a:endParaRPr lang="en-US" altLang="zh-CN" dirty="0">
              <a:ea typeface="SimSun" pitchFamily="2" charset="-122"/>
              <a:cs typeface="Times New Roman" pitchFamily="18" charset="0"/>
            </a:endParaRP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ea typeface="SimSun" pitchFamily="2" charset="-122"/>
                <a:cs typeface="Times New Roman" pitchFamily="18" charset="0"/>
              </a:rPr>
              <a:t>Authors or Source(s):</a:t>
            </a:r>
          </a:p>
          <a:p>
            <a:pPr>
              <a:buClr>
                <a:srgbClr val="FAFD00"/>
              </a:buClr>
              <a:buFontTx/>
              <a:buNone/>
            </a:pPr>
            <a:r>
              <a:rPr lang="en-US" altLang="zh-CN" dirty="0">
                <a:latin typeface="Arial"/>
                <a:ea typeface="SimSun" pitchFamily="2" charset="-122"/>
                <a:cs typeface="Times New Roman" pitchFamily="18" charset="0"/>
              </a:rPr>
              <a:t> </a:t>
            </a:r>
            <a:r>
              <a:rPr lang="en-US" altLang="zh-CN" dirty="0" smtClean="0">
                <a:latin typeface="Arial"/>
                <a:ea typeface="SimSun" pitchFamily="2" charset="-122"/>
                <a:cs typeface="Times New Roman" pitchFamily="18" charset="0"/>
              </a:rPr>
              <a:t>Subir Das</a:t>
            </a:r>
            <a:r>
              <a:rPr lang="en-US" altLang="zh-CN" dirty="0" smtClean="0">
                <a:ea typeface="SimSun" pitchFamily="2" charset="-122"/>
                <a:cs typeface="Times New Roman" pitchFamily="18" charset="0"/>
              </a:rPr>
              <a:t>, Applied Communication Sciences</a:t>
            </a:r>
          </a:p>
          <a:p>
            <a:pPr>
              <a:buClr>
                <a:srgbClr val="FAFD00"/>
              </a:buClr>
              <a:buFontTx/>
              <a:buNone/>
            </a:pPr>
            <a:endParaRPr lang="en-US" altLang="ja-JP" b="1" dirty="0">
              <a:ea typeface="ＭＳ Ｐゴシック" charset="-128"/>
              <a:cs typeface="Times New Roman" pitchFamily="18" charset="0"/>
            </a:endParaRPr>
          </a:p>
          <a:p>
            <a:pPr algn="just">
              <a:buClr>
                <a:srgbClr val="FAFD00"/>
              </a:buClr>
              <a:buFontTx/>
              <a:buNone/>
            </a:pPr>
            <a:r>
              <a:rPr lang="en-US" altLang="ja-JP" dirty="0">
                <a:ea typeface="ＭＳ Ｐゴシック" charset="-128"/>
                <a:cs typeface="Times New Roman" pitchFamily="18" charset="0"/>
              </a:rPr>
              <a:t>Abstract</a:t>
            </a:r>
            <a:r>
              <a:rPr lang="en-US" altLang="ja-JP" dirty="0" smtClean="0">
                <a:ea typeface="ＭＳ Ｐゴシック" charset="-128"/>
                <a:cs typeface="Times New Roman" pitchFamily="18" charset="0"/>
              </a:rPr>
              <a:t>: This document contains WG Letter Ballots summary and motions for Sponsor Ballot approval  </a:t>
            </a:r>
            <a:endParaRPr lang="en-US" altLang="zh-CN" dirty="0"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706233" y="6475413"/>
            <a:ext cx="1904367" cy="184666"/>
          </a:xfrm>
          <a:noFill/>
        </p:spPr>
        <p:txBody>
          <a:bodyPr/>
          <a:lstStyle/>
          <a:p>
            <a:r>
              <a:rPr lang="en-US" dirty="0" smtClean="0"/>
              <a:t>Subir Das, Chair IEEE 802.21 </a:t>
            </a:r>
          </a:p>
        </p:txBody>
      </p:sp>
      <p:sp>
        <p:nvSpPr>
          <p:cNvPr id="17412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99E3CE57-2764-4C53-BBCA-DE4D9E03E4E4}" type="slidenum">
              <a:rPr lang="en-US" sz="1200" b="0">
                <a:solidFill>
                  <a:schemeClr val="tx1"/>
                </a:solidFill>
              </a:rPr>
              <a:pPr/>
              <a:t>2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sz="3600" dirty="0" smtClean="0"/>
              <a:t>Topic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28600" y="2438400"/>
            <a:ext cx="8610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800" kern="0" dirty="0" smtClean="0">
                <a:latin typeface="+mj-lt"/>
                <a:ea typeface="+mj-ea"/>
                <a:cs typeface="+mj-cs"/>
              </a:rPr>
              <a:t>Request for EC Approval </a:t>
            </a:r>
            <a:r>
              <a:rPr lang="en-US" sz="2800" kern="0" dirty="0">
                <a:latin typeface="+mj-lt"/>
                <a:ea typeface="+mj-ea"/>
                <a:cs typeface="+mj-cs"/>
              </a:rPr>
              <a:t>to forward the IEEE </a:t>
            </a:r>
            <a:r>
              <a:rPr lang="en-US" sz="2800" kern="0" dirty="0" smtClean="0">
                <a:latin typeface="+mj-lt"/>
                <a:ea typeface="+mj-ea"/>
                <a:cs typeface="+mj-cs"/>
              </a:rPr>
              <a:t>P802.21d  for Sponsor </a:t>
            </a:r>
            <a:r>
              <a:rPr lang="en-US" sz="2800" kern="0" dirty="0">
                <a:latin typeface="+mj-lt"/>
                <a:ea typeface="+mj-ea"/>
                <a:cs typeface="+mj-cs"/>
              </a:rPr>
              <a:t>Ballot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8382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IEEE P802.21d WG Ballot Result- Final Round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" y="1828800"/>
            <a:ext cx="85344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1313" indent="-287338" algn="l">
              <a:defRPr/>
            </a:pPr>
            <a:r>
              <a:rPr lang="en-US" sz="2400" dirty="0"/>
              <a:t>• Date the last ballot closed: </a:t>
            </a:r>
            <a:r>
              <a:rPr lang="en-US" sz="2400" dirty="0" smtClean="0">
                <a:solidFill>
                  <a:schemeClr val="accent6"/>
                </a:solidFill>
              </a:rPr>
              <a:t>July 5</a:t>
            </a:r>
            <a:r>
              <a:rPr lang="en-US" sz="2400" baseline="30000" dirty="0" smtClean="0">
                <a:solidFill>
                  <a:schemeClr val="accent6"/>
                </a:solidFill>
              </a:rPr>
              <a:t>th</a:t>
            </a:r>
            <a:r>
              <a:rPr lang="en-US" sz="2400" dirty="0" smtClean="0">
                <a:solidFill>
                  <a:schemeClr val="accent6"/>
                </a:solidFill>
              </a:rPr>
              <a:t>, 2014</a:t>
            </a:r>
            <a:endParaRPr lang="en-US" sz="2400" dirty="0">
              <a:solidFill>
                <a:schemeClr val="accent6"/>
              </a:solidFill>
            </a:endParaRPr>
          </a:p>
          <a:p>
            <a:pPr marL="341313" indent="-287338" algn="l">
              <a:defRPr/>
            </a:pPr>
            <a:r>
              <a:rPr lang="en-US" sz="2400" dirty="0"/>
              <a:t>• Vote tally including Approve, Disapprove and Abstain votes: </a:t>
            </a:r>
          </a:p>
          <a:p>
            <a:pPr marL="798513" lvl="1" indent="-287338" algn="l">
              <a:defRPr/>
            </a:pPr>
            <a:r>
              <a:rPr lang="en-US" sz="2400" dirty="0"/>
              <a:t>Ballot Pool = </a:t>
            </a:r>
            <a:r>
              <a:rPr lang="en-US" sz="2400" dirty="0" smtClean="0"/>
              <a:t>21, </a:t>
            </a:r>
            <a:r>
              <a:rPr lang="en-US" sz="2400" dirty="0" smtClean="0"/>
              <a:t>Ballot Return= 19, Return </a:t>
            </a:r>
            <a:r>
              <a:rPr lang="en-US" sz="2400" dirty="0" smtClean="0"/>
              <a:t>ratio= </a:t>
            </a:r>
            <a:r>
              <a:rPr lang="en-US" sz="2400" dirty="0" smtClean="0">
                <a:solidFill>
                  <a:schemeClr val="accent2"/>
                </a:solidFill>
              </a:rPr>
              <a:t>90.00%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Number of Approves = </a:t>
            </a:r>
            <a:r>
              <a:rPr lang="en-US" sz="2400" dirty="0" smtClean="0"/>
              <a:t>17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Number of Disapproves = 0</a:t>
            </a:r>
          </a:p>
          <a:p>
            <a:pPr marL="798513" lvl="1" indent="-287338" algn="l">
              <a:defRPr/>
            </a:pPr>
            <a:r>
              <a:rPr lang="en-US" sz="2400" dirty="0"/>
              <a:t>Number of Abstains = </a:t>
            </a:r>
            <a:r>
              <a:rPr lang="en-US" sz="2400" dirty="0" smtClean="0"/>
              <a:t>02</a:t>
            </a:r>
            <a:endParaRPr lang="en-US" sz="2400" dirty="0"/>
          </a:p>
          <a:p>
            <a:pPr marL="798513" lvl="1" indent="-287338" algn="l">
              <a:defRPr/>
            </a:pPr>
            <a:r>
              <a:rPr lang="en-US" sz="2400" dirty="0"/>
              <a:t>Approval Ratio = </a:t>
            </a:r>
            <a:r>
              <a:rPr lang="en-US" sz="2400" dirty="0">
                <a:solidFill>
                  <a:schemeClr val="accent6"/>
                </a:solidFill>
              </a:rPr>
              <a:t>100</a:t>
            </a:r>
            <a:r>
              <a:rPr lang="en-US" sz="2400" dirty="0" smtClean="0">
                <a:solidFill>
                  <a:schemeClr val="accent6"/>
                </a:solidFill>
              </a:rPr>
              <a:t>%</a:t>
            </a:r>
            <a:endParaRPr lang="en-US" sz="2400" dirty="0">
              <a:solidFill>
                <a:schemeClr val="accent6"/>
              </a:solidFill>
            </a:endParaRPr>
          </a:p>
          <a:p>
            <a:pPr marL="341313" indent="-287338" algn="l">
              <a:defRPr/>
            </a:pPr>
            <a:r>
              <a:rPr lang="en-US" sz="2400" dirty="0"/>
              <a:t>• Comments that support the remaining disapprove votes and Working Group responses – </a:t>
            </a:r>
            <a:r>
              <a:rPr lang="en-US" sz="2400" dirty="0">
                <a:solidFill>
                  <a:schemeClr val="accent6"/>
                </a:solidFill>
              </a:rPr>
              <a:t>N/ </a:t>
            </a:r>
            <a:r>
              <a:rPr lang="en-US" sz="2400" dirty="0" smtClean="0">
                <a:solidFill>
                  <a:schemeClr val="accent6"/>
                </a:solidFill>
              </a:rPr>
              <a:t>A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8001000" cy="6096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IEEE P802.21d Draft History and Statistics</a:t>
            </a:r>
          </a:p>
        </p:txBody>
      </p:sp>
      <p:sp>
        <p:nvSpPr>
          <p:cNvPr id="20485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9B061689-73B1-4F22-94BA-0E852404C0E8}" type="slidenum">
              <a:rPr lang="en-US" sz="1200" b="0">
                <a:solidFill>
                  <a:schemeClr val="tx1"/>
                </a:solidFill>
              </a:rPr>
              <a:pPr/>
              <a:t>4</a:t>
            </a:fld>
            <a:endParaRPr lang="en-US" sz="1200" b="0">
              <a:solidFill>
                <a:schemeClr val="tx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1447800"/>
          <a:ext cx="8915399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2"/>
                <a:gridCol w="1104898"/>
                <a:gridCol w="1319464"/>
                <a:gridCol w="1347536"/>
                <a:gridCol w="764006"/>
                <a:gridCol w="1329489"/>
                <a:gridCol w="1564104"/>
              </a:tblGrid>
              <a:tr h="86868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IEEE</a:t>
                      </a:r>
                      <a:r>
                        <a:rPr lang="en-US" sz="1600" b="1" baseline="0" dirty="0" smtClean="0"/>
                        <a:t> WG Letter Ballot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Launch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# of Comments Received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Comment Resolution Status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Return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dirty="0" smtClean="0"/>
                        <a:t>Ratio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Approval Ratio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Draft Status</a:t>
                      </a:r>
                      <a:endParaRPr lang="en-US" sz="1600" b="1" dirty="0"/>
                    </a:p>
                  </a:txBody>
                  <a:tcPr/>
                </a:tc>
              </a:tr>
              <a:tr h="6553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WG</a:t>
                      </a:r>
                      <a:r>
                        <a:rPr lang="en-US" sz="1600" baseline="0" dirty="0" smtClean="0"/>
                        <a:t> LB #7</a:t>
                      </a:r>
                    </a:p>
                    <a:p>
                      <a:pPr algn="ctr"/>
                      <a:r>
                        <a:rPr lang="en-US" sz="1200" b="1" baseline="0" dirty="0" smtClean="0"/>
                        <a:t>(P802.21d Draft v1.0)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May 31, 2013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 55(113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TR,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142E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ER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Comments were addressed and Resolved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71%</a:t>
                      </a:r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accent2"/>
                          </a:solidFill>
                        </a:rPr>
                        <a:t>&lt;75%</a:t>
                      </a:r>
                      <a:endParaRPr lang="en-US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 </a:t>
                      </a:r>
                      <a:r>
                        <a:rPr lang="en-US" sz="1200" b="1" dirty="0" smtClean="0"/>
                        <a:t>P802.21d Draft v2.0 Prepared </a:t>
                      </a:r>
                      <a:endParaRPr lang="en-US" sz="1200" b="1" dirty="0"/>
                    </a:p>
                  </a:txBody>
                  <a:tcPr/>
                </a:tc>
              </a:tr>
              <a:tr h="624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WG LB #7a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(P802.21d Draft v2.0)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</a:t>
                      </a:r>
                      <a:r>
                        <a:rPr lang="en-US" baseline="0" dirty="0" smtClean="0"/>
                        <a:t> 01, 2013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179(108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 / TR,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71E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ER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Comments were addressed and Resolved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76%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&lt;75%</a:t>
                      </a:r>
                      <a:endParaRPr lang="en-US" sz="1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P802.21d Draft v3.0 Prepared </a:t>
                      </a:r>
                      <a:endParaRPr lang="en-US" sz="1200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WG LB #7b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(P802.21d Draft v3.0)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 14, 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100(</a:t>
                      </a:r>
                      <a:r>
                        <a:rPr lang="en-US" sz="1600" dirty="0" smtClean="0"/>
                        <a:t>69T </a:t>
                      </a:r>
                      <a:r>
                        <a:rPr lang="en-US" sz="1600" dirty="0" smtClean="0"/>
                        <a:t>/ TR, </a:t>
                      </a:r>
                      <a:r>
                        <a:rPr lang="en-US" sz="1600" dirty="0" smtClean="0"/>
                        <a:t>31 </a:t>
                      </a:r>
                      <a:r>
                        <a:rPr lang="en-US" sz="1600" dirty="0" smtClean="0"/>
                        <a:t>E / ER)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Comments</a:t>
                      </a:r>
                      <a:r>
                        <a:rPr lang="en-US" sz="1200" b="1" baseline="0" dirty="0" smtClean="0"/>
                        <a:t> were </a:t>
                      </a:r>
                      <a:r>
                        <a:rPr lang="en-US" sz="1200" b="1" dirty="0" smtClean="0"/>
                        <a:t>addressed and Resolved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89%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&lt;75%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P802.21d Draft v4.0  Prepared </a:t>
                      </a:r>
                      <a:endParaRPr lang="en-US" sz="12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WG LB#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7c</a:t>
                      </a:r>
                      <a:endParaRPr lang="en-US" sz="1200" b="1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(P802.21d Draft 4.0)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April</a:t>
                      </a:r>
                      <a:r>
                        <a:rPr lang="en-US" baseline="0" dirty="0" smtClean="0"/>
                        <a:t> 25, 2014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127(68 </a:t>
                      </a:r>
                      <a:r>
                        <a:rPr lang="en-US" sz="1600" dirty="0" smtClean="0"/>
                        <a:t>T / </a:t>
                      </a:r>
                      <a:r>
                        <a:rPr lang="en-US" sz="1600" dirty="0" smtClean="0"/>
                        <a:t>TR,</a:t>
                      </a:r>
                      <a:r>
                        <a:rPr lang="en-US" sz="1600" baseline="0" dirty="0" smtClean="0"/>
                        <a:t> 59</a:t>
                      </a:r>
                      <a:r>
                        <a:rPr lang="en-US" sz="1600" dirty="0" smtClean="0"/>
                        <a:t>E </a:t>
                      </a:r>
                      <a:r>
                        <a:rPr lang="en-US" sz="1600" dirty="0" smtClean="0"/>
                        <a:t>/ ER)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Comments</a:t>
                      </a:r>
                      <a:r>
                        <a:rPr lang="en-US" sz="1200" b="1" baseline="0" dirty="0" smtClean="0"/>
                        <a:t> were </a:t>
                      </a:r>
                      <a:r>
                        <a:rPr lang="en-US" sz="1200" b="1" dirty="0" smtClean="0"/>
                        <a:t>addressed and Resolved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90%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83.33%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P802.21d Draft v5.0</a:t>
                      </a:r>
                      <a:endParaRPr lang="en-US" sz="1200" b="1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WG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LB#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7d</a:t>
                      </a:r>
                      <a:endParaRPr lang="en-US" sz="1200" b="1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(P802.21d Draft 5.0)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</a:t>
                      </a:r>
                      <a:r>
                        <a:rPr lang="en-US" baseline="0" dirty="0" smtClean="0"/>
                        <a:t>e 20, 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06</a:t>
                      </a:r>
                      <a:r>
                        <a:rPr lang="en-US" sz="1600" dirty="0" smtClean="0"/>
                        <a:t>(00T </a:t>
                      </a:r>
                      <a:r>
                        <a:rPr lang="en-US" sz="1600" dirty="0" smtClean="0"/>
                        <a:t>/ TR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/>
                        <a:t>6 </a:t>
                      </a:r>
                      <a:r>
                        <a:rPr lang="en-US" sz="1600" dirty="0" smtClean="0"/>
                        <a:t>E </a:t>
                      </a:r>
                      <a:r>
                        <a:rPr lang="en-US" sz="1600" dirty="0" smtClean="0"/>
                        <a:t>/ ER)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No “must be</a:t>
                      </a:r>
                      <a:r>
                        <a:rPr lang="en-US" sz="1200" b="1" baseline="0" dirty="0" smtClean="0"/>
                        <a:t> satisfied”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Comments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90%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100%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P802.21d Draft v5.0</a:t>
                      </a:r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152400" y="6400800"/>
            <a:ext cx="8839200" cy="457200"/>
          </a:xfrm>
          <a:prstGeom prst="wedgeRoundRectCallout">
            <a:avLst>
              <a:gd name="adj1" fmla="val 44448"/>
              <a:gd name="adj2" fmla="val -133366"/>
              <a:gd name="adj3" fmla="val 16667"/>
            </a:avLst>
          </a:prstGeom>
          <a:solidFill>
            <a:srgbClr val="CCFFCC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ea typeface="PMingLiU" charset="-120"/>
              </a:rPr>
              <a:t>MEC </a:t>
            </a:r>
            <a:r>
              <a:rPr lang="en-GB" sz="1600" dirty="0" smtClean="0">
                <a:solidFill>
                  <a:schemeClr val="tx1"/>
                </a:solidFill>
                <a:ea typeface="PMingLiU" charset="-120"/>
              </a:rPr>
              <a:t>Review available at: </a:t>
            </a:r>
            <a:r>
              <a:rPr lang="en-GB" sz="1400" dirty="0" smtClean="0">
                <a:solidFill>
                  <a:schemeClr val="tx1"/>
                </a:solidFill>
                <a:ea typeface="PMingLiU" charset="-120"/>
              </a:rPr>
              <a:t>https</a:t>
            </a:r>
            <a:r>
              <a:rPr lang="en-GB" sz="1400" dirty="0" smtClean="0">
                <a:solidFill>
                  <a:schemeClr val="tx1"/>
                </a:solidFill>
                <a:ea typeface="PMingLiU" charset="-120"/>
              </a:rPr>
              <a:t>://mentor.ieee.org/802.21/dcn/14/21-14-0130-00-0000-mec-review-comments.docx</a:t>
            </a:r>
            <a:endParaRPr lang="en-GB" sz="1800" dirty="0">
              <a:solidFill>
                <a:schemeClr val="tx1"/>
              </a:solidFill>
              <a:ea typeface="PMingLiU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Links to WG Letter Ballot </a:t>
            </a:r>
            <a:r>
              <a:rPr lang="en-US" sz="2800" dirty="0" smtClean="0"/>
              <a:t>Results Summary</a:t>
            </a:r>
            <a:endParaRPr lang="en-US" sz="2800" dirty="0" smtClean="0"/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5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600200"/>
            <a:ext cx="86868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#7: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  <a:hlinkClick r:id="rId3"/>
              </a:rPr>
              <a:t>http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://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www.ieee802.org/21/ballot_7.html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</a:t>
            </a:r>
            <a:r>
              <a:rPr lang="en-US" sz="2400" dirty="0" smtClean="0">
                <a:solidFill>
                  <a:schemeClr val="tx1"/>
                </a:solidFill>
              </a:rPr>
              <a:t>LB #7a: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http://www.ieee802.org/21/ballot_7.html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#7b: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  <a:hlinkClick r:id="rId3"/>
              </a:rPr>
              <a:t>http://www.ieee802.org/21/ballot_7.html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#7c: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  <a:hlinkClick r:id="rId3"/>
              </a:rPr>
              <a:t>http://www.ieee802.org/21/ballot_7.html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WG LB #7d: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1"/>
                </a:solidFill>
                <a:hlinkClick r:id="rId3"/>
              </a:rPr>
              <a:t>http://www.ieee802.org/21/ballot_7.html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287338" indent="-287338" algn="l"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744538" lvl="1" indent="-287338" algn="l">
              <a:defRPr/>
            </a:pP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610600" cy="6858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Links to WG Letter Ballot </a:t>
            </a:r>
            <a:r>
              <a:rPr lang="en-US" sz="2800" dirty="0" smtClean="0"/>
              <a:t>Comments &amp; Resolutions </a:t>
            </a:r>
            <a:endParaRPr lang="en-US" sz="2800" dirty="0" smtClean="0"/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6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447800"/>
            <a:ext cx="8686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WG LB #7: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https://mentor.ieee.org/802.21/dcn/13/21-13-0113-17-MuGM-lb7-commentary-file.xlsx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WG LB #7a: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https</a:t>
            </a:r>
            <a:r>
              <a:rPr lang="en-US" sz="2000" dirty="0" smtClean="0">
                <a:solidFill>
                  <a:schemeClr val="tx1"/>
                </a:solidFill>
              </a:rPr>
              <a:t>://mentor.ieee.org/802.21/dcn/13/21-13-0113-17-MuGM-lb7-commentary-file.xlsx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WG LB #7b: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https</a:t>
            </a:r>
            <a:r>
              <a:rPr lang="en-US" sz="2000" dirty="0" smtClean="0">
                <a:solidFill>
                  <a:schemeClr val="tx1"/>
                </a:solidFill>
              </a:rPr>
              <a:t>://mentor.ieee.org/802.21/dcn/14/21-14-0033-07-MuGM-lb7b-commentary-file.xlsx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WG LB #7c: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https</a:t>
            </a:r>
            <a:r>
              <a:rPr lang="en-US" sz="2000" dirty="0" smtClean="0">
                <a:solidFill>
                  <a:schemeClr val="tx1"/>
                </a:solidFill>
              </a:rPr>
              <a:t>://mentor.ieee.org/802.21/dcn/14/21-14-0083-09-MuGM-lb7c-commentary-file.xlsx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WG LB #7d:</a:t>
            </a:r>
          </a:p>
          <a:p>
            <a:pPr marL="744538" lvl="1" indent="-287338" algn="l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</a:rPr>
              <a:t>mentor.ieee.org/802.21/dcn/14/21-14-0110-00-MuGM-lb7d-commentary-file.xlsx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610600" cy="838200"/>
          </a:xfrm>
          <a:noFill/>
        </p:spPr>
        <p:txBody>
          <a:bodyPr/>
          <a:lstStyle/>
          <a:p>
            <a:pPr eaLnBrk="1" hangingPunct="1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Tentative Time-line for </a:t>
            </a:r>
            <a:r>
              <a:rPr lang="en-US" sz="2800" dirty="0" smtClean="0">
                <a:solidFill>
                  <a:schemeClr val="tx1"/>
                </a:solidFill>
              </a:rPr>
              <a:t>P802.21d Sponsor Ballot</a:t>
            </a:r>
            <a:endParaRPr lang="en-US" sz="2800" dirty="0" smtClean="0"/>
          </a:p>
        </p:txBody>
      </p:sp>
      <p:sp>
        <p:nvSpPr>
          <p:cNvPr id="22533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AD5F3F00-1435-4C11-8330-88677CCAC104}" type="slidenum">
              <a:rPr lang="en-US" sz="1200" b="0">
                <a:solidFill>
                  <a:schemeClr val="tx1"/>
                </a:solidFill>
              </a:rPr>
              <a:pPr/>
              <a:t>7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304800" y="1905000"/>
            <a:ext cx="8686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</a:rPr>
              <a:t>The Sponsor Ballot </a:t>
            </a:r>
            <a:r>
              <a:rPr lang="en-US" sz="2800" dirty="0" smtClean="0">
                <a:solidFill>
                  <a:schemeClr val="tx1"/>
                </a:solidFill>
              </a:rPr>
              <a:t>will </a:t>
            </a:r>
            <a:r>
              <a:rPr lang="en-US" sz="2800" dirty="0" smtClean="0">
                <a:solidFill>
                  <a:schemeClr val="tx1"/>
                </a:solidFill>
              </a:rPr>
              <a:t>start on</a:t>
            </a:r>
            <a:endParaRPr lang="en-US" sz="28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August </a:t>
            </a:r>
            <a:r>
              <a:rPr lang="en-US" sz="2800" dirty="0" smtClean="0">
                <a:solidFill>
                  <a:schemeClr val="tx1"/>
                </a:solidFill>
              </a:rPr>
              <a:t>17, </a:t>
            </a:r>
            <a:r>
              <a:rPr lang="en-US" sz="2800" dirty="0" smtClean="0">
                <a:solidFill>
                  <a:schemeClr val="tx1"/>
                </a:solidFill>
              </a:rPr>
              <a:t>2014 –  Sponsor Ballot #1 Starts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September 15, </a:t>
            </a:r>
            <a:r>
              <a:rPr lang="en-US" sz="2800" dirty="0" smtClean="0">
                <a:solidFill>
                  <a:schemeClr val="tx1"/>
                </a:solidFill>
              </a:rPr>
              <a:t>2014 – Sponsor Ballot #1 Ends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September </a:t>
            </a:r>
            <a:r>
              <a:rPr lang="en-US" sz="2800" dirty="0" smtClean="0">
                <a:solidFill>
                  <a:schemeClr val="tx1"/>
                </a:solidFill>
              </a:rPr>
              <a:t>16, 2014</a:t>
            </a:r>
            <a:r>
              <a:rPr lang="en-US" sz="2800" dirty="0" smtClean="0">
                <a:solidFill>
                  <a:schemeClr val="tx1"/>
                </a:solidFill>
              </a:rPr>
              <a:t>  onwards </a:t>
            </a:r>
            <a:r>
              <a:rPr lang="en-US" sz="2800" dirty="0" smtClean="0">
                <a:solidFill>
                  <a:schemeClr val="tx1"/>
                </a:solidFill>
              </a:rPr>
              <a:t>– </a:t>
            </a:r>
            <a:r>
              <a:rPr lang="en-US" sz="2800" dirty="0">
                <a:solidFill>
                  <a:schemeClr val="tx1"/>
                </a:solidFill>
              </a:rPr>
              <a:t>Address and Resolve </a:t>
            </a:r>
            <a:r>
              <a:rPr lang="en-US" sz="2800" dirty="0" smtClean="0">
                <a:solidFill>
                  <a:schemeClr val="tx1"/>
                </a:solidFill>
              </a:rPr>
              <a:t>Comments</a:t>
            </a:r>
            <a:endParaRPr lang="en-US" sz="2800" dirty="0">
              <a:solidFill>
                <a:schemeClr val="tx1"/>
              </a:solidFill>
            </a:endParaRP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October 2014  – Sponsor </a:t>
            </a:r>
            <a:r>
              <a:rPr lang="en-US" sz="2800" dirty="0">
                <a:solidFill>
                  <a:schemeClr val="tx1"/>
                </a:solidFill>
              </a:rPr>
              <a:t>Ballot </a:t>
            </a:r>
            <a:r>
              <a:rPr lang="en-US" sz="2800" dirty="0" smtClean="0">
                <a:solidFill>
                  <a:schemeClr val="tx1"/>
                </a:solidFill>
              </a:rPr>
              <a:t>recirculation </a:t>
            </a:r>
          </a:p>
          <a:p>
            <a:pPr marL="287338" indent="-287338" algn="l"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November 2014 – Sponsor Ballot recirculation 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7481422-3CF1-440D-B52D-9D01E0AA829E}" type="slidenum">
              <a:rPr lang="en-US" sz="1200" b="0">
                <a:solidFill>
                  <a:schemeClr val="tx1"/>
                </a:solidFill>
              </a:rPr>
              <a:pPr/>
              <a:t>8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3558" name="Title 6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685800"/>
          </a:xfrm>
        </p:spPr>
        <p:txBody>
          <a:bodyPr/>
          <a:lstStyle/>
          <a:p>
            <a:r>
              <a:rPr lang="en-US" dirty="0" smtClean="0"/>
              <a:t>P802.21 WG Motion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04800" y="1592748"/>
            <a:ext cx="8686800" cy="470962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pPr algn="l">
              <a:tabLst>
                <a:tab pos="1271588" algn="l"/>
              </a:tabLst>
              <a:defRPr/>
            </a:pPr>
            <a:r>
              <a:rPr lang="en-GB" sz="2400" dirty="0">
                <a:ea typeface="PMingLiU" charset="-120"/>
              </a:rPr>
              <a:t>Move to authorize the </a:t>
            </a:r>
            <a:r>
              <a:rPr lang="en-GB" sz="2400" dirty="0" smtClean="0">
                <a:ea typeface="PMingLiU" charset="-120"/>
              </a:rPr>
              <a:t>P802.21 </a:t>
            </a:r>
            <a:r>
              <a:rPr lang="en-GB" sz="2400" dirty="0">
                <a:ea typeface="PMingLiU" charset="-120"/>
              </a:rPr>
              <a:t>WG Chair to make a motion to the IEEE 802 Executive Committee </a:t>
            </a:r>
            <a:r>
              <a:rPr lang="en-GB" sz="2400" dirty="0" smtClean="0">
                <a:ea typeface="PMingLiU" charset="-120"/>
              </a:rPr>
              <a:t>for </a:t>
            </a:r>
            <a:r>
              <a:rPr lang="en-GB" sz="2400" dirty="0">
                <a:ea typeface="PMingLiU" charset="-120"/>
              </a:rPr>
              <a:t>approval to forward the </a:t>
            </a:r>
            <a:r>
              <a:rPr lang="en-GB" sz="2400" dirty="0" smtClean="0">
                <a:ea typeface="PMingLiU" charset="-120"/>
              </a:rPr>
              <a:t>IEEE 802.21d Draft for Sponsor Ballot </a:t>
            </a:r>
            <a:r>
              <a:rPr lang="en-US" altLang="ko-KR" sz="2400" dirty="0" smtClean="0"/>
              <a:t>and approve the CSD (https://</a:t>
            </a:r>
            <a:r>
              <a:rPr lang="en-US" altLang="ko-KR" sz="2400" dirty="0" smtClean="0"/>
              <a:t>mentor.ieee.org/802.21/dcn/12/21-12-0017-01-0000-group-management-5c.pdf</a:t>
            </a:r>
            <a:r>
              <a:rPr lang="en-US" altLang="ko-KR" sz="2400" dirty="0" smtClean="0"/>
              <a:t>)</a:t>
            </a:r>
            <a:endParaRPr lang="en-GB" sz="24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endParaRPr lang="en-US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Move: </a:t>
            </a:r>
            <a:r>
              <a:rPr lang="en-US" sz="2000" dirty="0" smtClean="0">
                <a:ea typeface="PMingLiU" charset="-120"/>
              </a:rPr>
              <a:t> Yoshihiro Ohba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sz="2000" dirty="0">
                <a:ea typeface="PMingLiU" charset="-120"/>
              </a:rPr>
              <a:t>Second</a:t>
            </a:r>
            <a:r>
              <a:rPr lang="en-US" sz="2000" dirty="0" smtClean="0">
                <a:ea typeface="PMingLiU" charset="-120"/>
              </a:rPr>
              <a:t>: Lily Chen</a:t>
            </a:r>
            <a:endParaRPr lang="en-US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For</a:t>
            </a:r>
            <a:r>
              <a:rPr lang="en-US" altLang="zh-HK" sz="2000" dirty="0">
                <a:ea typeface="PMingLiU" charset="-120"/>
              </a:rPr>
              <a:t>: </a:t>
            </a:r>
            <a:r>
              <a:rPr lang="en-US" altLang="zh-HK" sz="2000" dirty="0" smtClean="0">
                <a:ea typeface="PMingLiU" charset="-120"/>
              </a:rPr>
              <a:t>  </a:t>
            </a:r>
            <a:r>
              <a:rPr lang="en-US" altLang="zh-HK" sz="2000" dirty="0" smtClean="0">
                <a:ea typeface="PMingLiU" charset="-120"/>
              </a:rPr>
              <a:t>08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Against: </a:t>
            </a:r>
            <a:r>
              <a:rPr lang="en-US" altLang="zh-HK" sz="2000" dirty="0" smtClean="0">
                <a:ea typeface="PMingLiU" charset="-120"/>
              </a:rPr>
              <a:t> 00 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>
                <a:ea typeface="PMingLiU" charset="-120"/>
              </a:rPr>
              <a:t>Abstain: </a:t>
            </a:r>
            <a:r>
              <a:rPr lang="en-US" altLang="zh-HK" sz="2000" dirty="0" smtClean="0">
                <a:ea typeface="PMingLiU" charset="-120"/>
              </a:rPr>
              <a:t> 00</a:t>
            </a:r>
            <a:endParaRPr lang="en-US" altLang="zh-HK" sz="1050" dirty="0"/>
          </a:p>
          <a:p>
            <a:pPr algn="l">
              <a:tabLst>
                <a:tab pos="1271588" algn="l"/>
              </a:tabLst>
              <a:defRPr/>
            </a:pPr>
            <a:endParaRPr lang="en-US" altLang="zh-HK" sz="2000" dirty="0" smtClean="0">
              <a:ea typeface="PMingLiU" charset="-120"/>
            </a:endParaRPr>
          </a:p>
          <a:p>
            <a:pPr algn="l">
              <a:tabLst>
                <a:tab pos="1271588" algn="l"/>
              </a:tabLst>
              <a:defRPr/>
            </a:pPr>
            <a:r>
              <a:rPr lang="en-US" altLang="zh-HK" sz="2000" dirty="0" smtClean="0">
                <a:ea typeface="PMingLiU" charset="-120"/>
              </a:rPr>
              <a:t>Motion   </a:t>
            </a:r>
            <a:r>
              <a:rPr lang="en-US" altLang="zh-HK" sz="2000" dirty="0" smtClean="0">
                <a:ea typeface="PMingLiU" charset="-120"/>
              </a:rPr>
              <a:t>Passes</a:t>
            </a:r>
            <a:endParaRPr lang="en-US" altLang="zh-HK" sz="400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534400" cy="44958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Motion: To forward IEEE P802.21d for Sponsor Ballot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Move: Subir Das     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Second:  </a:t>
            </a:r>
            <a:r>
              <a:rPr lang="en-US" dirty="0" smtClean="0"/>
              <a:t>James P.K. Glib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For: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Against:           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Abstain: 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Motion  </a:t>
            </a:r>
            <a:endParaRPr lang="en-US" sz="2000" dirty="0" smtClean="0"/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6913" y="332601"/>
            <a:ext cx="929806" cy="276999"/>
          </a:xfrm>
          <a:noFill/>
        </p:spPr>
        <p:txBody>
          <a:bodyPr anchor="b"/>
          <a:lstStyle/>
          <a:p>
            <a:pPr algn="l"/>
            <a:r>
              <a:rPr lang="en-GB" sz="1800" b="1" dirty="0" smtClean="0"/>
              <a:t>July 2011</a:t>
            </a:r>
          </a:p>
        </p:txBody>
      </p:sp>
      <p:sp>
        <p:nvSpPr>
          <p:cNvPr id="24581" name="Rectangle 6"/>
          <p:cNvSpPr txBox="1">
            <a:spLocks noGrp="1" noChangeArrowheads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0">
                <a:solidFill>
                  <a:schemeClr val="tx1"/>
                </a:solidFill>
              </a:rPr>
              <a:t>Slide </a:t>
            </a:r>
            <a:fld id="{5F01696C-E1DA-4A0E-83F2-BD9DA8585A50}" type="slidenum">
              <a:rPr lang="en-US" sz="1200" b="0">
                <a:solidFill>
                  <a:schemeClr val="tx1"/>
                </a:solidFill>
              </a:rPr>
              <a:pPr/>
              <a:t>9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7620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/>
              <a:t>Motion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45713" y="6475413"/>
            <a:ext cx="1898212" cy="184666"/>
          </a:xfr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22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22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22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22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22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29276</TotalTime>
  <Words>664</Words>
  <Application>Microsoft Office PowerPoint</Application>
  <PresentationFormat>On-screen Show (4:3)</PresentationFormat>
  <Paragraphs>155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802-22-Submission</vt:lpstr>
      <vt:lpstr>Slide 1</vt:lpstr>
      <vt:lpstr>Topic</vt:lpstr>
      <vt:lpstr>IEEE P802.21d WG Ballot Result- Final Round </vt:lpstr>
      <vt:lpstr>IEEE P802.21d Draft History and Statistics</vt:lpstr>
      <vt:lpstr>Links to WG Letter Ballot Results Summary</vt:lpstr>
      <vt:lpstr>Links to WG Letter Ballot Comments &amp; Resolutions </vt:lpstr>
      <vt:lpstr> Tentative Time-line for P802.21d Sponsor Ballot</vt:lpstr>
      <vt:lpstr>P802.21 WG Motion</vt:lpstr>
      <vt:lpstr>Motion</vt:lpstr>
    </vt:vector>
  </TitlesOfParts>
  <Company>BAE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IEEE 802.22 Standard</dc:title>
  <dc:creator>Apurva N. Mody</dc:creator>
  <cp:lastModifiedBy>subir Das</cp:lastModifiedBy>
  <cp:revision>445</cp:revision>
  <cp:lastPrinted>1998-02-10T13:28:06Z</cp:lastPrinted>
  <dcterms:created xsi:type="dcterms:W3CDTF">2004-12-19T20:30:52Z</dcterms:created>
  <dcterms:modified xsi:type="dcterms:W3CDTF">2014-07-18T16:11:14Z</dcterms:modified>
</cp:coreProperties>
</file>