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4" r:id="rId2"/>
    <p:sldId id="265" r:id="rId3"/>
    <p:sldId id="344" r:id="rId4"/>
    <p:sldId id="345" r:id="rId5"/>
    <p:sldId id="343" r:id="rId6"/>
    <p:sldId id="346" r:id="rId7"/>
    <p:sldId id="347" r:id="rId8"/>
    <p:sldId id="348" r:id="rId9"/>
    <p:sldId id="349" r:id="rId10"/>
    <p:sldId id="357" r:id="rId11"/>
    <p:sldId id="350" r:id="rId12"/>
    <p:sldId id="354" r:id="rId13"/>
    <p:sldId id="352" r:id="rId14"/>
    <p:sldId id="356" r:id="rId15"/>
    <p:sldId id="355" r:id="rId16"/>
  </p:sldIdLst>
  <p:sldSz cx="9144000" cy="6858000" type="screen4x3"/>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5" autoAdjust="0"/>
    <p:restoredTop sz="86538" autoAdjust="0"/>
  </p:normalViewPr>
  <p:slideViewPr>
    <p:cSldViewPr>
      <p:cViewPr>
        <p:scale>
          <a:sx n="100" d="100"/>
          <a:sy n="100" d="100"/>
        </p:scale>
        <p:origin x="222" y="324"/>
      </p:cViewPr>
      <p:guideLst>
        <p:guide orient="horz" pos="2160"/>
        <p:guide pos="2880"/>
      </p:guideLst>
    </p:cSldViewPr>
  </p:slideViewPr>
  <p:outlineViewPr>
    <p:cViewPr>
      <p:scale>
        <a:sx n="25" d="100"/>
        <a:sy n="25" d="100"/>
      </p:scale>
      <p:origin x="0" y="0"/>
    </p:cViewPr>
  </p:outlineViewPr>
  <p:notesTextViewPr>
    <p:cViewPr>
      <p:scale>
        <a:sx n="1" d="1"/>
        <a:sy n="1" d="1"/>
      </p:scale>
      <p:origin x="0" y="0"/>
    </p:cViewPr>
  </p:notesTextViewPr>
  <p:notesViewPr>
    <p:cSldViewPr showGuides="1">
      <p:cViewPr varScale="1">
        <p:scale>
          <a:sx n="90" d="100"/>
          <a:sy n="90" d="100"/>
        </p:scale>
        <p:origin x="-196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A7F7A0F-702B-490E-B9C9-62C5F11111AE}" type="datetimeFigureOut">
              <a:rPr lang="ko-KR" altLang="en-US" smtClean="0"/>
              <a:t>2013-11-09</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7E41447-859A-43C2-B183-F6107187C33D}" type="slidenum">
              <a:rPr lang="ko-KR" altLang="en-US" smtClean="0"/>
              <a:t>‹#›</a:t>
            </a:fld>
            <a:endParaRPr lang="ko-KR" altLang="en-US"/>
          </a:p>
        </p:txBody>
      </p:sp>
    </p:spTree>
    <p:extLst>
      <p:ext uri="{BB962C8B-B14F-4D97-AF65-F5344CB8AC3E}">
        <p14:creationId xmlns:p14="http://schemas.microsoft.com/office/powerpoint/2010/main" val="302359916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1E8280E-13DB-47AC-ACA0-97BEA1EDA3F5}" type="slidenum">
              <a:rPr lang="ja-JP" altLang="en-US">
                <a:solidFill>
                  <a:prstClr val="black"/>
                </a:solidFill>
              </a:rPr>
              <a:pPr/>
              <a:t>1</a:t>
            </a:fld>
            <a:endParaRPr lang="en-US" altLang="ja-JP">
              <a:solidFill>
                <a:prstClr val="black"/>
              </a:solidFill>
            </a:endParaRPr>
          </a:p>
        </p:txBody>
      </p:sp>
      <p:sp>
        <p:nvSpPr>
          <p:cNvPr id="38915" name="Rectangle 2"/>
          <p:cNvSpPr>
            <a:spLocks noGrp="1" noRot="1" noChangeAspect="1" noChangeArrowheads="1" noTextEdit="1"/>
          </p:cNvSpPr>
          <p:nvPr>
            <p:ph type="sldImg"/>
          </p:nvPr>
        </p:nvSpPr>
        <p:spPr>
          <a:xfrm>
            <a:off x="1081088" y="863600"/>
            <a:ext cx="4637087" cy="3478213"/>
          </a:xfrm>
          <a:ln/>
        </p:spPr>
      </p:sp>
      <p:sp>
        <p:nvSpPr>
          <p:cNvPr id="38916" name="Rectangle 3"/>
          <p:cNvSpPr>
            <a:spLocks noGrp="1" noChangeArrowheads="1"/>
          </p:cNvSpPr>
          <p:nvPr>
            <p:ph type="body" idx="1"/>
          </p:nvPr>
        </p:nvSpPr>
        <p:spPr>
          <a:xfrm>
            <a:off x="906357" y="4731421"/>
            <a:ext cx="4984962" cy="4490108"/>
          </a:xfrm>
          <a:noFill/>
          <a:ln/>
        </p:spPr>
        <p:txBody>
          <a:bodyPr/>
          <a:lstStyle/>
          <a:p>
            <a:pPr defTabSz="762000"/>
            <a:endParaRPr lang="ja-JP" altLang="ja-JP" dirty="0" smtClean="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9E8E7D1-769B-41CC-83C0-8A9319E2EA00}" type="slidenum">
              <a:rPr lang="ja-JP" altLang="en-US">
                <a:solidFill>
                  <a:prstClr val="black"/>
                </a:solidFill>
              </a:rPr>
              <a:pPr/>
              <a:t>2</a:t>
            </a:fld>
            <a:endParaRPr lang="en-US" altLang="ja-JP">
              <a:solidFill>
                <a:prstClr val="black"/>
              </a:solidFill>
            </a:endParaRPr>
          </a:p>
        </p:txBody>
      </p:sp>
      <p:sp>
        <p:nvSpPr>
          <p:cNvPr id="39939" name="Rectangle 2"/>
          <p:cNvSpPr>
            <a:spLocks noGrp="1" noRot="1" noChangeAspect="1" noChangeArrowheads="1" noTextEdit="1"/>
          </p:cNvSpPr>
          <p:nvPr>
            <p:ph type="sldImg"/>
          </p:nvPr>
        </p:nvSpPr>
        <p:spPr>
          <a:xfrm>
            <a:off x="1081088" y="863600"/>
            <a:ext cx="4637087" cy="3478213"/>
          </a:xfrm>
          <a:ln/>
        </p:spPr>
      </p:sp>
      <p:sp>
        <p:nvSpPr>
          <p:cNvPr id="39940" name="Rectangle 3"/>
          <p:cNvSpPr>
            <a:spLocks noGrp="1" noChangeArrowheads="1"/>
          </p:cNvSpPr>
          <p:nvPr>
            <p:ph type="body" idx="1"/>
          </p:nvPr>
        </p:nvSpPr>
        <p:spPr>
          <a:xfrm>
            <a:off x="906357" y="4731421"/>
            <a:ext cx="4984962" cy="4490108"/>
          </a:xfrm>
          <a:noFill/>
          <a:ln/>
        </p:spPr>
        <p:txBody>
          <a:bodyPr/>
          <a:lstStyle/>
          <a:p>
            <a:pPr defTabSz="762000"/>
            <a:endParaRPr lang="ja-JP" altLang="ja-JP" smtClean="0">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7E41447-859A-43C2-B183-F6107187C33D}" type="slidenum">
              <a:rPr lang="ko-KR" altLang="en-US" smtClean="0"/>
              <a:t>5</a:t>
            </a:fld>
            <a:endParaRPr lang="ko-KR" altLang="en-US"/>
          </a:p>
        </p:txBody>
      </p:sp>
    </p:spTree>
    <p:extLst>
      <p:ext uri="{BB962C8B-B14F-4D97-AF65-F5344CB8AC3E}">
        <p14:creationId xmlns:p14="http://schemas.microsoft.com/office/powerpoint/2010/main" val="7850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7E41447-859A-43C2-B183-F6107187C33D}" type="slidenum">
              <a:rPr lang="ko-KR" altLang="en-US" smtClean="0"/>
              <a:t>11</a:t>
            </a:fld>
            <a:endParaRPr lang="ko-KR" altLang="en-US"/>
          </a:p>
        </p:txBody>
      </p:sp>
    </p:spTree>
    <p:extLst>
      <p:ext uri="{BB962C8B-B14F-4D97-AF65-F5344CB8AC3E}">
        <p14:creationId xmlns:p14="http://schemas.microsoft.com/office/powerpoint/2010/main" val="195452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7E41447-859A-43C2-B183-F6107187C33D}" type="slidenum">
              <a:rPr lang="ko-KR" altLang="en-US" smtClean="0"/>
              <a:t>12</a:t>
            </a:fld>
            <a:endParaRPr lang="ko-KR" altLang="en-US"/>
          </a:p>
        </p:txBody>
      </p:sp>
    </p:spTree>
    <p:extLst>
      <p:ext uri="{BB962C8B-B14F-4D97-AF65-F5344CB8AC3E}">
        <p14:creationId xmlns:p14="http://schemas.microsoft.com/office/powerpoint/2010/main" val="195452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sldNum" sz="quarter" idx="11"/>
          </p:nvPr>
        </p:nvSpPr>
        <p:spPr>
          <a:ln/>
        </p:spPr>
        <p:txBody>
          <a:bodyPr/>
          <a:lstStyle>
            <a:lvl1pPr>
              <a:defRPr/>
            </a:lvl1pPr>
          </a:lstStyle>
          <a:p>
            <a:fld id="{8A00C4BF-FC3E-40D1-91D4-0ECC3DF801CA}" type="slidenum">
              <a:rPr lang="en-US" altLang="ja-JP">
                <a:solidFill>
                  <a:srgbClr val="000000"/>
                </a:solidFill>
              </a:rPr>
              <a:pPr/>
              <a:t>‹#›</a:t>
            </a:fld>
            <a:endParaRPr lang="en-US" altLang="ja-JP">
              <a:solidFill>
                <a:srgbClr val="000000"/>
              </a:solidFill>
            </a:endParaRPr>
          </a:p>
        </p:txBody>
      </p:sp>
      <p:sp>
        <p:nvSpPr>
          <p:cNvPr id="6" name="Rectangle 4"/>
          <p:cNvSpPr>
            <a:spLocks noGrp="1" noChangeArrowheads="1"/>
          </p:cNvSpPr>
          <p:nvPr>
            <p:ph type="ftr" sz="quarter" idx="10"/>
          </p:nvPr>
        </p:nvSpPr>
        <p:spPr>
          <a:xfrm>
            <a:off x="381000" y="6400800"/>
            <a:ext cx="1981200" cy="286232"/>
          </a:xfrm>
          <a:prstGeom prst="rect">
            <a:avLst/>
          </a:prstGeom>
          <a:ln/>
        </p:spPr>
        <p:txBody>
          <a:bodyPr/>
          <a:lstStyle>
            <a:lvl1pPr>
              <a:defRPr>
                <a:solidFill>
                  <a:srgbClr val="FF0000"/>
                </a:solidFill>
              </a:defRPr>
            </a:lvl1pPr>
          </a:lstStyle>
          <a:p>
            <a:pPr>
              <a:defRPr/>
            </a:pPr>
            <a:r>
              <a:rPr lang="en-US" altLang="ko-KR" dirty="0" smtClean="0"/>
              <a:t>21-13-0195-00-SAUC</a:t>
            </a:r>
          </a:p>
        </p:txBody>
      </p:sp>
    </p:spTree>
    <p:extLst>
      <p:ext uri="{BB962C8B-B14F-4D97-AF65-F5344CB8AC3E}">
        <p14:creationId xmlns:p14="http://schemas.microsoft.com/office/powerpoint/2010/main" val="40504946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8147484F-7108-4A72-A2BF-3966083B361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813576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1D2E07CC-D015-473C-A8DD-E67B39DF31E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710641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381000" y="6400800"/>
            <a:ext cx="1981200" cy="286232"/>
          </a:xfrm>
          <a:prstGeom prst="rect">
            <a:avLst/>
          </a:prstGeom>
          <a:ln/>
        </p:spPr>
        <p:txBody>
          <a:bodyPr/>
          <a:lstStyle>
            <a:lvl1pPr>
              <a:defRPr>
                <a:solidFill>
                  <a:srgbClr val="FF0000"/>
                </a:solidFill>
              </a:defRPr>
            </a:lvl1pPr>
          </a:lstStyle>
          <a:p>
            <a:pPr>
              <a:defRPr/>
            </a:pPr>
            <a:r>
              <a:rPr lang="en-US" altLang="ko-KR" dirty="0" smtClean="0"/>
              <a:t>21-13-0195-00-SAUC</a:t>
            </a:r>
          </a:p>
        </p:txBody>
      </p:sp>
      <p:sp>
        <p:nvSpPr>
          <p:cNvPr id="5" name="Rectangle 5"/>
          <p:cNvSpPr>
            <a:spLocks noGrp="1" noChangeArrowheads="1"/>
          </p:cNvSpPr>
          <p:nvPr>
            <p:ph type="sldNum" sz="quarter" idx="11"/>
          </p:nvPr>
        </p:nvSpPr>
        <p:spPr>
          <a:ln/>
        </p:spPr>
        <p:txBody>
          <a:bodyPr/>
          <a:lstStyle>
            <a:lvl1pPr>
              <a:defRPr/>
            </a:lvl1pPr>
          </a:lstStyle>
          <a:p>
            <a:fld id="{F29C0F80-CD8F-472D-AFB6-6F74E86F726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81859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dirty="0" smtClean="0">
                <a:solidFill>
                  <a:srgbClr val="000000"/>
                </a:solidFill>
              </a:rPr>
              <a:t>21-13-0160-00-SAUC</a:t>
            </a:r>
            <a:endParaRPr lang="en-US" dirty="0">
              <a:solidFill>
                <a:srgbClr val="000000"/>
              </a:solidFill>
            </a:endParaRPr>
          </a:p>
        </p:txBody>
      </p:sp>
      <p:sp>
        <p:nvSpPr>
          <p:cNvPr id="5" name="Rectangle 5"/>
          <p:cNvSpPr>
            <a:spLocks noGrp="1" noChangeArrowheads="1"/>
          </p:cNvSpPr>
          <p:nvPr>
            <p:ph type="sldNum" sz="quarter" idx="11"/>
          </p:nvPr>
        </p:nvSpPr>
        <p:spPr>
          <a:ln/>
        </p:spPr>
        <p:txBody>
          <a:bodyPr/>
          <a:lstStyle>
            <a:lvl1pPr>
              <a:defRPr/>
            </a:lvl1pPr>
          </a:lstStyle>
          <a:p>
            <a:fld id="{22037F31-09F0-43BE-8802-5AF5B4DDEBA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083711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FD4994BD-3176-4AE5-A63E-0CB3557495A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35259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8" name="Rectangle 5"/>
          <p:cNvSpPr>
            <a:spLocks noGrp="1" noChangeArrowheads="1"/>
          </p:cNvSpPr>
          <p:nvPr>
            <p:ph type="sldNum" sz="quarter" idx="11"/>
          </p:nvPr>
        </p:nvSpPr>
        <p:spPr>
          <a:ln/>
        </p:spPr>
        <p:txBody>
          <a:bodyPr/>
          <a:lstStyle>
            <a:lvl1pPr>
              <a:defRPr/>
            </a:lvl1pPr>
          </a:lstStyle>
          <a:p>
            <a:fld id="{45D18C5B-48DC-47A0-8F9F-C90C03B50E3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407220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4" name="Rectangle 5"/>
          <p:cNvSpPr>
            <a:spLocks noGrp="1" noChangeArrowheads="1"/>
          </p:cNvSpPr>
          <p:nvPr>
            <p:ph type="sldNum" sz="quarter" idx="11"/>
          </p:nvPr>
        </p:nvSpPr>
        <p:spPr>
          <a:ln/>
        </p:spPr>
        <p:txBody>
          <a:bodyPr/>
          <a:lstStyle>
            <a:lvl1pPr>
              <a:defRPr/>
            </a:lvl1pPr>
          </a:lstStyle>
          <a:p>
            <a:fld id="{2BF204C4-CC5D-4CE6-AB69-C30A8BFFB1B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749360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3" name="Rectangle 5"/>
          <p:cNvSpPr>
            <a:spLocks noGrp="1" noChangeArrowheads="1"/>
          </p:cNvSpPr>
          <p:nvPr>
            <p:ph type="sldNum" sz="quarter" idx="11"/>
          </p:nvPr>
        </p:nvSpPr>
        <p:spPr>
          <a:ln/>
        </p:spPr>
        <p:txBody>
          <a:bodyPr/>
          <a:lstStyle>
            <a:lvl1pPr>
              <a:defRPr/>
            </a:lvl1pPr>
          </a:lstStyle>
          <a:p>
            <a:fld id="{6C37F377-C339-45A2-907E-7727F1FF55A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551820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6889E96C-6FA6-47AF-BC02-BB535EC0301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0324668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xfrm>
            <a:off x="381000" y="6400800"/>
            <a:ext cx="1981200" cy="286232"/>
          </a:xfrm>
          <a:prstGeom prst="rect">
            <a:avLst/>
          </a:prstGeom>
          <a:ln/>
        </p:spPr>
        <p:txBody>
          <a:bodyPr/>
          <a:lstStyle>
            <a:lvl1pPr>
              <a:defRPr/>
            </a:lvl1pPr>
          </a:lstStyle>
          <a:p>
            <a:pPr>
              <a:defRPr/>
            </a:pPr>
            <a:r>
              <a:rPr lang="en-US" smtClean="0">
                <a:solidFill>
                  <a:srgbClr val="000000"/>
                </a:solidFill>
              </a:rPr>
              <a:t>21-13-0160-00-SAUC</a:t>
            </a:r>
            <a:endParaRPr lang="en-US">
              <a:solidFill>
                <a:srgbClr val="000000"/>
              </a:solidFill>
            </a:endParaRPr>
          </a:p>
        </p:txBody>
      </p:sp>
      <p:sp>
        <p:nvSpPr>
          <p:cNvPr id="6" name="Rectangle 5"/>
          <p:cNvSpPr>
            <a:spLocks noGrp="1" noChangeArrowheads="1"/>
          </p:cNvSpPr>
          <p:nvPr>
            <p:ph type="sldNum" sz="quarter" idx="11"/>
          </p:nvPr>
        </p:nvSpPr>
        <p:spPr>
          <a:ln/>
        </p:spPr>
        <p:txBody>
          <a:bodyPr/>
          <a:lstStyle>
            <a:lvl1pPr>
              <a:defRPr/>
            </a:lvl1pPr>
          </a:lstStyle>
          <a:p>
            <a:fld id="{1DD52603-5B5F-4E5B-A090-B7D871DCCC4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7161761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275" y="228600"/>
            <a:ext cx="82708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ja-JP" smtClean="0"/>
              <a:t>Title: 36 pt Rotis Sans Serif</a:t>
            </a:r>
          </a:p>
        </p:txBody>
      </p:sp>
      <p:sp>
        <p:nvSpPr>
          <p:cNvPr id="1027" name="Rectangle 3"/>
          <p:cNvSpPr>
            <a:spLocks noGrp="1" noChangeArrowheads="1"/>
          </p:cNvSpPr>
          <p:nvPr>
            <p:ph type="body" idx="1"/>
          </p:nvPr>
        </p:nvSpPr>
        <p:spPr bwMode="auto">
          <a:xfrm>
            <a:off x="422275" y="1143000"/>
            <a:ext cx="8299450" cy="5181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ja-JP" smtClean="0"/>
              <a:t>IEEE 802.21 Powerpoint Template</a:t>
            </a:r>
            <a:br>
              <a:rPr lang="en-US" altLang="ja-JP" smtClean="0"/>
            </a:br>
            <a:r>
              <a:rPr lang="en-US" altLang="ja-JP" smtClean="0"/>
              <a:t>(Rotis Sans Serif 24 pt)</a:t>
            </a:r>
          </a:p>
          <a:p>
            <a:pPr lvl="0"/>
            <a:r>
              <a:rPr lang="en-US" altLang="ja-JP" smtClean="0"/>
              <a:t>1st Level Bullet</a:t>
            </a:r>
          </a:p>
          <a:p>
            <a:pPr lvl="1"/>
            <a:r>
              <a:rPr lang="en-US" altLang="ja-JP" smtClean="0"/>
              <a:t>2nd Level Bullet</a:t>
            </a:r>
          </a:p>
          <a:p>
            <a:pPr lvl="2"/>
            <a:r>
              <a:rPr lang="en-US" altLang="ja-JP" smtClean="0"/>
              <a:t>3rd Level Bullet</a:t>
            </a:r>
          </a:p>
          <a:p>
            <a:pPr lvl="2"/>
            <a:endParaRPr lang="en-US" altLang="ja-JP" smtClean="0"/>
          </a:p>
          <a:p>
            <a:pPr lvl="1"/>
            <a:endParaRPr lang="en-US" altLang="ja-JP" smtClean="0"/>
          </a:p>
          <a:p>
            <a:pPr lvl="0"/>
            <a:endParaRPr lang="en-US" altLang="ja-JP" smtClean="0"/>
          </a:p>
          <a:p>
            <a:pPr lvl="0"/>
            <a:endParaRPr lang="en-US" altLang="ja-JP" smtClean="0"/>
          </a:p>
          <a:p>
            <a:pPr lvl="0"/>
            <a:r>
              <a:rPr lang="en-US" altLang="ja-JP" smtClean="0"/>
              <a:t/>
            </a:r>
            <a:br>
              <a:rPr lang="en-US" altLang="ja-JP" smtClean="0"/>
            </a:br>
            <a:endParaRPr lang="en-US" altLang="ja-JP" smtClean="0"/>
          </a:p>
        </p:txBody>
      </p:sp>
      <p:sp>
        <p:nvSpPr>
          <p:cNvPr id="160773" name="Rectangle 5"/>
          <p:cNvSpPr>
            <a:spLocks noGrp="1" noChangeArrowheads="1"/>
          </p:cNvSpPr>
          <p:nvPr>
            <p:ph type="sldNum" sz="quarter" idx="4"/>
          </p:nvPr>
        </p:nvSpPr>
        <p:spPr bwMode="auto">
          <a:xfrm>
            <a:off x="7772400" y="6400800"/>
            <a:ext cx="685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1400">
                <a:latin typeface="Times" charset="0"/>
              </a:defRPr>
            </a:lvl1pPr>
          </a:lstStyle>
          <a:p>
            <a:pPr fontAlgn="base" latinLnBrk="0">
              <a:spcBef>
                <a:spcPct val="0"/>
              </a:spcBef>
              <a:spcAft>
                <a:spcPct val="0"/>
              </a:spcAft>
            </a:pPr>
            <a:fld id="{E86D6567-1EED-4E69-8D93-DC2CF7D992C4}" type="slidenum">
              <a:rPr lang="en-US" altLang="ja-JP">
                <a:solidFill>
                  <a:srgbClr val="000000"/>
                </a:solidFill>
                <a:ea typeface="ＭＳ Ｐゴシック" pitchFamily="50" charset="-128"/>
              </a:rPr>
              <a:pPr fontAlgn="base" latinLnBrk="0">
                <a:spcBef>
                  <a:spcPct val="0"/>
                </a:spcBef>
                <a:spcAft>
                  <a:spcPct val="0"/>
                </a:spcAft>
              </a:pPr>
              <a:t>‹#›</a:t>
            </a:fld>
            <a:endParaRPr lang="en-US" altLang="ja-JP">
              <a:solidFill>
                <a:srgbClr val="000000"/>
              </a:solidFill>
              <a:ea typeface="ＭＳ Ｐゴシック" pitchFamily="50" charset="-128"/>
            </a:endParaRPr>
          </a:p>
        </p:txBody>
      </p:sp>
      <p:pic>
        <p:nvPicPr>
          <p:cNvPr id="1030" name="Picture 6" descr="smllieee"/>
          <p:cNvPicPr>
            <a:picLocks noChangeAspect="1" noChangeArrowheads="1"/>
          </p:cNvPicPr>
          <p:nvPr userDrawn="1"/>
        </p:nvPicPr>
        <p:blipFill>
          <a:blip r:embed="rId13" cstate="print"/>
          <a:srcRect/>
          <a:stretch>
            <a:fillRect/>
          </a:stretch>
        </p:blipFill>
        <p:spPr bwMode="auto">
          <a:xfrm>
            <a:off x="228600" y="57150"/>
            <a:ext cx="754063" cy="857250"/>
          </a:xfrm>
          <a:prstGeom prst="rect">
            <a:avLst/>
          </a:prstGeom>
          <a:noFill/>
          <a:ln w="9525">
            <a:noFill/>
            <a:miter lim="800000"/>
            <a:headEnd/>
            <a:tailEnd/>
          </a:ln>
        </p:spPr>
      </p:pic>
      <p:pic>
        <p:nvPicPr>
          <p:cNvPr id="1031" name="Picture 7" descr="802logo"/>
          <p:cNvPicPr>
            <a:picLocks noChangeAspect="1" noChangeArrowheads="1"/>
          </p:cNvPicPr>
          <p:nvPr userDrawn="1"/>
        </p:nvPicPr>
        <p:blipFill>
          <a:blip r:embed="rId14" cstate="print"/>
          <a:srcRect/>
          <a:stretch>
            <a:fillRect/>
          </a:stretch>
        </p:blipFill>
        <p:spPr bwMode="auto">
          <a:xfrm>
            <a:off x="8237538" y="76200"/>
            <a:ext cx="754062" cy="777875"/>
          </a:xfrm>
          <a:prstGeom prst="rect">
            <a:avLst/>
          </a:prstGeom>
          <a:noFill/>
          <a:ln w="9525">
            <a:noFill/>
            <a:miter lim="800000"/>
            <a:headEnd/>
            <a:tailEnd/>
          </a:ln>
        </p:spPr>
      </p:pic>
      <p:sp>
        <p:nvSpPr>
          <p:cNvPr id="8" name="Rectangle 4"/>
          <p:cNvSpPr>
            <a:spLocks noGrp="1" noChangeArrowheads="1"/>
          </p:cNvSpPr>
          <p:nvPr>
            <p:ph type="ftr" sz="quarter" idx="3"/>
          </p:nvPr>
        </p:nvSpPr>
        <p:spPr bwMode="auto">
          <a:xfrm>
            <a:off x="381000" y="6400800"/>
            <a:ext cx="1981200" cy="286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lnSpc>
                <a:spcPct val="90000"/>
              </a:lnSpc>
              <a:defRPr sz="1400">
                <a:solidFill>
                  <a:srgbClr val="FF0000"/>
                </a:solidFill>
                <a:latin typeface="+mn-lt"/>
                <a:ea typeface="+mn-ea"/>
                <a:cs typeface="+mn-cs"/>
              </a:defRPr>
            </a:lvl1pPr>
          </a:lstStyle>
          <a:p>
            <a:pPr fontAlgn="base" latinLnBrk="0">
              <a:spcBef>
                <a:spcPct val="0"/>
              </a:spcBef>
              <a:spcAft>
                <a:spcPct val="0"/>
              </a:spcAft>
              <a:defRPr/>
            </a:pPr>
            <a:r>
              <a:rPr lang="en-US" altLang="ko-KR" dirty="0" smtClean="0"/>
              <a:t>21-13-0195-00-SAUC</a:t>
            </a:r>
          </a:p>
        </p:txBody>
      </p:sp>
    </p:spTree>
    <p:extLst>
      <p:ext uri="{BB962C8B-B14F-4D97-AF65-F5344CB8AC3E}">
        <p14:creationId xmlns:p14="http://schemas.microsoft.com/office/powerpoint/2010/main" val="2760758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ＭＳ Ｐゴシック" charset="0"/>
          <a:cs typeface="ＭＳ Ｐゴシック" charset="0"/>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5pPr>
      <a:lvl6pPr marL="457200" algn="ctr" defTabSz="762000" rtl="0" fontAlgn="base">
        <a:lnSpc>
          <a:spcPct val="90000"/>
        </a:lnSpc>
        <a:spcBef>
          <a:spcPct val="0"/>
        </a:spcBef>
        <a:spcAft>
          <a:spcPct val="0"/>
        </a:spcAft>
        <a:defRPr sz="3600" b="1">
          <a:solidFill>
            <a:schemeClr val="tx1"/>
          </a:solidFill>
          <a:latin typeface="Times New Roman" pitchFamily="18" charset="0"/>
        </a:defRPr>
      </a:lvl6pPr>
      <a:lvl7pPr marL="914400" algn="ctr" defTabSz="762000" rtl="0" fontAlgn="base">
        <a:lnSpc>
          <a:spcPct val="90000"/>
        </a:lnSpc>
        <a:spcBef>
          <a:spcPct val="0"/>
        </a:spcBef>
        <a:spcAft>
          <a:spcPct val="0"/>
        </a:spcAft>
        <a:defRPr sz="3600" b="1">
          <a:solidFill>
            <a:schemeClr val="tx1"/>
          </a:solidFill>
          <a:latin typeface="Times New Roman" pitchFamily="18" charset="0"/>
        </a:defRPr>
      </a:lvl7pPr>
      <a:lvl8pPr marL="1371600" algn="ctr" defTabSz="762000" rtl="0" fontAlgn="base">
        <a:lnSpc>
          <a:spcPct val="90000"/>
        </a:lnSpc>
        <a:spcBef>
          <a:spcPct val="0"/>
        </a:spcBef>
        <a:spcAft>
          <a:spcPct val="0"/>
        </a:spcAft>
        <a:defRPr sz="3600" b="1">
          <a:solidFill>
            <a:schemeClr val="tx1"/>
          </a:solidFill>
          <a:latin typeface="Times New Roman" pitchFamily="18" charset="0"/>
        </a:defRPr>
      </a:lvl8pPr>
      <a:lvl9pPr marL="1828800" algn="ctr" defTabSz="762000" rtl="0" fontAlgn="base">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6.wmf"/><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techcrunch.com/2013/10/02/facebook-wif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hyperlink" Target="http://www.bt-pusher.com/" TargetMode="External"/><Relationship Id="rId4" Type="http://schemas.openxmlformats.org/officeDocument/2006/relationships/hyperlink" Target="http://www.dailydooh.com/archives/4180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andards.ieee.org/board/pat/faq.pdf" TargetMode="External"/><Relationship Id="rId4" Type="http://schemas.openxmlformats.org/officeDocument/2006/relationships/hyperlink" Target="http://127.0.0.1:4664/cache?event_id=757737&amp;schema_id=1&amp;s=5X0vID10lu_E6yrIkWkNd4Wz2H8&amp;q=hancoc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emf"/><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gif"/><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e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wmf"/><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4.png"/><Relationship Id="rId7" Type="http://schemas.openxmlformats.org/officeDocument/2006/relationships/image" Target="../media/image36.wmf"/><Relationship Id="rId2" Type="http://schemas.openxmlformats.org/officeDocument/2006/relationships/image" Target="../media/image22.wm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25.png"/><Relationship Id="rId9" Type="http://schemas.openxmlformats.org/officeDocument/2006/relationships/image" Target="../media/image3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idx="1"/>
          </p:nvPr>
        </p:nvSpPr>
        <p:spPr>
          <a:xfrm>
            <a:off x="395536" y="908720"/>
            <a:ext cx="8299450" cy="5397648"/>
          </a:xfrm>
          <a:solidFill>
            <a:srgbClr val="66CCFF"/>
          </a:solidFill>
        </p:spPr>
        <p:txBody>
          <a:bodyPr/>
          <a:lstStyle/>
          <a:p>
            <a:pPr algn="just" eaLnBrk="1" hangingPunct="1">
              <a:buClr>
                <a:srgbClr val="FAFD00"/>
              </a:buClr>
              <a:buFontTx/>
              <a:buNone/>
            </a:pPr>
            <a:r>
              <a:rPr lang="en-US" altLang="ja-JP" b="1" dirty="0" smtClean="0">
                <a:latin typeface="Times New Roman" pitchFamily="18" charset="0"/>
                <a:ea typeface="ＭＳ Ｐゴシック" pitchFamily="50" charset="-128"/>
                <a:cs typeface="Times New Roman" pitchFamily="18" charset="0"/>
              </a:rPr>
              <a:t>IEEE 802.21 MEDIA INDEPENDENT HANDOVER </a:t>
            </a:r>
          </a:p>
          <a:p>
            <a:pPr algn="just"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DCN: </a:t>
            </a:r>
            <a:r>
              <a:rPr lang="en-US" altLang="ja-JP" dirty="0" smtClean="0">
                <a:latin typeface="Times New Roman" pitchFamily="18" charset="0"/>
                <a:ea typeface="ＭＳ Ｐゴシック" pitchFamily="50" charset="-128"/>
                <a:cs typeface="Times New Roman" pitchFamily="18" charset="0"/>
              </a:rPr>
              <a:t>21-13-0196-00-SAUC</a:t>
            </a:r>
            <a:endParaRPr lang="en-US" altLang="ja-JP" dirty="0" smtClean="0">
              <a:latin typeface="Times New Roman" pitchFamily="18" charset="0"/>
              <a:ea typeface="ＭＳ Ｐゴシック" pitchFamily="50" charset="-128"/>
              <a:cs typeface="Times New Roman" pitchFamily="18" charset="0"/>
            </a:endParaRPr>
          </a:p>
          <a:p>
            <a:pPr algn="just"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Title:</a:t>
            </a:r>
            <a:r>
              <a:rPr lang="en-US" altLang="ja-JP" b="1" dirty="0" smtClean="0">
                <a:latin typeface="Times New Roman" pitchFamily="18" charset="0"/>
                <a:ea typeface="ＭＳ Ｐゴシック" pitchFamily="50" charset="-128"/>
                <a:cs typeface="Times New Roman" pitchFamily="18" charset="0"/>
              </a:rPr>
              <a:t> MIH Service Use Cases for Network-Assisted D2D Communication of Service Providers and Network Operators</a:t>
            </a:r>
          </a:p>
          <a:p>
            <a:pPr algn="just"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Date Submitted:</a:t>
            </a:r>
            <a:r>
              <a:rPr lang="ja-JP" altLang="en-US" dirty="0" smtClean="0">
                <a:latin typeface="Times New Roman" pitchFamily="18" charset="0"/>
                <a:ea typeface="ＭＳ Ｐゴシック" pitchFamily="50" charset="-128"/>
                <a:cs typeface="Times New Roman" pitchFamily="18" charset="0"/>
              </a:rPr>
              <a:t> </a:t>
            </a:r>
            <a:r>
              <a:rPr lang="en-US" altLang="ja-JP" dirty="0" smtClean="0">
                <a:latin typeface="Times New Roman" pitchFamily="18" charset="0"/>
                <a:ea typeface="ＭＳ Ｐゴシック" pitchFamily="50" charset="-128"/>
                <a:cs typeface="Times New Roman" pitchFamily="18" charset="0"/>
              </a:rPr>
              <a:t>November </a:t>
            </a:r>
            <a:r>
              <a:rPr lang="en-US" altLang="ja-JP" dirty="0">
                <a:latin typeface="Times New Roman" pitchFamily="18" charset="0"/>
                <a:ea typeface="ＭＳ Ｐゴシック" pitchFamily="50" charset="-128"/>
                <a:cs typeface="Times New Roman" pitchFamily="18" charset="0"/>
              </a:rPr>
              <a:t>9</a:t>
            </a:r>
            <a:r>
              <a:rPr lang="en-US" altLang="ja-JP" dirty="0" smtClean="0">
                <a:latin typeface="Times New Roman" pitchFamily="18" charset="0"/>
                <a:ea typeface="ＭＳ Ｐゴシック" pitchFamily="50" charset="-128"/>
                <a:cs typeface="Times New Roman" pitchFamily="18" charset="0"/>
              </a:rPr>
              <a:t>th</a:t>
            </a:r>
            <a:r>
              <a:rPr lang="en-US" altLang="ja-JP" dirty="0" smtClean="0">
                <a:latin typeface="Times New Roman" pitchFamily="18" charset="0"/>
                <a:ea typeface="ＭＳ Ｐゴシック" pitchFamily="50" charset="-128"/>
                <a:cs typeface="Times New Roman" pitchFamily="18" charset="0"/>
              </a:rPr>
              <a:t>, 2013 </a:t>
            </a:r>
          </a:p>
          <a:p>
            <a:pPr algn="just"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Presented at </a:t>
            </a:r>
            <a:r>
              <a:rPr lang="it-IT" altLang="ja-JP" dirty="0">
                <a:latin typeface="Times New Roman" pitchFamily="18" charset="0"/>
                <a:ea typeface="ＭＳ Ｐゴシック" pitchFamily="50" charset="-128"/>
                <a:cs typeface="Times New Roman" pitchFamily="18" charset="0"/>
              </a:rPr>
              <a:t>IEEE 802.21 Session #</a:t>
            </a:r>
            <a:r>
              <a:rPr lang="it-IT" altLang="ja-JP" dirty="0" smtClean="0">
                <a:latin typeface="Times New Roman" pitchFamily="18" charset="0"/>
                <a:ea typeface="ＭＳ Ｐゴシック" pitchFamily="50" charset="-128"/>
                <a:cs typeface="Times New Roman" pitchFamily="18" charset="0"/>
              </a:rPr>
              <a:t>59 –Dallas, USA</a:t>
            </a:r>
            <a:endParaRPr lang="en-US" altLang="ko-KR" dirty="0" smtClean="0">
              <a:latin typeface="Times New Roman" pitchFamily="18" charset="0"/>
              <a:ea typeface="ＭＳ Ｐゴシック" pitchFamily="50" charset="-128"/>
              <a:cs typeface="Times New Roman" pitchFamily="18" charset="0"/>
            </a:endParaRPr>
          </a:p>
          <a:p>
            <a:pPr algn="just"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Authors or Source(s):</a:t>
            </a:r>
          </a:p>
          <a:p>
            <a:pPr algn="just" eaLnBrk="1" hangingPunct="1">
              <a:buClr>
                <a:srgbClr val="FAFD00"/>
              </a:buClr>
              <a:buNone/>
            </a:pPr>
            <a:r>
              <a:rPr lang="en-US" altLang="ja-JP" b="1" dirty="0" smtClean="0">
                <a:ea typeface="ＭＳ Ｐゴシック" pitchFamily="50" charset="-128"/>
                <a:cs typeface="Times New Roman" pitchFamily="18" charset="0"/>
              </a:rPr>
              <a:t>Hyunho Park (</a:t>
            </a:r>
            <a:r>
              <a:rPr lang="en-US" altLang="ja-JP" b="1" dirty="0">
                <a:ea typeface="ＭＳ Ｐゴシック" pitchFamily="50" charset="-128"/>
                <a:cs typeface="Times New Roman" pitchFamily="18" charset="0"/>
              </a:rPr>
              <a:t>ETRI</a:t>
            </a:r>
            <a:r>
              <a:rPr lang="en-US" altLang="ja-JP" b="1" dirty="0" smtClean="0">
                <a:ea typeface="ＭＳ Ｐゴシック" pitchFamily="50" charset="-128"/>
                <a:cs typeface="Times New Roman" pitchFamily="18" charset="0"/>
              </a:rPr>
              <a:t>), </a:t>
            </a:r>
            <a:r>
              <a:rPr lang="en-US" altLang="ja-JP" b="1" dirty="0" err="1" smtClean="0">
                <a:ea typeface="ＭＳ Ｐゴシック" pitchFamily="50" charset="-128"/>
                <a:cs typeface="Times New Roman" pitchFamily="18" charset="0"/>
              </a:rPr>
              <a:t>Hyeong</a:t>
            </a:r>
            <a:r>
              <a:rPr lang="en-US" altLang="ja-JP" b="1" dirty="0" smtClean="0">
                <a:ea typeface="ＭＳ Ｐゴシック" pitchFamily="50" charset="-128"/>
                <a:cs typeface="Times New Roman" pitchFamily="18" charset="0"/>
              </a:rPr>
              <a:t>-Ho Lee (</a:t>
            </a:r>
            <a:r>
              <a:rPr lang="en-US" altLang="ja-JP" b="1" dirty="0">
                <a:ea typeface="ＭＳ Ｐゴシック" pitchFamily="50" charset="-128"/>
                <a:cs typeface="Times New Roman" pitchFamily="18" charset="0"/>
              </a:rPr>
              <a:t>ETRI</a:t>
            </a:r>
            <a:r>
              <a:rPr lang="en-US" altLang="ja-JP" b="1" dirty="0" smtClean="0">
                <a:ea typeface="ＭＳ Ｐゴシック" pitchFamily="50" charset="-128"/>
                <a:cs typeface="Times New Roman" pitchFamily="18" charset="0"/>
              </a:rPr>
              <a:t>), </a:t>
            </a:r>
            <a:r>
              <a:rPr lang="en-US" altLang="ja-JP" b="1" dirty="0" err="1" smtClean="0">
                <a:ea typeface="ＭＳ Ｐゴシック" pitchFamily="50" charset="-128"/>
                <a:cs typeface="Times New Roman" pitchFamily="18" charset="0"/>
              </a:rPr>
              <a:t>Seung</a:t>
            </a:r>
            <a:r>
              <a:rPr lang="en-US" altLang="ja-JP" b="1" dirty="0" smtClean="0">
                <a:ea typeface="ＭＳ Ｐゴシック" pitchFamily="50" charset="-128"/>
                <a:cs typeface="Times New Roman" pitchFamily="18" charset="0"/>
              </a:rPr>
              <a:t>-Hwan Lee (ETRI), and Jin Seek Choi (Korea Ethernet Forum)</a:t>
            </a: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Abstract: This document </a:t>
            </a:r>
            <a:r>
              <a:rPr lang="en-US" altLang="ja-JP" dirty="0">
                <a:latin typeface="Times New Roman" pitchFamily="18" charset="0"/>
                <a:ea typeface="ＭＳ Ｐゴシック" pitchFamily="50" charset="-128"/>
                <a:cs typeface="Times New Roman" pitchFamily="18" charset="0"/>
              </a:rPr>
              <a:t>introduces MIH </a:t>
            </a:r>
            <a:r>
              <a:rPr lang="en-US" altLang="ja-JP" dirty="0" smtClean="0">
                <a:latin typeface="Times New Roman" pitchFamily="18" charset="0"/>
                <a:ea typeface="ＭＳ Ｐゴシック" pitchFamily="50" charset="-128"/>
                <a:cs typeface="Times New Roman" pitchFamily="18" charset="0"/>
              </a:rPr>
              <a:t>service use cases for network-assisted </a:t>
            </a:r>
            <a:r>
              <a:rPr lang="en-US" altLang="ja-JP" dirty="0">
                <a:latin typeface="Times New Roman" pitchFamily="18" charset="0"/>
                <a:ea typeface="ＭＳ Ｐゴシック" pitchFamily="50" charset="-128"/>
                <a:cs typeface="Times New Roman" pitchFamily="18" charset="0"/>
              </a:rPr>
              <a:t>D2D </a:t>
            </a:r>
            <a:r>
              <a:rPr lang="en-US" altLang="ja-JP" dirty="0" smtClean="0">
                <a:latin typeface="Times New Roman" pitchFamily="18" charset="0"/>
                <a:ea typeface="ＭＳ Ｐゴシック" pitchFamily="50" charset="-128"/>
                <a:cs typeface="Times New Roman" pitchFamily="18" charset="0"/>
              </a:rPr>
              <a:t>communication of service providers and network operators.</a:t>
            </a:r>
          </a:p>
        </p:txBody>
      </p:sp>
      <p:sp>
        <p:nvSpPr>
          <p:cNvPr id="2052" name="Slide Number Placeholder 4"/>
          <p:cNvSpPr>
            <a:spLocks noGrp="1"/>
          </p:cNvSpPr>
          <p:nvPr>
            <p:ph type="sldNum" sz="quarter" idx="11"/>
          </p:nvPr>
        </p:nvSpPr>
        <p:spPr>
          <a:noFill/>
        </p:spPr>
        <p:txBody>
          <a:bodyPr/>
          <a:lstStyle/>
          <a:p>
            <a:fld id="{04543137-1024-4E05-8420-1A5C4993A36B}" type="slidenum">
              <a:rPr lang="en-US" altLang="ja-JP">
                <a:solidFill>
                  <a:srgbClr val="000000"/>
                </a:solidFill>
              </a:rPr>
              <a:pPr/>
              <a:t>1</a:t>
            </a:fld>
            <a:endParaRPr lang="en-US" altLang="ja-JP">
              <a:solidFill>
                <a:srgbClr val="000000"/>
              </a:solidFill>
            </a:endParaRPr>
          </a:p>
        </p:txBody>
      </p:sp>
    </p:spTree>
    <p:extLst>
      <p:ext uri="{BB962C8B-B14F-4D97-AF65-F5344CB8AC3E}">
        <p14:creationId xmlns:p14="http://schemas.microsoft.com/office/powerpoint/2010/main" val="1394870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marL="280988" lvl="1" indent="-280988" latinLnBrk="1">
              <a:spcBef>
                <a:spcPct val="40000"/>
              </a:spcBef>
            </a:pPr>
            <a:r>
              <a:rPr lang="en-US" altLang="ko-KR" sz="3200" dirty="0"/>
              <a:t>NADC of </a:t>
            </a:r>
            <a:r>
              <a:rPr lang="en-US" altLang="ko-KR" sz="3200" dirty="0" smtClean="0"/>
              <a:t>Network Operators</a:t>
            </a:r>
            <a:endParaRPr lang="en-US" altLang="ko-KR" sz="3200" kern="1200" dirty="0">
              <a:solidFill>
                <a:srgbClr val="FF0000"/>
              </a:solidFill>
            </a:endParaRPr>
          </a:p>
        </p:txBody>
      </p:sp>
      <p:sp>
        <p:nvSpPr>
          <p:cNvPr id="3" name="내용 개체 틀 2"/>
          <p:cNvSpPr>
            <a:spLocks noGrp="1"/>
          </p:cNvSpPr>
          <p:nvPr>
            <p:ph idx="1"/>
          </p:nvPr>
        </p:nvSpPr>
        <p:spPr>
          <a:xfrm>
            <a:off x="251520" y="1143000"/>
            <a:ext cx="8646969" cy="485800"/>
          </a:xfrm>
        </p:spPr>
        <p:txBody>
          <a:bodyPr/>
          <a:lstStyle/>
          <a:p>
            <a:pPr marL="342900" lvl="1" indent="-342900" algn="just" latinLnBrk="1">
              <a:spcBef>
                <a:spcPct val="40000"/>
              </a:spcBef>
              <a:buClr>
                <a:schemeClr val="accent1"/>
              </a:buClr>
              <a:buFont typeface="Arial" pitchFamily="34" charset="0"/>
              <a:buChar char="•"/>
            </a:pPr>
            <a:r>
              <a:rPr lang="en-US" altLang="ko-KR" dirty="0" smtClean="0"/>
              <a:t>Network operators </a:t>
            </a:r>
            <a:r>
              <a:rPr lang="en-US" altLang="ko-KR" dirty="0"/>
              <a:t>with </a:t>
            </a:r>
            <a:r>
              <a:rPr lang="en-US" altLang="ko-KR" dirty="0" smtClean="0"/>
              <a:t>NADC can offload data to D2D communication. </a:t>
            </a:r>
            <a:endParaRPr lang="en-GB" altLang="ko-KR" dirty="0"/>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10</a:t>
            </a:fld>
            <a:endParaRPr lang="en-US" altLang="ja-JP">
              <a:solidFill>
                <a:srgbClr val="000000"/>
              </a:solidFill>
            </a:endParaRPr>
          </a:p>
        </p:txBody>
      </p:sp>
      <p:pic>
        <p:nvPicPr>
          <p:cNvPr id="6" name="Picture 3" descr="C:\Users\user\AppData\Local\Microsoft\Windows\Temporary Internet Files\Content.IE5\GYG2MC0L\MC90043994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584" y="4191401"/>
            <a:ext cx="1179356" cy="1532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659" y="5037919"/>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6" y="3979504"/>
            <a:ext cx="602686"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Bob</a:t>
            </a:r>
            <a:endParaRPr lang="ko-KR" altLang="en-US" sz="1400" dirty="0">
              <a:latin typeface="Arial Unicode MS" pitchFamily="50" charset="-127"/>
              <a:ea typeface="Arial Unicode MS" pitchFamily="50" charset="-127"/>
              <a:cs typeface="Arial Unicode MS" pitchFamily="50" charset="-127"/>
            </a:endParaRPr>
          </a:p>
        </p:txBody>
      </p:sp>
      <p:pic>
        <p:nvPicPr>
          <p:cNvPr id="10" name="Picture 5" descr="C:\Users\user\AppData\Local\Microsoft\Windows\Temporary Internet Files\Content.IE5\7XODC43D\MC9004406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4142605"/>
            <a:ext cx="1263557" cy="14387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012876"/>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직선 연결선 13"/>
          <p:cNvCxnSpPr>
            <a:endCxn id="7" idx="0"/>
          </p:cNvCxnSpPr>
          <p:nvPr/>
        </p:nvCxnSpPr>
        <p:spPr>
          <a:xfrm flipH="1">
            <a:off x="2025960" y="3279302"/>
            <a:ext cx="2114476" cy="1758617"/>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54988" y="5665162"/>
            <a:ext cx="1205444"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John’s </a:t>
            </a:r>
            <a:endParaRPr lang="en-US" altLang="ko-KR" sz="1400" dirty="0">
              <a:latin typeface="Arial Unicode MS" pitchFamily="50" charset="-127"/>
              <a:ea typeface="Arial Unicode MS" pitchFamily="50" charset="-127"/>
              <a:cs typeface="Arial Unicode MS" pitchFamily="50" charset="-127"/>
            </a:endParaRPr>
          </a:p>
          <a:p>
            <a:r>
              <a:rPr lang="en-US" altLang="ko-KR" sz="1400" dirty="0" smtClean="0">
                <a:latin typeface="Arial Unicode MS" pitchFamily="50" charset="-127"/>
                <a:ea typeface="Arial Unicode MS" pitchFamily="50" charset="-127"/>
                <a:cs typeface="Arial Unicode MS" pitchFamily="50" charset="-127"/>
              </a:rPr>
              <a:t>mobile node</a:t>
            </a:r>
            <a:endParaRPr lang="ko-KR" altLang="en-US" sz="1400" dirty="0">
              <a:latin typeface="Arial Unicode MS" pitchFamily="50" charset="-127"/>
              <a:ea typeface="Arial Unicode MS" pitchFamily="50" charset="-127"/>
              <a:cs typeface="Arial Unicode MS" pitchFamily="50" charset="-127"/>
            </a:endParaRPr>
          </a:p>
        </p:txBody>
      </p:sp>
      <p:sp>
        <p:nvSpPr>
          <p:cNvPr id="18" name="구름 17"/>
          <p:cNvSpPr/>
          <p:nvPr/>
        </p:nvSpPr>
        <p:spPr>
          <a:xfrm>
            <a:off x="2718971" y="2066790"/>
            <a:ext cx="3869253" cy="247201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0" dirty="0">
              <a:solidFill>
                <a:schemeClr val="tx1">
                  <a:lumMod val="95000"/>
                  <a:lumOff val="5000"/>
                </a:schemeClr>
              </a:solidFill>
            </a:endParaRPr>
          </a:p>
        </p:txBody>
      </p:sp>
      <p:sp>
        <p:nvSpPr>
          <p:cNvPr id="19" name="TextBox 49"/>
          <p:cNvSpPr txBox="1"/>
          <p:nvPr/>
        </p:nvSpPr>
        <p:spPr>
          <a:xfrm>
            <a:off x="3486725" y="2385688"/>
            <a:ext cx="1872208"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lgn="ctr"/>
            <a:r>
              <a:rPr lang="en-US" altLang="ko-KR" sz="1200" dirty="0" smtClean="0">
                <a:latin typeface="Arial Unicode MS" pitchFamily="50" charset="-127"/>
                <a:ea typeface="Arial Unicode MS" pitchFamily="50" charset="-127"/>
                <a:cs typeface="Arial Unicode MS" pitchFamily="50" charset="-127"/>
              </a:rPr>
              <a:t>Network Operator</a:t>
            </a:r>
            <a:endParaRPr lang="ko-KR" altLang="en-US" sz="1200" dirty="0">
              <a:latin typeface="Arial Unicode MS" pitchFamily="50" charset="-127"/>
              <a:ea typeface="Arial Unicode MS" pitchFamily="50" charset="-127"/>
              <a:cs typeface="Arial Unicode MS" pitchFamily="50" charset="-127"/>
            </a:endParaRPr>
          </a:p>
        </p:txBody>
      </p:sp>
      <p:cxnSp>
        <p:nvCxnSpPr>
          <p:cNvPr id="22" name="직선 연결선 21"/>
          <p:cNvCxnSpPr/>
          <p:nvPr/>
        </p:nvCxnSpPr>
        <p:spPr>
          <a:xfrm>
            <a:off x="4732075" y="3308621"/>
            <a:ext cx="2078643" cy="175524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65"/>
          <p:cNvSpPr txBox="1"/>
          <p:nvPr/>
        </p:nvSpPr>
        <p:spPr>
          <a:xfrm>
            <a:off x="2627785" y="4538800"/>
            <a:ext cx="367240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r>
              <a:rPr lang="en-US" altLang="ko-KR" sz="1200" dirty="0" smtClean="0"/>
              <a:t>(3) Configuration information for D2D communication between Bob and Peter</a:t>
            </a:r>
            <a:endParaRPr lang="ko-KR" altLang="en-US" sz="1200" dirty="0"/>
          </a:p>
        </p:txBody>
      </p:sp>
      <p:sp>
        <p:nvSpPr>
          <p:cNvPr id="28" name="TextBox 27"/>
          <p:cNvSpPr txBox="1"/>
          <p:nvPr/>
        </p:nvSpPr>
        <p:spPr>
          <a:xfrm>
            <a:off x="8101216" y="3976637"/>
            <a:ext cx="797273"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Peter</a:t>
            </a:r>
            <a:endParaRPr lang="ko-KR" altLang="en-US" sz="1400" dirty="0">
              <a:latin typeface="Arial Unicode MS" pitchFamily="50" charset="-127"/>
              <a:ea typeface="Arial Unicode MS" pitchFamily="50" charset="-127"/>
              <a:cs typeface="Arial Unicode MS" pitchFamily="50" charset="-127"/>
            </a:endParaRPr>
          </a:p>
        </p:txBody>
      </p:sp>
      <p:sp>
        <p:nvSpPr>
          <p:cNvPr id="31" name="TextBox 30"/>
          <p:cNvSpPr txBox="1"/>
          <p:nvPr/>
        </p:nvSpPr>
        <p:spPr>
          <a:xfrm>
            <a:off x="1281228" y="5752266"/>
            <a:ext cx="1205444"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Bob’s </a:t>
            </a:r>
            <a:endParaRPr lang="en-US" altLang="ko-KR" sz="1400" dirty="0">
              <a:latin typeface="Arial Unicode MS" pitchFamily="50" charset="-127"/>
              <a:ea typeface="Arial Unicode MS" pitchFamily="50" charset="-127"/>
              <a:cs typeface="Arial Unicode MS" pitchFamily="50" charset="-127"/>
            </a:endParaRPr>
          </a:p>
          <a:p>
            <a:r>
              <a:rPr lang="en-US" altLang="ko-KR" sz="1400" dirty="0" smtClean="0">
                <a:latin typeface="Arial Unicode MS" pitchFamily="50" charset="-127"/>
                <a:ea typeface="Arial Unicode MS" pitchFamily="50" charset="-127"/>
                <a:cs typeface="Arial Unicode MS" pitchFamily="50" charset="-127"/>
              </a:rPr>
              <a:t>mobile node</a:t>
            </a:r>
            <a:endParaRPr lang="ko-KR" altLang="en-US" sz="1400" dirty="0">
              <a:latin typeface="Arial Unicode MS" pitchFamily="50" charset="-127"/>
              <a:ea typeface="Arial Unicode MS" pitchFamily="50" charset="-127"/>
              <a:cs typeface="Arial Unicode MS" pitchFamily="50" charset="-127"/>
            </a:endParaRPr>
          </a:p>
        </p:txBody>
      </p:sp>
      <p:sp>
        <p:nvSpPr>
          <p:cNvPr id="32" name="TextBox 65"/>
          <p:cNvSpPr txBox="1"/>
          <p:nvPr/>
        </p:nvSpPr>
        <p:spPr>
          <a:xfrm>
            <a:off x="2915816" y="5103389"/>
            <a:ext cx="3096344"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lgn="ctr"/>
            <a:r>
              <a:rPr lang="en-US" altLang="ko-KR" sz="1200" dirty="0" smtClean="0"/>
              <a:t>(4) Connection by using D2D communication</a:t>
            </a:r>
            <a:endParaRPr lang="ko-KR" altLang="en-US" sz="1200" dirty="0"/>
          </a:p>
        </p:txBody>
      </p:sp>
      <p:pic>
        <p:nvPicPr>
          <p:cNvPr id="9218" name="Picture 2" descr="C:\Users\user\AppData\Local\Microsoft\Windows\Temporary Internet Files\Content.IE5\EVQU9V7S\MC90037101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0277" y="2385688"/>
            <a:ext cx="791119" cy="840012"/>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직선 연결선 40"/>
          <p:cNvCxnSpPr/>
          <p:nvPr/>
        </p:nvCxnSpPr>
        <p:spPr>
          <a:xfrm flipV="1">
            <a:off x="2176261" y="5371636"/>
            <a:ext cx="4699995" cy="1"/>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49"/>
          <p:cNvSpPr txBox="1"/>
          <p:nvPr/>
        </p:nvSpPr>
        <p:spPr>
          <a:xfrm>
            <a:off x="3131840" y="3553552"/>
            <a:ext cx="2581979" cy="52322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lgn="ctr"/>
            <a:r>
              <a:rPr lang="en-US" altLang="ko-KR" sz="1400" dirty="0" smtClean="0">
                <a:latin typeface="Arial Unicode MS" pitchFamily="50" charset="-127"/>
                <a:ea typeface="Arial Unicode MS" pitchFamily="50" charset="-127"/>
                <a:cs typeface="Arial Unicode MS" pitchFamily="50" charset="-127"/>
              </a:rPr>
              <a:t>Enterprise/ </a:t>
            </a:r>
            <a:endParaRPr lang="en-US" altLang="ko-KR" sz="1400" dirty="0">
              <a:latin typeface="Arial Unicode MS" pitchFamily="50" charset="-127"/>
              <a:ea typeface="Arial Unicode MS" pitchFamily="50" charset="-127"/>
              <a:cs typeface="Arial Unicode MS" pitchFamily="50" charset="-127"/>
            </a:endParaRPr>
          </a:p>
          <a:p>
            <a:pPr marL="176213" indent="-176213" algn="ctr"/>
            <a:r>
              <a:rPr lang="en-US" altLang="ko-KR" sz="1400" dirty="0" smtClean="0">
                <a:latin typeface="Arial Unicode MS" pitchFamily="50" charset="-127"/>
                <a:ea typeface="Arial Unicode MS" pitchFamily="50" charset="-127"/>
                <a:cs typeface="Arial Unicode MS" pitchFamily="50" charset="-127"/>
              </a:rPr>
              <a:t>Campus/ Mobile Network</a:t>
            </a:r>
            <a:endParaRPr lang="ko-KR" altLang="en-US" sz="1400" dirty="0">
              <a:latin typeface="Arial Unicode MS" pitchFamily="50" charset="-127"/>
              <a:ea typeface="Arial Unicode MS" pitchFamily="50" charset="-127"/>
              <a:cs typeface="Arial Unicode MS" pitchFamily="50" charset="-127"/>
            </a:endParaRPr>
          </a:p>
        </p:txBody>
      </p:sp>
      <p:pic>
        <p:nvPicPr>
          <p:cNvPr id="3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436" y="4056831"/>
            <a:ext cx="297620" cy="58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user\AppData\Local\Microsoft\Windows\Temporary Internet Files\Content.IE5\7XODC43D\MC90029915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02690" y="2636612"/>
            <a:ext cx="1101725" cy="944473"/>
          </a:xfrm>
          <a:prstGeom prst="rect">
            <a:avLst/>
          </a:prstGeom>
          <a:noFill/>
          <a:extLst>
            <a:ext uri="{909E8E84-426E-40DD-AFC4-6F175D3DCCD1}">
              <a14:hiddenFill xmlns:a14="http://schemas.microsoft.com/office/drawing/2010/main">
                <a:solidFill>
                  <a:srgbClr val="FFFFFF"/>
                </a:solidFill>
              </a14:hiddenFill>
            </a:ext>
          </a:extLst>
        </p:spPr>
      </p:pic>
      <p:sp>
        <p:nvSpPr>
          <p:cNvPr id="30" name="자유형 29"/>
          <p:cNvSpPr/>
          <p:nvPr/>
        </p:nvSpPr>
        <p:spPr>
          <a:xfrm>
            <a:off x="2031307" y="2991470"/>
            <a:ext cx="5093192" cy="1899889"/>
          </a:xfrm>
          <a:custGeom>
            <a:avLst/>
            <a:gdLst>
              <a:gd name="connsiteX0" fmla="*/ 0 w 6153150"/>
              <a:gd name="connsiteY0" fmla="*/ 2237323 h 2237323"/>
              <a:gd name="connsiteX1" fmla="*/ 1019175 w 6153150"/>
              <a:gd name="connsiteY1" fmla="*/ 741898 h 2237323"/>
              <a:gd name="connsiteX2" fmla="*/ 2838450 w 6153150"/>
              <a:gd name="connsiteY2" fmla="*/ 8473 h 2237323"/>
              <a:gd name="connsiteX3" fmla="*/ 4533900 w 6153150"/>
              <a:gd name="connsiteY3" fmla="*/ 379948 h 2237323"/>
              <a:gd name="connsiteX4" fmla="*/ 5638800 w 6153150"/>
              <a:gd name="connsiteY4" fmla="*/ 941923 h 2237323"/>
              <a:gd name="connsiteX5" fmla="*/ 6153150 w 6153150"/>
              <a:gd name="connsiteY5" fmla="*/ 2218273 h 2237323"/>
              <a:gd name="connsiteX6" fmla="*/ 6153150 w 6153150"/>
              <a:gd name="connsiteY6" fmla="*/ 2218273 h 223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53150" h="2237323">
                <a:moveTo>
                  <a:pt x="0" y="2237323"/>
                </a:moveTo>
                <a:cubicBezTo>
                  <a:pt x="273050" y="1675348"/>
                  <a:pt x="546100" y="1113373"/>
                  <a:pt x="1019175" y="741898"/>
                </a:cubicBezTo>
                <a:cubicBezTo>
                  <a:pt x="1492250" y="370423"/>
                  <a:pt x="2252663" y="68798"/>
                  <a:pt x="2838450" y="8473"/>
                </a:cubicBezTo>
                <a:cubicBezTo>
                  <a:pt x="3424237" y="-51852"/>
                  <a:pt x="4067175" y="224373"/>
                  <a:pt x="4533900" y="379948"/>
                </a:cubicBezTo>
                <a:cubicBezTo>
                  <a:pt x="5000625" y="535523"/>
                  <a:pt x="5368925" y="635536"/>
                  <a:pt x="5638800" y="941923"/>
                </a:cubicBezTo>
                <a:cubicBezTo>
                  <a:pt x="5908675" y="1248310"/>
                  <a:pt x="6153150" y="2218273"/>
                  <a:pt x="6153150" y="2218273"/>
                </a:cubicBezTo>
                <a:lnTo>
                  <a:pt x="6153150" y="2218273"/>
                </a:lnTo>
              </a:path>
            </a:pathLst>
          </a:cu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1" name="왼쪽/오른쪽 화살표 10"/>
          <p:cNvSpPr/>
          <p:nvPr/>
        </p:nvSpPr>
        <p:spPr>
          <a:xfrm>
            <a:off x="2232666" y="5443621"/>
            <a:ext cx="4608512" cy="288032"/>
          </a:xfrm>
          <a:prstGeom prst="leftRightArrow">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직사각형 35"/>
          <p:cNvSpPr/>
          <p:nvPr/>
        </p:nvSpPr>
        <p:spPr>
          <a:xfrm>
            <a:off x="5152393" y="2074849"/>
            <a:ext cx="1054213" cy="297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38" name="TextBox 65"/>
          <p:cNvSpPr txBox="1"/>
          <p:nvPr/>
        </p:nvSpPr>
        <p:spPr>
          <a:xfrm>
            <a:off x="5109456" y="2060848"/>
            <a:ext cx="1838809"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r>
              <a:rPr lang="en-US" altLang="ko-KR" sz="1200" dirty="0" smtClean="0"/>
              <a:t>(2) Network is congested.</a:t>
            </a:r>
            <a:endParaRPr lang="ko-KR" altLang="en-US" sz="1200" dirty="0"/>
          </a:p>
        </p:txBody>
      </p:sp>
      <p:sp>
        <p:nvSpPr>
          <p:cNvPr id="15" name="사각형 설명선 14"/>
          <p:cNvSpPr/>
          <p:nvPr/>
        </p:nvSpPr>
        <p:spPr>
          <a:xfrm>
            <a:off x="6645438" y="2524187"/>
            <a:ext cx="1598970" cy="797008"/>
          </a:xfrm>
          <a:prstGeom prst="wedgeRectCallout">
            <a:avLst>
              <a:gd name="adj1" fmla="val -54788"/>
              <a:gd name="adj2" fmla="val 82817"/>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65"/>
          <p:cNvSpPr txBox="1"/>
          <p:nvPr/>
        </p:nvSpPr>
        <p:spPr>
          <a:xfrm>
            <a:off x="6648990" y="2492596"/>
            <a:ext cx="1667425"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r>
              <a:rPr lang="en-US" altLang="ko-KR" sz="1200" dirty="0" smtClean="0"/>
              <a:t>(1) Data session is routed over the network infrastructure.</a:t>
            </a:r>
            <a:endParaRPr lang="ko-KR" altLang="en-US" sz="1200" dirty="0"/>
          </a:p>
        </p:txBody>
      </p:sp>
      <p:sp>
        <p:nvSpPr>
          <p:cNvPr id="37" name="사각형 설명선 36"/>
          <p:cNvSpPr/>
          <p:nvPr/>
        </p:nvSpPr>
        <p:spPr>
          <a:xfrm flipV="1">
            <a:off x="3182910" y="5792374"/>
            <a:ext cx="2789986" cy="282224"/>
          </a:xfrm>
          <a:prstGeom prst="wedgeRectCallout">
            <a:avLst>
              <a:gd name="adj1" fmla="val -33939"/>
              <a:gd name="adj2" fmla="val 90259"/>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65"/>
          <p:cNvSpPr txBox="1"/>
          <p:nvPr/>
        </p:nvSpPr>
        <p:spPr>
          <a:xfrm>
            <a:off x="3192099" y="5804964"/>
            <a:ext cx="2689646"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6213" indent="-176213" algn="ctr"/>
            <a:r>
              <a:rPr lang="en-US" altLang="ko-KR" sz="1200" dirty="0" smtClean="0"/>
              <a:t>(5) Data offload to D2D communication</a:t>
            </a:r>
            <a:endParaRPr lang="ko-KR" altLang="en-US" sz="1200" dirty="0"/>
          </a:p>
        </p:txBody>
      </p:sp>
    </p:spTree>
    <p:extLst>
      <p:ext uri="{BB962C8B-B14F-4D97-AF65-F5344CB8AC3E}">
        <p14:creationId xmlns:p14="http://schemas.microsoft.com/office/powerpoint/2010/main" val="24777675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MIH Framework for </a:t>
            </a:r>
            <a:r>
              <a:rPr lang="en-US" altLang="ko-KR" sz="3200" dirty="0" smtClean="0"/>
              <a:t/>
            </a:r>
            <a:br>
              <a:rPr lang="en-US" altLang="ko-KR" sz="3200" dirty="0" smtClean="0"/>
            </a:br>
            <a:r>
              <a:rPr lang="en-US" altLang="ko-KR" sz="3200" dirty="0" smtClean="0"/>
              <a:t>Service Providers with NADC</a:t>
            </a:r>
            <a:endParaRPr lang="en-US" altLang="ko-KR" sz="3200" dirty="0"/>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11</a:t>
            </a:fld>
            <a:endParaRPr lang="en-US" altLang="ja-JP">
              <a:solidFill>
                <a:srgbClr val="000000"/>
              </a:solidFill>
            </a:endParaRPr>
          </a:p>
        </p:txBody>
      </p:sp>
      <p:sp>
        <p:nvSpPr>
          <p:cNvPr id="3" name="내용 개체 틀 2"/>
          <p:cNvSpPr>
            <a:spLocks noGrp="1"/>
          </p:cNvSpPr>
          <p:nvPr>
            <p:ph idx="1"/>
          </p:nvPr>
        </p:nvSpPr>
        <p:spPr>
          <a:xfrm>
            <a:off x="251520" y="1143000"/>
            <a:ext cx="8640960" cy="5181600"/>
          </a:xfrm>
          <a:noFill/>
          <a:ln w="12700">
            <a:noFill/>
            <a:miter lim="800000"/>
            <a:headEnd/>
            <a:tailEnd/>
          </a:ln>
        </p:spPr>
        <p:txBody>
          <a:bodyPr vert="horz" wrap="square" lIns="90488" tIns="44450" rIns="90488" bIns="44450" numCol="1" anchor="t" anchorCtr="0" compatLnSpc="1">
            <a:prstTxWarp prst="textNoShape">
              <a:avLst/>
            </a:prstTxWarp>
          </a:bodyPr>
          <a:lstStyle/>
          <a:p>
            <a:pPr algn="just"/>
            <a:r>
              <a:rPr lang="en-US" altLang="ko-KR" sz="2800" dirty="0"/>
              <a:t>MIH framework is </a:t>
            </a:r>
            <a:r>
              <a:rPr lang="en-US" altLang="ko-KR" sz="2800" dirty="0" smtClean="0"/>
              <a:t>common </a:t>
            </a:r>
            <a:r>
              <a:rPr lang="en-US" altLang="ko-KR" sz="2800" dirty="0"/>
              <a:t>platform to support interworking between networks using </a:t>
            </a:r>
            <a:r>
              <a:rPr lang="en-US" altLang="ko-KR" sz="2800" dirty="0" smtClean="0"/>
              <a:t>IEEE802 </a:t>
            </a:r>
            <a:r>
              <a:rPr lang="en-US" altLang="ko-KR" sz="2800" dirty="0"/>
              <a:t>and </a:t>
            </a:r>
            <a:r>
              <a:rPr lang="en-US" altLang="ko-KR" sz="2800" dirty="0" smtClean="0"/>
              <a:t>non-IEEE802 </a:t>
            </a:r>
            <a:r>
              <a:rPr lang="en-US" altLang="ko-KR" sz="2800" dirty="0"/>
              <a:t>technologies </a:t>
            </a:r>
            <a:endParaRPr lang="en-US" altLang="ko-KR" sz="2800" dirty="0" smtClean="0"/>
          </a:p>
          <a:p>
            <a:pPr lvl="1">
              <a:buFont typeface="Wingdings" pitchFamily="2" charset="2"/>
              <a:buChar char="Ø"/>
            </a:pPr>
            <a:r>
              <a:rPr lang="en-US" altLang="ko-KR" dirty="0" smtClean="0"/>
              <a:t>MIH </a:t>
            </a:r>
            <a:r>
              <a:rPr lang="en-US" altLang="ko-KR" dirty="0"/>
              <a:t>framework can be a good platform of NADC for Wi-Fi Direct, PAC, and </a:t>
            </a:r>
            <a:r>
              <a:rPr lang="en-US" altLang="ko-KR" dirty="0" err="1"/>
              <a:t>ProSe</a:t>
            </a:r>
            <a:r>
              <a:rPr lang="en-US" altLang="ko-KR" dirty="0"/>
              <a:t> Direct Communication.</a:t>
            </a:r>
          </a:p>
          <a:p>
            <a:pPr lvl="1">
              <a:buFont typeface="Wingdings" pitchFamily="2" charset="2"/>
              <a:buChar char="Ø"/>
            </a:pPr>
            <a:r>
              <a:rPr lang="en-US" altLang="ko-KR" dirty="0"/>
              <a:t>MIH </a:t>
            </a:r>
            <a:r>
              <a:rPr lang="en-US" altLang="ko-KR" dirty="0" err="1"/>
              <a:t>PoS</a:t>
            </a:r>
            <a:r>
              <a:rPr lang="en-US" altLang="ko-KR" dirty="0"/>
              <a:t> (Point of </a:t>
            </a:r>
            <a:r>
              <a:rPr lang="en-US" altLang="ko-KR" dirty="0" smtClean="0"/>
              <a:t>Service) </a:t>
            </a:r>
            <a:r>
              <a:rPr lang="en-US" altLang="ko-KR" dirty="0"/>
              <a:t>can be </a:t>
            </a:r>
            <a:r>
              <a:rPr lang="en-US" altLang="ko-KR" dirty="0" smtClean="0"/>
              <a:t>a network controller for </a:t>
            </a:r>
            <a:r>
              <a:rPr lang="en-US" altLang="ko-KR" dirty="0"/>
              <a:t>NADC</a:t>
            </a:r>
            <a:r>
              <a:rPr lang="en-US" altLang="ko-KR" dirty="0" smtClean="0"/>
              <a:t>.</a:t>
            </a:r>
            <a:endParaRPr lang="en-US" altLang="ko-KR" sz="2800" dirty="0" smtClean="0"/>
          </a:p>
          <a:p>
            <a:pPr algn="just"/>
            <a:r>
              <a:rPr lang="en-US" altLang="ko-KR" sz="2800" dirty="0" smtClean="0"/>
              <a:t>MIH information server can store location information of mobile nodes.  </a:t>
            </a:r>
            <a:endParaRPr lang="en-US" altLang="ko-KR" sz="2800" dirty="0"/>
          </a:p>
          <a:p>
            <a:pPr lvl="1">
              <a:buFont typeface="Wingdings" pitchFamily="2" charset="2"/>
              <a:buChar char="Ø"/>
            </a:pPr>
            <a:r>
              <a:rPr lang="en-US" altLang="ko-KR" dirty="0" smtClean="0"/>
              <a:t>MIH information server can help a mobile node to discover its peer.</a:t>
            </a:r>
            <a:endParaRPr lang="en-US" altLang="ko-KR" dirty="0"/>
          </a:p>
          <a:p>
            <a:pPr lvl="1"/>
            <a:endParaRPr lang="en-US" altLang="ko-KR" dirty="0"/>
          </a:p>
          <a:p>
            <a:pPr algn="just"/>
            <a:endParaRPr lang="en-US" altLang="ko-KR" sz="2000" dirty="0"/>
          </a:p>
        </p:txBody>
      </p:sp>
    </p:spTree>
    <p:extLst>
      <p:ext uri="{BB962C8B-B14F-4D97-AF65-F5344CB8AC3E}">
        <p14:creationId xmlns:p14="http://schemas.microsoft.com/office/powerpoint/2010/main" val="29563301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Requirements of MIH </a:t>
            </a:r>
            <a:r>
              <a:rPr lang="en-US" altLang="ko-KR" sz="3200" dirty="0"/>
              <a:t>Framework </a:t>
            </a:r>
            <a:r>
              <a:rPr lang="en-US" altLang="ko-KR" sz="3200" dirty="0" smtClean="0"/>
              <a:t/>
            </a:r>
            <a:br>
              <a:rPr lang="en-US" altLang="ko-KR" sz="3200" dirty="0" smtClean="0"/>
            </a:br>
            <a:r>
              <a:rPr lang="en-US" altLang="ko-KR" sz="3200" dirty="0" smtClean="0"/>
              <a:t>for Service Providers with NADC</a:t>
            </a:r>
            <a:endParaRPr lang="en-US" altLang="ko-KR" sz="3200" dirty="0"/>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12</a:t>
            </a:fld>
            <a:endParaRPr lang="en-US" altLang="ja-JP">
              <a:solidFill>
                <a:srgbClr val="000000"/>
              </a:solidFill>
            </a:endParaRPr>
          </a:p>
        </p:txBody>
      </p:sp>
      <p:sp>
        <p:nvSpPr>
          <p:cNvPr id="3" name="내용 개체 틀 2"/>
          <p:cNvSpPr>
            <a:spLocks noGrp="1"/>
          </p:cNvSpPr>
          <p:nvPr>
            <p:ph idx="1"/>
          </p:nvPr>
        </p:nvSpPr>
        <p:spPr>
          <a:xfrm>
            <a:off x="251520" y="1143000"/>
            <a:ext cx="8640960" cy="1349896"/>
          </a:xfrm>
          <a:noFill/>
          <a:ln w="12700">
            <a:noFill/>
            <a:miter lim="800000"/>
            <a:headEnd/>
            <a:tailEnd/>
          </a:ln>
        </p:spPr>
        <p:txBody>
          <a:bodyPr vert="horz" wrap="square" lIns="90488" tIns="44450" rIns="90488" bIns="44450" numCol="1" anchor="t" anchorCtr="0" compatLnSpc="1">
            <a:prstTxWarp prst="textNoShape">
              <a:avLst/>
            </a:prstTxWarp>
          </a:bodyPr>
          <a:lstStyle/>
          <a:p>
            <a:pPr algn="just"/>
            <a:r>
              <a:rPr lang="en-US" altLang="ko-KR" sz="1800" dirty="0" smtClean="0"/>
              <a:t>MIH information server should provide information on MN’s peer discovery.</a:t>
            </a:r>
          </a:p>
          <a:p>
            <a:pPr algn="just"/>
            <a:r>
              <a:rPr lang="en-US" altLang="ko-KR" sz="1800" dirty="0" smtClean="0"/>
              <a:t>MIH </a:t>
            </a:r>
            <a:r>
              <a:rPr lang="en-US" altLang="ko-KR" sz="1800" dirty="0" err="1" smtClean="0"/>
              <a:t>PoS</a:t>
            </a:r>
            <a:r>
              <a:rPr lang="en-US" altLang="ko-KR" sz="1800" dirty="0" smtClean="0"/>
              <a:t> should select optimal D2D communication (e.g., Wi-Fi direct and PAC) and assign radio resources (e.g., frequency and time slot) for terminals that use NADC.</a:t>
            </a:r>
          </a:p>
          <a:p>
            <a:pPr algn="just"/>
            <a:r>
              <a:rPr lang="en-US" altLang="ko-KR" sz="1800" dirty="0"/>
              <a:t>S</a:t>
            </a:r>
            <a:r>
              <a:rPr lang="en-US" altLang="ko-KR" sz="1800" dirty="0" smtClean="0"/>
              <a:t>ervice provider servers should access to MIH information server and MIH </a:t>
            </a:r>
            <a:r>
              <a:rPr lang="en-US" altLang="ko-KR" sz="1800" dirty="0" err="1" smtClean="0"/>
              <a:t>PoS.</a:t>
            </a:r>
            <a:endParaRPr lang="en-US" altLang="ko-KR" sz="1800" dirty="0" smtClean="0"/>
          </a:p>
          <a:p>
            <a:pPr algn="just"/>
            <a:endParaRPr lang="en-US" altLang="ko-KR" sz="1400" dirty="0"/>
          </a:p>
        </p:txBody>
      </p:sp>
      <p:sp>
        <p:nvSpPr>
          <p:cNvPr id="5" name="구름 4"/>
          <p:cNvSpPr/>
          <p:nvPr/>
        </p:nvSpPr>
        <p:spPr>
          <a:xfrm>
            <a:off x="971600" y="2924944"/>
            <a:ext cx="7200800" cy="2373515"/>
          </a:xfrm>
          <a:prstGeom prst="cloud">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859" y="5745787"/>
            <a:ext cx="3810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884349"/>
            <a:ext cx="3810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직사각형 7"/>
          <p:cNvSpPr/>
          <p:nvPr/>
        </p:nvSpPr>
        <p:spPr>
          <a:xfrm>
            <a:off x="2629005" y="6501772"/>
            <a:ext cx="994183" cy="307777"/>
          </a:xfrm>
          <a:prstGeom prst="rect">
            <a:avLst/>
          </a:prstGeom>
        </p:spPr>
        <p:txBody>
          <a:bodyPr wrap="none">
            <a:spAutoFit/>
          </a:bodyPr>
          <a:lstStyle/>
          <a:p>
            <a:pPr algn="ctr"/>
            <a:r>
              <a:rPr lang="en-US" altLang="ko-KR" sz="1400" dirty="0" smtClean="0"/>
              <a:t>Terminal </a:t>
            </a:r>
            <a:r>
              <a:rPr lang="en-US" altLang="ko-KR" sz="1400" dirty="0"/>
              <a:t>A</a:t>
            </a:r>
            <a:endParaRPr lang="ko-KR" altLang="en-US" sz="1400" dirty="0"/>
          </a:p>
        </p:txBody>
      </p:sp>
      <p:sp>
        <p:nvSpPr>
          <p:cNvPr id="9" name="직사각형 8"/>
          <p:cNvSpPr/>
          <p:nvPr/>
        </p:nvSpPr>
        <p:spPr>
          <a:xfrm>
            <a:off x="5679918" y="6577607"/>
            <a:ext cx="994439" cy="307777"/>
          </a:xfrm>
          <a:prstGeom prst="rect">
            <a:avLst/>
          </a:prstGeom>
        </p:spPr>
        <p:txBody>
          <a:bodyPr wrap="none">
            <a:spAutoFit/>
          </a:bodyPr>
          <a:lstStyle/>
          <a:p>
            <a:pPr algn="ctr"/>
            <a:r>
              <a:rPr lang="en-US" altLang="ko-KR" sz="1400" dirty="0" smtClean="0"/>
              <a:t>Terminal B</a:t>
            </a:r>
            <a:endParaRPr lang="ko-KR" altLang="en-US" sz="1400" dirty="0"/>
          </a:p>
        </p:txBody>
      </p:sp>
      <p:sp>
        <p:nvSpPr>
          <p:cNvPr id="10" name="순서도: 자기 디스크 9"/>
          <p:cNvSpPr/>
          <p:nvPr/>
        </p:nvSpPr>
        <p:spPr>
          <a:xfrm>
            <a:off x="3881696" y="2420888"/>
            <a:ext cx="1266368" cy="748720"/>
          </a:xfrm>
          <a:prstGeom prst="flowChartMagneticDisk">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p:cNvSpPr/>
          <p:nvPr/>
        </p:nvSpPr>
        <p:spPr>
          <a:xfrm>
            <a:off x="4000678" y="2430944"/>
            <a:ext cx="1079142" cy="738664"/>
          </a:xfrm>
          <a:prstGeom prst="rect">
            <a:avLst/>
          </a:prstGeom>
        </p:spPr>
        <p:txBody>
          <a:bodyPr wrap="none">
            <a:spAutoFit/>
          </a:bodyPr>
          <a:lstStyle/>
          <a:p>
            <a:pPr algn="ctr"/>
            <a:r>
              <a:rPr lang="en-US" altLang="ko-KR" sz="1400" dirty="0" smtClean="0">
                <a:latin typeface="Arial Unicode MS" pitchFamily="50" charset="-127"/>
                <a:ea typeface="Arial Unicode MS" pitchFamily="50" charset="-127"/>
                <a:cs typeface="Arial Unicode MS" pitchFamily="50" charset="-127"/>
              </a:rPr>
              <a:t>MIH </a:t>
            </a:r>
          </a:p>
          <a:p>
            <a:pPr algn="ctr"/>
            <a:r>
              <a:rPr lang="en-US" altLang="ko-KR" sz="1400" dirty="0" smtClean="0">
                <a:latin typeface="Arial Unicode MS" pitchFamily="50" charset="-127"/>
                <a:ea typeface="Arial Unicode MS" pitchFamily="50" charset="-127"/>
                <a:cs typeface="Arial Unicode MS" pitchFamily="50" charset="-127"/>
              </a:rPr>
              <a:t>Information</a:t>
            </a:r>
          </a:p>
          <a:p>
            <a:pPr algn="ctr"/>
            <a:r>
              <a:rPr lang="en-US" altLang="ko-KR" sz="1400" dirty="0" smtClean="0">
                <a:latin typeface="Arial Unicode MS" pitchFamily="50" charset="-127"/>
                <a:ea typeface="Arial Unicode MS" pitchFamily="50" charset="-127"/>
                <a:cs typeface="Arial Unicode MS" pitchFamily="50" charset="-127"/>
              </a:rPr>
              <a:t>Server</a:t>
            </a:r>
            <a:endParaRPr lang="en-US" altLang="ko-KR" sz="1400" dirty="0">
              <a:latin typeface="Arial Unicode MS" pitchFamily="50" charset="-127"/>
              <a:ea typeface="Arial Unicode MS" pitchFamily="50" charset="-127"/>
              <a:cs typeface="Arial Unicode MS" pitchFamily="50" charset="-127"/>
            </a:endParaRPr>
          </a:p>
        </p:txBody>
      </p:sp>
      <p:sp>
        <p:nvSpPr>
          <p:cNvPr id="13" name="직사각형 12"/>
          <p:cNvSpPr/>
          <p:nvPr/>
        </p:nvSpPr>
        <p:spPr>
          <a:xfrm>
            <a:off x="5747417" y="4450420"/>
            <a:ext cx="903370" cy="32403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Unicode MS" pitchFamily="50" charset="-127"/>
                <a:ea typeface="Arial Unicode MS" pitchFamily="50" charset="-127"/>
                <a:cs typeface="Arial Unicode MS" pitchFamily="50" charset="-127"/>
              </a:rPr>
              <a:t>MIH </a:t>
            </a:r>
            <a:r>
              <a:rPr lang="en-US" altLang="ko-KR" sz="1400" dirty="0" err="1" smtClean="0">
                <a:solidFill>
                  <a:schemeClr val="tx1"/>
                </a:solidFill>
                <a:latin typeface="Arial Unicode MS" pitchFamily="50" charset="-127"/>
                <a:ea typeface="Arial Unicode MS" pitchFamily="50" charset="-127"/>
                <a:cs typeface="Arial Unicode MS" pitchFamily="50" charset="-127"/>
              </a:rPr>
              <a:t>PoS</a:t>
            </a:r>
            <a:endParaRPr lang="ko-KR" altLang="en-US" sz="1400" dirty="0">
              <a:solidFill>
                <a:schemeClr val="tx1"/>
              </a:solidFill>
              <a:latin typeface="Arial Unicode MS" pitchFamily="50" charset="-127"/>
              <a:ea typeface="Arial Unicode MS" pitchFamily="50" charset="-127"/>
              <a:cs typeface="Arial Unicode MS" pitchFamily="50" charset="-127"/>
            </a:endParaRPr>
          </a:p>
        </p:txBody>
      </p:sp>
      <p:sp>
        <p:nvSpPr>
          <p:cNvPr id="14" name="직사각형 13"/>
          <p:cNvSpPr/>
          <p:nvPr/>
        </p:nvSpPr>
        <p:spPr>
          <a:xfrm>
            <a:off x="2411760" y="5501921"/>
            <a:ext cx="658642" cy="307777"/>
          </a:xfrm>
          <a:prstGeom prst="rect">
            <a:avLst/>
          </a:prstGeom>
        </p:spPr>
        <p:txBody>
          <a:bodyPr wrap="none">
            <a:spAutoFit/>
          </a:bodyPr>
          <a:lstStyle/>
          <a:p>
            <a:pPr algn="ctr"/>
            <a:r>
              <a:rPr lang="en-US" altLang="ko-KR" sz="1400" dirty="0" err="1" smtClean="0"/>
              <a:t>PoA</a:t>
            </a:r>
            <a:r>
              <a:rPr lang="en-US" altLang="ko-KR" sz="1400" dirty="0" smtClean="0"/>
              <a:t> A</a:t>
            </a:r>
            <a:endParaRPr lang="ko-KR" altLang="en-US" sz="1400" dirty="0"/>
          </a:p>
        </p:txBody>
      </p:sp>
      <p:sp>
        <p:nvSpPr>
          <p:cNvPr id="15" name="직사각형 14"/>
          <p:cNvSpPr/>
          <p:nvPr/>
        </p:nvSpPr>
        <p:spPr>
          <a:xfrm>
            <a:off x="6199102" y="5360015"/>
            <a:ext cx="658898" cy="307777"/>
          </a:xfrm>
          <a:prstGeom prst="rect">
            <a:avLst/>
          </a:prstGeom>
        </p:spPr>
        <p:txBody>
          <a:bodyPr wrap="none">
            <a:spAutoFit/>
          </a:bodyPr>
          <a:lstStyle/>
          <a:p>
            <a:pPr algn="ctr"/>
            <a:r>
              <a:rPr lang="en-US" altLang="ko-KR" sz="1400" dirty="0" err="1" smtClean="0"/>
              <a:t>PoA</a:t>
            </a:r>
            <a:r>
              <a:rPr lang="en-US" altLang="ko-KR" sz="1400" dirty="0" smtClean="0"/>
              <a:t> B</a:t>
            </a:r>
            <a:endParaRPr lang="ko-KR" altLang="en-US" sz="1400" dirty="0"/>
          </a:p>
        </p:txBody>
      </p:sp>
      <p:grpSp>
        <p:nvGrpSpPr>
          <p:cNvPr id="37" name="그룹 36"/>
          <p:cNvGrpSpPr/>
          <p:nvPr/>
        </p:nvGrpSpPr>
        <p:grpSpPr>
          <a:xfrm>
            <a:off x="3051404" y="4774456"/>
            <a:ext cx="2971352" cy="1084988"/>
            <a:chOff x="3051404" y="4645298"/>
            <a:chExt cx="2971352" cy="1218394"/>
          </a:xfrm>
        </p:grpSpPr>
        <p:cxnSp>
          <p:nvCxnSpPr>
            <p:cNvPr id="16" name="직선 화살표 연결선 15"/>
            <p:cNvCxnSpPr/>
            <p:nvPr/>
          </p:nvCxnSpPr>
          <p:spPr>
            <a:xfrm flipH="1" flipV="1">
              <a:off x="3051404" y="4683064"/>
              <a:ext cx="8428" cy="1059171"/>
            </a:xfrm>
            <a:prstGeom prst="straightConnector1">
              <a:avLst/>
            </a:prstGeom>
            <a:ln w="38100">
              <a:solidFill>
                <a:schemeClr val="accent2"/>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flipH="1" flipV="1">
              <a:off x="6014328" y="4645298"/>
              <a:ext cx="8428" cy="1218394"/>
            </a:xfrm>
            <a:prstGeom prst="straightConnector1">
              <a:avLst/>
            </a:prstGeom>
            <a:ln w="38100">
              <a:solidFill>
                <a:schemeClr val="accent2"/>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8" name="직사각형 17"/>
          <p:cNvSpPr/>
          <p:nvPr/>
        </p:nvSpPr>
        <p:spPr>
          <a:xfrm>
            <a:off x="3295494" y="4653136"/>
            <a:ext cx="2451924" cy="584775"/>
          </a:xfrm>
          <a:prstGeom prst="rect">
            <a:avLst/>
          </a:prstGeom>
        </p:spPr>
        <p:txBody>
          <a:bodyPr wrap="square">
            <a:spAutoFit/>
          </a:bodyPr>
          <a:lstStyle/>
          <a:p>
            <a:pPr algn="ctr"/>
            <a:r>
              <a:rPr lang="en-US" altLang="ko-KR" sz="1600" dirty="0" smtClean="0"/>
              <a:t>WLAN/ WPAN/</a:t>
            </a:r>
            <a:r>
              <a:rPr lang="en-US" altLang="ko-KR" sz="1600" dirty="0" err="1" smtClean="0"/>
              <a:t>WiMAX</a:t>
            </a:r>
            <a:r>
              <a:rPr lang="en-US" altLang="ko-KR" sz="1600" dirty="0"/>
              <a:t>/</a:t>
            </a:r>
          </a:p>
          <a:p>
            <a:pPr algn="ctr"/>
            <a:r>
              <a:rPr lang="en-US" altLang="ko-KR" sz="1600" dirty="0" smtClean="0"/>
              <a:t>Cellular Network</a:t>
            </a:r>
            <a:endParaRPr lang="ko-KR" altLang="en-US" sz="1600" dirty="0"/>
          </a:p>
        </p:txBody>
      </p:sp>
      <p:pic>
        <p:nvPicPr>
          <p:cNvPr id="1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997" y="4844681"/>
            <a:ext cx="328862" cy="64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959" y="4774456"/>
            <a:ext cx="328862" cy="64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직사각형 20"/>
          <p:cNvSpPr/>
          <p:nvPr/>
        </p:nvSpPr>
        <p:spPr>
          <a:xfrm>
            <a:off x="3080564" y="5252294"/>
            <a:ext cx="2919370" cy="523220"/>
          </a:xfrm>
          <a:prstGeom prst="rect">
            <a:avLst/>
          </a:prstGeom>
        </p:spPr>
        <p:txBody>
          <a:bodyPr wrap="square">
            <a:spAutoFit/>
          </a:bodyPr>
          <a:lstStyle/>
          <a:p>
            <a:pPr algn="ctr"/>
            <a:r>
              <a:rPr lang="en-US" altLang="ko-KR" sz="1400" dirty="0" smtClean="0">
                <a:solidFill>
                  <a:srgbClr val="00B050"/>
                </a:solidFill>
                <a:latin typeface="Arial" pitchFamily="34" charset="0"/>
                <a:cs typeface="Arial" pitchFamily="34" charset="0"/>
              </a:rPr>
              <a:t>Selection of D2D communication and assignment of radio resource </a:t>
            </a:r>
            <a:endParaRPr lang="ko-KR" altLang="en-US" sz="1400" dirty="0">
              <a:solidFill>
                <a:srgbClr val="00B050"/>
              </a:solidFill>
              <a:latin typeface="Arial" pitchFamily="34" charset="0"/>
              <a:cs typeface="Arial" pitchFamily="34" charset="0"/>
            </a:endParaRPr>
          </a:p>
        </p:txBody>
      </p:sp>
      <p:cxnSp>
        <p:nvCxnSpPr>
          <p:cNvPr id="24" name="직선 화살표 연결선 23"/>
          <p:cNvCxnSpPr>
            <a:stCxn id="34" idx="1"/>
            <a:endCxn id="12" idx="0"/>
          </p:cNvCxnSpPr>
          <p:nvPr/>
        </p:nvCxnSpPr>
        <p:spPr>
          <a:xfrm flipH="1">
            <a:off x="2843808" y="3883297"/>
            <a:ext cx="672137" cy="604889"/>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a:endCxn id="13" idx="0"/>
          </p:cNvCxnSpPr>
          <p:nvPr/>
        </p:nvCxnSpPr>
        <p:spPr>
          <a:xfrm>
            <a:off x="5530970" y="3933543"/>
            <a:ext cx="668132" cy="5168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직사각형 25"/>
          <p:cNvSpPr/>
          <p:nvPr/>
        </p:nvSpPr>
        <p:spPr>
          <a:xfrm>
            <a:off x="2994391" y="4078813"/>
            <a:ext cx="3089777" cy="646331"/>
          </a:xfrm>
          <a:prstGeom prst="rect">
            <a:avLst/>
          </a:prstGeom>
        </p:spPr>
        <p:txBody>
          <a:bodyPr wrap="square">
            <a:spAutoFit/>
          </a:bodyPr>
          <a:lstStyle/>
          <a:p>
            <a:pPr algn="ctr"/>
            <a:r>
              <a:rPr lang="en-US" altLang="ko-KR" sz="1200" dirty="0" smtClean="0">
                <a:solidFill>
                  <a:srgbClr val="00B050"/>
                </a:solidFill>
                <a:latin typeface="Arial" pitchFamily="34" charset="0"/>
                <a:cs typeface="Arial" pitchFamily="34" charset="0"/>
              </a:rPr>
              <a:t>Request for selection of D2D communication and resource management of NADC</a:t>
            </a:r>
            <a:endParaRPr lang="ko-KR" altLang="en-US" sz="1200" dirty="0">
              <a:solidFill>
                <a:srgbClr val="00B050"/>
              </a:solidFill>
              <a:latin typeface="Arial" pitchFamily="34" charset="0"/>
              <a:cs typeface="Arial" pitchFamily="34" charset="0"/>
            </a:endParaRPr>
          </a:p>
        </p:txBody>
      </p:sp>
      <p:sp>
        <p:nvSpPr>
          <p:cNvPr id="28" name="직사각형 27"/>
          <p:cNvSpPr/>
          <p:nvPr/>
        </p:nvSpPr>
        <p:spPr>
          <a:xfrm>
            <a:off x="7016970" y="4821407"/>
            <a:ext cx="1731494" cy="954107"/>
          </a:xfrm>
          <a:prstGeom prst="rect">
            <a:avLst/>
          </a:prstGeom>
        </p:spPr>
        <p:txBody>
          <a:bodyPr wrap="square">
            <a:spAutoFit/>
          </a:bodyPr>
          <a:lstStyle/>
          <a:p>
            <a:pPr algn="ctr"/>
            <a:r>
              <a:rPr lang="en-US" altLang="ko-KR" sz="1400" dirty="0" smtClean="0">
                <a:solidFill>
                  <a:srgbClr val="FF0000"/>
                </a:solidFill>
                <a:latin typeface="Arial" pitchFamily="34" charset="0"/>
                <a:cs typeface="Arial" pitchFamily="34" charset="0"/>
              </a:rPr>
              <a:t>Configuration information for connecting to peer node (Terminal A)</a:t>
            </a:r>
            <a:endParaRPr lang="ko-KR" altLang="en-US" sz="1400" dirty="0">
              <a:solidFill>
                <a:srgbClr val="FF0000"/>
              </a:solidFill>
              <a:latin typeface="Arial" pitchFamily="34" charset="0"/>
              <a:cs typeface="Arial" pitchFamily="34" charset="0"/>
            </a:endParaRPr>
          </a:p>
        </p:txBody>
      </p:sp>
      <p:sp>
        <p:nvSpPr>
          <p:cNvPr id="29" name="왼쪽/오른쪽 화살표 28"/>
          <p:cNvSpPr/>
          <p:nvPr/>
        </p:nvSpPr>
        <p:spPr>
          <a:xfrm>
            <a:off x="3328227" y="6117262"/>
            <a:ext cx="2251885" cy="38789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p:cNvSpPr/>
          <p:nvPr/>
        </p:nvSpPr>
        <p:spPr>
          <a:xfrm>
            <a:off x="3367143" y="5828123"/>
            <a:ext cx="2429476" cy="338554"/>
          </a:xfrm>
          <a:prstGeom prst="rect">
            <a:avLst/>
          </a:prstGeom>
        </p:spPr>
        <p:txBody>
          <a:bodyPr wrap="square">
            <a:spAutoFit/>
          </a:bodyPr>
          <a:lstStyle/>
          <a:p>
            <a:pPr algn="ctr"/>
            <a:r>
              <a:rPr lang="en-US" altLang="ko-KR" sz="1600" dirty="0" smtClean="0">
                <a:solidFill>
                  <a:srgbClr val="0070C0"/>
                </a:solidFill>
                <a:latin typeface="Arial" pitchFamily="34" charset="0"/>
                <a:cs typeface="Arial" pitchFamily="34" charset="0"/>
              </a:rPr>
              <a:t>D2D Communication</a:t>
            </a:r>
            <a:endParaRPr lang="ko-KR" altLang="en-US" sz="1600" dirty="0">
              <a:solidFill>
                <a:srgbClr val="0070C0"/>
              </a:solidFill>
              <a:latin typeface="Arial" pitchFamily="34" charset="0"/>
              <a:cs typeface="Arial" pitchFamily="34" charset="0"/>
            </a:endParaRPr>
          </a:p>
        </p:txBody>
      </p:sp>
      <p:sp>
        <p:nvSpPr>
          <p:cNvPr id="12" name="직사각형 11"/>
          <p:cNvSpPr/>
          <p:nvPr/>
        </p:nvSpPr>
        <p:spPr>
          <a:xfrm>
            <a:off x="2392123" y="4488186"/>
            <a:ext cx="903370" cy="32403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Unicode MS" pitchFamily="50" charset="-127"/>
                <a:ea typeface="Arial Unicode MS" pitchFamily="50" charset="-127"/>
                <a:cs typeface="Arial Unicode MS" pitchFamily="50" charset="-127"/>
              </a:rPr>
              <a:t>MIH </a:t>
            </a:r>
            <a:r>
              <a:rPr lang="en-US" altLang="ko-KR" sz="1400" dirty="0" err="1" smtClean="0">
                <a:solidFill>
                  <a:schemeClr val="tx1"/>
                </a:solidFill>
                <a:latin typeface="Arial Unicode MS" pitchFamily="50" charset="-127"/>
                <a:ea typeface="Arial Unicode MS" pitchFamily="50" charset="-127"/>
                <a:cs typeface="Arial Unicode MS" pitchFamily="50" charset="-127"/>
              </a:rPr>
              <a:t>PoS</a:t>
            </a:r>
            <a:endParaRPr lang="ko-KR" altLang="en-US" sz="1400" dirty="0">
              <a:solidFill>
                <a:schemeClr val="tx1"/>
              </a:solidFill>
              <a:latin typeface="Arial Unicode MS" pitchFamily="50" charset="-127"/>
              <a:ea typeface="Arial Unicode MS" pitchFamily="50" charset="-127"/>
              <a:cs typeface="Arial Unicode MS" pitchFamily="50" charset="-127"/>
            </a:endParaRPr>
          </a:p>
        </p:txBody>
      </p:sp>
      <p:sp>
        <p:nvSpPr>
          <p:cNvPr id="34" name="직사각형 33"/>
          <p:cNvSpPr/>
          <p:nvPr/>
        </p:nvSpPr>
        <p:spPr>
          <a:xfrm>
            <a:off x="3515945" y="3654893"/>
            <a:ext cx="2064167" cy="45680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Unicode MS" pitchFamily="50" charset="-127"/>
                <a:ea typeface="Arial Unicode MS" pitchFamily="50" charset="-127"/>
                <a:cs typeface="Arial Unicode MS" pitchFamily="50" charset="-127"/>
              </a:rPr>
              <a:t>Service Provider Server</a:t>
            </a:r>
          </a:p>
          <a:p>
            <a:pPr algn="ctr"/>
            <a:r>
              <a:rPr lang="en-US" altLang="ko-KR" sz="1400" dirty="0" smtClean="0">
                <a:solidFill>
                  <a:schemeClr val="tx1"/>
                </a:solidFill>
                <a:latin typeface="Arial Unicode MS" pitchFamily="50" charset="-127"/>
                <a:ea typeface="Arial Unicode MS" pitchFamily="50" charset="-127"/>
                <a:cs typeface="Arial Unicode MS" pitchFamily="50" charset="-127"/>
              </a:rPr>
              <a:t>(MIH </a:t>
            </a:r>
            <a:r>
              <a:rPr lang="en-US" altLang="ko-KR" sz="1400" dirty="0" err="1" smtClean="0">
                <a:solidFill>
                  <a:schemeClr val="tx1"/>
                </a:solidFill>
                <a:latin typeface="Arial Unicode MS" pitchFamily="50" charset="-127"/>
                <a:ea typeface="Arial Unicode MS" pitchFamily="50" charset="-127"/>
                <a:cs typeface="Arial Unicode MS" pitchFamily="50" charset="-127"/>
              </a:rPr>
              <a:t>PoS</a:t>
            </a:r>
            <a:r>
              <a:rPr lang="en-US" altLang="ko-KR" sz="1400" dirty="0" smtClean="0">
                <a:solidFill>
                  <a:schemeClr val="tx1"/>
                </a:solidFill>
                <a:latin typeface="Arial Unicode MS" pitchFamily="50" charset="-127"/>
                <a:ea typeface="Arial Unicode MS" pitchFamily="50" charset="-127"/>
                <a:cs typeface="Arial Unicode MS" pitchFamily="50" charset="-127"/>
              </a:rPr>
              <a:t>)</a:t>
            </a:r>
            <a:endParaRPr lang="ko-KR" altLang="en-US" sz="1400" dirty="0">
              <a:solidFill>
                <a:schemeClr val="tx1"/>
              </a:solidFill>
              <a:latin typeface="Arial Unicode MS" pitchFamily="50" charset="-127"/>
              <a:ea typeface="Arial Unicode MS" pitchFamily="50" charset="-127"/>
              <a:cs typeface="Arial Unicode MS" pitchFamily="50" charset="-127"/>
            </a:endParaRPr>
          </a:p>
        </p:txBody>
      </p:sp>
      <p:cxnSp>
        <p:nvCxnSpPr>
          <p:cNvPr id="35" name="직선 화살표 연결선 34"/>
          <p:cNvCxnSpPr>
            <a:stCxn id="34" idx="0"/>
          </p:cNvCxnSpPr>
          <p:nvPr/>
        </p:nvCxnSpPr>
        <p:spPr>
          <a:xfrm flipV="1">
            <a:off x="4548029" y="3169609"/>
            <a:ext cx="17862" cy="48528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직사각형 44"/>
          <p:cNvSpPr/>
          <p:nvPr/>
        </p:nvSpPr>
        <p:spPr>
          <a:xfrm>
            <a:off x="4499992" y="3425024"/>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p:cNvSpPr/>
          <p:nvPr/>
        </p:nvSpPr>
        <p:spPr>
          <a:xfrm>
            <a:off x="2741316" y="3337247"/>
            <a:ext cx="3756750" cy="307777"/>
          </a:xfrm>
          <a:prstGeom prst="rect">
            <a:avLst/>
          </a:prstGeom>
        </p:spPr>
        <p:txBody>
          <a:bodyPr wrap="square">
            <a:spAutoFit/>
          </a:bodyPr>
          <a:lstStyle/>
          <a:p>
            <a:pPr algn="ctr"/>
            <a:r>
              <a:rPr lang="en-US" altLang="ko-KR" sz="1400" dirty="0" smtClean="0">
                <a:solidFill>
                  <a:srgbClr val="FF0000"/>
                </a:solidFill>
                <a:latin typeface="Arial" pitchFamily="34" charset="0"/>
                <a:cs typeface="Arial" pitchFamily="34" charset="0"/>
              </a:rPr>
              <a:t>Request for peer discovery of mobile nodes</a:t>
            </a:r>
            <a:endParaRPr lang="ko-KR" altLang="en-US" sz="1400" dirty="0">
              <a:solidFill>
                <a:srgbClr val="FF0000"/>
              </a:solidFill>
              <a:latin typeface="Arial" pitchFamily="34" charset="0"/>
              <a:cs typeface="Arial" pitchFamily="34" charset="0"/>
            </a:endParaRPr>
          </a:p>
        </p:txBody>
      </p:sp>
      <p:sp>
        <p:nvSpPr>
          <p:cNvPr id="47" name="자유형 46"/>
          <p:cNvSpPr/>
          <p:nvPr/>
        </p:nvSpPr>
        <p:spPr>
          <a:xfrm>
            <a:off x="5153114" y="2803021"/>
            <a:ext cx="2306516" cy="3418317"/>
          </a:xfrm>
          <a:custGeom>
            <a:avLst/>
            <a:gdLst>
              <a:gd name="connsiteX0" fmla="*/ 0 w 2306516"/>
              <a:gd name="connsiteY0" fmla="*/ 0 h 3418317"/>
              <a:gd name="connsiteX1" fmla="*/ 2093720 w 2306516"/>
              <a:gd name="connsiteY1" fmla="*/ 922945 h 3418317"/>
              <a:gd name="connsiteX2" fmla="*/ 2119357 w 2306516"/>
              <a:gd name="connsiteY2" fmla="*/ 2153540 h 3418317"/>
              <a:gd name="connsiteX3" fmla="*/ 1059679 w 2306516"/>
              <a:gd name="connsiteY3" fmla="*/ 3418317 h 3418317"/>
              <a:gd name="connsiteX4" fmla="*/ 1059679 w 2306516"/>
              <a:gd name="connsiteY4" fmla="*/ 3418317 h 341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516" h="3418317">
                <a:moveTo>
                  <a:pt x="0" y="0"/>
                </a:moveTo>
                <a:cubicBezTo>
                  <a:pt x="870247" y="282011"/>
                  <a:pt x="1740494" y="564022"/>
                  <a:pt x="2093720" y="922945"/>
                </a:cubicBezTo>
                <a:cubicBezTo>
                  <a:pt x="2446946" y="1281868"/>
                  <a:pt x="2291697" y="1737645"/>
                  <a:pt x="2119357" y="2153540"/>
                </a:cubicBezTo>
                <a:cubicBezTo>
                  <a:pt x="1947017" y="2569435"/>
                  <a:pt x="1059679" y="3418317"/>
                  <a:pt x="1059679" y="3418317"/>
                </a:cubicBezTo>
                <a:lnTo>
                  <a:pt x="1059679" y="3418317"/>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8" name="자유형 47"/>
          <p:cNvSpPr/>
          <p:nvPr/>
        </p:nvSpPr>
        <p:spPr>
          <a:xfrm flipH="1">
            <a:off x="1658984" y="2778590"/>
            <a:ext cx="2205671" cy="3418317"/>
          </a:xfrm>
          <a:custGeom>
            <a:avLst/>
            <a:gdLst>
              <a:gd name="connsiteX0" fmla="*/ 0 w 2306516"/>
              <a:gd name="connsiteY0" fmla="*/ 0 h 3418317"/>
              <a:gd name="connsiteX1" fmla="*/ 2093720 w 2306516"/>
              <a:gd name="connsiteY1" fmla="*/ 922945 h 3418317"/>
              <a:gd name="connsiteX2" fmla="*/ 2119357 w 2306516"/>
              <a:gd name="connsiteY2" fmla="*/ 2153540 h 3418317"/>
              <a:gd name="connsiteX3" fmla="*/ 1059679 w 2306516"/>
              <a:gd name="connsiteY3" fmla="*/ 3418317 h 3418317"/>
              <a:gd name="connsiteX4" fmla="*/ 1059679 w 2306516"/>
              <a:gd name="connsiteY4" fmla="*/ 3418317 h 3418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516" h="3418317">
                <a:moveTo>
                  <a:pt x="0" y="0"/>
                </a:moveTo>
                <a:cubicBezTo>
                  <a:pt x="870247" y="282011"/>
                  <a:pt x="1740494" y="564022"/>
                  <a:pt x="2093720" y="922945"/>
                </a:cubicBezTo>
                <a:cubicBezTo>
                  <a:pt x="2446946" y="1281868"/>
                  <a:pt x="2291697" y="1737645"/>
                  <a:pt x="2119357" y="2153540"/>
                </a:cubicBezTo>
                <a:cubicBezTo>
                  <a:pt x="1947017" y="2569435"/>
                  <a:pt x="1059679" y="3418317"/>
                  <a:pt x="1059679" y="3418317"/>
                </a:cubicBezTo>
                <a:lnTo>
                  <a:pt x="1059679" y="3418317"/>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9" name="직사각형 48"/>
          <p:cNvSpPr/>
          <p:nvPr/>
        </p:nvSpPr>
        <p:spPr>
          <a:xfrm>
            <a:off x="464242" y="4869160"/>
            <a:ext cx="1731494" cy="954107"/>
          </a:xfrm>
          <a:prstGeom prst="rect">
            <a:avLst/>
          </a:prstGeom>
        </p:spPr>
        <p:txBody>
          <a:bodyPr wrap="square">
            <a:spAutoFit/>
          </a:bodyPr>
          <a:lstStyle/>
          <a:p>
            <a:pPr algn="ctr"/>
            <a:r>
              <a:rPr lang="en-US" altLang="ko-KR" sz="1400" dirty="0" smtClean="0">
                <a:solidFill>
                  <a:srgbClr val="FF0000"/>
                </a:solidFill>
                <a:latin typeface="Arial" pitchFamily="34" charset="0"/>
                <a:cs typeface="Arial" pitchFamily="34" charset="0"/>
              </a:rPr>
              <a:t>Configuration information for connecting to peer node (Terminal B)</a:t>
            </a:r>
            <a:endParaRPr lang="ko-KR" altLang="en-US"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007616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Conclusions</a:t>
            </a:r>
            <a:endParaRPr lang="ko-KR" altLang="en-US" sz="3200" dirty="0"/>
          </a:p>
        </p:txBody>
      </p:sp>
      <p:sp>
        <p:nvSpPr>
          <p:cNvPr id="3" name="내용 개체 틀 2"/>
          <p:cNvSpPr>
            <a:spLocks noGrp="1"/>
          </p:cNvSpPr>
          <p:nvPr>
            <p:ph idx="1"/>
          </p:nvPr>
        </p:nvSpPr>
        <p:spPr>
          <a:xfrm>
            <a:off x="251520" y="1143000"/>
            <a:ext cx="8640960" cy="5181600"/>
          </a:xfrm>
        </p:spPr>
        <p:txBody>
          <a:bodyPr/>
          <a:lstStyle/>
          <a:p>
            <a:pPr algn="just"/>
            <a:r>
              <a:rPr lang="en-US" altLang="ko-KR" sz="3200" dirty="0" smtClean="0">
                <a:sym typeface="Wingdings" pitchFamily="2" charset="2"/>
              </a:rPr>
              <a:t>This contribution presented NADC use cases of various service providers and network operators.</a:t>
            </a:r>
          </a:p>
          <a:p>
            <a:pPr lvl="1" algn="just">
              <a:buFont typeface="Wingdings" panose="05000000000000000000" pitchFamily="2" charset="2"/>
              <a:buChar char="Ø"/>
            </a:pPr>
            <a:r>
              <a:rPr lang="en-US" altLang="ko-KR" sz="2800" dirty="0">
                <a:sym typeface="Wingdings" pitchFamily="2" charset="2"/>
              </a:rPr>
              <a:t>NADC of Social Network Service </a:t>
            </a:r>
            <a:r>
              <a:rPr lang="en-US" altLang="ko-KR" sz="2800" dirty="0" smtClean="0">
                <a:sym typeface="Wingdings" pitchFamily="2" charset="2"/>
              </a:rPr>
              <a:t>Providers</a:t>
            </a:r>
          </a:p>
          <a:p>
            <a:pPr lvl="1" algn="just">
              <a:buFont typeface="Wingdings" panose="05000000000000000000" pitchFamily="2" charset="2"/>
              <a:buChar char="Ø"/>
            </a:pPr>
            <a:r>
              <a:rPr lang="en-US" altLang="ko-KR" sz="2800" dirty="0"/>
              <a:t>NADC of Advertisement </a:t>
            </a:r>
            <a:r>
              <a:rPr lang="en-US" altLang="ko-KR" sz="2800" dirty="0" smtClean="0"/>
              <a:t>Providers</a:t>
            </a:r>
          </a:p>
          <a:p>
            <a:pPr lvl="1" algn="just">
              <a:buFont typeface="Wingdings" panose="05000000000000000000" pitchFamily="2" charset="2"/>
              <a:buChar char="Ø"/>
            </a:pPr>
            <a:r>
              <a:rPr lang="en-US" altLang="ko-KR" sz="2800" dirty="0"/>
              <a:t>NADC of Public Safety Service </a:t>
            </a:r>
            <a:r>
              <a:rPr lang="en-US" altLang="ko-KR" sz="2800" dirty="0" smtClean="0"/>
              <a:t>Providers</a:t>
            </a:r>
          </a:p>
          <a:p>
            <a:pPr lvl="1" algn="just">
              <a:buFont typeface="Wingdings" panose="05000000000000000000" pitchFamily="2" charset="2"/>
              <a:buChar char="Ø"/>
            </a:pPr>
            <a:r>
              <a:rPr lang="en-US" altLang="ko-KR" sz="2800" dirty="0"/>
              <a:t>NADC of Content Service </a:t>
            </a:r>
            <a:r>
              <a:rPr lang="en-US" altLang="ko-KR" sz="2800" dirty="0" smtClean="0"/>
              <a:t>Providers</a:t>
            </a:r>
          </a:p>
          <a:p>
            <a:pPr lvl="1" algn="just">
              <a:buFont typeface="Wingdings" panose="05000000000000000000" pitchFamily="2" charset="2"/>
              <a:buChar char="Ø"/>
            </a:pPr>
            <a:r>
              <a:rPr lang="en-US" altLang="ko-KR" sz="2800" dirty="0" smtClean="0">
                <a:sym typeface="Wingdings" pitchFamily="2" charset="2"/>
              </a:rPr>
              <a:t>NADC of Network Operators</a:t>
            </a:r>
            <a:endParaRPr lang="en-US" altLang="ko-KR" sz="2800" dirty="0">
              <a:sym typeface="Wingdings" pitchFamily="2" charset="2"/>
            </a:endParaRPr>
          </a:p>
          <a:p>
            <a:pPr algn="just"/>
            <a:r>
              <a:rPr lang="en-US" altLang="ko-KR" sz="3200" dirty="0" smtClean="0">
                <a:sym typeface="Wingdings" pitchFamily="2" charset="2"/>
              </a:rPr>
              <a:t>MIH framework can provide a good platform for NADC.</a:t>
            </a:r>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13</a:t>
            </a:fld>
            <a:endParaRPr lang="en-US" altLang="ja-JP">
              <a:solidFill>
                <a:srgbClr val="000000"/>
              </a:solidFill>
            </a:endParaRPr>
          </a:p>
        </p:txBody>
      </p:sp>
    </p:spTree>
    <p:extLst>
      <p:ext uri="{BB962C8B-B14F-4D97-AF65-F5344CB8AC3E}">
        <p14:creationId xmlns:p14="http://schemas.microsoft.com/office/powerpoint/2010/main" val="5202214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Appendix</a:t>
            </a:r>
            <a:endParaRPr lang="ko-KR" altLang="en-US" dirty="0"/>
          </a:p>
        </p:txBody>
      </p:sp>
      <p:sp>
        <p:nvSpPr>
          <p:cNvPr id="3" name="내용 개체 틀 2"/>
          <p:cNvSpPr>
            <a:spLocks noGrp="1"/>
          </p:cNvSpPr>
          <p:nvPr>
            <p:ph idx="1"/>
          </p:nvPr>
        </p:nvSpPr>
        <p:spPr>
          <a:xfrm>
            <a:off x="422275" y="1143000"/>
            <a:ext cx="8299450" cy="413792"/>
          </a:xfrm>
        </p:spPr>
        <p:txBody>
          <a:bodyPr/>
          <a:lstStyle/>
          <a:p>
            <a:r>
              <a:rPr lang="en-US" altLang="ko-KR" dirty="0" smtClean="0"/>
              <a:t>Cooperation between Cisco and Facebook</a:t>
            </a:r>
            <a:endParaRPr lang="ko-KR" altLang="en-US" dirty="0"/>
          </a:p>
        </p:txBody>
      </p:sp>
      <p:sp>
        <p:nvSpPr>
          <p:cNvPr id="5" name="슬라이드 번호 개체 틀 4"/>
          <p:cNvSpPr>
            <a:spLocks noGrp="1"/>
          </p:cNvSpPr>
          <p:nvPr>
            <p:ph type="sldNum" sz="quarter" idx="11"/>
          </p:nvPr>
        </p:nvSpPr>
        <p:spPr/>
        <p:txBody>
          <a:bodyPr/>
          <a:lstStyle/>
          <a:p>
            <a:fld id="{F29C0F80-CD8F-472D-AFB6-6F74E86F726D}" type="slidenum">
              <a:rPr lang="en-US" altLang="ja-JP" smtClean="0">
                <a:solidFill>
                  <a:srgbClr val="000000"/>
                </a:solidFill>
              </a:rPr>
              <a:pPr/>
              <a:t>14</a:t>
            </a:fld>
            <a:endParaRPr lang="en-US" altLang="ja-JP">
              <a:solidFill>
                <a:srgbClr val="00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4546650" cy="482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512" y="2199462"/>
            <a:ext cx="4248472" cy="310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직선 연결선 5"/>
          <p:cNvCxnSpPr/>
          <p:nvPr/>
        </p:nvCxnSpPr>
        <p:spPr>
          <a:xfrm>
            <a:off x="7127776" y="4985597"/>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4751512" y="5137997"/>
            <a:ext cx="4248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p:nvPr/>
        </p:nvCxnSpPr>
        <p:spPr>
          <a:xfrm>
            <a:off x="4797882" y="5301208"/>
            <a:ext cx="9361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4048524" y="635569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107504" y="6522827"/>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직사각형 9"/>
          <p:cNvSpPr/>
          <p:nvPr/>
        </p:nvSpPr>
        <p:spPr>
          <a:xfrm>
            <a:off x="4824490" y="5445224"/>
            <a:ext cx="4103486" cy="307777"/>
          </a:xfrm>
          <a:prstGeom prst="rect">
            <a:avLst/>
          </a:prstGeom>
        </p:spPr>
        <p:txBody>
          <a:bodyPr wrap="square">
            <a:spAutoFit/>
          </a:bodyPr>
          <a:lstStyle/>
          <a:p>
            <a:r>
              <a:rPr lang="en-US" altLang="ko-KR" sz="1400" dirty="0" smtClean="0"/>
              <a:t>Ref. </a:t>
            </a:r>
            <a:r>
              <a:rPr lang="en-US" altLang="ko-KR" sz="1400" dirty="0">
                <a:hlinkClick r:id="rId4"/>
              </a:rPr>
              <a:t>http://techcrunch.com/2013/10/02/facebook-wifi/</a:t>
            </a:r>
            <a:r>
              <a:rPr lang="en-US" altLang="ko-KR" sz="1400" dirty="0"/>
              <a:t> </a:t>
            </a:r>
            <a:endParaRPr lang="ko-KR" altLang="en-US" sz="1400" dirty="0"/>
          </a:p>
        </p:txBody>
      </p:sp>
    </p:spTree>
    <p:extLst>
      <p:ext uri="{BB962C8B-B14F-4D97-AF65-F5344CB8AC3E}">
        <p14:creationId xmlns:p14="http://schemas.microsoft.com/office/powerpoint/2010/main" val="11283717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Appendix (Continued)</a:t>
            </a:r>
            <a:endParaRPr lang="ko-KR" altLang="en-US" dirty="0"/>
          </a:p>
        </p:txBody>
      </p:sp>
      <p:sp>
        <p:nvSpPr>
          <p:cNvPr id="3" name="내용 개체 틀 2"/>
          <p:cNvSpPr>
            <a:spLocks noGrp="1"/>
          </p:cNvSpPr>
          <p:nvPr>
            <p:ph idx="1"/>
          </p:nvPr>
        </p:nvSpPr>
        <p:spPr>
          <a:xfrm>
            <a:off x="422275" y="1143000"/>
            <a:ext cx="8299450" cy="701824"/>
          </a:xfrm>
        </p:spPr>
        <p:txBody>
          <a:bodyPr/>
          <a:lstStyle/>
          <a:p>
            <a:r>
              <a:rPr lang="en-US" altLang="ko-KR" dirty="0" smtClean="0"/>
              <a:t>Advertisement by using D2D communication</a:t>
            </a:r>
            <a:endParaRPr lang="ko-KR" altLang="en-US" dirty="0"/>
          </a:p>
        </p:txBody>
      </p:sp>
      <p:sp>
        <p:nvSpPr>
          <p:cNvPr id="5" name="슬라이드 번호 개체 틀 4"/>
          <p:cNvSpPr>
            <a:spLocks noGrp="1"/>
          </p:cNvSpPr>
          <p:nvPr>
            <p:ph type="sldNum" sz="quarter" idx="11"/>
          </p:nvPr>
        </p:nvSpPr>
        <p:spPr/>
        <p:txBody>
          <a:bodyPr/>
          <a:lstStyle/>
          <a:p>
            <a:fld id="{F29C0F80-CD8F-472D-AFB6-6F74E86F726D}" type="slidenum">
              <a:rPr lang="en-US" altLang="ja-JP" smtClean="0">
                <a:solidFill>
                  <a:srgbClr val="000000"/>
                </a:solidFill>
              </a:rPr>
              <a:pPr/>
              <a:t>15</a:t>
            </a:fld>
            <a:endParaRPr lang="en-US" altLang="ja-JP">
              <a:solidFill>
                <a:srgbClr val="000000"/>
              </a:solidFill>
            </a:endParaRPr>
          </a:p>
        </p:txBody>
      </p:sp>
      <p:sp>
        <p:nvSpPr>
          <p:cNvPr id="6" name="TextBox 5"/>
          <p:cNvSpPr txBox="1"/>
          <p:nvPr/>
        </p:nvSpPr>
        <p:spPr>
          <a:xfrm>
            <a:off x="467544" y="1844824"/>
            <a:ext cx="4104456" cy="646331"/>
          </a:xfrm>
          <a:prstGeom prst="rect">
            <a:avLst/>
          </a:prstGeom>
          <a:noFill/>
        </p:spPr>
        <p:txBody>
          <a:bodyPr wrap="square" rtlCol="0">
            <a:spAutoFit/>
          </a:bodyPr>
          <a:lstStyle/>
          <a:p>
            <a:r>
              <a:rPr lang="en-US" altLang="ko-KR" dirty="0" smtClean="0"/>
              <a:t>BT-Pusher of Device Gate in China</a:t>
            </a:r>
          </a:p>
          <a:p>
            <a:pPr marL="285750" indent="-285750">
              <a:buFont typeface="Wingdings" pitchFamily="2" charset="2"/>
              <a:buChar char="Ø"/>
            </a:pPr>
            <a:r>
              <a:rPr lang="en-US" altLang="ko-KR" dirty="0" smtClean="0"/>
              <a:t>Advertisement using Bluetooth </a:t>
            </a:r>
            <a:endParaRPr lang="ko-KR"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942084"/>
            <a:ext cx="4192303" cy="264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www.dailydooh.com/wp-content/uploads/2011/02/isign.broad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229" y="2942084"/>
            <a:ext cx="4476750" cy="2647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01433" y="1885060"/>
            <a:ext cx="4329546" cy="646331"/>
          </a:xfrm>
          <a:prstGeom prst="rect">
            <a:avLst/>
          </a:prstGeom>
          <a:noFill/>
        </p:spPr>
        <p:txBody>
          <a:bodyPr wrap="square" rtlCol="0">
            <a:spAutoFit/>
          </a:bodyPr>
          <a:lstStyle/>
          <a:p>
            <a:r>
              <a:rPr lang="en-US" altLang="ko-KR" dirty="0" err="1" smtClean="0"/>
              <a:t>ISign</a:t>
            </a:r>
            <a:r>
              <a:rPr lang="en-US" altLang="ko-KR" dirty="0" smtClean="0"/>
              <a:t> media in Canada</a:t>
            </a:r>
          </a:p>
          <a:p>
            <a:pPr marL="285750" indent="-285750">
              <a:buFont typeface="Wingdings" pitchFamily="2" charset="2"/>
              <a:buChar char="Ø"/>
            </a:pPr>
            <a:r>
              <a:rPr lang="en-US" altLang="ko-KR" dirty="0" smtClean="0"/>
              <a:t>Advertisement using Bluetooth and Wi-Fi </a:t>
            </a:r>
            <a:endParaRPr lang="ko-KR" altLang="en-US" dirty="0"/>
          </a:p>
        </p:txBody>
      </p:sp>
      <p:sp>
        <p:nvSpPr>
          <p:cNvPr id="7" name="직사각형 6"/>
          <p:cNvSpPr/>
          <p:nvPr/>
        </p:nvSpPr>
        <p:spPr>
          <a:xfrm>
            <a:off x="4499992" y="5589240"/>
            <a:ext cx="4638834" cy="369332"/>
          </a:xfrm>
          <a:prstGeom prst="rect">
            <a:avLst/>
          </a:prstGeom>
        </p:spPr>
        <p:txBody>
          <a:bodyPr wrap="none">
            <a:spAutoFit/>
          </a:bodyPr>
          <a:lstStyle/>
          <a:p>
            <a:r>
              <a:rPr lang="en-US" altLang="ko-KR" dirty="0" smtClean="0"/>
              <a:t>Ref. </a:t>
            </a:r>
            <a:r>
              <a:rPr lang="en-US" altLang="ko-KR" dirty="0">
                <a:hlinkClick r:id="rId4"/>
              </a:rPr>
              <a:t>http://www.dailydooh.com/archives/41807</a:t>
            </a:r>
            <a:r>
              <a:rPr lang="en-US" altLang="ko-KR" dirty="0"/>
              <a:t> </a:t>
            </a:r>
            <a:endParaRPr lang="ko-KR" altLang="en-US" dirty="0"/>
          </a:p>
        </p:txBody>
      </p:sp>
      <p:sp>
        <p:nvSpPr>
          <p:cNvPr id="8" name="직사각형 7"/>
          <p:cNvSpPr/>
          <p:nvPr/>
        </p:nvSpPr>
        <p:spPr>
          <a:xfrm>
            <a:off x="251519" y="5589240"/>
            <a:ext cx="4302709" cy="369332"/>
          </a:xfrm>
          <a:prstGeom prst="rect">
            <a:avLst/>
          </a:prstGeom>
        </p:spPr>
        <p:txBody>
          <a:bodyPr wrap="square">
            <a:spAutoFit/>
          </a:bodyPr>
          <a:lstStyle/>
          <a:p>
            <a:r>
              <a:rPr lang="en-US" altLang="ko-KR" dirty="0" smtClean="0"/>
              <a:t>Ref.  </a:t>
            </a:r>
            <a:r>
              <a:rPr lang="en-US" altLang="ko-KR" dirty="0" smtClean="0">
                <a:hlinkClick r:id="rId5"/>
              </a:rPr>
              <a:t>http</a:t>
            </a:r>
            <a:r>
              <a:rPr lang="en-US" altLang="ko-KR" dirty="0">
                <a:hlinkClick r:id="rId5"/>
              </a:rPr>
              <a:t>://www.bt-pusher.com/</a:t>
            </a:r>
            <a:r>
              <a:rPr lang="en-US" altLang="ko-KR" dirty="0"/>
              <a:t> </a:t>
            </a:r>
            <a:endParaRPr lang="ko-KR" altLang="en-US" dirty="0"/>
          </a:p>
        </p:txBody>
      </p:sp>
    </p:spTree>
    <p:extLst>
      <p:ext uri="{BB962C8B-B14F-4D97-AF65-F5344CB8AC3E}">
        <p14:creationId xmlns:p14="http://schemas.microsoft.com/office/powerpoint/2010/main" val="12063147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1"/>
          </p:nvPr>
        </p:nvSpPr>
        <p:spPr>
          <a:noFill/>
        </p:spPr>
        <p:txBody>
          <a:bodyPr/>
          <a:lstStyle/>
          <a:p>
            <a:fld id="{BE78C5E8-8C35-4A85-BF87-71E4D39BF386}" type="slidenum">
              <a:rPr lang="en-US" altLang="ja-JP">
                <a:solidFill>
                  <a:srgbClr val="000000"/>
                </a:solidFill>
              </a:rPr>
              <a:pPr/>
              <a:t>2</a:t>
            </a:fld>
            <a:endParaRPr lang="en-US" altLang="ja-JP">
              <a:solidFill>
                <a:srgbClr val="000000"/>
              </a:solidFill>
            </a:endParaRPr>
          </a:p>
        </p:txBody>
      </p:sp>
      <p:sp>
        <p:nvSpPr>
          <p:cNvPr id="3076" name="Rectangle 3"/>
          <p:cNvSpPr>
            <a:spLocks noChangeArrowheads="1"/>
          </p:cNvSpPr>
          <p:nvPr/>
        </p:nvSpPr>
        <p:spPr bwMode="auto">
          <a:xfrm>
            <a:off x="381000" y="990600"/>
            <a:ext cx="8493125" cy="5334000"/>
          </a:xfrm>
          <a:prstGeom prst="rect">
            <a:avLst/>
          </a:prstGeom>
          <a:solidFill>
            <a:srgbClr val="66CCFF"/>
          </a:solidFill>
          <a:ln w="12700">
            <a:noFill/>
            <a:miter lim="800000"/>
            <a:headEnd/>
            <a:tailEnd/>
          </a:ln>
        </p:spPr>
        <p:txBody>
          <a:bodyPr lIns="90488" tIns="44450" rIns="90488" bIns="44450"/>
          <a:lstStyle/>
          <a:p>
            <a:pPr marL="666750" lvl="1" indent="-195263" defTabSz="762000" fontAlgn="base" latinLnBrk="0">
              <a:lnSpc>
                <a:spcPct val="80000"/>
              </a:lnSpc>
              <a:spcBef>
                <a:spcPct val="0"/>
              </a:spcBef>
              <a:spcAft>
                <a:spcPct val="0"/>
              </a:spcAft>
              <a:buClr>
                <a:srgbClr val="618FFD"/>
              </a:buClr>
              <a:buSzPct val="75000"/>
            </a:pPr>
            <a:r>
              <a:rPr lang="en-US" altLang="ja-JP" sz="2400" b="1" dirty="0">
                <a:solidFill>
                  <a:srgbClr val="000000"/>
                </a:solidFill>
                <a:latin typeface="Times New Roman" pitchFamily="18" charset="0"/>
                <a:ea typeface="ＭＳ Ｐゴシック" pitchFamily="50" charset="-128"/>
                <a:cs typeface="Times New Roman" pitchFamily="18" charset="0"/>
              </a:rPr>
              <a:t>IEEE 802.21 presentation release statements</a:t>
            </a:r>
            <a:endParaRPr lang="en-US" altLang="ja-JP" sz="2400" dirty="0">
              <a:solidFill>
                <a:srgbClr val="000000"/>
              </a:solidFill>
              <a:latin typeface="Times New Roman" pitchFamily="18" charset="0"/>
              <a:ea typeface="ＭＳ Ｐゴシック" pitchFamily="50" charset="-128"/>
              <a:cs typeface="Times New Roman" pitchFamily="18" charset="0"/>
            </a:endParaRPr>
          </a:p>
          <a:p>
            <a:pPr marL="280988" indent="-280988" algn="just" defTabSz="762000" fontAlgn="base" latinLnBrk="0">
              <a:lnSpc>
                <a:spcPct val="80000"/>
              </a:lnSpc>
              <a:spcBef>
                <a:spcPct val="40000"/>
              </a:spcBef>
              <a:spcAft>
                <a:spcPct val="0"/>
              </a:spcAft>
              <a:buClr>
                <a:srgbClr val="FAFD00"/>
              </a:buClr>
              <a:buSzPct val="200000"/>
            </a:pPr>
            <a:r>
              <a:rPr lang="en-US" altLang="ja-JP" sz="1600" dirty="0">
                <a:solidFill>
                  <a:srgbClr val="000000"/>
                </a:solidFill>
                <a:latin typeface="Times New Roman" pitchFamily="18" charset="0"/>
                <a:ea typeface="ＭＳ Ｐゴシック" pitchFamily="50" charset="-128"/>
                <a:cs typeface="Times New Roman"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fontAlgn="base" latinLnBrk="0">
              <a:lnSpc>
                <a:spcPct val="80000"/>
              </a:lnSpc>
              <a:spcBef>
                <a:spcPct val="40000"/>
              </a:spcBef>
              <a:spcAft>
                <a:spcPct val="0"/>
              </a:spcAft>
              <a:buClr>
                <a:srgbClr val="FAFD00"/>
              </a:buClr>
              <a:buSzPct val="200000"/>
            </a:pPr>
            <a:r>
              <a:rPr lang="en-US" altLang="ja-JP" sz="1600" dirty="0">
                <a:solidFill>
                  <a:srgbClr val="000000"/>
                </a:solidFill>
                <a:latin typeface="Times New Roman" pitchFamily="18" charset="0"/>
                <a:ea typeface="ＭＳ Ｐゴシック" pitchFamily="50" charset="-128"/>
                <a:cs typeface="Times New Roman" pitchFamily="18" charset="0"/>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802.21.</a:t>
            </a:r>
          </a:p>
          <a:p>
            <a:pPr marL="280988" indent="-280988" defTabSz="762000" fontAlgn="base" latinLnBrk="0">
              <a:lnSpc>
                <a:spcPct val="80000"/>
              </a:lnSpc>
              <a:spcBef>
                <a:spcPct val="40000"/>
              </a:spcBef>
              <a:spcAft>
                <a:spcPct val="0"/>
              </a:spcAft>
              <a:buClr>
                <a:srgbClr val="FAFD00"/>
              </a:buClr>
              <a:buSzPct val="200000"/>
            </a:pPr>
            <a:r>
              <a:rPr lang="en-US" altLang="ja-JP" sz="1600" dirty="0">
                <a:solidFill>
                  <a:srgbClr val="000000"/>
                </a:solidFill>
                <a:latin typeface="Times New Roman" pitchFamily="18" charset="0"/>
                <a:ea typeface="ＭＳ Ｐゴシック" pitchFamily="50" charset="-128"/>
                <a:cs typeface="Times New Roman" pitchFamily="18" charset="0"/>
              </a:rPr>
              <a:t>The contributor is familiar with IEEE patent policy, as stated in </a:t>
            </a:r>
            <a:r>
              <a:rPr lang="en-US" altLang="ja-JP" sz="1600" dirty="0">
                <a:solidFill>
                  <a:srgbClr val="000000"/>
                </a:solidFill>
                <a:latin typeface="Times New Roman" pitchFamily="18" charset="0"/>
                <a:ea typeface="ＭＳ Ｐゴシック" pitchFamily="50" charset="-128"/>
                <a:cs typeface="Times New Roman" pitchFamily="18" charset="0"/>
                <a:hlinkClick r:id="rId3"/>
              </a:rPr>
              <a:t>Section 6 of the IEEE-SA Standards Board bylaws</a:t>
            </a:r>
            <a:r>
              <a:rPr lang="en-US" altLang="ja-JP" sz="1600" dirty="0">
                <a:solidFill>
                  <a:srgbClr val="000099"/>
                </a:solidFill>
                <a:latin typeface="Times New Roman" pitchFamily="18" charset="0"/>
                <a:ea typeface="ＭＳ Ｐゴシック" pitchFamily="50" charset="-128"/>
                <a:cs typeface="Times New Roman" pitchFamily="18" charset="0"/>
              </a:rPr>
              <a:t> </a:t>
            </a:r>
            <a:r>
              <a:rPr lang="en-US" altLang="ja-JP" sz="1600" dirty="0">
                <a:solidFill>
                  <a:srgbClr val="000000"/>
                </a:solidFill>
                <a:latin typeface="Times New Roman" pitchFamily="18" charset="0"/>
                <a:ea typeface="ＭＳ Ｐゴシック" pitchFamily="50" charset="-128"/>
                <a:cs typeface="Times New Roman" pitchFamily="18" charset="0"/>
              </a:rPr>
              <a:t>&lt;</a:t>
            </a:r>
            <a:r>
              <a:rPr lang="en-US" altLang="ja-JP" sz="1600" dirty="0">
                <a:solidFill>
                  <a:srgbClr val="000000"/>
                </a:solidFill>
                <a:latin typeface="Times New Roman" pitchFamily="18" charset="0"/>
                <a:ea typeface="ＭＳ Ｐゴシック" pitchFamily="50" charset="-128"/>
                <a:cs typeface="Times New Roman" pitchFamily="18" charset="0"/>
                <a:hlinkClick r:id="rId4"/>
              </a:rPr>
              <a:t>http://standards.ieee.org/guides/bylaws/sect6-7.html#6</a:t>
            </a:r>
            <a:r>
              <a:rPr lang="en-US" altLang="ja-JP" sz="1600" dirty="0">
                <a:solidFill>
                  <a:srgbClr val="000000"/>
                </a:solidFill>
                <a:latin typeface="Times New Roman" pitchFamily="18" charset="0"/>
                <a:ea typeface="ＭＳ Ｐゴシック" pitchFamily="50" charset="-128"/>
                <a:cs typeface="Times New Roman" pitchFamily="18" charset="0"/>
              </a:rPr>
              <a:t>&gt; and in </a:t>
            </a:r>
            <a:r>
              <a:rPr lang="en-US" altLang="ja-JP" sz="1600" i="1" dirty="0">
                <a:solidFill>
                  <a:srgbClr val="000000"/>
                </a:solidFill>
                <a:latin typeface="Times New Roman" pitchFamily="18" charset="0"/>
                <a:ea typeface="ＭＳ Ｐゴシック" pitchFamily="50" charset="-128"/>
                <a:cs typeface="Times New Roman" pitchFamily="18" charset="0"/>
              </a:rPr>
              <a:t>Understanding Patent Issues During IEEE Standards Development</a:t>
            </a:r>
            <a:r>
              <a:rPr lang="en-US" altLang="ja-JP" sz="1600" dirty="0">
                <a:solidFill>
                  <a:srgbClr val="000000"/>
                </a:solidFill>
                <a:latin typeface="Times New Roman" pitchFamily="18" charset="0"/>
                <a:ea typeface="ＭＳ Ｐゴシック" pitchFamily="50" charset="-128"/>
                <a:cs typeface="Times New Roman" pitchFamily="18" charset="0"/>
              </a:rPr>
              <a:t> </a:t>
            </a:r>
            <a:r>
              <a:rPr lang="en-US" altLang="ja-JP" sz="1600" dirty="0">
                <a:solidFill>
                  <a:srgbClr val="000000"/>
                </a:solidFill>
                <a:latin typeface="Times New Roman" pitchFamily="18" charset="0"/>
                <a:ea typeface="ＭＳ Ｐゴシック" pitchFamily="50" charset="-128"/>
                <a:cs typeface="Times New Roman" pitchFamily="18" charset="0"/>
                <a:hlinkClick r:id="rId5"/>
              </a:rPr>
              <a:t>http://standards.ieee.org/board/pat/faq.pdf</a:t>
            </a:r>
            <a:r>
              <a:rPr lang="en-US" altLang="ja-JP" sz="1600" dirty="0">
                <a:solidFill>
                  <a:srgbClr val="000000"/>
                </a:solidFill>
                <a:latin typeface="Times New Roman" pitchFamily="18" charset="0"/>
                <a:ea typeface="ＭＳ Ｐゴシック" pitchFamily="50" charset="-128"/>
                <a:cs typeface="Times New Roman" pitchFamily="18" charset="0"/>
              </a:rPr>
              <a:t>&gt; </a:t>
            </a:r>
          </a:p>
        </p:txBody>
      </p:sp>
    </p:spTree>
    <p:extLst>
      <p:ext uri="{BB962C8B-B14F-4D97-AF65-F5344CB8AC3E}">
        <p14:creationId xmlns:p14="http://schemas.microsoft.com/office/powerpoint/2010/main" val="29675257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smtClean="0"/>
              <a:t>Use Cases of Device-to-Device (D2D) Communications</a:t>
            </a:r>
            <a:endParaRPr lang="ko-KR" altLang="en-US" sz="2400" dirty="0"/>
          </a:p>
        </p:txBody>
      </p:sp>
      <p:sp>
        <p:nvSpPr>
          <p:cNvPr id="5" name="슬라이드 번호 개체 틀 4"/>
          <p:cNvSpPr>
            <a:spLocks noGrp="1"/>
          </p:cNvSpPr>
          <p:nvPr>
            <p:ph type="sldNum" sz="quarter" idx="11"/>
          </p:nvPr>
        </p:nvSpPr>
        <p:spPr/>
        <p:txBody>
          <a:bodyPr/>
          <a:lstStyle/>
          <a:p>
            <a:fld id="{F29C0F80-CD8F-472D-AFB6-6F74E86F726D}" type="slidenum">
              <a:rPr lang="en-US" altLang="ja-JP" smtClean="0">
                <a:solidFill>
                  <a:srgbClr val="000000"/>
                </a:solidFill>
              </a:rPr>
              <a:pPr/>
              <a:t>3</a:t>
            </a:fld>
            <a:endParaRPr lang="en-US" altLang="ja-JP">
              <a:solidFill>
                <a:srgbClr val="000000"/>
              </a:solidFill>
            </a:endParaRPr>
          </a:p>
        </p:txBody>
      </p:sp>
      <p:sp>
        <p:nvSpPr>
          <p:cNvPr id="97" name="내용 개체 틀 2"/>
          <p:cNvSpPr>
            <a:spLocks noGrp="1"/>
          </p:cNvSpPr>
          <p:nvPr/>
        </p:nvSpPr>
        <p:spPr bwMode="auto">
          <a:xfrm>
            <a:off x="251520" y="1058307"/>
            <a:ext cx="4320480" cy="23209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a:lstStyle>
          <a:p>
            <a:pPr marL="457200" indent="-457200">
              <a:buFont typeface="+mj-lt"/>
              <a:buAutoNum type="arabicPeriod"/>
            </a:pPr>
            <a:r>
              <a:rPr lang="en-US" altLang="ko-KR" sz="2000" dirty="0" smtClean="0"/>
              <a:t>Social Networking</a:t>
            </a:r>
            <a:endParaRPr lang="en-US" altLang="ko-KR" sz="2000" dirty="0"/>
          </a:p>
          <a:p>
            <a:pPr lvl="1">
              <a:buFont typeface="Wingdings" pitchFamily="2" charset="2"/>
              <a:buChar char="Ø"/>
            </a:pPr>
            <a:r>
              <a:rPr lang="en-US" altLang="ko-KR" sz="1600" dirty="0" smtClean="0"/>
              <a:t>Example: Local group chatting</a:t>
            </a:r>
            <a:endParaRPr lang="ko-KR" altLang="en-US" sz="1600" dirty="0"/>
          </a:p>
          <a:p>
            <a:pPr marL="457200" indent="-457200">
              <a:buFont typeface="+mj-lt"/>
              <a:buAutoNum type="arabicPeriod"/>
            </a:pPr>
            <a:endParaRPr lang="en-US" altLang="ko-KR" sz="2000" dirty="0" smtClean="0"/>
          </a:p>
        </p:txBody>
      </p:sp>
      <p:sp>
        <p:nvSpPr>
          <p:cNvPr id="98" name="내용 개체 틀 4"/>
          <p:cNvSpPr>
            <a:spLocks noGrp="1"/>
          </p:cNvSpPr>
          <p:nvPr/>
        </p:nvSpPr>
        <p:spPr bwMode="auto">
          <a:xfrm>
            <a:off x="4571999" y="1058307"/>
            <a:ext cx="4752529" cy="23209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a:lstStyle>
          <a:p>
            <a:pPr marL="457200" indent="-457200">
              <a:buFont typeface="+mj-lt"/>
              <a:buAutoNum type="arabicPeriod" startAt="2"/>
            </a:pPr>
            <a:r>
              <a:rPr lang="en-US" altLang="ko-KR" sz="2000" dirty="0" smtClean="0"/>
              <a:t>Advertisement</a:t>
            </a:r>
          </a:p>
          <a:p>
            <a:pPr marL="842962" lvl="1" indent="-457200">
              <a:buFont typeface="Wingdings" pitchFamily="2" charset="2"/>
              <a:buChar char="Ø"/>
            </a:pPr>
            <a:r>
              <a:rPr lang="en-US" altLang="ko-KR" sz="1600" dirty="0" smtClean="0"/>
              <a:t>Example: Advertisement form nearby shops</a:t>
            </a:r>
            <a:endParaRPr lang="en-US" altLang="ko-KR" sz="2000" dirty="0" smtClean="0"/>
          </a:p>
          <a:p>
            <a:pPr lvl="1"/>
            <a:endParaRPr lang="ko-KR" altLang="en-US" dirty="0"/>
          </a:p>
        </p:txBody>
      </p:sp>
      <p:sp>
        <p:nvSpPr>
          <p:cNvPr id="99" name="내용 개체 틀 5"/>
          <p:cNvSpPr>
            <a:spLocks noGrp="1"/>
          </p:cNvSpPr>
          <p:nvPr/>
        </p:nvSpPr>
        <p:spPr bwMode="auto">
          <a:xfrm>
            <a:off x="251520" y="3429000"/>
            <a:ext cx="4320480" cy="2423557"/>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a:lstStyle>
          <a:p>
            <a:pPr marL="457200" indent="-457200">
              <a:buFont typeface="+mj-lt"/>
              <a:buAutoNum type="arabicPeriod" startAt="3"/>
            </a:pPr>
            <a:r>
              <a:rPr lang="en-US" altLang="ko-KR" sz="2000" dirty="0" smtClean="0"/>
              <a:t>Public Safety</a:t>
            </a:r>
            <a:endParaRPr lang="en-US" altLang="ko-KR" sz="2000" dirty="0"/>
          </a:p>
          <a:p>
            <a:pPr lvl="1">
              <a:buFont typeface="Wingdings" pitchFamily="2" charset="2"/>
              <a:buChar char="Ø"/>
            </a:pPr>
            <a:r>
              <a:rPr lang="en-US" altLang="ko-KR" sz="1600" dirty="0" smtClean="0"/>
              <a:t>Example: Emergency Service &amp; Alarm</a:t>
            </a:r>
            <a:endParaRPr lang="ko-KR" altLang="en-US" sz="1600" dirty="0"/>
          </a:p>
        </p:txBody>
      </p:sp>
      <p:sp>
        <p:nvSpPr>
          <p:cNvPr id="100" name="내용 개체 틀 6"/>
          <p:cNvSpPr>
            <a:spLocks noGrp="1"/>
          </p:cNvSpPr>
          <p:nvPr/>
        </p:nvSpPr>
        <p:spPr bwMode="auto">
          <a:xfrm>
            <a:off x="4572000" y="3531632"/>
            <a:ext cx="4303841" cy="2561664"/>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a:lstStyle>
          <a:p>
            <a:pPr marL="457200" indent="-457200">
              <a:buFont typeface="+mj-lt"/>
              <a:buAutoNum type="arabicPeriod" startAt="4"/>
            </a:pPr>
            <a:r>
              <a:rPr lang="en-US" altLang="ko-KR" sz="2000" dirty="0" smtClean="0"/>
              <a:t>Data Sharing </a:t>
            </a:r>
          </a:p>
          <a:p>
            <a:pPr lvl="1">
              <a:buFont typeface="Wingdings" pitchFamily="2" charset="2"/>
              <a:buChar char="Ø"/>
            </a:pPr>
            <a:r>
              <a:rPr lang="en-US" altLang="ko-KR" sz="1600" dirty="0" smtClean="0"/>
              <a:t>Example: Content sharing</a:t>
            </a:r>
            <a:endParaRPr lang="ko-KR" altLang="en-US" sz="1600" dirty="0"/>
          </a:p>
        </p:txBody>
      </p:sp>
      <p:pic>
        <p:nvPicPr>
          <p:cNvPr id="101" name="Picture 3"/>
          <p:cNvPicPr>
            <a:picLocks noChangeAspect="1" noChangeArrowheads="1"/>
          </p:cNvPicPr>
          <p:nvPr/>
        </p:nvPicPr>
        <p:blipFill>
          <a:blip r:embed="rId2" cstate="print"/>
          <a:srcRect/>
          <a:stretch>
            <a:fillRect/>
          </a:stretch>
        </p:blipFill>
        <p:spPr bwMode="auto">
          <a:xfrm>
            <a:off x="643045" y="4168315"/>
            <a:ext cx="2825980" cy="1785950"/>
          </a:xfrm>
          <a:prstGeom prst="rect">
            <a:avLst/>
          </a:prstGeom>
          <a:noFill/>
          <a:ln w="9525">
            <a:noFill/>
            <a:miter lim="800000"/>
            <a:headEnd/>
            <a:tailEnd/>
          </a:ln>
          <a:effectLst/>
        </p:spPr>
      </p:pic>
      <p:grpSp>
        <p:nvGrpSpPr>
          <p:cNvPr id="103" name="그룹 102"/>
          <p:cNvGrpSpPr/>
          <p:nvPr/>
        </p:nvGrpSpPr>
        <p:grpSpPr>
          <a:xfrm>
            <a:off x="1606448" y="1742500"/>
            <a:ext cx="1481141" cy="1576392"/>
            <a:chOff x="2967038" y="2024059"/>
            <a:chExt cx="1676401" cy="1833564"/>
          </a:xfrm>
        </p:grpSpPr>
        <p:grpSp>
          <p:nvGrpSpPr>
            <p:cNvPr id="111" name="그룹 110"/>
            <p:cNvGrpSpPr/>
            <p:nvPr/>
          </p:nvGrpSpPr>
          <p:grpSpPr>
            <a:xfrm>
              <a:off x="2967038" y="2500310"/>
              <a:ext cx="1676401" cy="1357313"/>
              <a:chOff x="2967038" y="2500310"/>
              <a:chExt cx="1676401" cy="1357313"/>
            </a:xfrm>
          </p:grpSpPr>
          <p:sp>
            <p:nvSpPr>
              <p:cNvPr id="113" name="TextBox 6"/>
              <p:cNvSpPr txBox="1"/>
              <p:nvPr/>
            </p:nvSpPr>
            <p:spPr>
              <a:xfrm>
                <a:off x="3378550" y="2937687"/>
                <a:ext cx="646331" cy="276998"/>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u="sng" dirty="0" smtClean="0">
                    <a:solidFill>
                      <a:schemeClr val="accent6">
                        <a:lumMod val="75000"/>
                      </a:schemeClr>
                    </a:solidFill>
                  </a:rPr>
                  <a:t>Friends</a:t>
                </a:r>
                <a:endParaRPr lang="ko-KR" altLang="en-US" u="sng" dirty="0">
                  <a:solidFill>
                    <a:schemeClr val="accent6">
                      <a:lumMod val="75000"/>
                    </a:schemeClr>
                  </a:solidFill>
                </a:endParaRPr>
              </a:p>
            </p:txBody>
          </p:sp>
          <p:grpSp>
            <p:nvGrpSpPr>
              <p:cNvPr id="114" name="그룹 113"/>
              <p:cNvGrpSpPr>
                <a:grpSpLocks/>
              </p:cNvGrpSpPr>
              <p:nvPr/>
            </p:nvGrpSpPr>
            <p:grpSpPr bwMode="auto">
              <a:xfrm>
                <a:off x="2967038" y="2500310"/>
                <a:ext cx="1676401" cy="1357313"/>
                <a:chOff x="928662" y="4929198"/>
                <a:chExt cx="1676409" cy="1357322"/>
              </a:xfrm>
            </p:grpSpPr>
            <p:pic>
              <p:nvPicPr>
                <p:cNvPr id="115" name="그림 114" descr="People1.png"/>
                <p:cNvPicPr>
                  <a:picLocks noChangeAspect="1"/>
                </p:cNvPicPr>
                <p:nvPr/>
              </p:nvPicPr>
              <p:blipFill>
                <a:blip r:embed="rId3" cstate="print"/>
                <a:srcRect/>
                <a:stretch>
                  <a:fillRect/>
                </a:stretch>
              </p:blipFill>
              <p:spPr bwMode="auto">
                <a:xfrm>
                  <a:off x="928662" y="4929198"/>
                  <a:ext cx="390525" cy="457200"/>
                </a:xfrm>
                <a:prstGeom prst="rect">
                  <a:avLst/>
                </a:prstGeom>
                <a:noFill/>
                <a:ln w="9525">
                  <a:noFill/>
                  <a:miter lim="800000"/>
                  <a:headEnd/>
                  <a:tailEnd/>
                </a:ln>
              </p:spPr>
            </p:pic>
            <p:pic>
              <p:nvPicPr>
                <p:cNvPr id="116" name="그림 115" descr="People2.png"/>
                <p:cNvPicPr>
                  <a:picLocks noChangeAspect="1"/>
                </p:cNvPicPr>
                <p:nvPr/>
              </p:nvPicPr>
              <p:blipFill>
                <a:blip r:embed="rId4" cstate="print"/>
                <a:srcRect/>
                <a:stretch>
                  <a:fillRect/>
                </a:stretch>
              </p:blipFill>
              <p:spPr bwMode="auto">
                <a:xfrm>
                  <a:off x="1571600" y="5772170"/>
                  <a:ext cx="390525" cy="514350"/>
                </a:xfrm>
                <a:prstGeom prst="rect">
                  <a:avLst/>
                </a:prstGeom>
                <a:noFill/>
                <a:ln w="9525">
                  <a:noFill/>
                  <a:miter lim="800000"/>
                  <a:headEnd/>
                  <a:tailEnd/>
                </a:ln>
              </p:spPr>
            </p:pic>
            <p:pic>
              <p:nvPicPr>
                <p:cNvPr id="117" name="그림 116" descr="People3.png"/>
                <p:cNvPicPr>
                  <a:picLocks noChangeAspect="1"/>
                </p:cNvPicPr>
                <p:nvPr/>
              </p:nvPicPr>
              <p:blipFill>
                <a:blip r:embed="rId5" cstate="print"/>
                <a:srcRect/>
                <a:stretch>
                  <a:fillRect/>
                </a:stretch>
              </p:blipFill>
              <p:spPr bwMode="auto">
                <a:xfrm>
                  <a:off x="2214546" y="4929198"/>
                  <a:ext cx="390525" cy="457200"/>
                </a:xfrm>
                <a:prstGeom prst="rect">
                  <a:avLst/>
                </a:prstGeom>
                <a:noFill/>
                <a:ln w="9525">
                  <a:noFill/>
                  <a:miter lim="800000"/>
                  <a:headEnd/>
                  <a:tailEnd/>
                </a:ln>
              </p:spPr>
            </p:pic>
            <p:cxnSp>
              <p:nvCxnSpPr>
                <p:cNvPr id="118" name="직선 연결선 117"/>
                <p:cNvCxnSpPr/>
                <p:nvPr/>
              </p:nvCxnSpPr>
              <p:spPr>
                <a:xfrm>
                  <a:off x="1319189" y="5157800"/>
                  <a:ext cx="895355" cy="0"/>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119" name="직선 연결선 118"/>
                <p:cNvCxnSpPr>
                  <a:endCxn id="116" idx="3"/>
                </p:cNvCxnSpPr>
                <p:nvPr/>
              </p:nvCxnSpPr>
              <p:spPr>
                <a:xfrm rot="5400000">
                  <a:off x="1864496" y="5484032"/>
                  <a:ext cx="642944" cy="447683"/>
                </a:xfrm>
                <a:prstGeom prst="line">
                  <a:avLst/>
                </a:prstGeom>
                <a:noFill/>
                <a:ln w="9525" cap="flat" cmpd="sng" algn="ctr">
                  <a:solidFill>
                    <a:srgbClr val="4BACC6">
                      <a:lumMod val="75000"/>
                    </a:srgbClr>
                  </a:solidFill>
                  <a:prstDash val="solid"/>
                  <a:headEnd type="triangle" w="med" len="med"/>
                  <a:tailEnd type="triangle" w="med" len="med"/>
                </a:ln>
                <a:effectLst/>
              </p:spPr>
            </p:cxnSp>
            <p:cxnSp>
              <p:nvCxnSpPr>
                <p:cNvPr id="120" name="직선 연결선 119"/>
                <p:cNvCxnSpPr>
                  <a:endCxn id="116" idx="1"/>
                </p:cNvCxnSpPr>
                <p:nvPr/>
              </p:nvCxnSpPr>
              <p:spPr>
                <a:xfrm rot="16200000" flipH="1">
                  <a:off x="1026292" y="5484036"/>
                  <a:ext cx="642944" cy="447674"/>
                </a:xfrm>
                <a:prstGeom prst="line">
                  <a:avLst/>
                </a:prstGeom>
                <a:noFill/>
                <a:ln w="9525" cap="flat" cmpd="sng" algn="ctr">
                  <a:solidFill>
                    <a:srgbClr val="4BACC6">
                      <a:lumMod val="75000"/>
                    </a:srgbClr>
                  </a:solidFill>
                  <a:prstDash val="solid"/>
                  <a:headEnd type="triangle" w="med" len="med"/>
                  <a:tailEnd type="triangle" w="med" len="med"/>
                </a:ln>
                <a:effectLst/>
              </p:spPr>
            </p:cxnSp>
          </p:grpSp>
        </p:grpSp>
        <p:pic>
          <p:nvPicPr>
            <p:cNvPr id="112" name="그림 111" descr="campusicon2.jpg"/>
            <p:cNvPicPr>
              <a:picLocks noChangeAspect="1"/>
            </p:cNvPicPr>
            <p:nvPr/>
          </p:nvPicPr>
          <p:blipFill>
            <a:blip r:embed="rId6" cstate="print"/>
            <a:stretch>
              <a:fillRect/>
            </a:stretch>
          </p:blipFill>
          <p:spPr>
            <a:xfrm>
              <a:off x="3479133" y="2024059"/>
              <a:ext cx="664239" cy="476247"/>
            </a:xfrm>
            <a:prstGeom prst="rect">
              <a:avLst/>
            </a:prstGeom>
          </p:spPr>
        </p:pic>
      </p:grpSp>
      <p:sp>
        <p:nvSpPr>
          <p:cNvPr id="105" name="TextBox 31"/>
          <p:cNvSpPr txBox="1"/>
          <p:nvPr/>
        </p:nvSpPr>
        <p:spPr>
          <a:xfrm>
            <a:off x="2557707" y="5550852"/>
            <a:ext cx="1253690" cy="26161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100" dirty="0" err="1" smtClean="0">
                <a:solidFill>
                  <a:srgbClr val="FF0000"/>
                </a:solidFill>
              </a:rPr>
              <a:t>SoS</a:t>
            </a:r>
            <a:r>
              <a:rPr lang="en-US" altLang="ko-KR" sz="1100" dirty="0" smtClean="0">
                <a:solidFill>
                  <a:srgbClr val="FF0000"/>
                </a:solidFill>
              </a:rPr>
              <a:t> message</a:t>
            </a:r>
            <a:endParaRPr lang="ko-KR" altLang="en-US" sz="1100" dirty="0">
              <a:solidFill>
                <a:srgbClr val="FF0000"/>
              </a:solidFill>
            </a:endParaRPr>
          </a:p>
        </p:txBody>
      </p:sp>
      <p:sp>
        <p:nvSpPr>
          <p:cNvPr id="107" name="TextBox 33"/>
          <p:cNvSpPr txBox="1"/>
          <p:nvPr/>
        </p:nvSpPr>
        <p:spPr>
          <a:xfrm>
            <a:off x="842118" y="6170875"/>
            <a:ext cx="7142158"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dirty="0"/>
              <a:t>Ref. </a:t>
            </a:r>
            <a:r>
              <a:rPr lang="en-US" altLang="ko-KR" sz="1600" dirty="0" smtClean="0"/>
              <a:t>15-12-0046-01-0008</a:t>
            </a:r>
            <a:r>
              <a:rPr lang="en-US" altLang="ko-KR" sz="1600" dirty="0"/>
              <a:t>, </a:t>
            </a:r>
            <a:r>
              <a:rPr lang="en-US" altLang="ko-KR" sz="1600" dirty="0" smtClean="0"/>
              <a:t>“PAC Introduction.” </a:t>
            </a:r>
            <a:endParaRPr lang="ko-KR" altLang="en-US" sz="1600" dirty="0"/>
          </a:p>
        </p:txBody>
      </p:sp>
      <p:sp>
        <p:nvSpPr>
          <p:cNvPr id="108" name="TextBox 34"/>
          <p:cNvSpPr txBox="1"/>
          <p:nvPr/>
        </p:nvSpPr>
        <p:spPr>
          <a:xfrm>
            <a:off x="2629715" y="4260518"/>
            <a:ext cx="1253690" cy="261610"/>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100" dirty="0" err="1" smtClean="0">
                <a:solidFill>
                  <a:srgbClr val="FF0000"/>
                </a:solidFill>
              </a:rPr>
              <a:t>SoS</a:t>
            </a:r>
            <a:r>
              <a:rPr lang="en-US" altLang="ko-KR" sz="1100" dirty="0" smtClean="0">
                <a:solidFill>
                  <a:srgbClr val="FF0000"/>
                </a:solidFill>
              </a:rPr>
              <a:t> message</a:t>
            </a:r>
            <a:endParaRPr lang="ko-KR" altLang="en-US" sz="1100" dirty="0">
              <a:solidFill>
                <a:srgbClr val="FF0000"/>
              </a:solidFill>
            </a:endParaRPr>
          </a:p>
        </p:txBody>
      </p:sp>
      <p:grpSp>
        <p:nvGrpSpPr>
          <p:cNvPr id="147" name="그룹 146"/>
          <p:cNvGrpSpPr/>
          <p:nvPr/>
        </p:nvGrpSpPr>
        <p:grpSpPr>
          <a:xfrm>
            <a:off x="4677916" y="1700808"/>
            <a:ext cx="4320480" cy="2063853"/>
            <a:chOff x="428596" y="3071810"/>
            <a:chExt cx="4714908" cy="2851064"/>
          </a:xfrm>
        </p:grpSpPr>
        <p:grpSp>
          <p:nvGrpSpPr>
            <p:cNvPr id="148" name="그룹 126"/>
            <p:cNvGrpSpPr/>
            <p:nvPr/>
          </p:nvGrpSpPr>
          <p:grpSpPr>
            <a:xfrm>
              <a:off x="428596" y="3071810"/>
              <a:ext cx="4714908" cy="2851064"/>
              <a:chOff x="571472" y="3945961"/>
              <a:chExt cx="4714908" cy="2851064"/>
            </a:xfrm>
          </p:grpSpPr>
          <p:pic>
            <p:nvPicPr>
              <p:cNvPr id="151"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01340" y="4780065"/>
                <a:ext cx="1760469" cy="1213238"/>
              </a:xfrm>
              <a:prstGeom prst="rect">
                <a:avLst/>
              </a:prstGeom>
              <a:noFill/>
              <a:ln w="9525">
                <a:noFill/>
                <a:miter lim="800000"/>
                <a:headEnd/>
                <a:tailEnd/>
              </a:ln>
            </p:spPr>
          </p:pic>
          <p:pic>
            <p:nvPicPr>
              <p:cNvPr id="152" name="Picture 4"/>
              <p:cNvPicPr>
                <a:picLocks noChangeAspect="1" noChangeArrowheads="1"/>
              </p:cNvPicPr>
              <p:nvPr/>
            </p:nvPicPr>
            <p:blipFill>
              <a:blip r:embed="rId8" cstate="print"/>
              <a:srcRect/>
              <a:stretch>
                <a:fillRect/>
              </a:stretch>
            </p:blipFill>
            <p:spPr bwMode="auto">
              <a:xfrm>
                <a:off x="3610523" y="4925898"/>
                <a:ext cx="1542114" cy="937439"/>
              </a:xfrm>
              <a:prstGeom prst="rect">
                <a:avLst/>
              </a:prstGeom>
              <a:noFill/>
              <a:ln w="9525">
                <a:noFill/>
                <a:miter lim="800000"/>
                <a:headEnd/>
                <a:tailEnd/>
              </a:ln>
            </p:spPr>
          </p:pic>
          <p:grpSp>
            <p:nvGrpSpPr>
              <p:cNvPr id="153" name="그룹 83"/>
              <p:cNvGrpSpPr/>
              <p:nvPr/>
            </p:nvGrpSpPr>
            <p:grpSpPr>
              <a:xfrm>
                <a:off x="2770457" y="5502021"/>
                <a:ext cx="1103194" cy="913670"/>
                <a:chOff x="2336043" y="5145936"/>
                <a:chExt cx="1103194" cy="913670"/>
              </a:xfrm>
            </p:grpSpPr>
            <p:pic>
              <p:nvPicPr>
                <p:cNvPr id="167" name="Picture 2" descr="http://icons.iconarchive.com/icons/visualpharm/must-have/256/User-icon.png"/>
                <p:cNvPicPr>
                  <a:picLocks noChangeAspect="1" noChangeArrowheads="1"/>
                </p:cNvPicPr>
                <p:nvPr/>
              </p:nvPicPr>
              <p:blipFill>
                <a:blip r:embed="rId9" cstate="print"/>
                <a:srcRect/>
                <a:stretch>
                  <a:fillRect/>
                </a:stretch>
              </p:blipFill>
              <p:spPr bwMode="auto">
                <a:xfrm>
                  <a:off x="2565129" y="5145936"/>
                  <a:ext cx="645023" cy="714849"/>
                </a:xfrm>
                <a:prstGeom prst="rect">
                  <a:avLst/>
                </a:prstGeom>
                <a:noFill/>
              </p:spPr>
            </p:pic>
            <p:sp>
              <p:nvSpPr>
                <p:cNvPr id="168" name="모서리가 둥근 직사각형 167"/>
                <p:cNvSpPr/>
                <p:nvPr/>
              </p:nvSpPr>
              <p:spPr>
                <a:xfrm>
                  <a:off x="2336043" y="5841241"/>
                  <a:ext cx="1103194" cy="218365"/>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000" b="1" dirty="0" smtClean="0">
                      <a:solidFill>
                        <a:srgbClr val="000000"/>
                      </a:solidFill>
                      <a:latin typeface="Arial" pitchFamily="34" charset="0"/>
                      <a:ea typeface="맑은 고딕" pitchFamily="50" charset="-127"/>
                      <a:cs typeface="Arial" pitchFamily="34" charset="0"/>
                    </a:rPr>
                    <a:t>John</a:t>
                  </a:r>
                  <a:endParaRPr lang="en-US" altLang="ko-KR" sz="1000" b="1" dirty="0">
                    <a:solidFill>
                      <a:srgbClr val="000000"/>
                    </a:solidFill>
                    <a:latin typeface="Arial" pitchFamily="34" charset="0"/>
                    <a:ea typeface="맑은 고딕" pitchFamily="50" charset="-127"/>
                    <a:cs typeface="Arial" pitchFamily="34" charset="0"/>
                  </a:endParaRPr>
                </a:p>
              </p:txBody>
            </p:sp>
          </p:grpSp>
          <p:cxnSp>
            <p:nvCxnSpPr>
              <p:cNvPr id="154" name="직선 화살표 연결선 153"/>
              <p:cNvCxnSpPr/>
              <p:nvPr/>
            </p:nvCxnSpPr>
            <p:spPr>
              <a:xfrm>
                <a:off x="1857356" y="4786322"/>
                <a:ext cx="1643074" cy="214314"/>
              </a:xfrm>
              <a:prstGeom prst="straightConnector1">
                <a:avLst/>
              </a:prstGeom>
              <a:ln w="57150">
                <a:solidFill>
                  <a:srgbClr val="33CC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55" name="그룹 229"/>
              <p:cNvGrpSpPr/>
              <p:nvPr/>
            </p:nvGrpSpPr>
            <p:grpSpPr>
              <a:xfrm>
                <a:off x="1785918" y="3945961"/>
                <a:ext cx="2485261" cy="697485"/>
                <a:chOff x="1366806" y="1584301"/>
                <a:chExt cx="2516828" cy="793619"/>
              </a:xfrm>
            </p:grpSpPr>
            <p:sp>
              <p:nvSpPr>
                <p:cNvPr id="165" name="모서리가 둥근 사각형 설명선 164"/>
                <p:cNvSpPr/>
                <p:nvPr/>
              </p:nvSpPr>
              <p:spPr>
                <a:xfrm>
                  <a:off x="1693271" y="1727646"/>
                  <a:ext cx="2190363" cy="650274"/>
                </a:xfrm>
                <a:prstGeom prst="wedgeRoundRectCallout">
                  <a:avLst>
                    <a:gd name="adj1" fmla="val -63033"/>
                    <a:gd name="adj2" fmla="val 49068"/>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smtClean="0">
                      <a:ln>
                        <a:noFill/>
                      </a:ln>
                      <a:solidFill>
                        <a:srgbClr val="002060"/>
                      </a:solidFill>
                      <a:effectLst/>
                      <a:uLnTx/>
                      <a:uFillTx/>
                      <a:latin typeface="Times New Roman"/>
                      <a:ea typeface="맑은 고딕"/>
                      <a:cs typeface="+mn-cs"/>
                    </a:rPr>
                    <a:t>Broadcast Ad for</a:t>
                  </a:r>
                  <a:r>
                    <a:rPr kumimoji="0" lang="en-US" altLang="ko-KR" sz="1050" b="0" i="0" u="none" strike="noStrike" kern="0" cap="none" spc="0" normalizeH="0" noProof="0" dirty="0" smtClean="0">
                      <a:ln>
                        <a:noFill/>
                      </a:ln>
                      <a:solidFill>
                        <a:srgbClr val="002060"/>
                      </a:solidFill>
                      <a:effectLst/>
                      <a:uLnTx/>
                      <a:uFillTx/>
                      <a:latin typeface="Times New Roman"/>
                      <a:ea typeface="맑은 고딕"/>
                      <a:cs typeface="+mn-cs"/>
                    </a:rPr>
                    <a:t> McDonald’s Hamburger</a:t>
                  </a:r>
                  <a:endParaRPr kumimoji="0" lang="ko-KR" altLang="en-US" sz="105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166" name="타원 165"/>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0" i="0" u="none" strike="noStrike" kern="0" cap="none" spc="0" normalizeH="0" baseline="0" noProof="0" dirty="0" smtClean="0">
                      <a:ln>
                        <a:noFill/>
                      </a:ln>
                      <a:solidFill>
                        <a:sysClr val="window" lastClr="FFFFFF"/>
                      </a:solidFill>
                      <a:effectLst/>
                      <a:uLnTx/>
                      <a:uFillTx/>
                      <a:latin typeface="Times New Roman"/>
                      <a:ea typeface="맑은 고딕"/>
                      <a:cs typeface="+mn-cs"/>
                    </a:rPr>
                    <a:t>1</a:t>
                  </a:r>
                  <a:endParaRPr kumimoji="0" lang="ko-KR" altLang="en-US" sz="1200" b="0" i="0" u="none" strike="noStrike" kern="0" cap="none" spc="0" normalizeH="0" baseline="0" noProof="0" dirty="0">
                    <a:ln>
                      <a:noFill/>
                    </a:ln>
                    <a:solidFill>
                      <a:sysClr val="window" lastClr="FFFFFF"/>
                    </a:solidFill>
                    <a:effectLst/>
                    <a:uLnTx/>
                    <a:uFillTx/>
                    <a:latin typeface="Times New Roman"/>
                    <a:ea typeface="맑은 고딕"/>
                    <a:cs typeface="+mn-cs"/>
                  </a:endParaRPr>
                </a:p>
              </p:txBody>
            </p:sp>
          </p:grpSp>
          <p:grpSp>
            <p:nvGrpSpPr>
              <p:cNvPr id="156" name="그룹 235"/>
              <p:cNvGrpSpPr/>
              <p:nvPr/>
            </p:nvGrpSpPr>
            <p:grpSpPr>
              <a:xfrm>
                <a:off x="571472" y="5500702"/>
                <a:ext cx="1989271" cy="858657"/>
                <a:chOff x="1366806" y="1584301"/>
                <a:chExt cx="2014538" cy="977005"/>
              </a:xfrm>
            </p:grpSpPr>
            <p:sp>
              <p:nvSpPr>
                <p:cNvPr id="163" name="모서리가 둥근 사각형 설명선 162"/>
                <p:cNvSpPr/>
                <p:nvPr/>
              </p:nvSpPr>
              <p:spPr>
                <a:xfrm>
                  <a:off x="1629408" y="1624680"/>
                  <a:ext cx="1751936" cy="936626"/>
                </a:xfrm>
                <a:prstGeom prst="wedgeRoundRectCallout">
                  <a:avLst>
                    <a:gd name="adj1" fmla="val 103069"/>
                    <a:gd name="adj2" fmla="val -92997"/>
                    <a:gd name="adj3" fmla="val 16667"/>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ko-KR" sz="1050" b="0" i="0" u="none" strike="noStrike" kern="0" cap="none" spc="0" normalizeH="0" baseline="0" noProof="0" dirty="0" smtClean="0">
                      <a:ln>
                        <a:noFill/>
                      </a:ln>
                      <a:solidFill>
                        <a:srgbClr val="002060"/>
                      </a:solidFill>
                      <a:effectLst/>
                      <a:uLnTx/>
                      <a:uFillTx/>
                      <a:latin typeface="Times New Roman"/>
                      <a:ea typeface="맑은 고딕"/>
                      <a:cs typeface="+mn-cs"/>
                    </a:rPr>
                    <a:t>Receive Ad from near-by shop</a:t>
                  </a:r>
                  <a:r>
                    <a:rPr kumimoji="0" lang="en-US" altLang="ko-KR" sz="1050" b="0" i="0" u="none" strike="noStrike" kern="0" cap="none" spc="0" normalizeH="0" noProof="0" dirty="0" smtClean="0">
                      <a:ln>
                        <a:noFill/>
                      </a:ln>
                      <a:solidFill>
                        <a:srgbClr val="002060"/>
                      </a:solidFill>
                      <a:effectLst/>
                      <a:uLnTx/>
                      <a:uFillTx/>
                      <a:latin typeface="Times New Roman"/>
                      <a:ea typeface="맑은 고딕"/>
                      <a:cs typeface="+mn-cs"/>
                    </a:rPr>
                    <a:t> when hitting the score</a:t>
                  </a:r>
                  <a:endParaRPr kumimoji="0" lang="ko-KR" altLang="en-US" sz="1050" b="0" i="0" u="none" strike="noStrike" kern="0" cap="none" spc="0" normalizeH="0" baseline="0" noProof="0" dirty="0">
                    <a:ln>
                      <a:noFill/>
                    </a:ln>
                    <a:solidFill>
                      <a:srgbClr val="002060"/>
                    </a:solidFill>
                    <a:effectLst/>
                    <a:uLnTx/>
                    <a:uFillTx/>
                    <a:latin typeface="Times New Roman"/>
                    <a:ea typeface="맑은 고딕"/>
                    <a:cs typeface="+mn-cs"/>
                  </a:endParaRPr>
                </a:p>
              </p:txBody>
            </p:sp>
            <p:sp>
              <p:nvSpPr>
                <p:cNvPr id="164" name="타원 163"/>
                <p:cNvSpPr/>
                <p:nvPr/>
              </p:nvSpPr>
              <p:spPr>
                <a:xfrm>
                  <a:off x="1366806" y="1584301"/>
                  <a:ext cx="285752" cy="285752"/>
                </a:xfrm>
                <a:prstGeom prst="ellipse">
                  <a:avLst/>
                </a:prstGeom>
                <a:solidFill>
                  <a:srgbClr val="FFC0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200" kern="0" dirty="0" smtClean="0">
                      <a:solidFill>
                        <a:sysClr val="window" lastClr="FFFFFF"/>
                      </a:solidFill>
                      <a:latin typeface="Times New Roman"/>
                      <a:ea typeface="맑은 고딕"/>
                    </a:rPr>
                    <a:t>2</a:t>
                  </a:r>
                  <a:endParaRPr kumimoji="0" lang="ko-KR" altLang="en-US" sz="1200" b="0" i="0" u="none" strike="noStrike" kern="0" cap="none" spc="0" normalizeH="0" baseline="0" noProof="0" dirty="0">
                    <a:ln>
                      <a:noFill/>
                    </a:ln>
                    <a:solidFill>
                      <a:sysClr val="window" lastClr="FFFFFF"/>
                    </a:solidFill>
                    <a:effectLst/>
                    <a:uLnTx/>
                    <a:uFillTx/>
                    <a:latin typeface="Times New Roman"/>
                    <a:ea typeface="맑은 고딕"/>
                  </a:endParaRPr>
                </a:p>
              </p:txBody>
            </p:sp>
          </p:grpSp>
          <p:pic>
            <p:nvPicPr>
              <p:cNvPr id="157" name="Picture 14" descr="http://images.wikia.com/sonic/images/f/fe/20061213mcdonalds.gif"/>
              <p:cNvPicPr>
                <a:picLocks noChangeAspect="1" noChangeArrowheads="1"/>
              </p:cNvPicPr>
              <p:nvPr/>
            </p:nvPicPr>
            <p:blipFill>
              <a:blip r:embed="rId10" cstate="print"/>
              <a:srcRect/>
              <a:stretch>
                <a:fillRect/>
              </a:stretch>
            </p:blipFill>
            <p:spPr bwMode="auto">
              <a:xfrm>
                <a:off x="3787721" y="5301956"/>
                <a:ext cx="264807" cy="202635"/>
              </a:xfrm>
              <a:prstGeom prst="rect">
                <a:avLst/>
              </a:prstGeom>
              <a:noFill/>
            </p:spPr>
          </p:pic>
          <p:grpSp>
            <p:nvGrpSpPr>
              <p:cNvPr id="158" name="그룹 92"/>
              <p:cNvGrpSpPr/>
              <p:nvPr/>
            </p:nvGrpSpPr>
            <p:grpSpPr>
              <a:xfrm>
                <a:off x="785786" y="4004556"/>
                <a:ext cx="1119116" cy="1353270"/>
                <a:chOff x="906504" y="3857628"/>
                <a:chExt cx="1119116" cy="1353270"/>
              </a:xfrm>
            </p:grpSpPr>
            <p:sp>
              <p:nvSpPr>
                <p:cNvPr id="160" name="모서리가 둥근 직사각형 159"/>
                <p:cNvSpPr/>
                <p:nvPr/>
              </p:nvSpPr>
              <p:spPr>
                <a:xfrm>
                  <a:off x="906504" y="4959347"/>
                  <a:ext cx="1119116" cy="251551"/>
                </a:xfrm>
                <a:prstGeom prst="roundRect">
                  <a:avLst>
                    <a:gd name="adj" fmla="val 41667"/>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ko-KR" sz="1000" b="1" dirty="0" smtClean="0">
                      <a:solidFill>
                        <a:srgbClr val="000000"/>
                      </a:solidFill>
                      <a:latin typeface="Arial" pitchFamily="34" charset="0"/>
                      <a:ea typeface="맑은 고딕" pitchFamily="50" charset="-127"/>
                      <a:cs typeface="Arial" pitchFamily="34" charset="0"/>
                    </a:rPr>
                    <a:t>Retailer</a:t>
                  </a:r>
                  <a:endParaRPr lang="en-US" altLang="ko-KR" sz="1000" b="1" dirty="0">
                    <a:solidFill>
                      <a:srgbClr val="000000"/>
                    </a:solidFill>
                    <a:latin typeface="Arial" pitchFamily="34" charset="0"/>
                    <a:ea typeface="맑은 고딕" pitchFamily="50" charset="-127"/>
                    <a:cs typeface="Arial" pitchFamily="34" charset="0"/>
                  </a:endParaRPr>
                </a:p>
              </p:txBody>
            </p:sp>
            <p:pic>
              <p:nvPicPr>
                <p:cNvPr id="161" name="그림 160" descr="shop1.jpg"/>
                <p:cNvPicPr>
                  <a:picLocks noChangeAspect="1"/>
                </p:cNvPicPr>
                <p:nvPr/>
              </p:nvPicPr>
              <p:blipFill>
                <a:blip r:embed="rId11" cstate="print"/>
                <a:stretch>
                  <a:fillRect/>
                </a:stretch>
              </p:blipFill>
              <p:spPr>
                <a:xfrm>
                  <a:off x="1126623" y="4143380"/>
                  <a:ext cx="659295" cy="729620"/>
                </a:xfrm>
                <a:prstGeom prst="rect">
                  <a:avLst/>
                </a:prstGeom>
              </p:spPr>
            </p:pic>
            <p:pic>
              <p:nvPicPr>
                <p:cNvPr id="162" name="Picture 14" descr="http://images.wikia.com/sonic/images/f/fe/20061213mcdonalds.gif"/>
                <p:cNvPicPr>
                  <a:picLocks noChangeAspect="1" noChangeArrowheads="1"/>
                </p:cNvPicPr>
                <p:nvPr/>
              </p:nvPicPr>
              <p:blipFill>
                <a:blip r:embed="rId10" cstate="print"/>
                <a:srcRect/>
                <a:stretch>
                  <a:fillRect/>
                </a:stretch>
              </p:blipFill>
              <p:spPr bwMode="auto">
                <a:xfrm>
                  <a:off x="1214414" y="3857628"/>
                  <a:ext cx="530903" cy="406257"/>
                </a:xfrm>
                <a:prstGeom prst="rect">
                  <a:avLst/>
                </a:prstGeom>
                <a:noFill/>
              </p:spPr>
            </p:pic>
          </p:grpSp>
          <p:sp>
            <p:nvSpPr>
              <p:cNvPr id="159" name="TextBox 158"/>
              <p:cNvSpPr txBox="1"/>
              <p:nvPr/>
            </p:nvSpPr>
            <p:spPr>
              <a:xfrm>
                <a:off x="4179090" y="6080958"/>
                <a:ext cx="1107290" cy="716067"/>
              </a:xfrm>
              <a:prstGeom prst="rect">
                <a:avLst/>
              </a:prstGeom>
              <a:noFill/>
            </p:spPr>
            <p:txBody>
              <a:bodyPr wrap="square" rtlCol="0">
                <a:spAutoFit/>
              </a:bodyPr>
              <a:lstStyle/>
              <a:p>
                <a:r>
                  <a:rPr lang="en-US" altLang="ko-KR" sz="1200" u="sng" dirty="0" smtClean="0">
                    <a:solidFill>
                      <a:schemeClr val="accent6">
                        <a:lumMod val="75000"/>
                      </a:schemeClr>
                    </a:solidFill>
                  </a:rPr>
                  <a:t>Ads in Game</a:t>
                </a:r>
                <a:endParaRPr lang="ko-KR" altLang="en-US" sz="1200" u="sng" dirty="0">
                  <a:solidFill>
                    <a:schemeClr val="accent6">
                      <a:lumMod val="75000"/>
                    </a:schemeClr>
                  </a:solidFill>
                </a:endParaRPr>
              </a:p>
            </p:txBody>
          </p:sp>
        </p:grpSp>
        <p:pic>
          <p:nvPicPr>
            <p:cNvPr id="149" name="그림 148" descr="hamberger.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3857621" y="4398532"/>
              <a:ext cx="285752" cy="247652"/>
            </a:xfrm>
            <a:prstGeom prst="rect">
              <a:avLst/>
            </a:prstGeom>
          </p:spPr>
        </p:pic>
        <p:sp>
          <p:nvSpPr>
            <p:cNvPr id="150" name="타원 149"/>
            <p:cNvSpPr/>
            <p:nvPr/>
          </p:nvSpPr>
          <p:spPr bwMode="auto">
            <a:xfrm>
              <a:off x="3571868" y="4327094"/>
              <a:ext cx="642942" cy="428628"/>
            </a:xfrm>
            <a:prstGeom prst="ellipse">
              <a:avLst/>
            </a:prstGeom>
            <a:noFill/>
            <a:ln w="38100" cap="flat" cmpd="sng" algn="ctr">
              <a:solidFill>
                <a:srgbClr val="FF0000"/>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000" b="0" i="0" u="none" strike="noStrike" cap="none" normalizeH="0" baseline="0" smtClean="0">
                <a:ln>
                  <a:noFill/>
                </a:ln>
                <a:solidFill>
                  <a:schemeClr val="tx1"/>
                </a:solidFill>
                <a:effectLst/>
                <a:latin typeface="Times New Roman" pitchFamily="18" charset="0"/>
              </a:endParaRPr>
            </a:p>
          </p:txBody>
        </p:sp>
      </p:grpSp>
      <p:grpSp>
        <p:nvGrpSpPr>
          <p:cNvPr id="47" name="그룹 89"/>
          <p:cNvGrpSpPr/>
          <p:nvPr/>
        </p:nvGrpSpPr>
        <p:grpSpPr>
          <a:xfrm>
            <a:off x="5364088" y="4221088"/>
            <a:ext cx="2548883" cy="1857388"/>
            <a:chOff x="714348" y="4479925"/>
            <a:chExt cx="2548883" cy="1857388"/>
          </a:xfrm>
        </p:grpSpPr>
        <p:grpSp>
          <p:nvGrpSpPr>
            <p:cNvPr id="48" name="그룹 65"/>
            <p:cNvGrpSpPr/>
            <p:nvPr/>
          </p:nvGrpSpPr>
          <p:grpSpPr>
            <a:xfrm>
              <a:off x="714348" y="4479925"/>
              <a:ext cx="2090748" cy="1857388"/>
              <a:chOff x="1614469" y="4408487"/>
              <a:chExt cx="2090748" cy="1857388"/>
            </a:xfrm>
          </p:grpSpPr>
          <p:pic>
            <p:nvPicPr>
              <p:cNvPr id="50" name="그림 49" descr="People1.png"/>
              <p:cNvPicPr>
                <a:picLocks noChangeAspect="1"/>
              </p:cNvPicPr>
              <p:nvPr/>
            </p:nvPicPr>
            <p:blipFill>
              <a:blip r:embed="rId3" cstate="print"/>
              <a:srcRect/>
              <a:stretch>
                <a:fillRect/>
              </a:stretch>
            </p:blipFill>
            <p:spPr bwMode="auto">
              <a:xfrm>
                <a:off x="1714480" y="4500574"/>
                <a:ext cx="390523" cy="457197"/>
              </a:xfrm>
              <a:prstGeom prst="rect">
                <a:avLst/>
              </a:prstGeom>
              <a:noFill/>
              <a:ln w="9525">
                <a:noFill/>
                <a:miter lim="800000"/>
                <a:headEnd/>
                <a:tailEnd/>
              </a:ln>
            </p:spPr>
          </p:pic>
          <p:pic>
            <p:nvPicPr>
              <p:cNvPr id="51" name="그림 50" descr="People2.png"/>
              <p:cNvPicPr>
                <a:picLocks noChangeAspect="1"/>
              </p:cNvPicPr>
              <p:nvPr/>
            </p:nvPicPr>
            <p:blipFill>
              <a:blip r:embed="rId4" cstate="print"/>
              <a:srcRect/>
              <a:stretch>
                <a:fillRect/>
              </a:stretch>
            </p:blipFill>
            <p:spPr bwMode="auto">
              <a:xfrm>
                <a:off x="2455747" y="5751528"/>
                <a:ext cx="390523" cy="514347"/>
              </a:xfrm>
              <a:prstGeom prst="rect">
                <a:avLst/>
              </a:prstGeom>
              <a:noFill/>
              <a:ln w="9525">
                <a:noFill/>
                <a:miter lim="800000"/>
                <a:headEnd/>
                <a:tailEnd/>
              </a:ln>
            </p:spPr>
          </p:pic>
          <p:pic>
            <p:nvPicPr>
              <p:cNvPr id="52" name="그림 51" descr="People3.png"/>
              <p:cNvPicPr>
                <a:picLocks noChangeAspect="1"/>
              </p:cNvPicPr>
              <p:nvPr/>
            </p:nvPicPr>
            <p:blipFill>
              <a:blip r:embed="rId5" cstate="print"/>
              <a:srcRect/>
              <a:stretch>
                <a:fillRect/>
              </a:stretch>
            </p:blipFill>
            <p:spPr bwMode="auto">
              <a:xfrm>
                <a:off x="3286110" y="4500574"/>
                <a:ext cx="390523" cy="457197"/>
              </a:xfrm>
              <a:prstGeom prst="rect">
                <a:avLst/>
              </a:prstGeom>
              <a:noFill/>
              <a:ln w="9525">
                <a:noFill/>
                <a:miter lim="800000"/>
                <a:headEnd/>
                <a:tailEnd/>
              </a:ln>
            </p:spPr>
          </p:pic>
          <p:pic>
            <p:nvPicPr>
              <p:cNvPr id="53" name="그림 52" descr="headset2.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2300178" y="5786454"/>
                <a:ext cx="714380" cy="368300"/>
              </a:xfrm>
              <a:prstGeom prst="rect">
                <a:avLst/>
              </a:prstGeom>
            </p:spPr>
          </p:pic>
          <p:pic>
            <p:nvPicPr>
              <p:cNvPr id="54" name="그림 53" descr="headset1.jpg"/>
              <p:cNvPicPr>
                <a:picLocks noChangeAspect="1"/>
              </p:cNvPicPr>
              <p:nvPr/>
            </p:nvPicPr>
            <p:blipFill>
              <a:blip r:embed="rId14" cstate="print">
                <a:clrChange>
                  <a:clrFrom>
                    <a:srgbClr val="FFFFFA"/>
                  </a:clrFrom>
                  <a:clrTo>
                    <a:srgbClr val="FFFFFA">
                      <a:alpha val="0"/>
                    </a:srgbClr>
                  </a:clrTo>
                </a:clrChange>
              </a:blip>
              <a:stretch>
                <a:fillRect/>
              </a:stretch>
            </p:blipFill>
            <p:spPr>
              <a:xfrm>
                <a:off x="1685907" y="4429132"/>
                <a:ext cx="457201" cy="304800"/>
              </a:xfrm>
              <a:prstGeom prst="rect">
                <a:avLst/>
              </a:prstGeom>
            </p:spPr>
          </p:pic>
          <p:pic>
            <p:nvPicPr>
              <p:cNvPr id="55" name="그림 54" descr="headset1.jpg"/>
              <p:cNvPicPr>
                <a:picLocks noChangeAspect="1"/>
              </p:cNvPicPr>
              <p:nvPr/>
            </p:nvPicPr>
            <p:blipFill>
              <a:blip r:embed="rId14" cstate="print">
                <a:clrChange>
                  <a:clrFrom>
                    <a:srgbClr val="FFFFFA"/>
                  </a:clrFrom>
                  <a:clrTo>
                    <a:srgbClr val="FFFFFA">
                      <a:alpha val="0"/>
                    </a:srgbClr>
                  </a:clrTo>
                </a:clrChange>
              </a:blip>
              <a:stretch>
                <a:fillRect/>
              </a:stretch>
            </p:blipFill>
            <p:spPr>
              <a:xfrm>
                <a:off x="3248016" y="4429132"/>
                <a:ext cx="457201" cy="304800"/>
              </a:xfrm>
              <a:prstGeom prst="rect">
                <a:avLst/>
              </a:prstGeom>
            </p:spPr>
          </p:pic>
          <p:pic>
            <p:nvPicPr>
              <p:cNvPr id="56" name="그림 55" descr="music2.jpg"/>
              <p:cNvPicPr>
                <a:picLocks noChangeAspect="1"/>
              </p:cNvPicPr>
              <p:nvPr/>
            </p:nvPicPr>
            <p:blipFill>
              <a:blip r:embed="rId15" cstate="print">
                <a:clrChange>
                  <a:clrFrom>
                    <a:srgbClr val="FCFEFB"/>
                  </a:clrFrom>
                  <a:clrTo>
                    <a:srgbClr val="FCFEFB">
                      <a:alpha val="0"/>
                    </a:srgbClr>
                  </a:clrTo>
                </a:clrChange>
              </a:blip>
              <a:stretch>
                <a:fillRect/>
              </a:stretch>
            </p:blipFill>
            <p:spPr>
              <a:xfrm>
                <a:off x="1955688" y="5800277"/>
                <a:ext cx="526231" cy="394165"/>
              </a:xfrm>
              <a:prstGeom prst="rect">
                <a:avLst/>
              </a:prstGeom>
            </p:spPr>
          </p:pic>
          <p:pic>
            <p:nvPicPr>
              <p:cNvPr id="57" name="그림 56" descr="music4.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2900353" y="4408487"/>
                <a:ext cx="357190" cy="357190"/>
              </a:xfrm>
              <a:prstGeom prst="rect">
                <a:avLst/>
              </a:prstGeom>
            </p:spPr>
          </p:pic>
          <p:pic>
            <p:nvPicPr>
              <p:cNvPr id="58" name="그림 57" descr="music5.jpg"/>
              <p:cNvPicPr>
                <a:picLocks noChangeAspect="1"/>
              </p:cNvPicPr>
              <p:nvPr/>
            </p:nvPicPr>
            <p:blipFill>
              <a:blip r:embed="rId17" cstate="print">
                <a:clrChange>
                  <a:clrFrom>
                    <a:srgbClr val="FFFFFF"/>
                  </a:clrFrom>
                  <a:clrTo>
                    <a:srgbClr val="FFFFFF">
                      <a:alpha val="0"/>
                    </a:srgbClr>
                  </a:clrTo>
                </a:clrChange>
              </a:blip>
              <a:stretch>
                <a:fillRect/>
              </a:stretch>
            </p:blipFill>
            <p:spPr>
              <a:xfrm>
                <a:off x="1614469" y="4979991"/>
                <a:ext cx="426430" cy="571504"/>
              </a:xfrm>
              <a:prstGeom prst="rect">
                <a:avLst/>
              </a:prstGeom>
            </p:spPr>
          </p:pic>
          <p:pic>
            <p:nvPicPr>
              <p:cNvPr id="59" name="그림 58" descr="radio_wave3.jpg"/>
              <p:cNvPicPr>
                <a:picLocks noChangeAspect="1"/>
              </p:cNvPicPr>
              <p:nvPr/>
            </p:nvPicPr>
            <p:blipFill>
              <a:blip r:embed="rId18" cstate="print">
                <a:clrChange>
                  <a:clrFrom>
                    <a:srgbClr val="FFFFFF"/>
                  </a:clrFrom>
                  <a:clrTo>
                    <a:srgbClr val="FFFFFF">
                      <a:alpha val="0"/>
                    </a:srgbClr>
                  </a:clrTo>
                </a:clrChange>
              </a:blip>
              <a:stretch>
                <a:fillRect/>
              </a:stretch>
            </p:blipFill>
            <p:spPr>
              <a:xfrm rot="2380389">
                <a:off x="2036226" y="4698662"/>
                <a:ext cx="464771" cy="577281"/>
              </a:xfrm>
              <a:prstGeom prst="rect">
                <a:avLst/>
              </a:prstGeom>
            </p:spPr>
          </p:pic>
          <p:pic>
            <p:nvPicPr>
              <p:cNvPr id="60" name="그림 59" descr="radio_wave3.jpg"/>
              <p:cNvPicPr>
                <a:picLocks noChangeAspect="1"/>
              </p:cNvPicPr>
              <p:nvPr/>
            </p:nvPicPr>
            <p:blipFill>
              <a:blip r:embed="rId18" cstate="print">
                <a:clrChange>
                  <a:clrFrom>
                    <a:srgbClr val="FFFFFF"/>
                  </a:clrFrom>
                  <a:clrTo>
                    <a:srgbClr val="FFFFFF">
                      <a:alpha val="0"/>
                    </a:srgbClr>
                  </a:clrTo>
                </a:clrChange>
              </a:blip>
              <a:stretch>
                <a:fillRect/>
              </a:stretch>
            </p:blipFill>
            <p:spPr>
              <a:xfrm rot="8585656">
                <a:off x="2829062" y="4698662"/>
                <a:ext cx="464771" cy="577281"/>
              </a:xfrm>
              <a:prstGeom prst="rect">
                <a:avLst/>
              </a:prstGeom>
            </p:spPr>
          </p:pic>
          <p:pic>
            <p:nvPicPr>
              <p:cNvPr id="61" name="그림 60" descr="radio_wave3.jpg"/>
              <p:cNvPicPr>
                <a:picLocks noChangeAspect="1"/>
              </p:cNvPicPr>
              <p:nvPr/>
            </p:nvPicPr>
            <p:blipFill>
              <a:blip r:embed="rId18" cstate="print">
                <a:clrChange>
                  <a:clrFrom>
                    <a:srgbClr val="FFFFFF"/>
                  </a:clrFrom>
                  <a:clrTo>
                    <a:srgbClr val="FFFFFF">
                      <a:alpha val="0"/>
                    </a:srgbClr>
                  </a:clrTo>
                </a:clrChange>
              </a:blip>
              <a:stretch>
                <a:fillRect/>
              </a:stretch>
            </p:blipFill>
            <p:spPr>
              <a:xfrm rot="16200000">
                <a:off x="2440571" y="5230133"/>
                <a:ext cx="464771" cy="577281"/>
              </a:xfrm>
              <a:prstGeom prst="rect">
                <a:avLst/>
              </a:prstGeom>
            </p:spPr>
          </p:pic>
        </p:grpSp>
        <p:sp>
          <p:nvSpPr>
            <p:cNvPr id="49" name="TextBox 48"/>
            <p:cNvSpPr txBox="1"/>
            <p:nvPr/>
          </p:nvSpPr>
          <p:spPr>
            <a:xfrm>
              <a:off x="2214546" y="5500702"/>
              <a:ext cx="1048685" cy="307777"/>
            </a:xfrm>
            <a:prstGeom prst="rect">
              <a:avLst/>
            </a:prstGeom>
            <a:noFill/>
          </p:spPr>
          <p:txBody>
            <a:bodyPr wrap="none" rtlCol="0">
              <a:spAutoFit/>
            </a:bodyPr>
            <a:lstStyle/>
            <a:p>
              <a:r>
                <a:rPr lang="en-US" altLang="ko-KR" sz="1400" u="sng" dirty="0" smtClean="0">
                  <a:solidFill>
                    <a:schemeClr val="accent6">
                      <a:lumMod val="75000"/>
                    </a:schemeClr>
                  </a:solidFill>
                </a:rPr>
                <a:t>Personal DJ</a:t>
              </a:r>
              <a:endParaRPr lang="ko-KR" altLang="en-US" sz="1400" u="sng" dirty="0">
                <a:solidFill>
                  <a:schemeClr val="accent6">
                    <a:lumMod val="75000"/>
                  </a:schemeClr>
                </a:solidFill>
              </a:endParaRPr>
            </a:p>
          </p:txBody>
        </p:sp>
      </p:grpSp>
    </p:spTree>
    <p:extLst>
      <p:ext uri="{BB962C8B-B14F-4D97-AF65-F5344CB8AC3E}">
        <p14:creationId xmlns:p14="http://schemas.microsoft.com/office/powerpoint/2010/main" val="39834176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Use Cases of </a:t>
            </a:r>
            <a:r>
              <a:rPr lang="en-US" altLang="ko-KR" dirty="0" smtClean="0"/>
              <a:t>D2D Communications</a:t>
            </a:r>
            <a:endParaRPr lang="ko-KR" altLang="en-US" dirty="0"/>
          </a:p>
        </p:txBody>
      </p:sp>
      <p:sp>
        <p:nvSpPr>
          <p:cNvPr id="5" name="슬라이드 번호 개체 틀 4"/>
          <p:cNvSpPr>
            <a:spLocks noGrp="1"/>
          </p:cNvSpPr>
          <p:nvPr>
            <p:ph type="sldNum" sz="quarter" idx="11"/>
          </p:nvPr>
        </p:nvSpPr>
        <p:spPr/>
        <p:txBody>
          <a:bodyPr/>
          <a:lstStyle/>
          <a:p>
            <a:fld id="{F29C0F80-CD8F-472D-AFB6-6F74E86F726D}" type="slidenum">
              <a:rPr lang="en-US" altLang="ja-JP" smtClean="0">
                <a:solidFill>
                  <a:srgbClr val="000000"/>
                </a:solidFill>
              </a:rPr>
              <a:pPr/>
              <a:t>4</a:t>
            </a:fld>
            <a:endParaRPr lang="en-US" altLang="ja-JP">
              <a:solidFill>
                <a:srgbClr val="000000"/>
              </a:solidFill>
            </a:endParaRPr>
          </a:p>
        </p:txBody>
      </p:sp>
      <p:pic>
        <p:nvPicPr>
          <p:cNvPr id="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640959" cy="436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6"/>
          <p:cNvSpPr txBox="1"/>
          <p:nvPr/>
        </p:nvSpPr>
        <p:spPr>
          <a:xfrm>
            <a:off x="2123728" y="4133490"/>
            <a:ext cx="1440160" cy="8309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solidFill>
                  <a:srgbClr val="002060"/>
                </a:solidFill>
                <a:latin typeface="Arial" pitchFamily="34" charset="0"/>
                <a:ea typeface="+mj-ea"/>
                <a:cs typeface="Arial" pitchFamily="34" charset="0"/>
              </a:rPr>
              <a:t>Data transfer through a </a:t>
            </a:r>
          </a:p>
          <a:p>
            <a:r>
              <a:rPr lang="en-US" altLang="ko-KR" sz="1200" dirty="0" smtClean="0">
                <a:solidFill>
                  <a:srgbClr val="002060"/>
                </a:solidFill>
                <a:latin typeface="Arial" pitchFamily="34" charset="0"/>
                <a:ea typeface="+mj-ea"/>
                <a:cs typeface="Arial" pitchFamily="34" charset="0"/>
              </a:rPr>
              <a:t>wireless </a:t>
            </a:r>
          </a:p>
          <a:p>
            <a:r>
              <a:rPr lang="en-US" altLang="ko-KR" sz="1200" dirty="0" smtClean="0">
                <a:solidFill>
                  <a:srgbClr val="002060"/>
                </a:solidFill>
                <a:latin typeface="Arial" pitchFamily="34" charset="0"/>
                <a:ea typeface="+mj-ea"/>
                <a:cs typeface="Arial" pitchFamily="34" charset="0"/>
              </a:rPr>
              <a:t>network</a:t>
            </a:r>
            <a:endParaRPr lang="ko-KR" altLang="en-US" sz="1200" dirty="0">
              <a:solidFill>
                <a:srgbClr val="002060"/>
              </a:solidFill>
              <a:latin typeface="Arial" pitchFamily="34" charset="0"/>
              <a:ea typeface="+mj-ea"/>
              <a:cs typeface="Arial" pitchFamily="34" charset="0"/>
            </a:endParaRPr>
          </a:p>
        </p:txBody>
      </p:sp>
      <p:sp>
        <p:nvSpPr>
          <p:cNvPr id="34" name="텍스트 개체 틀 9"/>
          <p:cNvSpPr>
            <a:spLocks noGrp="1"/>
          </p:cNvSpPr>
          <p:nvPr/>
        </p:nvSpPr>
        <p:spPr bwMode="auto">
          <a:xfrm>
            <a:off x="251520" y="1268760"/>
            <a:ext cx="8640960" cy="1143164"/>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a:lstStyle>
          <a:p>
            <a:pPr marL="457200" indent="-457200" algn="just">
              <a:buFont typeface="+mj-lt"/>
              <a:buAutoNum type="arabicPeriod" startAt="5"/>
            </a:pPr>
            <a:r>
              <a:rPr lang="en-US" altLang="ko-KR" dirty="0" smtClean="0"/>
              <a:t>Data Offload</a:t>
            </a:r>
          </a:p>
        </p:txBody>
      </p:sp>
      <p:sp>
        <p:nvSpPr>
          <p:cNvPr id="36" name="TextBox 7"/>
          <p:cNvSpPr txBox="1"/>
          <p:nvPr/>
        </p:nvSpPr>
        <p:spPr>
          <a:xfrm>
            <a:off x="4355976" y="5251704"/>
            <a:ext cx="151216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dirty="0" smtClean="0">
                <a:solidFill>
                  <a:srgbClr val="FF0000"/>
                </a:solidFill>
                <a:latin typeface="Arial Unicode MS" pitchFamily="50" charset="-127"/>
                <a:ea typeface="Arial Unicode MS" pitchFamily="50" charset="-127"/>
                <a:cs typeface="Arial Unicode MS" pitchFamily="50" charset="-127"/>
              </a:rPr>
              <a:t>D2D Communication</a:t>
            </a:r>
            <a:endParaRPr lang="ko-KR" altLang="en-US" sz="1200" dirty="0">
              <a:solidFill>
                <a:srgbClr val="FF0000"/>
              </a:solidFill>
              <a:latin typeface="Arial Unicode MS" pitchFamily="50" charset="-127"/>
              <a:ea typeface="Arial Unicode MS" pitchFamily="50" charset="-127"/>
              <a:cs typeface="Arial Unicode MS" pitchFamily="50" charset="-127"/>
            </a:endParaRPr>
          </a:p>
        </p:txBody>
      </p:sp>
      <p:sp>
        <p:nvSpPr>
          <p:cNvPr id="37" name="TextBox 32"/>
          <p:cNvSpPr txBox="1"/>
          <p:nvPr/>
        </p:nvSpPr>
        <p:spPr>
          <a:xfrm>
            <a:off x="971599" y="6340931"/>
            <a:ext cx="7200800"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dirty="0"/>
              <a:t>Ref. 15-12-0255-02-0008, </a:t>
            </a:r>
            <a:r>
              <a:rPr lang="en-US" altLang="ko-KR" dirty="0" smtClean="0"/>
              <a:t>“Response </a:t>
            </a:r>
            <a:r>
              <a:rPr lang="en-US" altLang="ko-KR" dirty="0"/>
              <a:t>to the Call for </a:t>
            </a:r>
            <a:r>
              <a:rPr lang="en-US" altLang="ko-KR" dirty="0" smtClean="0"/>
              <a:t>Applications.”</a:t>
            </a:r>
            <a:endParaRPr lang="en-US" altLang="ko-KR" dirty="0"/>
          </a:p>
        </p:txBody>
      </p:sp>
      <p:sp>
        <p:nvSpPr>
          <p:cNvPr id="3" name="직사각형 2"/>
          <p:cNvSpPr/>
          <p:nvPr/>
        </p:nvSpPr>
        <p:spPr>
          <a:xfrm>
            <a:off x="827584" y="2780928"/>
            <a:ext cx="1656184" cy="461665"/>
          </a:xfrm>
          <a:prstGeom prst="rect">
            <a:avLst/>
          </a:prstGeom>
        </p:spPr>
        <p:txBody>
          <a:bodyPr wrap="square">
            <a:spAutoFit/>
          </a:bodyPr>
          <a:lstStyle/>
          <a:p>
            <a:r>
              <a:rPr lang="en-US" altLang="ko-KR" sz="1200" dirty="0">
                <a:solidFill>
                  <a:srgbClr val="FF0000"/>
                </a:solidFill>
                <a:latin typeface="Arial" pitchFamily="34" charset="0"/>
                <a:ea typeface="Arial Unicode MS" pitchFamily="50" charset="-127"/>
                <a:cs typeface="Arial" pitchFamily="34" charset="0"/>
              </a:rPr>
              <a:t>Data </a:t>
            </a:r>
            <a:r>
              <a:rPr lang="en-US" altLang="ko-KR" sz="1200" dirty="0" smtClean="0">
                <a:solidFill>
                  <a:srgbClr val="FF0000"/>
                </a:solidFill>
                <a:latin typeface="Arial" pitchFamily="34" charset="0"/>
                <a:ea typeface="Arial Unicode MS" pitchFamily="50" charset="-127"/>
                <a:cs typeface="Arial" pitchFamily="34" charset="0"/>
              </a:rPr>
              <a:t>transfer through a wireless network</a:t>
            </a:r>
            <a:endParaRPr lang="ko-KR" altLang="en-US" sz="1200" dirty="0">
              <a:solidFill>
                <a:srgbClr val="FF0000"/>
              </a:solidFill>
              <a:latin typeface="Arial" pitchFamily="34" charset="0"/>
              <a:ea typeface="Arial Unicode MS" pitchFamily="50" charset="-127"/>
              <a:cs typeface="Arial" pitchFamily="34" charset="0"/>
            </a:endParaRPr>
          </a:p>
        </p:txBody>
      </p:sp>
      <p:sp>
        <p:nvSpPr>
          <p:cNvPr id="14" name="TextBox 7"/>
          <p:cNvSpPr txBox="1"/>
          <p:nvPr/>
        </p:nvSpPr>
        <p:spPr>
          <a:xfrm>
            <a:off x="6876256" y="4988162"/>
            <a:ext cx="1512168"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dirty="0" smtClean="0">
                <a:solidFill>
                  <a:srgbClr val="0070C0"/>
                </a:solidFill>
                <a:latin typeface="Arial Unicode MS" pitchFamily="50" charset="-127"/>
                <a:ea typeface="Arial Unicode MS" pitchFamily="50" charset="-127"/>
                <a:cs typeface="Arial Unicode MS" pitchFamily="50" charset="-127"/>
              </a:rPr>
              <a:t>D2D Communication</a:t>
            </a:r>
            <a:endParaRPr lang="ko-KR" altLang="en-US" sz="1200" dirty="0">
              <a:solidFill>
                <a:srgbClr val="0070C0"/>
              </a:solidFill>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37253775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ja-JP" sz="3200" dirty="0">
                <a:latin typeface="Times New Roman" pitchFamily="18" charset="0"/>
                <a:ea typeface="ＭＳ Ｐゴシック" pitchFamily="50" charset="-128"/>
                <a:cs typeface="Times New Roman" pitchFamily="18" charset="0"/>
              </a:rPr>
              <a:t>Network-Assisted D2D </a:t>
            </a:r>
            <a:r>
              <a:rPr lang="en-US" altLang="ja-JP" sz="3200" dirty="0" smtClean="0">
                <a:latin typeface="Times New Roman" pitchFamily="18" charset="0"/>
                <a:ea typeface="ＭＳ Ｐゴシック" pitchFamily="50" charset="-128"/>
                <a:cs typeface="Times New Roman" pitchFamily="18" charset="0"/>
              </a:rPr>
              <a:t>Communication</a:t>
            </a:r>
            <a:r>
              <a:rPr lang="en-US" altLang="ja-JP" sz="3200" dirty="0">
                <a:latin typeface="Times New Roman" pitchFamily="18" charset="0"/>
                <a:ea typeface="ＭＳ Ｐゴシック" pitchFamily="50" charset="-128"/>
                <a:cs typeface="Times New Roman" pitchFamily="18" charset="0"/>
              </a:rPr>
              <a:t> </a:t>
            </a:r>
            <a:r>
              <a:rPr lang="en-US" altLang="ja-JP" sz="3200" dirty="0" smtClean="0">
                <a:latin typeface="Times New Roman" pitchFamily="18" charset="0"/>
                <a:ea typeface="ＭＳ Ｐゴシック" pitchFamily="50" charset="-128"/>
                <a:cs typeface="Times New Roman" pitchFamily="18" charset="0"/>
              </a:rPr>
              <a:t/>
            </a:r>
            <a:br>
              <a:rPr lang="en-US" altLang="ja-JP" sz="3200" dirty="0" smtClean="0">
                <a:latin typeface="Times New Roman" pitchFamily="18" charset="0"/>
                <a:ea typeface="ＭＳ Ｐゴシック" pitchFamily="50" charset="-128"/>
                <a:cs typeface="Times New Roman" pitchFamily="18" charset="0"/>
              </a:rPr>
            </a:br>
            <a:r>
              <a:rPr lang="en-US" altLang="ja-JP" sz="3200" dirty="0" smtClean="0">
                <a:latin typeface="Times New Roman" pitchFamily="18" charset="0"/>
                <a:ea typeface="ＭＳ Ｐゴシック" pitchFamily="50" charset="-128"/>
                <a:cs typeface="Times New Roman" pitchFamily="18" charset="0"/>
              </a:rPr>
              <a:t>and Its Service Providers</a:t>
            </a:r>
            <a:endParaRPr lang="ko-KR" altLang="en-US" sz="3200" dirty="0"/>
          </a:p>
        </p:txBody>
      </p:sp>
      <p:sp>
        <p:nvSpPr>
          <p:cNvPr id="3" name="내용 개체 틀 2"/>
          <p:cNvSpPr>
            <a:spLocks noGrp="1"/>
          </p:cNvSpPr>
          <p:nvPr>
            <p:ph idx="1"/>
          </p:nvPr>
        </p:nvSpPr>
        <p:spPr>
          <a:xfrm>
            <a:off x="251520" y="1143000"/>
            <a:ext cx="8640960" cy="1709936"/>
          </a:xfrm>
        </p:spPr>
        <p:txBody>
          <a:bodyPr/>
          <a:lstStyle/>
          <a:p>
            <a:r>
              <a:rPr lang="en-US" altLang="ko-KR" dirty="0" smtClean="0"/>
              <a:t>Network-Assisted D2D Communication (NADC)</a:t>
            </a:r>
          </a:p>
          <a:p>
            <a:pPr lvl="1">
              <a:buFont typeface="Wingdings" pitchFamily="2" charset="2"/>
              <a:buChar char="Ø"/>
            </a:pPr>
            <a:r>
              <a:rPr lang="en-US" altLang="ko-KR" sz="2000" dirty="0" smtClean="0"/>
              <a:t>D2D (Device-to-Device) communication </a:t>
            </a:r>
            <a:r>
              <a:rPr lang="en-GB" altLang="ko-KR" sz="2000" dirty="0"/>
              <a:t>between two mobile nodes in proximity with the assistance of legacy networks </a:t>
            </a:r>
            <a:r>
              <a:rPr lang="en-GB" altLang="ko-KR" sz="2000" dirty="0" smtClean="0"/>
              <a:t>(e.g., WLAN, WPAN, </a:t>
            </a:r>
            <a:r>
              <a:rPr lang="en-GB" altLang="ko-KR" sz="2000" dirty="0" err="1" smtClean="0"/>
              <a:t>WiMAX</a:t>
            </a:r>
            <a:r>
              <a:rPr lang="en-GB" altLang="ko-KR" sz="2000" dirty="0"/>
              <a:t> </a:t>
            </a:r>
            <a:r>
              <a:rPr lang="en-GB" altLang="ko-KR" sz="2000" dirty="0" smtClean="0"/>
              <a:t>network, and 3GPP network)</a:t>
            </a:r>
            <a:r>
              <a:rPr lang="en-US" altLang="ko-KR" sz="2000" dirty="0" smtClean="0"/>
              <a:t> </a:t>
            </a:r>
          </a:p>
          <a:p>
            <a:r>
              <a:rPr lang="en-US" altLang="ko-KR" dirty="0"/>
              <a:t>S</a:t>
            </a:r>
            <a:r>
              <a:rPr lang="en-US" altLang="ko-KR" dirty="0" smtClean="0"/>
              <a:t>ervice providers with NADC</a:t>
            </a:r>
          </a:p>
          <a:p>
            <a:endParaRPr lang="en-US" altLang="ko-KR" dirty="0"/>
          </a:p>
          <a:p>
            <a:endParaRPr lang="en-US" altLang="ko-KR" dirty="0" smtClean="0"/>
          </a:p>
          <a:p>
            <a:pPr marL="0" indent="0">
              <a:buNone/>
            </a:pPr>
            <a:endParaRPr lang="en-US" altLang="ko-KR" dirty="0" smtClean="0"/>
          </a:p>
          <a:p>
            <a:pPr marL="0" indent="0">
              <a:buNone/>
            </a:pPr>
            <a:endParaRPr lang="en-US" altLang="ko-KR" dirty="0" smtClean="0"/>
          </a:p>
          <a:p>
            <a:r>
              <a:rPr lang="en-US" altLang="ko-KR" dirty="0" smtClean="0"/>
              <a:t>Network operators with NADC</a:t>
            </a:r>
          </a:p>
          <a:p>
            <a:pPr marL="471487" lvl="1" indent="0">
              <a:buNone/>
            </a:pPr>
            <a:endParaRPr lang="en-US" altLang="ko-KR" dirty="0" smtClean="0"/>
          </a:p>
          <a:p>
            <a:pPr marL="471487" lvl="1" indent="0">
              <a:buNone/>
            </a:pPr>
            <a:endParaRPr lang="en-US" altLang="ko-KR" dirty="0" smtClean="0"/>
          </a:p>
        </p:txBody>
      </p:sp>
      <p:sp>
        <p:nvSpPr>
          <p:cNvPr id="5" name="슬라이드 번호 개체 틀 4"/>
          <p:cNvSpPr>
            <a:spLocks noGrp="1"/>
          </p:cNvSpPr>
          <p:nvPr>
            <p:ph type="sldNum" sz="quarter" idx="11"/>
          </p:nvPr>
        </p:nvSpPr>
        <p:spPr>
          <a:xfrm>
            <a:off x="8278688" y="6576392"/>
            <a:ext cx="685800" cy="381000"/>
          </a:xfrm>
        </p:spPr>
        <p:txBody>
          <a:bodyPr/>
          <a:lstStyle/>
          <a:p>
            <a:fld id="{F29C0F80-CD8F-472D-AFB6-6F74E86F726D}" type="slidenum">
              <a:rPr lang="en-US" altLang="ja-JP" smtClean="0">
                <a:solidFill>
                  <a:srgbClr val="000000"/>
                </a:solidFill>
              </a:rPr>
              <a:pPr/>
              <a:t>5</a:t>
            </a:fld>
            <a:endParaRPr lang="en-US" altLang="ja-JP">
              <a:solidFill>
                <a:srgbClr val="000000"/>
              </a:solidFill>
            </a:endParaRPr>
          </a:p>
        </p:txBody>
      </p:sp>
      <p:graphicFrame>
        <p:nvGraphicFramePr>
          <p:cNvPr id="6" name="표 5"/>
          <p:cNvGraphicFramePr>
            <a:graphicFrameLocks noGrp="1"/>
          </p:cNvGraphicFramePr>
          <p:nvPr>
            <p:extLst>
              <p:ext uri="{D42A27DB-BD31-4B8C-83A1-F6EECF244321}">
                <p14:modId xmlns:p14="http://schemas.microsoft.com/office/powerpoint/2010/main" val="780729129"/>
              </p:ext>
            </p:extLst>
          </p:nvPr>
        </p:nvGraphicFramePr>
        <p:xfrm>
          <a:off x="683568" y="2852936"/>
          <a:ext cx="8208912" cy="1854200"/>
        </p:xfrm>
        <a:graphic>
          <a:graphicData uri="http://schemas.openxmlformats.org/drawingml/2006/table">
            <a:tbl>
              <a:tblPr firstRow="1" bandRow="1">
                <a:tableStyleId>{5C22544A-7EE6-4342-B048-85BDC9FD1C3A}</a:tableStyleId>
              </a:tblPr>
              <a:tblGrid>
                <a:gridCol w="1944216"/>
                <a:gridCol w="6264696"/>
              </a:tblGrid>
              <a:tr h="370840">
                <a:tc>
                  <a:txBody>
                    <a:bodyPr/>
                    <a:lstStyle/>
                    <a:p>
                      <a:pPr latinLnBrk="1"/>
                      <a:r>
                        <a:rPr lang="en-US" altLang="ko-KR" dirty="0" smtClean="0"/>
                        <a:t>Use Cases</a:t>
                      </a:r>
                      <a:endParaRPr lang="ko-KR" altLang="en-US" dirty="0"/>
                    </a:p>
                  </a:txBody>
                  <a:tcPr/>
                </a:tc>
                <a:tc>
                  <a:txBody>
                    <a:bodyPr/>
                    <a:lstStyle/>
                    <a:p>
                      <a:pPr latinLnBrk="1"/>
                      <a:r>
                        <a:rPr lang="en-US" altLang="ko-KR" dirty="0" smtClean="0"/>
                        <a:t>Service Providers</a:t>
                      </a:r>
                      <a:r>
                        <a:rPr lang="en-US" altLang="ko-KR" baseline="0" dirty="0" smtClean="0"/>
                        <a:t> with NADC</a:t>
                      </a:r>
                      <a:endParaRPr lang="ko-KR" altLang="en-US" dirty="0"/>
                    </a:p>
                  </a:txBody>
                  <a:tcPr/>
                </a:tc>
              </a:tr>
              <a:tr h="37084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800" dirty="0" smtClean="0"/>
                        <a:t>Social networking</a:t>
                      </a:r>
                    </a:p>
                  </a:txBody>
                  <a:tcPr/>
                </a:tc>
                <a:tc>
                  <a:txBody>
                    <a:bodyPr/>
                    <a:lstStyle/>
                    <a:p>
                      <a:pPr latinLnBrk="1"/>
                      <a:r>
                        <a:rPr lang="en-US" altLang="ko-KR" dirty="0" smtClean="0"/>
                        <a:t>Social</a:t>
                      </a:r>
                      <a:r>
                        <a:rPr lang="en-US" altLang="ko-KR" baseline="0" dirty="0" smtClean="0"/>
                        <a:t> network service providers</a:t>
                      </a:r>
                      <a:endParaRPr lang="ko-KR" altLang="en-US" dirty="0"/>
                    </a:p>
                  </a:txBody>
                  <a:tcPr/>
                </a:tc>
              </a:tr>
              <a:tr h="370840">
                <a:tc>
                  <a:txBody>
                    <a:bodyPr/>
                    <a:lstStyle/>
                    <a:p>
                      <a:pPr latinLnBrk="1"/>
                      <a:r>
                        <a:rPr lang="en-US" altLang="ko-KR" dirty="0" smtClean="0"/>
                        <a:t>Advertisement</a:t>
                      </a:r>
                      <a:endParaRPr lang="ko-KR" altLang="en-US" dirty="0"/>
                    </a:p>
                  </a:txBody>
                  <a:tcPr/>
                </a:tc>
                <a:tc>
                  <a:txBody>
                    <a:bodyPr/>
                    <a:lstStyle/>
                    <a:p>
                      <a:pPr latinLnBrk="1"/>
                      <a:r>
                        <a:rPr lang="en-US" altLang="ko-KR" dirty="0" smtClean="0"/>
                        <a:t>Advertisement</a:t>
                      </a:r>
                      <a:r>
                        <a:rPr lang="en-US" altLang="ko-KR" baseline="0" dirty="0" smtClean="0"/>
                        <a:t> providers</a:t>
                      </a:r>
                      <a:endParaRPr lang="ko-KR" altLang="en-US" dirty="0"/>
                    </a:p>
                  </a:txBody>
                  <a:tcPr/>
                </a:tc>
              </a:tr>
              <a:tr h="370840">
                <a:tc>
                  <a:txBody>
                    <a:bodyPr/>
                    <a:lstStyle/>
                    <a:p>
                      <a:pPr latinLnBrk="1"/>
                      <a:r>
                        <a:rPr lang="en-US" altLang="ko-KR" dirty="0" smtClean="0"/>
                        <a:t>Public</a:t>
                      </a:r>
                      <a:r>
                        <a:rPr lang="en-US" altLang="ko-KR" baseline="0" dirty="0" smtClean="0"/>
                        <a:t> safety</a:t>
                      </a:r>
                      <a:endParaRPr lang="ko-KR" altLang="en-US" dirty="0"/>
                    </a:p>
                  </a:txBody>
                  <a:tcPr/>
                </a:tc>
                <a:tc>
                  <a:txBody>
                    <a:bodyPr/>
                    <a:lstStyle/>
                    <a:p>
                      <a:pPr latinLnBrk="1"/>
                      <a:r>
                        <a:rPr lang="en-US" altLang="ko-KR" dirty="0" smtClean="0"/>
                        <a:t>Public safety</a:t>
                      </a:r>
                      <a:r>
                        <a:rPr lang="en-US" altLang="ko-KR" baseline="0" dirty="0" smtClean="0"/>
                        <a:t> service providers</a:t>
                      </a:r>
                      <a:endParaRPr lang="ko-KR" altLang="en-US" dirty="0"/>
                    </a:p>
                  </a:txBody>
                  <a:tcPr/>
                </a:tc>
              </a:tr>
              <a:tr h="370840">
                <a:tc>
                  <a:txBody>
                    <a:bodyPr/>
                    <a:lstStyle/>
                    <a:p>
                      <a:pPr latinLnBrk="1"/>
                      <a:r>
                        <a:rPr lang="en-US" altLang="ko-KR" dirty="0" smtClean="0"/>
                        <a:t>Data</a:t>
                      </a:r>
                      <a:r>
                        <a:rPr lang="en-US" altLang="ko-KR" baseline="0" dirty="0" smtClean="0"/>
                        <a:t> sharing</a:t>
                      </a:r>
                      <a:endParaRPr lang="ko-KR" altLang="en-US" dirty="0"/>
                    </a:p>
                  </a:txBody>
                  <a:tcPr/>
                </a:tc>
                <a:tc>
                  <a:txBody>
                    <a:bodyPr/>
                    <a:lstStyle/>
                    <a:p>
                      <a:pPr latinLnBrk="1"/>
                      <a:r>
                        <a:rPr lang="en-US" altLang="ko-KR" dirty="0" smtClean="0"/>
                        <a:t>Content service providers</a:t>
                      </a:r>
                      <a:endParaRPr lang="ko-KR" altLang="en-US" dirty="0"/>
                    </a:p>
                  </a:txBody>
                  <a:tcPr/>
                </a:tc>
              </a:tr>
            </a:tbl>
          </a:graphicData>
        </a:graphic>
      </p:graphicFrame>
      <p:graphicFrame>
        <p:nvGraphicFramePr>
          <p:cNvPr id="7" name="표 6"/>
          <p:cNvGraphicFramePr>
            <a:graphicFrameLocks noGrp="1"/>
          </p:cNvGraphicFramePr>
          <p:nvPr>
            <p:extLst>
              <p:ext uri="{D42A27DB-BD31-4B8C-83A1-F6EECF244321}">
                <p14:modId xmlns:p14="http://schemas.microsoft.com/office/powerpoint/2010/main" val="3802427712"/>
              </p:ext>
            </p:extLst>
          </p:nvPr>
        </p:nvGraphicFramePr>
        <p:xfrm>
          <a:off x="683568" y="5301208"/>
          <a:ext cx="8208912" cy="1163320"/>
        </p:xfrm>
        <a:graphic>
          <a:graphicData uri="http://schemas.openxmlformats.org/drawingml/2006/table">
            <a:tbl>
              <a:tblPr firstRow="1" bandRow="1">
                <a:tableStyleId>{5C22544A-7EE6-4342-B048-85BDC9FD1C3A}</a:tableStyleId>
              </a:tblPr>
              <a:tblGrid>
                <a:gridCol w="1944216"/>
                <a:gridCol w="6264696"/>
              </a:tblGrid>
              <a:tr h="370840">
                <a:tc>
                  <a:txBody>
                    <a:bodyPr/>
                    <a:lstStyle/>
                    <a:p>
                      <a:pPr latinLnBrk="1"/>
                      <a:r>
                        <a:rPr lang="en-US" altLang="ko-KR" dirty="0" smtClean="0"/>
                        <a:t>Use Cases</a:t>
                      </a:r>
                      <a:endParaRPr lang="ko-KR" altLang="en-US" dirty="0"/>
                    </a:p>
                  </a:txBody>
                  <a:tcPr/>
                </a:tc>
                <a:tc>
                  <a:txBody>
                    <a:bodyPr/>
                    <a:lstStyle/>
                    <a:p>
                      <a:pPr latinLnBrk="1"/>
                      <a:r>
                        <a:rPr lang="en-US" altLang="ko-KR" dirty="0" smtClean="0"/>
                        <a:t>Service Providers</a:t>
                      </a:r>
                      <a:r>
                        <a:rPr lang="en-US" altLang="ko-KR" baseline="0" dirty="0" smtClean="0"/>
                        <a:t> with NADC</a:t>
                      </a:r>
                      <a:endParaRPr lang="ko-KR" altLang="en-US" dirty="0"/>
                    </a:p>
                  </a:txBody>
                  <a:tcPr/>
                </a:tc>
              </a:tr>
              <a:tr h="370840">
                <a:tc>
                  <a:txBody>
                    <a:bodyPr/>
                    <a:lstStyle/>
                    <a:p>
                      <a:pPr latinLnBrk="1"/>
                      <a:r>
                        <a:rPr lang="en-US" altLang="ko-KR" dirty="0" smtClean="0"/>
                        <a:t>Data offload</a:t>
                      </a:r>
                      <a:endParaRPr lang="ko-KR" altLang="en-US" dirty="0"/>
                    </a:p>
                  </a:txBody>
                  <a:tcPr/>
                </a:tc>
                <a:tc>
                  <a:txBody>
                    <a:bodyPr/>
                    <a:lstStyle/>
                    <a:p>
                      <a:pPr latinLnBrk="1"/>
                      <a:r>
                        <a:rPr lang="en-US" altLang="ko-KR" dirty="0" smtClean="0"/>
                        <a:t>Network operators  </a:t>
                      </a:r>
                    </a:p>
                    <a:p>
                      <a:pPr marL="85725" indent="-85725" algn="just" latinLnBrk="1"/>
                      <a:r>
                        <a:rPr lang="en-US" altLang="ko-KR" sz="1400" dirty="0" smtClean="0"/>
                        <a:t>- Explained in “MIH Service Use Cases for Network-Assisted D2D Communication” (DCN: 21-13-0160-00-SAUC)</a:t>
                      </a:r>
                      <a:endParaRPr lang="ko-KR" altLang="en-US" sz="1400" dirty="0"/>
                    </a:p>
                  </a:txBody>
                  <a:tcPr/>
                </a:tc>
              </a:tr>
            </a:tbl>
          </a:graphicData>
        </a:graphic>
      </p:graphicFrame>
    </p:spTree>
    <p:extLst>
      <p:ext uri="{BB962C8B-B14F-4D97-AF65-F5344CB8AC3E}">
        <p14:creationId xmlns:p14="http://schemas.microsoft.com/office/powerpoint/2010/main" val="26115879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AppData\Local\Microsoft\Windows\Temporary Internet Files\Content.IE5\EVQU9V7S\MC90033219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40" y="4538799"/>
            <a:ext cx="1565224" cy="1410481"/>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sz="2800" dirty="0" smtClean="0"/>
              <a:t>NADC of Social Network Service Providers</a:t>
            </a:r>
            <a:endParaRPr lang="ko-KR" altLang="en-US" sz="2800" dirty="0"/>
          </a:p>
        </p:txBody>
      </p:sp>
      <p:sp>
        <p:nvSpPr>
          <p:cNvPr id="3" name="내용 개체 틀 2"/>
          <p:cNvSpPr>
            <a:spLocks noGrp="1"/>
          </p:cNvSpPr>
          <p:nvPr>
            <p:ph idx="1"/>
          </p:nvPr>
        </p:nvSpPr>
        <p:spPr>
          <a:xfrm>
            <a:off x="251520" y="1143000"/>
            <a:ext cx="8640960" cy="413792"/>
          </a:xfrm>
        </p:spPr>
        <p:txBody>
          <a:bodyPr/>
          <a:lstStyle/>
          <a:p>
            <a:pPr algn="just"/>
            <a:r>
              <a:rPr lang="en-US" altLang="ko-KR" sz="2000" dirty="0" smtClean="0"/>
              <a:t>Social network service </a:t>
            </a:r>
            <a:r>
              <a:rPr lang="en-US" altLang="ko-KR" sz="2000" dirty="0"/>
              <a:t>providers with NADC </a:t>
            </a:r>
            <a:r>
              <a:rPr lang="en-US" altLang="ko-KR" sz="2000" dirty="0" smtClean="0"/>
              <a:t>help a mobile node to discover its peer.</a:t>
            </a:r>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6</a:t>
            </a:fld>
            <a:endParaRPr lang="en-US" altLang="ja-JP">
              <a:solidFill>
                <a:srgbClr val="000000"/>
              </a:solidFill>
            </a:endParaRPr>
          </a:p>
        </p:txBody>
      </p:sp>
      <p:pic>
        <p:nvPicPr>
          <p:cNvPr id="7" name="Picture 4" descr="C:\Users\user\AppData\Local\Microsoft\Windows\Temporary Internet Files\Content.IE5\GYG2MC0L\MC9004406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822" y="4536431"/>
            <a:ext cx="1261685" cy="14340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user\AppData\Local\Microsoft\Windows\Temporary Internet Files\Content.IE5\7XODC43D\MC90044063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6970" y="4456423"/>
            <a:ext cx="1263557" cy="1438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276" y="5413766"/>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9186" y="5421325"/>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925171" y="4418056"/>
            <a:ext cx="602686"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a:t>
            </a:r>
            <a:endParaRPr lang="ko-KR" altLang="en-US" sz="1400" dirty="0">
              <a:latin typeface="Arial Unicode MS" pitchFamily="50" charset="-127"/>
              <a:ea typeface="Arial Unicode MS" pitchFamily="50" charset="-127"/>
              <a:cs typeface="Arial Unicode MS" pitchFamily="50" charset="-127"/>
            </a:endParaRPr>
          </a:p>
        </p:txBody>
      </p:sp>
      <p:sp>
        <p:nvSpPr>
          <p:cNvPr id="19" name="TextBox 18"/>
          <p:cNvSpPr txBox="1"/>
          <p:nvPr/>
        </p:nvSpPr>
        <p:spPr>
          <a:xfrm>
            <a:off x="7879183" y="4407293"/>
            <a:ext cx="797273"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Peter</a:t>
            </a:r>
            <a:endParaRPr lang="ko-KR" altLang="en-US" sz="1400" dirty="0">
              <a:latin typeface="Arial Unicode MS" pitchFamily="50" charset="-127"/>
              <a:ea typeface="Arial Unicode MS" pitchFamily="50" charset="-127"/>
              <a:cs typeface="Arial Unicode MS" pitchFamily="50" charset="-127"/>
            </a:endParaRPr>
          </a:p>
        </p:txBody>
      </p:sp>
      <p:sp>
        <p:nvSpPr>
          <p:cNvPr id="20" name="TextBox 19"/>
          <p:cNvSpPr txBox="1"/>
          <p:nvPr/>
        </p:nvSpPr>
        <p:spPr>
          <a:xfrm>
            <a:off x="1877784" y="6008404"/>
            <a:ext cx="1726818"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Mary’s </a:t>
            </a:r>
          </a:p>
          <a:p>
            <a:r>
              <a:rPr lang="en-US" altLang="ko-KR" sz="1400" dirty="0" smtClean="0">
                <a:latin typeface="Arial Unicode MS" pitchFamily="50" charset="-127"/>
                <a:ea typeface="Arial Unicode MS" pitchFamily="50" charset="-127"/>
                <a:cs typeface="Arial Unicode MS" pitchFamily="50" charset="-127"/>
              </a:rPr>
              <a:t>mobile node</a:t>
            </a:r>
            <a:endParaRPr lang="ko-KR" altLang="en-US" sz="1400" dirty="0">
              <a:latin typeface="Arial Unicode MS" pitchFamily="50" charset="-127"/>
              <a:ea typeface="Arial Unicode MS" pitchFamily="50" charset="-127"/>
              <a:cs typeface="Arial Unicode MS" pitchFamily="50" charset="-127"/>
            </a:endParaRPr>
          </a:p>
        </p:txBody>
      </p:sp>
      <p:sp>
        <p:nvSpPr>
          <p:cNvPr id="21" name="TextBox 20"/>
          <p:cNvSpPr txBox="1"/>
          <p:nvPr/>
        </p:nvSpPr>
        <p:spPr>
          <a:xfrm>
            <a:off x="6948265" y="6021288"/>
            <a:ext cx="1205444"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Peter’s mobile node</a:t>
            </a:r>
            <a:endParaRPr lang="ko-KR" altLang="en-US" sz="1400" dirty="0">
              <a:latin typeface="Arial Unicode MS" pitchFamily="50" charset="-127"/>
              <a:ea typeface="Arial Unicode MS" pitchFamily="50" charset="-127"/>
              <a:cs typeface="Arial Unicode MS" pitchFamily="50" charset="-127"/>
            </a:endParaRPr>
          </a:p>
        </p:txBody>
      </p:sp>
      <p:sp>
        <p:nvSpPr>
          <p:cNvPr id="25" name="TextBox 24"/>
          <p:cNvSpPr txBox="1"/>
          <p:nvPr/>
        </p:nvSpPr>
        <p:spPr>
          <a:xfrm>
            <a:off x="3870437" y="3050957"/>
            <a:ext cx="1822394" cy="954107"/>
          </a:xfrm>
          <a:prstGeom prst="rect">
            <a:avLst/>
          </a:prstGeom>
          <a:noFill/>
        </p:spPr>
        <p:txBody>
          <a:bodyPr wrap="square" rtlCol="0">
            <a:spAutoFit/>
          </a:bodyPr>
          <a:lstStyle/>
          <a:p>
            <a:pPr algn="ctr"/>
            <a:r>
              <a:rPr lang="en-US" altLang="ko-KR" sz="1400" dirty="0"/>
              <a:t>WLAN/ </a:t>
            </a:r>
            <a:endParaRPr lang="en-US" altLang="ko-KR" sz="1400" dirty="0" smtClean="0"/>
          </a:p>
          <a:p>
            <a:pPr algn="ctr"/>
            <a:r>
              <a:rPr lang="en-US" altLang="ko-KR" sz="1400" dirty="0" smtClean="0"/>
              <a:t>WPAN/</a:t>
            </a:r>
          </a:p>
          <a:p>
            <a:pPr algn="ctr"/>
            <a:r>
              <a:rPr lang="en-US" altLang="ko-KR" sz="1400" dirty="0" err="1" smtClean="0"/>
              <a:t>WiMAX</a:t>
            </a:r>
            <a:r>
              <a:rPr lang="en-US" altLang="ko-KR" sz="1400" dirty="0"/>
              <a:t>/</a:t>
            </a:r>
          </a:p>
          <a:p>
            <a:pPr algn="ctr"/>
            <a:r>
              <a:rPr lang="en-US" altLang="ko-KR" sz="1400" dirty="0" smtClean="0"/>
              <a:t> Cellular Network</a:t>
            </a:r>
            <a:endParaRPr lang="ko-KR" altLang="en-US" sz="1400" dirty="0"/>
          </a:p>
        </p:txBody>
      </p:sp>
      <p:sp>
        <p:nvSpPr>
          <p:cNvPr id="26" name="구름 25"/>
          <p:cNvSpPr/>
          <p:nvPr/>
        </p:nvSpPr>
        <p:spPr>
          <a:xfrm>
            <a:off x="2771140" y="2600908"/>
            <a:ext cx="3785789" cy="177605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0" dirty="0">
              <a:solidFill>
                <a:schemeClr val="tx1">
                  <a:lumMod val="95000"/>
                  <a:lumOff val="5000"/>
                </a:schemeClr>
              </a:solidFill>
            </a:endParaRPr>
          </a:p>
        </p:txBody>
      </p:sp>
      <p:sp>
        <p:nvSpPr>
          <p:cNvPr id="5" name="모서리가 둥근 사각형 설명선 4"/>
          <p:cNvSpPr/>
          <p:nvPr/>
        </p:nvSpPr>
        <p:spPr>
          <a:xfrm>
            <a:off x="418708" y="3034256"/>
            <a:ext cx="2268967" cy="1213983"/>
          </a:xfrm>
          <a:prstGeom prst="wedgeRoundRectCallout">
            <a:avLst>
              <a:gd name="adj1" fmla="val 8476"/>
              <a:gd name="adj2" fmla="val 71283"/>
              <a:gd name="adj3" fmla="val 1666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arenBoth"/>
            </a:pPr>
            <a:endParaRPr lang="en-US" altLang="ko-KR" sz="1200" dirty="0" smtClean="0">
              <a:solidFill>
                <a:schemeClr val="tx1"/>
              </a:solidFill>
            </a:endParaRPr>
          </a:p>
        </p:txBody>
      </p:sp>
      <p:sp>
        <p:nvSpPr>
          <p:cNvPr id="27" name="모서리가 둥근 사각형 설명선 26"/>
          <p:cNvSpPr/>
          <p:nvPr/>
        </p:nvSpPr>
        <p:spPr>
          <a:xfrm>
            <a:off x="5968866" y="1916832"/>
            <a:ext cx="2119530" cy="753173"/>
          </a:xfrm>
          <a:prstGeom prst="wedgeRoundRectCallout">
            <a:avLst>
              <a:gd name="adj1" fmla="val -96383"/>
              <a:gd name="adj2" fmla="val -10617"/>
              <a:gd name="adj3" fmla="val 16667"/>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8" name="모서리가 둥근 사각형 설명선 27"/>
          <p:cNvSpPr/>
          <p:nvPr/>
        </p:nvSpPr>
        <p:spPr>
          <a:xfrm>
            <a:off x="3122431" y="6174829"/>
            <a:ext cx="3825833" cy="258805"/>
          </a:xfrm>
          <a:prstGeom prst="wedgeRoundRectCallout">
            <a:avLst>
              <a:gd name="adj1" fmla="val 8550"/>
              <a:gd name="adj2" fmla="val -119656"/>
              <a:gd name="adj3" fmla="val 16667"/>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9" name="오른쪽 화살표 28"/>
          <p:cNvSpPr/>
          <p:nvPr/>
        </p:nvSpPr>
        <p:spPr>
          <a:xfrm rot="10800000">
            <a:off x="2556983" y="5868423"/>
            <a:ext cx="4286687" cy="162889"/>
          </a:xfrm>
          <a:prstGeom prst="rightArrow">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오른쪽 화살표 29"/>
          <p:cNvSpPr/>
          <p:nvPr/>
        </p:nvSpPr>
        <p:spPr>
          <a:xfrm>
            <a:off x="2555791" y="5628291"/>
            <a:ext cx="4330246" cy="182837"/>
          </a:xfrm>
          <a:prstGeom prst="right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모서리가 둥근 사각형 설명선 30"/>
          <p:cNvSpPr/>
          <p:nvPr/>
        </p:nvSpPr>
        <p:spPr>
          <a:xfrm>
            <a:off x="3460207" y="5232609"/>
            <a:ext cx="3041803" cy="272009"/>
          </a:xfrm>
          <a:prstGeom prst="wedgeRoundRectCallout">
            <a:avLst>
              <a:gd name="adj1" fmla="val -33468"/>
              <a:gd name="adj2" fmla="val 104829"/>
              <a:gd name="adj3" fmla="val 1666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301" y="4012119"/>
            <a:ext cx="328862" cy="64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2518" y="2091288"/>
            <a:ext cx="799298" cy="722779"/>
          </a:xfrm>
          <a:prstGeom prst="rect">
            <a:avLst/>
          </a:prstGeom>
          <a:solidFill>
            <a:schemeClr val="bg1">
              <a:lumMod val="95000"/>
            </a:schemeClr>
          </a:solidFill>
          <a:ln>
            <a:solidFill>
              <a:schemeClr val="tx1"/>
            </a:solidFill>
          </a:ln>
          <a:effectLst/>
        </p:spPr>
      </p:pic>
      <p:sp>
        <p:nvSpPr>
          <p:cNvPr id="40" name="TextBox 39"/>
          <p:cNvSpPr txBox="1"/>
          <p:nvPr/>
        </p:nvSpPr>
        <p:spPr>
          <a:xfrm>
            <a:off x="3851173" y="1628800"/>
            <a:ext cx="1475359" cy="461665"/>
          </a:xfrm>
          <a:prstGeom prst="rect">
            <a:avLst/>
          </a:prstGeom>
          <a:noFill/>
        </p:spPr>
        <p:txBody>
          <a:bodyPr wrap="square" rtlCol="0">
            <a:spAutoFit/>
          </a:bodyPr>
          <a:lstStyle/>
          <a:p>
            <a:pPr algn="ctr"/>
            <a:r>
              <a:rPr lang="en-US" altLang="ko-KR" sz="1200" dirty="0" smtClean="0">
                <a:latin typeface="Arial Unicode MS" pitchFamily="50" charset="-127"/>
                <a:ea typeface="Arial Unicode MS" pitchFamily="50" charset="-127"/>
                <a:cs typeface="Arial Unicode MS" pitchFamily="50" charset="-127"/>
              </a:rPr>
              <a:t>Social Network Service Provider</a:t>
            </a:r>
            <a:endParaRPr lang="ko-KR" altLang="en-US" sz="1200" dirty="0">
              <a:latin typeface="Arial Unicode MS" pitchFamily="50" charset="-127"/>
              <a:ea typeface="Arial Unicode MS" pitchFamily="50" charset="-127"/>
              <a:cs typeface="Arial Unicode MS" pitchFamily="50" charset="-127"/>
            </a:endParaRPr>
          </a:p>
        </p:txBody>
      </p:sp>
      <p:sp>
        <p:nvSpPr>
          <p:cNvPr id="6" name="직사각형 5"/>
          <p:cNvSpPr/>
          <p:nvPr/>
        </p:nvSpPr>
        <p:spPr>
          <a:xfrm>
            <a:off x="364239" y="3133417"/>
            <a:ext cx="2406901" cy="1015663"/>
          </a:xfrm>
          <a:prstGeom prst="rect">
            <a:avLst/>
          </a:prstGeom>
        </p:spPr>
        <p:txBody>
          <a:bodyPr wrap="square">
            <a:spAutoFit/>
          </a:bodyPr>
          <a:lstStyle/>
          <a:p>
            <a:pPr marL="180975" indent="-180975">
              <a:buAutoNum type="arabicParenBoth"/>
            </a:pPr>
            <a:r>
              <a:rPr lang="en-US" altLang="ko-KR" sz="1200" dirty="0"/>
              <a:t>I </a:t>
            </a:r>
            <a:r>
              <a:rPr lang="en-US" altLang="ko-KR" sz="1200" dirty="0" smtClean="0"/>
              <a:t>am near “</a:t>
            </a:r>
            <a:r>
              <a:rPr lang="en-US" altLang="ko-KR" sz="1200" i="1" dirty="0" smtClean="0"/>
              <a:t>Hotel A</a:t>
            </a:r>
            <a:r>
              <a:rPr lang="en-US" altLang="ko-KR" sz="1200" dirty="0" smtClean="0"/>
              <a:t>” </a:t>
            </a:r>
            <a:r>
              <a:rPr lang="en-US" altLang="ko-KR" sz="1200" dirty="0"/>
              <a:t>but cannot find any restaurant by using web map service such as Google map. </a:t>
            </a:r>
            <a:endParaRPr lang="en-US" altLang="ko-KR" sz="1200" dirty="0" smtClean="0"/>
          </a:p>
          <a:p>
            <a:pPr marL="180975"/>
            <a:r>
              <a:rPr lang="en-US" altLang="ko-KR" sz="1200" dirty="0" smtClean="0"/>
              <a:t>I </a:t>
            </a:r>
            <a:r>
              <a:rPr lang="en-US" altLang="ko-KR" sz="1200" dirty="0"/>
              <a:t>want ask someone near me for a restaurant. </a:t>
            </a:r>
          </a:p>
        </p:txBody>
      </p:sp>
      <p:sp>
        <p:nvSpPr>
          <p:cNvPr id="14" name="직사각형 13"/>
          <p:cNvSpPr/>
          <p:nvPr/>
        </p:nvSpPr>
        <p:spPr>
          <a:xfrm>
            <a:off x="2956527" y="3890366"/>
            <a:ext cx="216023" cy="25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11" name="직사각형 10"/>
          <p:cNvSpPr/>
          <p:nvPr/>
        </p:nvSpPr>
        <p:spPr>
          <a:xfrm>
            <a:off x="5968866" y="1954577"/>
            <a:ext cx="2460269" cy="646331"/>
          </a:xfrm>
          <a:prstGeom prst="rect">
            <a:avLst/>
          </a:prstGeom>
        </p:spPr>
        <p:txBody>
          <a:bodyPr wrap="square">
            <a:spAutoFit/>
          </a:bodyPr>
          <a:lstStyle/>
          <a:p>
            <a:pPr marL="180975" indent="-180975"/>
            <a:r>
              <a:rPr lang="en-US" altLang="ko-KR" sz="1200" dirty="0"/>
              <a:t>(3) Peter can introduce a good restaurant near Mary by using D2D communication. </a:t>
            </a:r>
            <a:endParaRPr lang="ko-KR" altLang="en-US" sz="1200" dirty="0"/>
          </a:p>
        </p:txBody>
      </p:sp>
      <p:grpSp>
        <p:nvGrpSpPr>
          <p:cNvPr id="37" name="그룹 36"/>
          <p:cNvGrpSpPr/>
          <p:nvPr/>
        </p:nvGrpSpPr>
        <p:grpSpPr>
          <a:xfrm>
            <a:off x="2390576" y="2483640"/>
            <a:ext cx="1934105" cy="3052299"/>
            <a:chOff x="2532442" y="2908827"/>
            <a:chExt cx="1762799" cy="2882217"/>
          </a:xfrm>
        </p:grpSpPr>
        <p:cxnSp>
          <p:nvCxnSpPr>
            <p:cNvPr id="12" name="직선 연결선 11"/>
            <p:cNvCxnSpPr/>
            <p:nvPr/>
          </p:nvCxnSpPr>
          <p:spPr>
            <a:xfrm flipV="1">
              <a:off x="2532442" y="2908827"/>
              <a:ext cx="1606028" cy="2554872"/>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H="1">
              <a:off x="2720822" y="3250198"/>
              <a:ext cx="1574419" cy="2540846"/>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4" name="직사각형 33"/>
          <p:cNvSpPr/>
          <p:nvPr/>
        </p:nvSpPr>
        <p:spPr>
          <a:xfrm>
            <a:off x="5745742" y="3542102"/>
            <a:ext cx="595161" cy="515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36" name="직사각형 35"/>
          <p:cNvSpPr/>
          <p:nvPr/>
        </p:nvSpPr>
        <p:spPr>
          <a:xfrm>
            <a:off x="3536075" y="4159342"/>
            <a:ext cx="428564" cy="25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16" name="TextBox 72"/>
          <p:cNvSpPr txBox="1"/>
          <p:nvPr/>
        </p:nvSpPr>
        <p:spPr>
          <a:xfrm rot="18181679">
            <a:off x="2283014" y="4037525"/>
            <a:ext cx="2970011"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lnSpc>
                <a:spcPts val="1200"/>
              </a:lnSpc>
            </a:pPr>
            <a:r>
              <a:rPr lang="en-US" altLang="ko-KR" sz="1200" dirty="0" smtClean="0"/>
              <a:t>(4) Configuration information to connect to </a:t>
            </a:r>
            <a:r>
              <a:rPr lang="en-US" altLang="ko-KR" sz="1200" b="1" i="1" u="sng" dirty="0" smtClean="0"/>
              <a:t>Peter</a:t>
            </a:r>
            <a:r>
              <a:rPr lang="en-US" altLang="ko-KR" sz="1200" dirty="0" smtClean="0"/>
              <a:t>’s mobile node by using D2D communication</a:t>
            </a:r>
            <a:endParaRPr lang="ko-KR" altLang="en-US" sz="1200" dirty="0"/>
          </a:p>
        </p:txBody>
      </p:sp>
      <p:cxnSp>
        <p:nvCxnSpPr>
          <p:cNvPr id="17" name="직선 연결선 16"/>
          <p:cNvCxnSpPr/>
          <p:nvPr/>
        </p:nvCxnSpPr>
        <p:spPr>
          <a:xfrm>
            <a:off x="4972751" y="2814067"/>
            <a:ext cx="1877324" cy="269055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직사각형 21"/>
          <p:cNvSpPr/>
          <p:nvPr/>
        </p:nvSpPr>
        <p:spPr>
          <a:xfrm>
            <a:off x="3557505" y="5237808"/>
            <a:ext cx="2887329" cy="261610"/>
          </a:xfrm>
          <a:prstGeom prst="rect">
            <a:avLst/>
          </a:prstGeom>
        </p:spPr>
        <p:txBody>
          <a:bodyPr wrap="none">
            <a:spAutoFit/>
          </a:bodyPr>
          <a:lstStyle/>
          <a:p>
            <a:r>
              <a:rPr lang="en-US" altLang="ko-KR" sz="1100" dirty="0"/>
              <a:t>(6)  Is there any good restaurant near “</a:t>
            </a:r>
            <a:r>
              <a:rPr lang="en-US" altLang="ko-KR" sz="1100" i="1" dirty="0"/>
              <a:t>Hotel </a:t>
            </a:r>
            <a:r>
              <a:rPr lang="en-US" altLang="ko-KR" sz="1100" i="1" dirty="0" smtClean="0"/>
              <a:t>A.</a:t>
            </a:r>
            <a:r>
              <a:rPr lang="en-US" altLang="ko-KR" sz="1100" dirty="0" smtClean="0"/>
              <a:t>”</a:t>
            </a:r>
            <a:endParaRPr lang="ko-KR" altLang="en-US" sz="1100" dirty="0"/>
          </a:p>
        </p:txBody>
      </p:sp>
      <p:sp>
        <p:nvSpPr>
          <p:cNvPr id="24" name="TextBox 72"/>
          <p:cNvSpPr txBox="1"/>
          <p:nvPr/>
        </p:nvSpPr>
        <p:spPr>
          <a:xfrm rot="3276488">
            <a:off x="4803981" y="3613367"/>
            <a:ext cx="2620153"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lnSpc>
                <a:spcPts val="1200"/>
              </a:lnSpc>
            </a:pPr>
            <a:r>
              <a:rPr lang="en-US" altLang="ko-KR" sz="1200" dirty="0"/>
              <a:t>(5) Configuration information to connect to </a:t>
            </a:r>
            <a:r>
              <a:rPr lang="en-US" altLang="ko-KR" sz="1200" b="1" i="1" u="sng" dirty="0"/>
              <a:t>Mary</a:t>
            </a:r>
            <a:r>
              <a:rPr lang="en-US" altLang="ko-KR" sz="1200" dirty="0"/>
              <a:t>’s mobile node </a:t>
            </a:r>
            <a:r>
              <a:rPr lang="en-US" altLang="ko-KR" sz="1200" dirty="0" smtClean="0"/>
              <a:t>by using </a:t>
            </a:r>
            <a:r>
              <a:rPr lang="en-US" altLang="ko-KR" sz="1200" dirty="0"/>
              <a:t>D2D communication</a:t>
            </a:r>
            <a:endParaRPr lang="ko-KR" altLang="en-US" sz="1200" dirty="0"/>
          </a:p>
        </p:txBody>
      </p:sp>
      <p:sp>
        <p:nvSpPr>
          <p:cNvPr id="13" name="TextBox 65"/>
          <p:cNvSpPr txBox="1"/>
          <p:nvPr/>
        </p:nvSpPr>
        <p:spPr>
          <a:xfrm rot="18202080">
            <a:off x="2075061" y="4109739"/>
            <a:ext cx="1529586" cy="276999"/>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(2) Request for a peer</a:t>
            </a:r>
            <a:endParaRPr lang="ko-KR" altLang="en-US" sz="1200" dirty="0"/>
          </a:p>
        </p:txBody>
      </p:sp>
      <p:sp>
        <p:nvSpPr>
          <p:cNvPr id="23" name="직사각형 22"/>
          <p:cNvSpPr/>
          <p:nvPr/>
        </p:nvSpPr>
        <p:spPr>
          <a:xfrm>
            <a:off x="3135029" y="6165304"/>
            <a:ext cx="4572000" cy="276999"/>
          </a:xfrm>
          <a:prstGeom prst="rect">
            <a:avLst/>
          </a:prstGeom>
        </p:spPr>
        <p:txBody>
          <a:bodyPr>
            <a:spAutoFit/>
          </a:bodyPr>
          <a:lstStyle/>
          <a:p>
            <a:r>
              <a:rPr lang="en-US" altLang="ko-KR" sz="1200" dirty="0"/>
              <a:t>(7) “Restaurant B” near back door of “Hotel A” is wonderful.</a:t>
            </a:r>
            <a:endParaRPr lang="ko-KR" altLang="en-US" sz="1200" dirty="0"/>
          </a:p>
        </p:txBody>
      </p:sp>
      <p:sp>
        <p:nvSpPr>
          <p:cNvPr id="41" name="TextBox 40"/>
          <p:cNvSpPr txBox="1"/>
          <p:nvPr/>
        </p:nvSpPr>
        <p:spPr>
          <a:xfrm>
            <a:off x="363166" y="4345359"/>
            <a:ext cx="855656"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Hotel A</a:t>
            </a:r>
            <a:endParaRPr lang="ko-KR" altLang="en-US" sz="1400" dirty="0">
              <a:latin typeface="Arial Unicode MS" pitchFamily="50" charset="-127"/>
              <a:ea typeface="Arial Unicode MS" pitchFamily="50" charset="-127"/>
              <a:cs typeface="Arial Unicode MS" pitchFamily="50" charset="-127"/>
            </a:endParaRPr>
          </a:p>
        </p:txBody>
      </p:sp>
    </p:spTree>
    <p:extLst>
      <p:ext uri="{BB962C8B-B14F-4D97-AF65-F5344CB8AC3E}">
        <p14:creationId xmlns:p14="http://schemas.microsoft.com/office/powerpoint/2010/main" val="274752606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NADC of </a:t>
            </a:r>
            <a:r>
              <a:rPr lang="en-US" altLang="ko-KR" sz="3200" dirty="0" smtClean="0"/>
              <a:t>Advertisement Providers</a:t>
            </a:r>
            <a:endParaRPr lang="ko-KR" altLang="en-US" sz="3200" dirty="0"/>
          </a:p>
        </p:txBody>
      </p:sp>
      <p:sp>
        <p:nvSpPr>
          <p:cNvPr id="3" name="내용 개체 틀 2"/>
          <p:cNvSpPr>
            <a:spLocks noGrp="1"/>
          </p:cNvSpPr>
          <p:nvPr>
            <p:ph idx="1"/>
          </p:nvPr>
        </p:nvSpPr>
        <p:spPr>
          <a:xfrm>
            <a:off x="251520" y="1052736"/>
            <a:ext cx="8640960" cy="629816"/>
          </a:xfrm>
        </p:spPr>
        <p:txBody>
          <a:bodyPr/>
          <a:lstStyle/>
          <a:p>
            <a:pPr algn="just"/>
            <a:r>
              <a:rPr lang="en-US" altLang="ko-KR" sz="2000" dirty="0" smtClean="0"/>
              <a:t>Advertisement providers (e.g., local shops) with NADC can advertise their products based on customers’ preference.</a:t>
            </a:r>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7</a:t>
            </a:fld>
            <a:endParaRPr lang="en-US" altLang="ja-JP">
              <a:solidFill>
                <a:srgbClr val="000000"/>
              </a:solidFill>
            </a:endParaRPr>
          </a:p>
        </p:txBody>
      </p:sp>
      <p:pic>
        <p:nvPicPr>
          <p:cNvPr id="7" name="Picture 4" descr="C:\Users\user\AppData\Local\Microsoft\Windows\Temporary Internet Files\Content.IE5\GYG2MC0L\MC9004406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76" y="4599254"/>
            <a:ext cx="1261685" cy="1434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530" y="5476589"/>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32504" y="4599126"/>
            <a:ext cx="602686"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a:t>
            </a:r>
            <a:endParaRPr lang="ko-KR" altLang="en-US" sz="1400" dirty="0">
              <a:latin typeface="Arial Unicode MS" pitchFamily="50" charset="-127"/>
              <a:ea typeface="Arial Unicode MS" pitchFamily="50" charset="-127"/>
              <a:cs typeface="Arial Unicode MS" pitchFamily="50" charset="-127"/>
            </a:endParaRPr>
          </a:p>
        </p:txBody>
      </p:sp>
      <p:sp>
        <p:nvSpPr>
          <p:cNvPr id="18" name="TextBox 17"/>
          <p:cNvSpPr txBox="1"/>
          <p:nvPr/>
        </p:nvSpPr>
        <p:spPr>
          <a:xfrm>
            <a:off x="7140632" y="4390876"/>
            <a:ext cx="797273"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Shop</a:t>
            </a:r>
            <a:r>
              <a:rPr lang="ko-KR" altLang="en-US" sz="1400" dirty="0" smtClean="0">
                <a:latin typeface="Arial Unicode MS" pitchFamily="50" charset="-127"/>
                <a:ea typeface="Arial Unicode MS" pitchFamily="50" charset="-127"/>
                <a:cs typeface="Arial Unicode MS" pitchFamily="50" charset="-127"/>
              </a:rPr>
              <a:t> </a:t>
            </a:r>
            <a:r>
              <a:rPr lang="en-US" altLang="ko-KR" sz="1400" dirty="0">
                <a:latin typeface="Arial Unicode MS" pitchFamily="50" charset="-127"/>
                <a:ea typeface="Arial Unicode MS" pitchFamily="50" charset="-127"/>
                <a:cs typeface="Arial Unicode MS" pitchFamily="50" charset="-127"/>
              </a:rPr>
              <a:t>B</a:t>
            </a:r>
            <a:endParaRPr lang="ko-KR" altLang="en-US" sz="1400" dirty="0">
              <a:latin typeface="Arial Unicode MS" pitchFamily="50" charset="-127"/>
              <a:ea typeface="Arial Unicode MS" pitchFamily="50" charset="-127"/>
              <a:cs typeface="Arial Unicode MS" pitchFamily="50" charset="-127"/>
            </a:endParaRPr>
          </a:p>
        </p:txBody>
      </p:sp>
      <p:sp>
        <p:nvSpPr>
          <p:cNvPr id="19" name="TextBox 18"/>
          <p:cNvSpPr txBox="1"/>
          <p:nvPr/>
        </p:nvSpPr>
        <p:spPr>
          <a:xfrm>
            <a:off x="1288352" y="6118116"/>
            <a:ext cx="1726818"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Mary’s mobile node</a:t>
            </a:r>
            <a:endParaRPr lang="ko-KR" altLang="en-US" sz="1400" dirty="0">
              <a:latin typeface="Arial Unicode MS" pitchFamily="50" charset="-127"/>
              <a:ea typeface="Arial Unicode MS" pitchFamily="50" charset="-127"/>
              <a:cs typeface="Arial Unicode MS" pitchFamily="50" charset="-127"/>
            </a:endParaRPr>
          </a:p>
        </p:txBody>
      </p:sp>
      <p:sp>
        <p:nvSpPr>
          <p:cNvPr id="20" name="TextBox 19"/>
          <p:cNvSpPr txBox="1"/>
          <p:nvPr/>
        </p:nvSpPr>
        <p:spPr>
          <a:xfrm>
            <a:off x="5940152" y="6146140"/>
            <a:ext cx="2164982"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Shop B’s terminal for D2D communication</a:t>
            </a:r>
            <a:endParaRPr lang="ko-KR" altLang="en-US" sz="1400" dirty="0">
              <a:latin typeface="Arial Unicode MS" pitchFamily="50" charset="-127"/>
              <a:ea typeface="Arial Unicode MS" pitchFamily="50" charset="-127"/>
              <a:cs typeface="Arial Unicode MS" pitchFamily="50" charset="-127"/>
            </a:endParaRPr>
          </a:p>
        </p:txBody>
      </p:sp>
      <p:sp>
        <p:nvSpPr>
          <p:cNvPr id="24" name="모서리가 둥근 사각형 설명선 23"/>
          <p:cNvSpPr/>
          <p:nvPr/>
        </p:nvSpPr>
        <p:spPr>
          <a:xfrm>
            <a:off x="432404" y="3669977"/>
            <a:ext cx="1531348" cy="723200"/>
          </a:xfrm>
          <a:prstGeom prst="wedgeRoundRectCallout">
            <a:avLst>
              <a:gd name="adj1" fmla="val 34243"/>
              <a:gd name="adj2" fmla="val 87396"/>
              <a:gd name="adj3" fmla="val 1666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5" name="모서리가 둥근 사각형 설명선 24"/>
          <p:cNvSpPr/>
          <p:nvPr/>
        </p:nvSpPr>
        <p:spPr>
          <a:xfrm>
            <a:off x="6379496" y="1801820"/>
            <a:ext cx="1638430" cy="962222"/>
          </a:xfrm>
          <a:prstGeom prst="wedgeRoundRectCallout">
            <a:avLst>
              <a:gd name="adj1" fmla="val -146769"/>
              <a:gd name="adj2" fmla="val -5344"/>
              <a:gd name="adj3" fmla="val 16667"/>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6" name="모서리가 둥근 사각형 설명선 25"/>
          <p:cNvSpPr/>
          <p:nvPr/>
        </p:nvSpPr>
        <p:spPr>
          <a:xfrm>
            <a:off x="4247965" y="4683330"/>
            <a:ext cx="1944216" cy="905910"/>
          </a:xfrm>
          <a:prstGeom prst="wedgeRoundRectCallout">
            <a:avLst>
              <a:gd name="adj1" fmla="val -32845"/>
              <a:gd name="adj2" fmla="val 79068"/>
              <a:gd name="adj3" fmla="val 16667"/>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smtClean="0">
                <a:solidFill>
                  <a:schemeClr val="tx1"/>
                </a:solidFill>
              </a:rPr>
              <a:t>(5) </a:t>
            </a:r>
            <a:r>
              <a:rPr lang="en-US" altLang="ko-KR" sz="1200" b="1" i="1" u="sng" dirty="0" smtClean="0">
                <a:solidFill>
                  <a:schemeClr val="tx1"/>
                </a:solidFill>
              </a:rPr>
              <a:t>Snicker C</a:t>
            </a:r>
            <a:r>
              <a:rPr lang="en-US" altLang="ko-KR" sz="1200" dirty="0" smtClean="0">
                <a:solidFill>
                  <a:schemeClr val="tx1"/>
                </a:solidFill>
              </a:rPr>
              <a:t> of </a:t>
            </a:r>
            <a:r>
              <a:rPr lang="en-US" altLang="ko-KR" sz="1200" b="1" i="1" u="sng" dirty="0" smtClean="0">
                <a:solidFill>
                  <a:schemeClr val="tx1"/>
                </a:solidFill>
              </a:rPr>
              <a:t>Brand A</a:t>
            </a:r>
          </a:p>
          <a:p>
            <a:r>
              <a:rPr lang="en-US" altLang="ko-KR" sz="1200" dirty="0">
                <a:solidFill>
                  <a:schemeClr val="tx1"/>
                </a:solidFill>
              </a:rPr>
              <a:t> </a:t>
            </a:r>
            <a:r>
              <a:rPr lang="en-US" altLang="ko-KR" sz="1200" dirty="0" smtClean="0">
                <a:solidFill>
                  <a:schemeClr val="tx1"/>
                </a:solidFill>
              </a:rPr>
              <a:t>    - Design</a:t>
            </a:r>
          </a:p>
          <a:p>
            <a:endParaRPr lang="en-US" altLang="ko-KR" sz="1200" dirty="0">
              <a:solidFill>
                <a:schemeClr val="tx1"/>
              </a:solidFill>
            </a:endParaRPr>
          </a:p>
          <a:p>
            <a:endParaRPr lang="en-US" altLang="ko-KR" sz="1200" dirty="0" smtClean="0">
              <a:solidFill>
                <a:schemeClr val="tx1"/>
              </a:solidFill>
            </a:endParaRPr>
          </a:p>
          <a:p>
            <a:r>
              <a:rPr lang="en-US" altLang="ko-KR" sz="1200" dirty="0">
                <a:solidFill>
                  <a:schemeClr val="tx1"/>
                </a:solidFill>
              </a:rPr>
              <a:t> </a:t>
            </a:r>
            <a:r>
              <a:rPr lang="en-US" altLang="ko-KR" sz="1200" dirty="0" smtClean="0">
                <a:solidFill>
                  <a:schemeClr val="tx1"/>
                </a:solidFill>
              </a:rPr>
              <a:t>    - Cost: $10</a:t>
            </a:r>
            <a:endParaRPr lang="ko-KR" altLang="en-US" sz="1200" dirty="0">
              <a:solidFill>
                <a:schemeClr val="tx1"/>
              </a:solidFill>
            </a:endParaRPr>
          </a:p>
        </p:txBody>
      </p:sp>
      <p:sp>
        <p:nvSpPr>
          <p:cNvPr id="27" name="오른쪽 화살표 26"/>
          <p:cNvSpPr/>
          <p:nvPr/>
        </p:nvSpPr>
        <p:spPr>
          <a:xfrm rot="10800000">
            <a:off x="2277737" y="5842016"/>
            <a:ext cx="4166470" cy="229210"/>
          </a:xfrm>
          <a:prstGeom prst="rightArrow">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3596" y="4684991"/>
            <a:ext cx="1595510" cy="154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0272" y="5412121"/>
            <a:ext cx="650360" cy="70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구름 29"/>
          <p:cNvSpPr/>
          <p:nvPr/>
        </p:nvSpPr>
        <p:spPr>
          <a:xfrm>
            <a:off x="2646963" y="2286745"/>
            <a:ext cx="3869253" cy="200838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0" dirty="0">
              <a:solidFill>
                <a:schemeClr val="tx1">
                  <a:lumMod val="95000"/>
                  <a:lumOff val="5000"/>
                </a:schemeClr>
              </a:solidFill>
            </a:endParaRPr>
          </a:p>
        </p:txBody>
      </p:sp>
      <p:pic>
        <p:nvPicPr>
          <p:cNvPr id="3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158" y="3872630"/>
            <a:ext cx="328862" cy="64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3105425" y="1657812"/>
            <a:ext cx="2952328" cy="307777"/>
          </a:xfrm>
          <a:prstGeom prst="rect">
            <a:avLst/>
          </a:prstGeom>
          <a:noFill/>
        </p:spPr>
        <p:txBody>
          <a:bodyPr wrap="square" rtlCol="0">
            <a:spAutoFit/>
          </a:bodyPr>
          <a:lstStyle/>
          <a:p>
            <a:pPr algn="ctr"/>
            <a:r>
              <a:rPr lang="en-US" altLang="ko-KR" sz="1400" dirty="0" smtClean="0">
                <a:latin typeface="Arial Unicode MS" pitchFamily="50" charset="-127"/>
                <a:ea typeface="Arial Unicode MS" pitchFamily="50" charset="-127"/>
                <a:cs typeface="Arial Unicode MS" pitchFamily="50" charset="-127"/>
              </a:rPr>
              <a:t>Database of Customers</a:t>
            </a:r>
            <a:endParaRPr lang="ko-KR" altLang="en-US" sz="1400" dirty="0">
              <a:latin typeface="Arial Unicode MS" pitchFamily="50" charset="-127"/>
              <a:ea typeface="Arial Unicode MS" pitchFamily="50" charset="-127"/>
              <a:cs typeface="Arial Unicode MS" pitchFamily="50" charset="-127"/>
            </a:endParaRPr>
          </a:p>
        </p:txBody>
      </p:sp>
      <p:pic>
        <p:nvPicPr>
          <p:cNvPr id="2051" name="Picture 3" descr="C:\Users\user\AppData\Local\Microsoft\Windows\Temporary Internet Files\Content.IE5\7XODC43D\MC90043484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5958" y="1934012"/>
            <a:ext cx="954423" cy="95442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207578" y="2918523"/>
            <a:ext cx="1822394" cy="954107"/>
          </a:xfrm>
          <a:prstGeom prst="rect">
            <a:avLst/>
          </a:prstGeom>
          <a:noFill/>
        </p:spPr>
        <p:txBody>
          <a:bodyPr wrap="square" rtlCol="0">
            <a:spAutoFit/>
          </a:bodyPr>
          <a:lstStyle/>
          <a:p>
            <a:r>
              <a:rPr lang="en-US" altLang="ko-KR" sz="1400" dirty="0"/>
              <a:t>WLAN/ </a:t>
            </a:r>
            <a:endParaRPr lang="en-US" altLang="ko-KR" sz="1400" dirty="0" smtClean="0"/>
          </a:p>
          <a:p>
            <a:r>
              <a:rPr lang="en-US" altLang="ko-KR" sz="1400" dirty="0" smtClean="0"/>
              <a:t>WPAN/</a:t>
            </a:r>
          </a:p>
          <a:p>
            <a:r>
              <a:rPr lang="en-US" altLang="ko-KR" sz="1400" dirty="0" err="1" smtClean="0"/>
              <a:t>WiMAX</a:t>
            </a:r>
            <a:r>
              <a:rPr lang="en-US" altLang="ko-KR" sz="1400" dirty="0"/>
              <a:t>/</a:t>
            </a:r>
          </a:p>
          <a:p>
            <a:r>
              <a:rPr lang="en-US" altLang="ko-KR" sz="1400" dirty="0" smtClean="0"/>
              <a:t>Cellular Network</a:t>
            </a:r>
            <a:endParaRPr lang="ko-KR" altLang="en-US" sz="1400" dirty="0"/>
          </a:p>
        </p:txBody>
      </p:sp>
      <p:sp>
        <p:nvSpPr>
          <p:cNvPr id="5" name="TextBox 4"/>
          <p:cNvSpPr txBox="1"/>
          <p:nvPr/>
        </p:nvSpPr>
        <p:spPr>
          <a:xfrm>
            <a:off x="432404" y="3637032"/>
            <a:ext cx="1692321" cy="738664"/>
          </a:xfrm>
          <a:prstGeom prst="rect">
            <a:avLst/>
          </a:prstGeom>
          <a:noFill/>
        </p:spPr>
        <p:txBody>
          <a:bodyPr wrap="square" rtlCol="0">
            <a:spAutoFit/>
          </a:bodyPr>
          <a:lstStyle/>
          <a:p>
            <a:pPr marL="266700" indent="-266700"/>
            <a:r>
              <a:rPr lang="en-US" altLang="ko-KR" sz="1400" dirty="0" smtClean="0"/>
              <a:t>(1) I want to buy a snicker of “</a:t>
            </a:r>
            <a:r>
              <a:rPr lang="en-US" altLang="ko-KR" sz="1400" b="1" i="1" u="sng" dirty="0" smtClean="0"/>
              <a:t>Brand A</a:t>
            </a:r>
            <a:r>
              <a:rPr lang="en-US" altLang="ko-KR" sz="1400" dirty="0" smtClean="0"/>
              <a:t>.”</a:t>
            </a:r>
            <a:endParaRPr lang="ko-KR" altLang="en-US" sz="1400" dirty="0"/>
          </a:p>
        </p:txBody>
      </p:sp>
      <p:sp>
        <p:nvSpPr>
          <p:cNvPr id="33" name="TextBox 32"/>
          <p:cNvSpPr txBox="1"/>
          <p:nvPr/>
        </p:nvSpPr>
        <p:spPr>
          <a:xfrm>
            <a:off x="6325603" y="1782689"/>
            <a:ext cx="1692321" cy="954107"/>
          </a:xfrm>
          <a:prstGeom prst="rect">
            <a:avLst/>
          </a:prstGeom>
          <a:noFill/>
        </p:spPr>
        <p:txBody>
          <a:bodyPr wrap="square" rtlCol="0">
            <a:spAutoFit/>
          </a:bodyPr>
          <a:lstStyle/>
          <a:p>
            <a:pPr marL="266700" indent="-266700"/>
            <a:r>
              <a:rPr lang="en-US" altLang="ko-KR" sz="1400" dirty="0" smtClean="0"/>
              <a:t>(3)  </a:t>
            </a:r>
            <a:r>
              <a:rPr lang="en-US" altLang="ko-KR" sz="1400" b="1" i="1" u="sng" dirty="0" smtClean="0"/>
              <a:t>Shop B</a:t>
            </a:r>
            <a:r>
              <a:rPr lang="en-US" altLang="ko-KR" sz="1400" b="1" dirty="0" smtClean="0"/>
              <a:t>,</a:t>
            </a:r>
            <a:r>
              <a:rPr lang="en-US" altLang="ko-KR" sz="1400" dirty="0" smtClean="0"/>
              <a:t> which is near Mary, has lots of snickers of “</a:t>
            </a:r>
            <a:r>
              <a:rPr lang="en-US" altLang="ko-KR" sz="1400" b="1" i="1" u="sng" dirty="0" smtClean="0"/>
              <a:t>Brand A</a:t>
            </a:r>
            <a:r>
              <a:rPr lang="en-US" altLang="ko-KR" sz="1400" dirty="0" smtClean="0"/>
              <a:t>.”</a:t>
            </a:r>
            <a:endParaRPr lang="ko-KR" altLang="en-US" sz="1400" dirty="0"/>
          </a:p>
        </p:txBody>
      </p:sp>
      <p:pic>
        <p:nvPicPr>
          <p:cNvPr id="8194" name="Picture 2" descr="C:\Users\user\AppData\Local\Microsoft\Windows\Temporary Internet Files\Content.IE5\7XODC43D\MC90044005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887105" y="4970710"/>
            <a:ext cx="485131" cy="389362"/>
          </a:xfrm>
          <a:prstGeom prst="rect">
            <a:avLst/>
          </a:prstGeom>
          <a:noFill/>
          <a:extLst>
            <a:ext uri="{909E8E84-426E-40DD-AFC4-6F175D3DCCD1}">
              <a14:hiddenFill xmlns:a14="http://schemas.microsoft.com/office/drawing/2010/main">
                <a:solidFill>
                  <a:srgbClr val="FFFFFF"/>
                </a:solidFill>
              </a14:hiddenFill>
            </a:ext>
          </a:extLst>
        </p:spPr>
      </p:pic>
      <p:sp>
        <p:nvSpPr>
          <p:cNvPr id="35" name="직사각형 34"/>
          <p:cNvSpPr/>
          <p:nvPr/>
        </p:nvSpPr>
        <p:spPr>
          <a:xfrm>
            <a:off x="2817291" y="3788274"/>
            <a:ext cx="308215" cy="1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36" name="직사각형 35"/>
          <p:cNvSpPr/>
          <p:nvPr/>
        </p:nvSpPr>
        <p:spPr>
          <a:xfrm>
            <a:off x="3484311" y="4031577"/>
            <a:ext cx="308215" cy="1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37" name="직사각형 36"/>
          <p:cNvSpPr/>
          <p:nvPr/>
        </p:nvSpPr>
        <p:spPr>
          <a:xfrm>
            <a:off x="5843434" y="3779465"/>
            <a:ext cx="308215" cy="1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cxnSp>
        <p:nvCxnSpPr>
          <p:cNvPr id="12" name="직선 연결선 11"/>
          <p:cNvCxnSpPr>
            <a:stCxn id="9" idx="0"/>
          </p:cNvCxnSpPr>
          <p:nvPr/>
        </p:nvCxnSpPr>
        <p:spPr>
          <a:xfrm flipV="1">
            <a:off x="2061831" y="2634588"/>
            <a:ext cx="2006113" cy="2842001"/>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65"/>
          <p:cNvSpPr txBox="1"/>
          <p:nvPr/>
        </p:nvSpPr>
        <p:spPr>
          <a:xfrm rot="18320599">
            <a:off x="1424790" y="3836105"/>
            <a:ext cx="3093219" cy="276999"/>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(2) Mary’s preference information (“</a:t>
            </a:r>
            <a:r>
              <a:rPr lang="en-US" altLang="ko-KR" sz="1200" b="1" i="1" u="sng" dirty="0" smtClean="0"/>
              <a:t>Brand A</a:t>
            </a:r>
            <a:r>
              <a:rPr lang="en-US" altLang="ko-KR" sz="1200" dirty="0" smtClean="0"/>
              <a:t>”)</a:t>
            </a:r>
            <a:endParaRPr lang="ko-KR" altLang="en-US" sz="1200" dirty="0"/>
          </a:p>
        </p:txBody>
      </p:sp>
      <p:cxnSp>
        <p:nvCxnSpPr>
          <p:cNvPr id="14" name="직선 연결선 13"/>
          <p:cNvCxnSpPr/>
          <p:nvPr/>
        </p:nvCxnSpPr>
        <p:spPr>
          <a:xfrm flipH="1">
            <a:off x="2212132" y="2823405"/>
            <a:ext cx="1995446" cy="283551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72"/>
          <p:cNvSpPr txBox="1"/>
          <p:nvPr/>
        </p:nvSpPr>
        <p:spPr>
          <a:xfrm rot="18294012">
            <a:off x="1914236" y="4351588"/>
            <a:ext cx="2755736"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(4) </a:t>
            </a:r>
            <a:r>
              <a:rPr lang="en-US" altLang="ko-KR" sz="1200" dirty="0"/>
              <a:t>Configuration information to </a:t>
            </a:r>
            <a:r>
              <a:rPr lang="en-US" altLang="ko-KR" sz="1200" dirty="0" smtClean="0"/>
              <a:t>receive advertisement from </a:t>
            </a:r>
            <a:r>
              <a:rPr lang="en-US" altLang="ko-KR" sz="1200" b="1" i="1" u="sng" dirty="0" smtClean="0"/>
              <a:t>Shop B</a:t>
            </a:r>
            <a:r>
              <a:rPr lang="en-US" altLang="ko-KR" sz="1200" dirty="0" smtClean="0"/>
              <a:t>’s terminal through </a:t>
            </a:r>
            <a:r>
              <a:rPr lang="en-US" altLang="ko-KR" sz="1200" dirty="0"/>
              <a:t>D2D </a:t>
            </a:r>
            <a:r>
              <a:rPr lang="en-US" altLang="ko-KR" sz="1200" dirty="0" smtClean="0"/>
              <a:t>communication</a:t>
            </a:r>
            <a:endParaRPr lang="ko-KR" altLang="en-US" sz="1200" dirty="0"/>
          </a:p>
        </p:txBody>
      </p:sp>
      <p:cxnSp>
        <p:nvCxnSpPr>
          <p:cNvPr id="16" name="직선 연결선 15"/>
          <p:cNvCxnSpPr/>
          <p:nvPr/>
        </p:nvCxnSpPr>
        <p:spPr>
          <a:xfrm>
            <a:off x="4830623" y="2634588"/>
            <a:ext cx="2163914" cy="287868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72"/>
          <p:cNvSpPr txBox="1"/>
          <p:nvPr/>
        </p:nvSpPr>
        <p:spPr>
          <a:xfrm rot="3213775">
            <a:off x="4687466" y="3790962"/>
            <a:ext cx="2620153"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(4) Mary’s preference (</a:t>
            </a:r>
            <a:r>
              <a:rPr lang="en-US" altLang="ko-KR" sz="1200" b="1" i="1" u="sng" dirty="0" smtClean="0"/>
              <a:t>Brand A</a:t>
            </a:r>
            <a:r>
              <a:rPr lang="en-US" altLang="ko-KR" sz="1200" dirty="0" smtClean="0"/>
              <a:t>)</a:t>
            </a:r>
            <a:endParaRPr lang="ko-KR" altLang="en-US" sz="1200" dirty="0"/>
          </a:p>
        </p:txBody>
      </p:sp>
    </p:spTree>
    <p:extLst>
      <p:ext uri="{BB962C8B-B14F-4D97-AF65-F5344CB8AC3E}">
        <p14:creationId xmlns:p14="http://schemas.microsoft.com/office/powerpoint/2010/main" val="110657642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모서리가 둥근 사각형 설명선 40"/>
          <p:cNvSpPr/>
          <p:nvPr/>
        </p:nvSpPr>
        <p:spPr>
          <a:xfrm>
            <a:off x="500430" y="2197113"/>
            <a:ext cx="1980354" cy="1911802"/>
          </a:xfrm>
          <a:prstGeom prst="wedgeRoundRectCallout">
            <a:avLst>
              <a:gd name="adj1" fmla="val 38298"/>
              <a:gd name="adj2" fmla="val 86494"/>
              <a:gd name="adj3" fmla="val 16667"/>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 name="제목 1"/>
          <p:cNvSpPr>
            <a:spLocks noGrp="1"/>
          </p:cNvSpPr>
          <p:nvPr>
            <p:ph type="title"/>
          </p:nvPr>
        </p:nvSpPr>
        <p:spPr/>
        <p:txBody>
          <a:bodyPr/>
          <a:lstStyle/>
          <a:p>
            <a:r>
              <a:rPr lang="en-US" altLang="ko-KR" sz="3200" dirty="0"/>
              <a:t>NADC of </a:t>
            </a:r>
            <a:r>
              <a:rPr lang="en-US" altLang="ko-KR" sz="3200" dirty="0" smtClean="0"/>
              <a:t>Public Safety </a:t>
            </a:r>
            <a:r>
              <a:rPr lang="en-US" altLang="ko-KR" sz="3200" dirty="0"/>
              <a:t>Service Providers</a:t>
            </a:r>
            <a:endParaRPr lang="ko-KR" altLang="en-US" sz="3200" dirty="0"/>
          </a:p>
        </p:txBody>
      </p:sp>
      <p:sp>
        <p:nvSpPr>
          <p:cNvPr id="3" name="내용 개체 틀 2"/>
          <p:cNvSpPr>
            <a:spLocks noGrp="1"/>
          </p:cNvSpPr>
          <p:nvPr>
            <p:ph idx="1"/>
          </p:nvPr>
        </p:nvSpPr>
        <p:spPr>
          <a:xfrm>
            <a:off x="251520" y="1143000"/>
            <a:ext cx="8640960" cy="773832"/>
          </a:xfrm>
        </p:spPr>
        <p:txBody>
          <a:bodyPr/>
          <a:lstStyle/>
          <a:p>
            <a:pPr algn="just"/>
            <a:r>
              <a:rPr lang="en-US" altLang="ko-KR" sz="2000" dirty="0" smtClean="0"/>
              <a:t>Public safety service providers with NADC can distribute information to cope with emergency situation.</a:t>
            </a:r>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8</a:t>
            </a:fld>
            <a:endParaRPr lang="en-US" altLang="ja-JP">
              <a:solidFill>
                <a:srgbClr val="000000"/>
              </a:solidFill>
            </a:endParaRPr>
          </a:p>
        </p:txBody>
      </p:sp>
      <p:pic>
        <p:nvPicPr>
          <p:cNvPr id="7" name="Picture 4" descr="C:\Users\user\AppData\Local\Microsoft\Windows\Temporary Internet Files\Content.IE5\GYG2MC0L\MC9004406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60" y="4370598"/>
            <a:ext cx="1261685" cy="1434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514" y="5247933"/>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092" y="5232297"/>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직선 연결선 13"/>
          <p:cNvCxnSpPr/>
          <p:nvPr/>
        </p:nvCxnSpPr>
        <p:spPr>
          <a:xfrm flipH="1">
            <a:off x="2220258" y="2666007"/>
            <a:ext cx="2063711" cy="2836885"/>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7431" y="4293657"/>
            <a:ext cx="602686"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a:t>
            </a:r>
            <a:endParaRPr lang="ko-KR" altLang="en-US" sz="1400" dirty="0">
              <a:latin typeface="Arial Unicode MS" pitchFamily="50" charset="-127"/>
              <a:ea typeface="Arial Unicode MS" pitchFamily="50" charset="-127"/>
              <a:cs typeface="Arial Unicode MS" pitchFamily="50" charset="-127"/>
            </a:endParaRPr>
          </a:p>
        </p:txBody>
      </p:sp>
      <p:sp>
        <p:nvSpPr>
          <p:cNvPr id="18" name="TextBox 17"/>
          <p:cNvSpPr txBox="1"/>
          <p:nvPr/>
        </p:nvSpPr>
        <p:spPr>
          <a:xfrm>
            <a:off x="5540820" y="4712377"/>
            <a:ext cx="797273"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Smith</a:t>
            </a:r>
            <a:endParaRPr lang="ko-KR" altLang="en-US" sz="1400" dirty="0">
              <a:latin typeface="Arial Unicode MS" pitchFamily="50" charset="-127"/>
              <a:ea typeface="Arial Unicode MS" pitchFamily="50" charset="-127"/>
              <a:cs typeface="Arial Unicode MS" pitchFamily="50" charset="-127"/>
            </a:endParaRPr>
          </a:p>
        </p:txBody>
      </p:sp>
      <p:sp>
        <p:nvSpPr>
          <p:cNvPr id="19" name="TextBox 18"/>
          <p:cNvSpPr txBox="1"/>
          <p:nvPr/>
        </p:nvSpPr>
        <p:spPr>
          <a:xfrm>
            <a:off x="1016130" y="5844966"/>
            <a:ext cx="1204128"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Mary’s mobile node</a:t>
            </a:r>
            <a:endParaRPr lang="ko-KR" altLang="en-US" sz="1400" dirty="0">
              <a:latin typeface="Arial Unicode MS" pitchFamily="50" charset="-127"/>
              <a:ea typeface="Arial Unicode MS" pitchFamily="50" charset="-127"/>
              <a:cs typeface="Arial Unicode MS" pitchFamily="50" charset="-127"/>
            </a:endParaRPr>
          </a:p>
        </p:txBody>
      </p:sp>
      <p:sp>
        <p:nvSpPr>
          <p:cNvPr id="20" name="TextBox 19"/>
          <p:cNvSpPr txBox="1"/>
          <p:nvPr/>
        </p:nvSpPr>
        <p:spPr>
          <a:xfrm>
            <a:off x="4588047" y="5968926"/>
            <a:ext cx="1308775"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Smith’s mobile node</a:t>
            </a:r>
            <a:endParaRPr lang="ko-KR" altLang="en-US" sz="1400" dirty="0">
              <a:latin typeface="Arial Unicode MS" pitchFamily="50" charset="-127"/>
              <a:ea typeface="Arial Unicode MS" pitchFamily="50" charset="-127"/>
              <a:cs typeface="Arial Unicode MS" pitchFamily="50" charset="-127"/>
            </a:endParaRPr>
          </a:p>
        </p:txBody>
      </p:sp>
      <p:sp>
        <p:nvSpPr>
          <p:cNvPr id="23" name="구름 22"/>
          <p:cNvSpPr/>
          <p:nvPr/>
        </p:nvSpPr>
        <p:spPr>
          <a:xfrm>
            <a:off x="2627784" y="2482034"/>
            <a:ext cx="3869253" cy="16024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0" dirty="0">
              <a:solidFill>
                <a:schemeClr val="tx1">
                  <a:lumMod val="95000"/>
                  <a:lumOff val="5000"/>
                </a:schemeClr>
              </a:solidFill>
            </a:endParaRPr>
          </a:p>
        </p:txBody>
      </p:sp>
      <p:sp>
        <p:nvSpPr>
          <p:cNvPr id="25" name="모서리가 둥근 사각형 설명선 24"/>
          <p:cNvSpPr/>
          <p:nvPr/>
        </p:nvSpPr>
        <p:spPr>
          <a:xfrm>
            <a:off x="5939457" y="2064916"/>
            <a:ext cx="2809007" cy="902147"/>
          </a:xfrm>
          <a:prstGeom prst="wedgeRoundRectCallout">
            <a:avLst>
              <a:gd name="adj1" fmla="val -87348"/>
              <a:gd name="adj2" fmla="val -35379"/>
              <a:gd name="adj3" fmla="val 16667"/>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8" name="오른쪽 화살표 27"/>
          <p:cNvSpPr/>
          <p:nvPr/>
        </p:nvSpPr>
        <p:spPr>
          <a:xfrm>
            <a:off x="2220258" y="5566014"/>
            <a:ext cx="2449018" cy="198486"/>
          </a:xfrm>
          <a:prstGeom prst="right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194" name="Picture 2" descr="C:\Users\user\AppData\Local\Microsoft\Windows\Temporary Internet Files\Content.IE5\7XODC43D\MC9001536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601434"/>
            <a:ext cx="1752600" cy="189071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AppData\Local\Microsoft\Windows\Temporary Internet Files\Content.IE5\EX40D17N\MC90033257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0259" y="4866266"/>
            <a:ext cx="1049198" cy="1375059"/>
          </a:xfrm>
          <a:prstGeom prst="rect">
            <a:avLst/>
          </a:prstGeom>
          <a:noFill/>
          <a:extLst>
            <a:ext uri="{909E8E84-426E-40DD-AFC4-6F175D3DCCD1}">
              <a14:hiddenFill xmlns:a14="http://schemas.microsoft.com/office/drawing/2010/main">
                <a:solidFill>
                  <a:srgbClr val="FFFFFF"/>
                </a:solidFill>
              </a14:hiddenFill>
            </a:ext>
          </a:extLst>
        </p:spPr>
      </p:pic>
      <p:sp>
        <p:nvSpPr>
          <p:cNvPr id="31" name="모서리가 둥근 사각형 설명선 30"/>
          <p:cNvSpPr/>
          <p:nvPr/>
        </p:nvSpPr>
        <p:spPr>
          <a:xfrm>
            <a:off x="4931117" y="4206132"/>
            <a:ext cx="3601323" cy="241412"/>
          </a:xfrm>
          <a:prstGeom prst="wedgeRoundRectCallout">
            <a:avLst>
              <a:gd name="adj1" fmla="val -33120"/>
              <a:gd name="adj2" fmla="val 168438"/>
              <a:gd name="adj3" fmla="val 16667"/>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dirty="0" smtClean="0">
                <a:solidFill>
                  <a:schemeClr val="tx1"/>
                </a:solidFill>
              </a:rPr>
              <a:t>(5) I will go to the elementary school to receive care.</a:t>
            </a:r>
            <a:endParaRPr lang="ko-KR" altLang="en-US" sz="1200" dirty="0">
              <a:solidFill>
                <a:schemeClr val="tx1"/>
              </a:solidFill>
            </a:endParaRPr>
          </a:p>
        </p:txBody>
      </p:sp>
      <p:pic>
        <p:nvPicPr>
          <p:cNvPr id="3074" name="Picture 2" descr="C:\Users\user\AppData\Local\Microsoft\Windows\Temporary Internet Files\Content.IE5\7XODC43D\MC90043033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9179" y="1984618"/>
            <a:ext cx="743457" cy="7434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3616" y="3669662"/>
            <a:ext cx="328862" cy="64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779912" y="1628800"/>
            <a:ext cx="1547097" cy="461665"/>
          </a:xfrm>
          <a:prstGeom prst="rect">
            <a:avLst/>
          </a:prstGeom>
          <a:noFill/>
        </p:spPr>
        <p:txBody>
          <a:bodyPr wrap="square" rtlCol="0">
            <a:spAutoFit/>
          </a:bodyPr>
          <a:lstStyle/>
          <a:p>
            <a:pPr algn="ctr"/>
            <a:r>
              <a:rPr lang="en-US" altLang="ko-KR" sz="1200" dirty="0" smtClean="0">
                <a:latin typeface="Arial Unicode MS" pitchFamily="50" charset="-127"/>
                <a:ea typeface="Arial Unicode MS" pitchFamily="50" charset="-127"/>
                <a:cs typeface="Arial Unicode MS" pitchFamily="50" charset="-127"/>
              </a:rPr>
              <a:t>Public Safety</a:t>
            </a:r>
            <a:r>
              <a:rPr lang="ko-KR" altLang="en-US" sz="1200" dirty="0">
                <a:latin typeface="Arial Unicode MS" pitchFamily="50" charset="-127"/>
                <a:ea typeface="Arial Unicode MS" pitchFamily="50" charset="-127"/>
                <a:cs typeface="Arial Unicode MS" pitchFamily="50" charset="-127"/>
              </a:rPr>
              <a:t> </a:t>
            </a:r>
            <a:r>
              <a:rPr lang="en-US" altLang="ko-KR" sz="1200" dirty="0" smtClean="0">
                <a:latin typeface="Arial Unicode MS" pitchFamily="50" charset="-127"/>
                <a:ea typeface="Arial Unicode MS" pitchFamily="50" charset="-127"/>
                <a:cs typeface="Arial Unicode MS" pitchFamily="50" charset="-127"/>
              </a:rPr>
              <a:t>Service Provider</a:t>
            </a:r>
          </a:p>
        </p:txBody>
      </p:sp>
      <p:sp>
        <p:nvSpPr>
          <p:cNvPr id="32" name="TextBox 31"/>
          <p:cNvSpPr txBox="1"/>
          <p:nvPr/>
        </p:nvSpPr>
        <p:spPr>
          <a:xfrm>
            <a:off x="5896822" y="2025533"/>
            <a:ext cx="2923650" cy="1015663"/>
          </a:xfrm>
          <a:prstGeom prst="rect">
            <a:avLst/>
          </a:prstGeom>
          <a:noFill/>
        </p:spPr>
        <p:txBody>
          <a:bodyPr wrap="square" rtlCol="0">
            <a:spAutoFit/>
          </a:bodyPr>
          <a:lstStyle/>
          <a:p>
            <a:pPr marL="179388" indent="-179388"/>
            <a:r>
              <a:rPr lang="en-US" altLang="ko-KR" sz="1200" dirty="0" smtClean="0"/>
              <a:t>(1) Many base stations were broken because of earth quake. Mary can receive information about emergency shelter. Mary, please distribute information about emergency shelter.</a:t>
            </a:r>
            <a:endParaRPr lang="ko-KR" altLang="en-US" sz="1200" dirty="0"/>
          </a:p>
        </p:txBody>
      </p:sp>
      <p:sp>
        <p:nvSpPr>
          <p:cNvPr id="33" name="TextBox 32"/>
          <p:cNvSpPr txBox="1"/>
          <p:nvPr/>
        </p:nvSpPr>
        <p:spPr>
          <a:xfrm>
            <a:off x="3901734" y="2675961"/>
            <a:ext cx="1822394" cy="954107"/>
          </a:xfrm>
          <a:prstGeom prst="rect">
            <a:avLst/>
          </a:prstGeom>
          <a:noFill/>
        </p:spPr>
        <p:txBody>
          <a:bodyPr wrap="square" rtlCol="0">
            <a:spAutoFit/>
          </a:bodyPr>
          <a:lstStyle/>
          <a:p>
            <a:pPr algn="ctr"/>
            <a:r>
              <a:rPr lang="en-US" altLang="ko-KR" sz="1400" dirty="0"/>
              <a:t>WLAN/ </a:t>
            </a:r>
            <a:endParaRPr lang="en-US" altLang="ko-KR" sz="1400" dirty="0" smtClean="0"/>
          </a:p>
          <a:p>
            <a:pPr algn="ctr"/>
            <a:r>
              <a:rPr lang="en-US" altLang="ko-KR" sz="1400" dirty="0" smtClean="0"/>
              <a:t>WPAN/</a:t>
            </a:r>
          </a:p>
          <a:p>
            <a:pPr algn="ctr"/>
            <a:r>
              <a:rPr lang="en-US" altLang="ko-KR" sz="1400" dirty="0" err="1" smtClean="0"/>
              <a:t>WiMAX</a:t>
            </a:r>
            <a:r>
              <a:rPr lang="en-US" altLang="ko-KR" sz="1400" dirty="0"/>
              <a:t>/</a:t>
            </a:r>
          </a:p>
          <a:p>
            <a:pPr algn="ctr"/>
            <a:r>
              <a:rPr lang="en-US" altLang="ko-KR" sz="1400" dirty="0" smtClean="0"/>
              <a:t> Cellular Network</a:t>
            </a:r>
            <a:endParaRPr lang="ko-KR" altLang="en-US" sz="1400" dirty="0"/>
          </a:p>
        </p:txBody>
      </p:sp>
      <p:sp>
        <p:nvSpPr>
          <p:cNvPr id="34" name="오른쪽 화살표 33"/>
          <p:cNvSpPr/>
          <p:nvPr/>
        </p:nvSpPr>
        <p:spPr>
          <a:xfrm rot="7566201">
            <a:off x="1367474" y="3669102"/>
            <a:ext cx="3534354" cy="239675"/>
          </a:xfrm>
          <a:prstGeom prst="rightArrow">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p:cNvGrpSpPr/>
          <p:nvPr/>
        </p:nvGrpSpPr>
        <p:grpSpPr>
          <a:xfrm>
            <a:off x="755576" y="2531637"/>
            <a:ext cx="1483998" cy="1242447"/>
            <a:chOff x="1547664" y="2249437"/>
            <a:chExt cx="792088" cy="575542"/>
          </a:xfrm>
        </p:grpSpPr>
        <p:sp>
          <p:nvSpPr>
            <p:cNvPr id="5" name="직사각형 4"/>
            <p:cNvSpPr/>
            <p:nvPr/>
          </p:nvSpPr>
          <p:spPr>
            <a:xfrm>
              <a:off x="1547664" y="2249437"/>
              <a:ext cx="792088" cy="57554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p:cNvSpPr/>
            <p:nvPr/>
          </p:nvSpPr>
          <p:spPr>
            <a:xfrm>
              <a:off x="1912227" y="2401837"/>
              <a:ext cx="410958" cy="476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직사각형 35"/>
            <p:cNvSpPr/>
            <p:nvPr/>
          </p:nvSpPr>
          <p:spPr>
            <a:xfrm>
              <a:off x="1570718" y="2630170"/>
              <a:ext cx="371075" cy="4766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p:cNvSpPr/>
            <p:nvPr/>
          </p:nvSpPr>
          <p:spPr>
            <a:xfrm rot="16200000">
              <a:off x="1671112" y="2506149"/>
              <a:ext cx="527390" cy="5880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1554650" y="2295620"/>
              <a:ext cx="283405" cy="162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8" name="TextBox 37"/>
          <p:cNvSpPr txBox="1"/>
          <p:nvPr/>
        </p:nvSpPr>
        <p:spPr>
          <a:xfrm>
            <a:off x="784569" y="2657570"/>
            <a:ext cx="606118" cy="276999"/>
          </a:xfrm>
          <a:prstGeom prst="rect">
            <a:avLst/>
          </a:prstGeom>
          <a:noFill/>
        </p:spPr>
        <p:txBody>
          <a:bodyPr wrap="square" rtlCol="0">
            <a:spAutoFit/>
          </a:bodyPr>
          <a:lstStyle/>
          <a:p>
            <a:pPr algn="ctr"/>
            <a:r>
              <a:rPr lang="en-US" altLang="ko-KR" sz="1200" dirty="0">
                <a:latin typeface="Arial Unicode MS" pitchFamily="50" charset="-127"/>
                <a:ea typeface="Arial Unicode MS" pitchFamily="50" charset="-127"/>
                <a:cs typeface="Arial Unicode MS" pitchFamily="50" charset="-127"/>
              </a:rPr>
              <a:t>Hotel</a:t>
            </a:r>
          </a:p>
        </p:txBody>
      </p:sp>
      <p:sp>
        <p:nvSpPr>
          <p:cNvPr id="11" name="타원 10"/>
          <p:cNvSpPr/>
          <p:nvPr/>
        </p:nvSpPr>
        <p:spPr>
          <a:xfrm>
            <a:off x="1637256" y="3006922"/>
            <a:ext cx="143887" cy="1647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1441258" y="3133262"/>
            <a:ext cx="889702" cy="646331"/>
          </a:xfrm>
          <a:prstGeom prst="rect">
            <a:avLst/>
          </a:prstGeom>
        </p:spPr>
        <p:txBody>
          <a:bodyPr wrap="square">
            <a:spAutoFit/>
          </a:bodyPr>
          <a:lstStyle/>
          <a:p>
            <a:pPr algn="ctr"/>
            <a:r>
              <a:rPr lang="en-US" altLang="ko-KR" sz="900" b="1" dirty="0" smtClean="0">
                <a:latin typeface="Arial Unicode MS" pitchFamily="50" charset="-127"/>
                <a:ea typeface="Arial Unicode MS" pitchFamily="50" charset="-127"/>
                <a:cs typeface="Arial Unicode MS" pitchFamily="50" charset="-127"/>
              </a:rPr>
              <a:t>Emergency Shelter</a:t>
            </a:r>
          </a:p>
          <a:p>
            <a:pPr algn="ctr"/>
            <a:r>
              <a:rPr lang="en-US" altLang="ko-KR" sz="900" b="1" dirty="0" smtClean="0">
                <a:latin typeface="Arial Unicode MS" pitchFamily="50" charset="-127"/>
                <a:ea typeface="Arial Unicode MS" pitchFamily="50" charset="-127"/>
                <a:cs typeface="Arial Unicode MS" pitchFamily="50" charset="-127"/>
              </a:rPr>
              <a:t>(Elementary School)</a:t>
            </a:r>
            <a:endParaRPr lang="en-US" altLang="ko-KR" sz="900" b="1" dirty="0">
              <a:latin typeface="Arial Unicode MS" pitchFamily="50" charset="-127"/>
              <a:ea typeface="Arial Unicode MS" pitchFamily="50" charset="-127"/>
              <a:cs typeface="Arial Unicode MS" pitchFamily="50" charset="-127"/>
            </a:endParaRPr>
          </a:p>
        </p:txBody>
      </p:sp>
      <p:sp>
        <p:nvSpPr>
          <p:cNvPr id="21" name="직사각형 20"/>
          <p:cNvSpPr/>
          <p:nvPr/>
        </p:nvSpPr>
        <p:spPr>
          <a:xfrm>
            <a:off x="467544" y="2223310"/>
            <a:ext cx="2002471" cy="276999"/>
          </a:xfrm>
          <a:prstGeom prst="rect">
            <a:avLst/>
          </a:prstGeom>
        </p:spPr>
        <p:txBody>
          <a:bodyPr wrap="none">
            <a:spAutoFit/>
          </a:bodyPr>
          <a:lstStyle/>
          <a:p>
            <a:pPr algn="ctr"/>
            <a:r>
              <a:rPr lang="en-US" altLang="ko-KR" sz="1200" dirty="0" smtClean="0">
                <a:latin typeface="Arial Unicode MS" pitchFamily="50" charset="-127"/>
                <a:ea typeface="Arial Unicode MS" pitchFamily="50" charset="-127"/>
                <a:cs typeface="Arial Unicode MS" pitchFamily="50" charset="-127"/>
              </a:rPr>
              <a:t>Map to Emergency </a:t>
            </a:r>
            <a:r>
              <a:rPr lang="en-US" altLang="ko-KR" sz="1200" dirty="0">
                <a:latin typeface="Arial Unicode MS" pitchFamily="50" charset="-127"/>
                <a:ea typeface="Arial Unicode MS" pitchFamily="50" charset="-127"/>
                <a:cs typeface="Arial Unicode MS" pitchFamily="50" charset="-127"/>
              </a:rPr>
              <a:t>Shelter</a:t>
            </a:r>
          </a:p>
        </p:txBody>
      </p:sp>
      <p:sp>
        <p:nvSpPr>
          <p:cNvPr id="43" name="TextBox 65"/>
          <p:cNvSpPr txBox="1"/>
          <p:nvPr/>
        </p:nvSpPr>
        <p:spPr>
          <a:xfrm>
            <a:off x="2098465" y="5804677"/>
            <a:ext cx="3058717"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(4) Distribution of information about emergency shelter by using D2D communication </a:t>
            </a:r>
          </a:p>
        </p:txBody>
      </p:sp>
      <p:sp>
        <p:nvSpPr>
          <p:cNvPr id="44" name="직사각형 43"/>
          <p:cNvSpPr/>
          <p:nvPr/>
        </p:nvSpPr>
        <p:spPr>
          <a:xfrm>
            <a:off x="2687250" y="3654028"/>
            <a:ext cx="308215" cy="1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45" name="직사각형 44"/>
          <p:cNvSpPr/>
          <p:nvPr/>
        </p:nvSpPr>
        <p:spPr>
          <a:xfrm>
            <a:off x="3444768" y="3924292"/>
            <a:ext cx="477950" cy="28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13" name="TextBox 65"/>
          <p:cNvSpPr txBox="1"/>
          <p:nvPr/>
        </p:nvSpPr>
        <p:spPr>
          <a:xfrm rot="18404224">
            <a:off x="1984151" y="3933725"/>
            <a:ext cx="3058717" cy="646331"/>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(3) Request for distribution of information about emergency shelter by using D2D communication </a:t>
            </a:r>
          </a:p>
        </p:txBody>
      </p:sp>
      <p:sp>
        <p:nvSpPr>
          <p:cNvPr id="46" name="직사각형 45"/>
          <p:cNvSpPr/>
          <p:nvPr/>
        </p:nvSpPr>
        <p:spPr>
          <a:xfrm>
            <a:off x="3520433" y="2541744"/>
            <a:ext cx="308215" cy="1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15" name="TextBox 72"/>
          <p:cNvSpPr txBox="1"/>
          <p:nvPr/>
        </p:nvSpPr>
        <p:spPr>
          <a:xfrm rot="18373062">
            <a:off x="1615237" y="3347396"/>
            <a:ext cx="2760456"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(2) Information about emergency shelter</a:t>
            </a:r>
            <a:endParaRPr lang="ko-KR" altLang="en-US" sz="1200" dirty="0"/>
          </a:p>
        </p:txBody>
      </p:sp>
    </p:spTree>
    <p:extLst>
      <p:ext uri="{BB962C8B-B14F-4D97-AF65-F5344CB8AC3E}">
        <p14:creationId xmlns:p14="http://schemas.microsoft.com/office/powerpoint/2010/main" val="23143573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NADC of Content Service Providers</a:t>
            </a:r>
            <a:endParaRPr lang="ko-KR" altLang="en-US" sz="3200" dirty="0"/>
          </a:p>
        </p:txBody>
      </p:sp>
      <p:sp>
        <p:nvSpPr>
          <p:cNvPr id="3" name="내용 개체 틀 2"/>
          <p:cNvSpPr>
            <a:spLocks noGrp="1"/>
          </p:cNvSpPr>
          <p:nvPr>
            <p:ph idx="1"/>
          </p:nvPr>
        </p:nvSpPr>
        <p:spPr>
          <a:xfrm>
            <a:off x="237628" y="1220949"/>
            <a:ext cx="8640960" cy="701824"/>
          </a:xfrm>
        </p:spPr>
        <p:txBody>
          <a:bodyPr/>
          <a:lstStyle/>
          <a:p>
            <a:pPr algn="just"/>
            <a:r>
              <a:rPr lang="en-US" altLang="ko-KR" sz="2000" dirty="0" smtClean="0"/>
              <a:t>Content service provider with NADC can distribute contents by using D2D communication to reduce load of content server. </a:t>
            </a:r>
          </a:p>
        </p:txBody>
      </p:sp>
      <p:sp>
        <p:nvSpPr>
          <p:cNvPr id="4" name="슬라이드 번호 개체 틀 3"/>
          <p:cNvSpPr>
            <a:spLocks noGrp="1"/>
          </p:cNvSpPr>
          <p:nvPr>
            <p:ph type="sldNum" sz="quarter" idx="11"/>
          </p:nvPr>
        </p:nvSpPr>
        <p:spPr/>
        <p:txBody>
          <a:bodyPr/>
          <a:lstStyle/>
          <a:p>
            <a:fld id="{F29C0F80-CD8F-472D-AFB6-6F74E86F726D}" type="slidenum">
              <a:rPr lang="en-US" altLang="ja-JP" smtClean="0">
                <a:solidFill>
                  <a:srgbClr val="000000"/>
                </a:solidFill>
              </a:rPr>
              <a:pPr/>
              <a:t>9</a:t>
            </a:fld>
            <a:endParaRPr lang="en-US" altLang="ja-JP">
              <a:solidFill>
                <a:srgbClr val="000000"/>
              </a:solidFill>
            </a:endParaRPr>
          </a:p>
        </p:txBody>
      </p:sp>
      <p:pic>
        <p:nvPicPr>
          <p:cNvPr id="7" name="Picture 4" descr="C:\Users\user\AppData\Local\Microsoft\Windows\Temporary Internet Files\Content.IE5\GYG2MC0L\MC90044062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60" y="4529570"/>
            <a:ext cx="1261685" cy="14340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514" y="5406905"/>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47431" y="4452629"/>
            <a:ext cx="602686"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a:t>
            </a:r>
            <a:endParaRPr lang="ko-KR" altLang="en-US" sz="1400" dirty="0">
              <a:latin typeface="Arial Unicode MS" pitchFamily="50" charset="-127"/>
              <a:ea typeface="Arial Unicode MS" pitchFamily="50" charset="-127"/>
              <a:cs typeface="Arial Unicode MS" pitchFamily="50" charset="-127"/>
            </a:endParaRPr>
          </a:p>
        </p:txBody>
      </p:sp>
      <p:sp>
        <p:nvSpPr>
          <p:cNvPr id="18" name="TextBox 17"/>
          <p:cNvSpPr txBox="1"/>
          <p:nvPr/>
        </p:nvSpPr>
        <p:spPr>
          <a:xfrm>
            <a:off x="7912050" y="4604727"/>
            <a:ext cx="797273" cy="307777"/>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Bob</a:t>
            </a:r>
            <a:endParaRPr lang="ko-KR" altLang="en-US" sz="1400" dirty="0">
              <a:latin typeface="Arial Unicode MS" pitchFamily="50" charset="-127"/>
              <a:ea typeface="Arial Unicode MS" pitchFamily="50" charset="-127"/>
              <a:cs typeface="Arial Unicode MS" pitchFamily="50" charset="-127"/>
            </a:endParaRPr>
          </a:p>
        </p:txBody>
      </p:sp>
      <p:sp>
        <p:nvSpPr>
          <p:cNvPr id="19" name="TextBox 18"/>
          <p:cNvSpPr txBox="1"/>
          <p:nvPr/>
        </p:nvSpPr>
        <p:spPr>
          <a:xfrm>
            <a:off x="1376902" y="6001543"/>
            <a:ext cx="1211902"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Mary’s mobile node</a:t>
            </a:r>
            <a:endParaRPr lang="ko-KR" altLang="en-US" sz="1400" dirty="0">
              <a:latin typeface="Arial Unicode MS" pitchFamily="50" charset="-127"/>
              <a:ea typeface="Arial Unicode MS" pitchFamily="50" charset="-127"/>
              <a:cs typeface="Arial Unicode MS" pitchFamily="50" charset="-127"/>
            </a:endParaRPr>
          </a:p>
        </p:txBody>
      </p:sp>
      <p:sp>
        <p:nvSpPr>
          <p:cNvPr id="20" name="TextBox 19"/>
          <p:cNvSpPr txBox="1"/>
          <p:nvPr/>
        </p:nvSpPr>
        <p:spPr>
          <a:xfrm>
            <a:off x="6680479" y="6002124"/>
            <a:ext cx="1203889" cy="523220"/>
          </a:xfrm>
          <a:prstGeom prst="rect">
            <a:avLst/>
          </a:prstGeom>
          <a:noFill/>
        </p:spPr>
        <p:txBody>
          <a:bodyPr wrap="square" rtlCol="0">
            <a:spAutoFit/>
          </a:bodyPr>
          <a:lstStyle/>
          <a:p>
            <a:r>
              <a:rPr lang="en-US" altLang="ko-KR" sz="1400" dirty="0" smtClean="0">
                <a:latin typeface="Arial Unicode MS" pitchFamily="50" charset="-127"/>
                <a:ea typeface="Arial Unicode MS" pitchFamily="50" charset="-127"/>
                <a:cs typeface="Arial Unicode MS" pitchFamily="50" charset="-127"/>
              </a:rPr>
              <a:t>Bob’s </a:t>
            </a:r>
          </a:p>
          <a:p>
            <a:r>
              <a:rPr lang="en-US" altLang="ko-KR" sz="1400" dirty="0" smtClean="0">
                <a:latin typeface="Arial Unicode MS" pitchFamily="50" charset="-127"/>
                <a:ea typeface="Arial Unicode MS" pitchFamily="50" charset="-127"/>
                <a:cs typeface="Arial Unicode MS" pitchFamily="50" charset="-127"/>
              </a:rPr>
              <a:t>mobile node</a:t>
            </a:r>
            <a:endParaRPr lang="ko-KR" altLang="en-US" sz="1400" dirty="0">
              <a:latin typeface="Arial Unicode MS" pitchFamily="50" charset="-127"/>
              <a:ea typeface="Arial Unicode MS" pitchFamily="50" charset="-127"/>
              <a:cs typeface="Arial Unicode MS" pitchFamily="50" charset="-127"/>
            </a:endParaRPr>
          </a:p>
        </p:txBody>
      </p:sp>
      <p:sp>
        <p:nvSpPr>
          <p:cNvPr id="23" name="구름 22"/>
          <p:cNvSpPr/>
          <p:nvPr/>
        </p:nvSpPr>
        <p:spPr>
          <a:xfrm>
            <a:off x="2627784" y="2641006"/>
            <a:ext cx="3869253" cy="160241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0" dirty="0">
              <a:solidFill>
                <a:schemeClr val="tx1">
                  <a:lumMod val="95000"/>
                  <a:lumOff val="5000"/>
                </a:schemeClr>
              </a:solidFill>
            </a:endParaRPr>
          </a:p>
        </p:txBody>
      </p:sp>
      <p:sp>
        <p:nvSpPr>
          <p:cNvPr id="25" name="모서리가 둥근 사각형 설명선 24"/>
          <p:cNvSpPr/>
          <p:nvPr/>
        </p:nvSpPr>
        <p:spPr>
          <a:xfrm>
            <a:off x="5580112" y="2216255"/>
            <a:ext cx="2720304" cy="902147"/>
          </a:xfrm>
          <a:prstGeom prst="wedgeRoundRectCallout">
            <a:avLst>
              <a:gd name="adj1" fmla="val -72425"/>
              <a:gd name="adj2" fmla="val -14745"/>
              <a:gd name="adj3" fmla="val 16667"/>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200" dirty="0">
              <a:solidFill>
                <a:schemeClr val="tx1"/>
              </a:solidFill>
            </a:endParaRPr>
          </a:p>
        </p:txBody>
      </p:sp>
      <p:sp>
        <p:nvSpPr>
          <p:cNvPr id="28" name="오른쪽 화살표 27"/>
          <p:cNvSpPr/>
          <p:nvPr/>
        </p:nvSpPr>
        <p:spPr>
          <a:xfrm>
            <a:off x="2220257" y="5724986"/>
            <a:ext cx="4460222" cy="173767"/>
          </a:xfrm>
          <a:prstGeom prst="rightArrow">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모서리가 둥근 사각형 설명선 28"/>
          <p:cNvSpPr/>
          <p:nvPr/>
        </p:nvSpPr>
        <p:spPr>
          <a:xfrm>
            <a:off x="2483768" y="6131312"/>
            <a:ext cx="4130515" cy="248768"/>
          </a:xfrm>
          <a:prstGeom prst="wedgeRoundRectCallout">
            <a:avLst>
              <a:gd name="adj1" fmla="val -33334"/>
              <a:gd name="adj2" fmla="val -138134"/>
              <a:gd name="adj3" fmla="val 16667"/>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smtClean="0">
                <a:solidFill>
                  <a:schemeClr val="tx1"/>
                </a:solidFill>
                <a:sym typeface="Wingdings" pitchFamily="2" charset="2"/>
              </a:rPr>
              <a:t>(5) Content distribution through D2D communication</a:t>
            </a:r>
            <a:endParaRPr lang="ko-KR" altLang="en-US" sz="1400" dirty="0">
              <a:solidFill>
                <a:schemeClr val="tx1"/>
              </a:solidFill>
            </a:endParaRPr>
          </a:p>
        </p:txBody>
      </p:sp>
      <p:pic>
        <p:nvPicPr>
          <p:cNvPr id="2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3616" y="3828634"/>
            <a:ext cx="328862" cy="64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142567" y="1844824"/>
            <a:ext cx="1770791" cy="461665"/>
          </a:xfrm>
          <a:prstGeom prst="rect">
            <a:avLst/>
          </a:prstGeom>
          <a:noFill/>
        </p:spPr>
        <p:txBody>
          <a:bodyPr wrap="square" rtlCol="0">
            <a:spAutoFit/>
          </a:bodyPr>
          <a:lstStyle/>
          <a:p>
            <a:pPr algn="ctr"/>
            <a:r>
              <a:rPr lang="en-US" altLang="ko-KR" sz="1200" dirty="0" smtClean="0">
                <a:latin typeface="Arial Unicode MS" pitchFamily="50" charset="-127"/>
                <a:ea typeface="Arial Unicode MS" pitchFamily="50" charset="-127"/>
                <a:cs typeface="Arial Unicode MS" pitchFamily="50" charset="-127"/>
              </a:rPr>
              <a:t>Content Service Provider</a:t>
            </a:r>
            <a:endParaRPr lang="ko-KR" altLang="en-US" sz="1200" dirty="0">
              <a:latin typeface="Arial Unicode MS" pitchFamily="50" charset="-127"/>
              <a:ea typeface="Arial Unicode MS" pitchFamily="50" charset="-127"/>
              <a:cs typeface="Arial Unicode MS" pitchFamily="50" charset="-127"/>
            </a:endParaRPr>
          </a:p>
        </p:txBody>
      </p:sp>
      <p:sp>
        <p:nvSpPr>
          <p:cNvPr id="32" name="오른쪽 화살표 31"/>
          <p:cNvSpPr/>
          <p:nvPr/>
        </p:nvSpPr>
        <p:spPr>
          <a:xfrm rot="7570302">
            <a:off x="1380335" y="3904570"/>
            <a:ext cx="3348151" cy="198486"/>
          </a:xfrm>
          <a:prstGeom prst="rightArrow">
            <a:avLst/>
          </a:prstGeom>
          <a:solidFill>
            <a:schemeClr val="bg1">
              <a:lumMod val="9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6789" y="2277693"/>
            <a:ext cx="548276" cy="6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user\AppData\Local\Microsoft\Windows\Temporary Internet Files\Content.IE5\GYG2MC0L\MC90043265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468114" y="2326755"/>
            <a:ext cx="712798" cy="69641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user\AppData\Local\Microsoft\Windows\Temporary Internet Files\Content.IE5\EVQU9V7S\MC90037101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8953" y="1906749"/>
            <a:ext cx="791119" cy="8400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user\AppData\Local\Microsoft\Windows\Temporary Internet Files\Content.IE5\GYG2MC0L\MC90043265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567440" flipH="1">
            <a:off x="2358296" y="4399057"/>
            <a:ext cx="461017" cy="4504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user\AppData\Local\Microsoft\Windows\Temporary Internet Files\Content.IE5\GYG2MC0L\MC90043994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896260" y="4461834"/>
            <a:ext cx="1015790" cy="1355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154" y="5092697"/>
            <a:ext cx="300602" cy="66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descr="C:\Users\user\AppData\Local\Microsoft\Windows\Temporary Internet Files\Content.IE5\GYG2MC0L\MC90043265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78814" flipH="1">
            <a:off x="4638266" y="5534922"/>
            <a:ext cx="461017" cy="450418"/>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5491083" y="2273208"/>
            <a:ext cx="2923650" cy="830997"/>
          </a:xfrm>
          <a:prstGeom prst="rect">
            <a:avLst/>
          </a:prstGeom>
          <a:noFill/>
        </p:spPr>
        <p:txBody>
          <a:bodyPr wrap="square" rtlCol="0">
            <a:spAutoFit/>
          </a:bodyPr>
          <a:lstStyle/>
          <a:p>
            <a:pPr marL="228600" indent="-228600">
              <a:buAutoNum type="arabicParenBoth"/>
            </a:pPr>
            <a:r>
              <a:rPr lang="en-US" altLang="ko-KR" sz="1200" dirty="0" smtClean="0"/>
              <a:t>Content servers need to reduce load.</a:t>
            </a:r>
          </a:p>
          <a:p>
            <a:pPr marL="179388"/>
            <a:r>
              <a:rPr lang="en-US" altLang="ko-KR" sz="1200" dirty="0" smtClean="0"/>
              <a:t>Content distribution through D2D communication will reduce load of content servers.</a:t>
            </a:r>
          </a:p>
        </p:txBody>
      </p:sp>
      <p:sp>
        <p:nvSpPr>
          <p:cNvPr id="38" name="TextBox 37"/>
          <p:cNvSpPr txBox="1"/>
          <p:nvPr/>
        </p:nvSpPr>
        <p:spPr>
          <a:xfrm>
            <a:off x="3686673" y="2891737"/>
            <a:ext cx="1822394" cy="954107"/>
          </a:xfrm>
          <a:prstGeom prst="rect">
            <a:avLst/>
          </a:prstGeom>
          <a:noFill/>
        </p:spPr>
        <p:txBody>
          <a:bodyPr wrap="square" rtlCol="0">
            <a:spAutoFit/>
          </a:bodyPr>
          <a:lstStyle/>
          <a:p>
            <a:pPr algn="ctr"/>
            <a:r>
              <a:rPr lang="en-US" altLang="ko-KR" sz="1400" dirty="0"/>
              <a:t>WLAN/ </a:t>
            </a:r>
            <a:endParaRPr lang="en-US" altLang="ko-KR" sz="1400" dirty="0" smtClean="0"/>
          </a:p>
          <a:p>
            <a:pPr algn="ctr"/>
            <a:r>
              <a:rPr lang="en-US" altLang="ko-KR" sz="1400" dirty="0" smtClean="0"/>
              <a:t>WPAN/</a:t>
            </a:r>
          </a:p>
          <a:p>
            <a:pPr algn="ctr"/>
            <a:r>
              <a:rPr lang="en-US" altLang="ko-KR" sz="1400" dirty="0" err="1" smtClean="0"/>
              <a:t>WiMAX</a:t>
            </a:r>
            <a:r>
              <a:rPr lang="en-US" altLang="ko-KR" sz="1400" dirty="0"/>
              <a:t>/</a:t>
            </a:r>
          </a:p>
          <a:p>
            <a:pPr algn="ctr"/>
            <a:r>
              <a:rPr lang="en-US" altLang="ko-KR" sz="1400" dirty="0" smtClean="0"/>
              <a:t> Cellular Network</a:t>
            </a:r>
            <a:endParaRPr lang="ko-KR" altLang="en-US" sz="1400" dirty="0"/>
          </a:p>
        </p:txBody>
      </p:sp>
      <p:sp>
        <p:nvSpPr>
          <p:cNvPr id="42" name="직사각형 41"/>
          <p:cNvSpPr/>
          <p:nvPr/>
        </p:nvSpPr>
        <p:spPr>
          <a:xfrm rot="18234669">
            <a:off x="2564424" y="3655267"/>
            <a:ext cx="618018" cy="281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43" name="직사각형 42"/>
          <p:cNvSpPr/>
          <p:nvPr/>
        </p:nvSpPr>
        <p:spPr>
          <a:xfrm rot="18234669">
            <a:off x="3276721" y="3962263"/>
            <a:ext cx="618018" cy="388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44" name="직사각형 43"/>
          <p:cNvSpPr/>
          <p:nvPr/>
        </p:nvSpPr>
        <p:spPr>
          <a:xfrm rot="3327696">
            <a:off x="5450621" y="3486351"/>
            <a:ext cx="853305" cy="59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13" name="TextBox 65"/>
          <p:cNvSpPr txBox="1"/>
          <p:nvPr/>
        </p:nvSpPr>
        <p:spPr>
          <a:xfrm rot="18347243">
            <a:off x="1954288" y="4238512"/>
            <a:ext cx="2758599" cy="461665"/>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(3) Request for content distribution through D2D communication</a:t>
            </a:r>
            <a:endParaRPr lang="ko-KR" altLang="en-US" sz="1200" dirty="0"/>
          </a:p>
        </p:txBody>
      </p:sp>
      <p:cxnSp>
        <p:nvCxnSpPr>
          <p:cNvPr id="14" name="직선 연결선 13"/>
          <p:cNvCxnSpPr/>
          <p:nvPr/>
        </p:nvCxnSpPr>
        <p:spPr>
          <a:xfrm flipH="1">
            <a:off x="2220258" y="2824979"/>
            <a:ext cx="2063711" cy="2836885"/>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72"/>
          <p:cNvSpPr txBox="1"/>
          <p:nvPr/>
        </p:nvSpPr>
        <p:spPr>
          <a:xfrm rot="18373062">
            <a:off x="1418727" y="3692767"/>
            <a:ext cx="2936444" cy="27699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r>
              <a:rPr lang="en-US" altLang="ko-KR" sz="1200" dirty="0" smtClean="0"/>
              <a:t>(1) Content (e.g., video clip) transmission</a:t>
            </a:r>
            <a:endParaRPr lang="ko-KR" altLang="en-US" sz="1200" dirty="0"/>
          </a:p>
        </p:txBody>
      </p:sp>
      <p:cxnSp>
        <p:nvCxnSpPr>
          <p:cNvPr id="40" name="직선 연결선 39"/>
          <p:cNvCxnSpPr/>
          <p:nvPr/>
        </p:nvCxnSpPr>
        <p:spPr>
          <a:xfrm>
            <a:off x="4932040" y="2986525"/>
            <a:ext cx="1707590" cy="2458699"/>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72"/>
          <p:cNvSpPr txBox="1"/>
          <p:nvPr/>
        </p:nvSpPr>
        <p:spPr>
          <a:xfrm rot="3276488">
            <a:off x="4684783" y="3779514"/>
            <a:ext cx="2620153" cy="55399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9388" indent="-179388">
              <a:lnSpc>
                <a:spcPts val="1200"/>
              </a:lnSpc>
            </a:pPr>
            <a:r>
              <a:rPr lang="en-US" altLang="ko-KR" sz="1200" dirty="0" smtClean="0"/>
              <a:t>(</a:t>
            </a:r>
            <a:r>
              <a:rPr lang="en-US" altLang="ko-KR" sz="1200" dirty="0"/>
              <a:t>4</a:t>
            </a:r>
            <a:r>
              <a:rPr lang="en-US" altLang="ko-KR" sz="1200" dirty="0" smtClean="0"/>
              <a:t>) </a:t>
            </a:r>
            <a:r>
              <a:rPr lang="en-US" altLang="ko-KR" sz="1200" dirty="0"/>
              <a:t>Configuration information to connect to </a:t>
            </a:r>
            <a:r>
              <a:rPr lang="en-US" altLang="ko-KR" sz="1200" b="1" i="1" u="sng" dirty="0"/>
              <a:t>Mary</a:t>
            </a:r>
            <a:r>
              <a:rPr lang="en-US" altLang="ko-KR" sz="1200" dirty="0"/>
              <a:t>’s mobile node </a:t>
            </a:r>
            <a:r>
              <a:rPr lang="en-US" altLang="ko-KR" sz="1200" dirty="0" smtClean="0"/>
              <a:t>by using </a:t>
            </a:r>
            <a:r>
              <a:rPr lang="en-US" altLang="ko-KR" sz="1200" dirty="0"/>
              <a:t>D2D communication</a:t>
            </a:r>
            <a:endParaRPr lang="ko-KR" altLang="en-US" sz="1200" dirty="0"/>
          </a:p>
        </p:txBody>
      </p:sp>
    </p:spTree>
    <p:extLst>
      <p:ext uri="{BB962C8B-B14F-4D97-AF65-F5344CB8AC3E}">
        <p14:creationId xmlns:p14="http://schemas.microsoft.com/office/powerpoint/2010/main" val="1505214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7656</TotalTime>
  <Words>1447</Words>
  <Application>Microsoft Office PowerPoint</Application>
  <PresentationFormat>화면 슬라이드 쇼(4:3)</PresentationFormat>
  <Paragraphs>230</Paragraphs>
  <Slides>15</Slides>
  <Notes>5</Notes>
  <HiddenSlides>0</HiddenSlides>
  <MMClips>0</MMClips>
  <ScaleCrop>false</ScaleCrop>
  <HeadingPairs>
    <vt:vector size="4" baseType="variant">
      <vt:variant>
        <vt:lpstr>테마</vt:lpstr>
      </vt:variant>
      <vt:variant>
        <vt:i4>1</vt:i4>
      </vt:variant>
      <vt:variant>
        <vt:lpstr>슬라이드 제목</vt:lpstr>
      </vt:variant>
      <vt:variant>
        <vt:i4>15</vt:i4>
      </vt:variant>
    </vt:vector>
  </HeadingPairs>
  <TitlesOfParts>
    <vt:vector size="16" baseType="lpstr">
      <vt:lpstr>blank presentation</vt:lpstr>
      <vt:lpstr>PowerPoint 프레젠테이션</vt:lpstr>
      <vt:lpstr>PowerPoint 프레젠테이션</vt:lpstr>
      <vt:lpstr>Use Cases of Device-to-Device (D2D) Communications</vt:lpstr>
      <vt:lpstr>Use Cases of D2D Communications</vt:lpstr>
      <vt:lpstr>Network-Assisted D2D Communication  and Its Service Providers</vt:lpstr>
      <vt:lpstr>NADC of Social Network Service Providers</vt:lpstr>
      <vt:lpstr>NADC of Advertisement Providers</vt:lpstr>
      <vt:lpstr>NADC of Public Safety Service Providers</vt:lpstr>
      <vt:lpstr>NADC of Content Service Providers</vt:lpstr>
      <vt:lpstr>NADC of Network Operators</vt:lpstr>
      <vt:lpstr>MIH Framework for  Service Providers with NADC</vt:lpstr>
      <vt:lpstr>Requirements of MIH Framework  for Service Providers with NADC</vt:lpstr>
      <vt:lpstr>Conclusions</vt:lpstr>
      <vt:lpstr>Appendix</vt:lpstr>
      <vt:lpstr>Appendix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Simplified Protocol Header for Single Radio Handover</dc:title>
  <dc:creator>etri</dc:creator>
  <cp:lastModifiedBy>USER</cp:lastModifiedBy>
  <cp:revision>841</cp:revision>
  <cp:lastPrinted>2012-05-01T00:28:57Z</cp:lastPrinted>
  <dcterms:created xsi:type="dcterms:W3CDTF">2012-04-29T17:31:25Z</dcterms:created>
  <dcterms:modified xsi:type="dcterms:W3CDTF">2013-11-09T11:34:32Z</dcterms:modified>
</cp:coreProperties>
</file>