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5"/>
  </p:notesMasterIdLst>
  <p:handoutMasterIdLst>
    <p:handoutMasterId r:id="rId16"/>
  </p:handoutMasterIdLst>
  <p:sldIdLst>
    <p:sldId id="961" r:id="rId2"/>
    <p:sldId id="962" r:id="rId3"/>
    <p:sldId id="963" r:id="rId4"/>
    <p:sldId id="1014" r:id="rId5"/>
    <p:sldId id="1015" r:id="rId6"/>
    <p:sldId id="1016" r:id="rId7"/>
    <p:sldId id="1017" r:id="rId8"/>
    <p:sldId id="1018" r:id="rId9"/>
    <p:sldId id="1020" r:id="rId10"/>
    <p:sldId id="1010" r:id="rId11"/>
    <p:sldId id="1021" r:id="rId12"/>
    <p:sldId id="1019" r:id="rId13"/>
    <p:sldId id="1022" r:id="rId14"/>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0066"/>
    <a:srgbClr val="FF3300"/>
    <a:srgbClr val="CCECFF"/>
    <a:srgbClr val="800080"/>
    <a:srgbClr val="CCFFCC"/>
    <a:srgbClr val="0033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p:scale>
          <a:sx n="66" d="100"/>
          <a:sy n="66" d="100"/>
        </p:scale>
        <p:origin x="-528" y="72"/>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907"/>
    </p:cViewPr>
  </p:sorterViewPr>
  <p:notesViewPr>
    <p:cSldViewPr snapToGrid="0" snapToObjects="1">
      <p:cViewPr>
        <p:scale>
          <a:sx n="100" d="100"/>
          <a:sy n="100" d="100"/>
        </p:scale>
        <p:origin x="-132" y="-6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fld id="{B50B9E6B-6CD6-46C2-88B9-7AADFBCB4849}" type="datetime1">
              <a:rPr lang="en-US" altLang="zh-TW" smtClean="0"/>
              <a:t>5/16/2013</a:t>
            </a:fld>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extLst>
      <p:ext uri="{BB962C8B-B14F-4D97-AF65-F5344CB8AC3E}">
        <p14:creationId xmlns:p14="http://schemas.microsoft.com/office/powerpoint/2010/main" val="140538215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fld id="{05038177-F298-43C0-BA29-D2212491B703}" type="datetime1">
              <a:rPr lang="en-US" altLang="zh-TW" smtClean="0"/>
              <a:t>5/16/2013</a:t>
            </a:fld>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extLst>
      <p:ext uri="{BB962C8B-B14F-4D97-AF65-F5344CB8AC3E}">
        <p14:creationId xmlns:p14="http://schemas.microsoft.com/office/powerpoint/2010/main" val="3127686929"/>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fld id="{16296701-EA61-4C47-A6D2-718483F4A88E}" type="datetime1">
              <a:rPr lang="en-US" altLang="ko-KR" smtClean="0"/>
              <a:t>5/16/2013</a:t>
            </a:fld>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fld id="{6703BB4F-A242-47FA-8B74-CB76D258CBE5}" type="datetime1">
              <a:rPr lang="en-US" altLang="ko-KR" smtClean="0"/>
              <a:t>5/16/2013</a:t>
            </a:fld>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fld id="{82ECC9C3-350A-4516-86FB-89A7DD5DE5D7}" type="datetime1">
              <a:rPr lang="en-US" altLang="ko-KR" smtClean="0"/>
              <a:t>5/16/2013</a:t>
            </a:fld>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xfrm>
            <a:off x="4143271" y="0"/>
            <a:ext cx="3170255" cy="479567"/>
          </a:xfrm>
          <a:prstGeom prst="rect">
            <a:avLst/>
          </a:prstGeom>
          <a:noFill/>
        </p:spPr>
        <p:txBody>
          <a:bodyPr/>
          <a:lstStyle/>
          <a:p>
            <a:fld id="{A0DEEE10-47F5-4D03-B000-62B9F38C9873}" type="datetime1">
              <a:rPr lang="en-US" smtClean="0"/>
              <a:t>5/16/2013</a:t>
            </a:fld>
            <a:endParaRPr lang="en-US" smtClean="0"/>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xfrm>
            <a:off x="4143271" y="9119991"/>
            <a:ext cx="3170255" cy="479567"/>
          </a:xfrm>
          <a:prstGeom prst="rect">
            <a:avLst/>
          </a:prstGeom>
          <a:noFill/>
        </p:spPr>
        <p:txBody>
          <a:bodyPr/>
          <a:lstStyle/>
          <a:p>
            <a:r>
              <a:rPr lang="en-US" smtClean="0"/>
              <a:t>Page </a:t>
            </a:r>
            <a:fld id="{22873825-BC60-48EB-9FFF-65A50B4E4F2E}" type="slidenum">
              <a:rPr lang="en-US" smtClean="0"/>
              <a:pPr/>
              <a:t>4</a:t>
            </a:fld>
            <a:endParaRPr lang="en-US" smtClean="0"/>
          </a:p>
        </p:txBody>
      </p:sp>
      <p:sp>
        <p:nvSpPr>
          <p:cNvPr id="44038" name="Rectangle 2"/>
          <p:cNvSpPr>
            <a:spLocks noGrp="1" noChangeArrowheads="1"/>
          </p:cNvSpPr>
          <p:nvPr>
            <p:ph type="body" idx="1"/>
          </p:nvPr>
        </p:nvSpPr>
        <p:spPr>
          <a:xfrm>
            <a:off x="976366" y="4560818"/>
            <a:ext cx="5362470" cy="4319390"/>
          </a:xfrm>
          <a:noFill/>
          <a:ln/>
        </p:spPr>
        <p:txBody>
          <a:bodyPr lIns="95638" tIns="46981" rIns="95638" bIns="46981"/>
          <a:lstStyle/>
          <a:p>
            <a:endParaRPr lang="en-GB" smtClean="0"/>
          </a:p>
        </p:txBody>
      </p:sp>
      <p:sp>
        <p:nvSpPr>
          <p:cNvPr id="44039" name="Rectangle 3"/>
          <p:cNvSpPr>
            <a:spLocks noGrp="1" noRot="1" noChangeAspect="1" noChangeArrowheads="1" noTextEdit="1"/>
          </p:cNvSpPr>
          <p:nvPr>
            <p:ph type="sldImg"/>
          </p:nvPr>
        </p:nvSpPr>
        <p:spPr bwMode="auto">
          <a:xfrm>
            <a:off x="1258888" y="720725"/>
            <a:ext cx="4799012" cy="3598863"/>
          </a:xfrm>
          <a:prstGeom prst="rect">
            <a:avLst/>
          </a:prstGeom>
          <a:noFill/>
          <a:ln>
            <a:miter lim="800000"/>
            <a:headEnd/>
            <a:tailEn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xfrm>
            <a:off x="4143271" y="0"/>
            <a:ext cx="3170255" cy="479567"/>
          </a:xfrm>
          <a:prstGeom prst="rect">
            <a:avLst/>
          </a:prstGeom>
          <a:noFill/>
        </p:spPr>
        <p:txBody>
          <a:bodyPr/>
          <a:lstStyle/>
          <a:p>
            <a:fld id="{E5860FDD-4FCD-4932-A429-E5CC4649F474}" type="datetime1">
              <a:rPr lang="en-US" smtClean="0"/>
              <a:t>5/16/2013</a:t>
            </a:fld>
            <a:endParaRPr lang="en-US" smtClean="0"/>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xfrm>
            <a:off x="4143271" y="9119991"/>
            <a:ext cx="3170255" cy="479567"/>
          </a:xfrm>
          <a:prstGeom prst="rect">
            <a:avLst/>
          </a:prstGeom>
          <a:noFill/>
        </p:spPr>
        <p:txBody>
          <a:bodyPr/>
          <a:lstStyle/>
          <a:p>
            <a:r>
              <a:rPr lang="en-US" smtClean="0"/>
              <a:t>Page </a:t>
            </a:r>
            <a:fld id="{DF36E325-9DCB-4E9C-B2E9-33A2A74CDECF}" type="slidenum">
              <a:rPr lang="en-US" smtClean="0"/>
              <a:pPr/>
              <a:t>5</a:t>
            </a:fld>
            <a:endParaRPr lang="en-US" smtClean="0"/>
          </a:p>
        </p:txBody>
      </p:sp>
      <p:sp>
        <p:nvSpPr>
          <p:cNvPr id="45062" name="Rectangle 2"/>
          <p:cNvSpPr>
            <a:spLocks noGrp="1" noRot="1" noChangeAspect="1" noChangeArrowheads="1" noTextEdit="1"/>
          </p:cNvSpPr>
          <p:nvPr>
            <p:ph type="sldImg"/>
          </p:nvPr>
        </p:nvSpPr>
        <p:spPr bwMode="auto">
          <a:xfrm>
            <a:off x="1258888" y="720725"/>
            <a:ext cx="4799012" cy="3598863"/>
          </a:xfrm>
          <a:prstGeom prst="rect">
            <a:avLst/>
          </a:prstGeom>
          <a:noFill/>
          <a:ln>
            <a:miter lim="800000"/>
            <a:headEnd/>
            <a:tailEnd/>
          </a:ln>
        </p:spPr>
      </p:sp>
      <p:sp>
        <p:nvSpPr>
          <p:cNvPr id="45063" name="Rectangle 3"/>
          <p:cNvSpPr>
            <a:spLocks noGrp="1" noChangeArrowheads="1"/>
          </p:cNvSpPr>
          <p:nvPr>
            <p:ph type="body" idx="1"/>
          </p:nvPr>
        </p:nvSpPr>
        <p:spPr>
          <a:xfrm>
            <a:off x="976366" y="4560818"/>
            <a:ext cx="5362470" cy="4319390"/>
          </a:xfrm>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719138"/>
            <a:ext cx="4803775" cy="3602037"/>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4143271" y="0"/>
            <a:ext cx="3170255" cy="479567"/>
          </a:xfrm>
          <a:prstGeom prst="rect">
            <a:avLst/>
          </a:prstGeom>
        </p:spPr>
        <p:txBody>
          <a:bodyPr/>
          <a:lstStyle/>
          <a:p>
            <a:pPr>
              <a:defRPr/>
            </a:pPr>
            <a:fld id="{6C1A1B3A-AA3A-4355-9FC6-1EA013DEFDBE}" type="datetime1">
              <a:rPr lang="en-US" smtClean="0"/>
              <a:t>5/16/2013</a:t>
            </a:fld>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4143271" y="9119991"/>
            <a:ext cx="3170255" cy="479567"/>
          </a:xfrm>
          <a:prstGeom prst="rect">
            <a:avLst/>
          </a:prstGeom>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719138"/>
            <a:ext cx="4803775" cy="3602037"/>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a:xfrm>
            <a:off x="4143271" y="0"/>
            <a:ext cx="3170255" cy="479567"/>
          </a:xfrm>
          <a:prstGeom prst="rect">
            <a:avLst/>
          </a:prstGeom>
        </p:spPr>
        <p:txBody>
          <a:bodyPr/>
          <a:lstStyle/>
          <a:p>
            <a:pPr>
              <a:defRPr/>
            </a:pPr>
            <a:fld id="{E24516D0-E5A4-4D9D-B786-ADA9D617621F}" type="datetime1">
              <a:rPr lang="en-US" smtClean="0"/>
              <a:t>5/16/2013</a:t>
            </a:fld>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a:xfrm>
            <a:off x="4143271" y="9119991"/>
            <a:ext cx="3170255" cy="479567"/>
          </a:xfrm>
          <a:prstGeom prst="rect">
            <a:avLst/>
          </a:prstGeom>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xfrm>
            <a:off x="4143271" y="0"/>
            <a:ext cx="3170255" cy="479567"/>
          </a:xfrm>
          <a:prstGeom prst="rect">
            <a:avLst/>
          </a:prstGeom>
          <a:noFill/>
        </p:spPr>
        <p:txBody>
          <a:bodyPr/>
          <a:lstStyle/>
          <a:p>
            <a:fld id="{3C1DB0FB-6C6A-4950-861F-8559486A5883}" type="datetime1">
              <a:rPr lang="en-US" smtClean="0"/>
              <a:t>5/16/2013</a:t>
            </a:fld>
            <a:endParaRPr lang="en-US" smtClean="0"/>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xfrm>
            <a:off x="4143271" y="9119991"/>
            <a:ext cx="3170255" cy="479567"/>
          </a:xfrm>
          <a:prstGeom prst="rect">
            <a:avLst/>
          </a:prstGeom>
          <a:noFill/>
        </p:spPr>
        <p:txBody>
          <a:bodyPr/>
          <a:lstStyle/>
          <a:p>
            <a:r>
              <a:rPr lang="en-US" smtClean="0"/>
              <a:t>Page </a:t>
            </a:r>
            <a:fld id="{29802E4C-7981-4917-956C-79C57D027130}" type="slidenum">
              <a:rPr lang="en-US" smtClean="0"/>
              <a:pPr/>
              <a:t>8</a:t>
            </a:fld>
            <a:endParaRPr lang="en-US" smtClean="0"/>
          </a:p>
        </p:txBody>
      </p:sp>
      <p:sp>
        <p:nvSpPr>
          <p:cNvPr id="46086" name="Rectangle 2"/>
          <p:cNvSpPr>
            <a:spLocks noGrp="1" noRot="1" noChangeAspect="1" noChangeArrowheads="1" noTextEdit="1"/>
          </p:cNvSpPr>
          <p:nvPr>
            <p:ph type="sldImg"/>
          </p:nvPr>
        </p:nvSpPr>
        <p:spPr bwMode="auto">
          <a:xfrm>
            <a:off x="1258888" y="720725"/>
            <a:ext cx="4799012" cy="3598863"/>
          </a:xfrm>
          <a:prstGeom prst="rect">
            <a:avLst/>
          </a:prstGeom>
          <a:noFill/>
          <a:ln>
            <a:miter lim="800000"/>
            <a:headEnd/>
            <a:tailEnd/>
          </a:ln>
        </p:spPr>
      </p:sp>
      <p:sp>
        <p:nvSpPr>
          <p:cNvPr id="46087" name="Rectangle 3"/>
          <p:cNvSpPr>
            <a:spLocks noGrp="1" noChangeArrowheads="1"/>
          </p:cNvSpPr>
          <p:nvPr>
            <p:ph type="body" idx="1"/>
          </p:nvPr>
        </p:nvSpPr>
        <p:spPr>
          <a:xfrm>
            <a:off x="976366" y="4560818"/>
            <a:ext cx="5362470" cy="4319390"/>
          </a:xfrm>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1C11F9D-88A1-4C9B-81A5-32B2CA2380F4}" type="slidenum">
              <a:rPr lang="zh-TW" altLang="en-US" smtClean="0"/>
              <a:pPr/>
              <a:t>12</a:t>
            </a:fld>
            <a:endParaRPr lang="en-US" altLang="zh-TW"/>
          </a:p>
        </p:txBody>
      </p:sp>
      <p:sp>
        <p:nvSpPr>
          <p:cNvPr id="5" name="Date Placeholder 4"/>
          <p:cNvSpPr>
            <a:spLocks noGrp="1"/>
          </p:cNvSpPr>
          <p:nvPr>
            <p:ph type="dt" idx="11"/>
          </p:nvPr>
        </p:nvSpPr>
        <p:spPr/>
        <p:txBody>
          <a:bodyPr/>
          <a:lstStyle/>
          <a:p>
            <a:fld id="{F2728C09-CA38-498B-B3AD-F50F74D83DC8}" type="datetime1">
              <a:rPr lang="en-US" altLang="zh-TW" smtClean="0"/>
              <a:t>5/16/2013</a:t>
            </a:fld>
            <a:endParaRPr lang="en-US" altLang="zh-TW"/>
          </a:p>
        </p:txBody>
      </p:sp>
    </p:spTree>
    <p:extLst>
      <p:ext uri="{BB962C8B-B14F-4D97-AF65-F5344CB8AC3E}">
        <p14:creationId xmlns:p14="http://schemas.microsoft.com/office/powerpoint/2010/main" val="47222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21-13-0098-revp</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sldNum="0" hdr="0" ftr="0"/>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index.html"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a:t>
            </a:r>
            <a:r>
              <a:rPr lang="en-US" altLang="ja-JP" sz="2400" b="0" smtClean="0">
                <a:latin typeface="Times New Roman" pitchFamily="18" charset="0"/>
                <a:cs typeface="Times New Roman" pitchFamily="18" charset="0"/>
              </a:rPr>
              <a:t>: </a:t>
            </a:r>
            <a:r>
              <a:rPr lang="en-US" altLang="ko-KR" sz="2400" smtClean="0">
                <a:latin typeface="Times New Roman" pitchFamily="18" charset="0"/>
                <a:cs typeface="Times New Roman" pitchFamily="18" charset="0"/>
              </a:rPr>
              <a:t>21-13-</a:t>
            </a:r>
            <a:r>
              <a:rPr lang="en-US" altLang="ko-KR" sz="2400" smtClean="0">
                <a:solidFill>
                  <a:srgbClr val="FF0000"/>
                </a:solidFill>
                <a:latin typeface="Times New Roman" pitchFamily="18" charset="0"/>
                <a:cs typeface="Times New Roman" pitchFamily="18" charset="0"/>
              </a:rPr>
              <a:t>0098</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802.21m TG </a:t>
            </a:r>
            <a:r>
              <a:rPr lang="en-US" altLang="zh-CN" sz="2400" dirty="0" smtClean="0">
                <a:solidFill>
                  <a:srgbClr val="FF0000"/>
                </a:solidFill>
                <a:latin typeface="Times New Roman" pitchFamily="18" charset="0"/>
                <a:cs typeface="Times New Roman" pitchFamily="18" charset="0"/>
              </a:rPr>
              <a:t>May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May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#56 in Big Island</a:t>
            </a:r>
            <a:r>
              <a:rPr lang="en-US" altLang="zh-CN" sz="2400" b="0" dirty="0" smtClean="0">
                <a:solidFill>
                  <a:srgbClr val="FF0000"/>
                </a:solidFill>
                <a:latin typeface="Times New Roman" pitchFamily="18" charset="0"/>
                <a:cs typeface="Times New Roman" pitchFamily="18" charset="0"/>
              </a:rPr>
              <a:t>, 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Charlie Perkins </a:t>
            </a:r>
            <a:r>
              <a:rPr lang="en-US" altLang="zh-CN" sz="2400" dirty="0" smtClean="0">
                <a:latin typeface="Times New Roman" pitchFamily="18" charset="0"/>
                <a:cs typeface="Times New Roman" pitchFamily="18" charset="0"/>
              </a:rPr>
              <a:t>(</a:t>
            </a:r>
            <a:r>
              <a:rPr lang="en-US" altLang="zh-CN" sz="2400" dirty="0" err="1" smtClean="0">
                <a:latin typeface="Times New Roman" pitchFamily="18" charset="0"/>
                <a:cs typeface="Times New Roman" pitchFamily="18" charset="0"/>
              </a:rPr>
              <a:t>Futurewei</a:t>
            </a:r>
            <a:r>
              <a:rPr lang="en-US" altLang="zh-CN" sz="2400" dirty="0" smtClean="0">
                <a:latin typeface="Times New Roman" pitchFamily="18" charset="0"/>
                <a:cs typeface="Times New Roman" pitchFamily="18" charset="0"/>
              </a:rPr>
              <a:t> Technologies)</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a:t>
            </a:r>
            <a:r>
              <a:rPr lang="en-US" altLang="ko-KR" sz="2400" b="0" dirty="0" smtClean="0">
                <a:latin typeface="Times New Roman" pitchFamily="18" charset="0"/>
                <a:cs typeface="Times New Roman" pitchFamily="18" charset="0"/>
              </a:rPr>
              <a:t>802.21m Revision Project </a:t>
            </a:r>
            <a:r>
              <a:rPr lang="en-US" altLang="ja-JP" sz="2400" b="0" dirty="0" smtClean="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15173" y="1171791"/>
            <a:ext cx="8302752" cy="4314609"/>
          </a:xfrm>
        </p:spPr>
        <p:txBody>
          <a:bodyPr>
            <a:normAutofit/>
          </a:bodyPr>
          <a:lstStyle/>
          <a:p>
            <a:r>
              <a:rPr lang="en-US" altLang="ko-KR" dirty="0" smtClean="0"/>
              <a:t>May 2013</a:t>
            </a:r>
          </a:p>
          <a:p>
            <a:r>
              <a:rPr lang="en-US" altLang="zh-CN" dirty="0" smtClean="0"/>
              <a:t>Sessions: </a:t>
            </a:r>
            <a:r>
              <a:rPr lang="en-US" altLang="zh-CN" b="1" dirty="0" smtClean="0"/>
              <a:t>Tue AM2</a:t>
            </a:r>
          </a:p>
          <a:p>
            <a:r>
              <a:rPr lang="en-US" altLang="zh-CN" dirty="0"/>
              <a:t>Discuss </a:t>
            </a:r>
            <a:r>
              <a:rPr lang="en-US" altLang="zh-CN" dirty="0" smtClean="0"/>
              <a:t>21-13-0082-01-0000-toc-level-3, an abbreviated version of the Table of Contents for the base document</a:t>
            </a:r>
          </a:p>
          <a:p>
            <a:r>
              <a:rPr lang="en-US" altLang="zh-CN" dirty="0" smtClean="0"/>
              <a:t>Create similar documents for abbreviated Table of Contents for 802.21a, 802.21b</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Agenda for this week</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Report on </a:t>
            </a:r>
            <a:r>
              <a:rPr lang="en-US" altLang="zh-CN" dirty="0"/>
              <a:t>Progress (May </a:t>
            </a:r>
            <a:r>
              <a:rPr lang="en-US" altLang="zh-CN" dirty="0" smtClean="0"/>
              <a:t>2013)</a:t>
            </a:r>
            <a:endParaRPr lang="en-US" dirty="0"/>
          </a:p>
        </p:txBody>
      </p:sp>
      <p:sp>
        <p:nvSpPr>
          <p:cNvPr id="2" name="Content Placeholder 1"/>
          <p:cNvSpPr>
            <a:spLocks noGrp="1"/>
          </p:cNvSpPr>
          <p:nvPr>
            <p:ph idx="1"/>
          </p:nvPr>
        </p:nvSpPr>
        <p:spPr>
          <a:xfrm>
            <a:off x="313572" y="1171791"/>
            <a:ext cx="8540141" cy="5184648"/>
          </a:xfrm>
        </p:spPr>
        <p:txBody>
          <a:bodyPr>
            <a:normAutofit/>
          </a:bodyPr>
          <a:lstStyle/>
          <a:p>
            <a:r>
              <a:rPr lang="en-US" altLang="ko-KR" dirty="0" smtClean="0"/>
              <a:t>21-13-0082-01-0000-toc-level-3 discussion</a:t>
            </a:r>
          </a:p>
          <a:p>
            <a:pPr lvl="1" indent="-365760">
              <a:buFont typeface="Wingdings" pitchFamily="2" charset="2"/>
              <a:buChar char="Ø"/>
            </a:pPr>
            <a:r>
              <a:rPr lang="en-US" altLang="ko-KR" dirty="0"/>
              <a:t>c</a:t>
            </a:r>
            <a:r>
              <a:rPr lang="en-US" altLang="ko-KR" dirty="0" smtClean="0"/>
              <a:t>onsumed the entire meeting</a:t>
            </a:r>
          </a:p>
          <a:p>
            <a:r>
              <a:rPr lang="en-US" altLang="ko-KR" dirty="0" smtClean="0"/>
              <a:t>Clauses of abbreviated </a:t>
            </a:r>
            <a:r>
              <a:rPr lang="en-US" altLang="ko-KR" dirty="0" err="1" smtClean="0"/>
              <a:t>ToC</a:t>
            </a:r>
            <a:r>
              <a:rPr lang="en-US" altLang="ko-KR" dirty="0" smtClean="0"/>
              <a:t> were marked for:</a:t>
            </a:r>
          </a:p>
          <a:p>
            <a:pPr lvl="1" indent="-365760">
              <a:spcBef>
                <a:spcPts val="300"/>
              </a:spcBef>
              <a:buFont typeface="Wingdings" pitchFamily="2" charset="2"/>
              <a:buChar char="Ø"/>
            </a:pPr>
            <a:r>
              <a:rPr lang="en-US" altLang="ko-KR" dirty="0" smtClean="0"/>
              <a:t>Retention</a:t>
            </a:r>
          </a:p>
          <a:p>
            <a:pPr lvl="1" indent="-365760">
              <a:spcBef>
                <a:spcPts val="300"/>
              </a:spcBef>
              <a:buFont typeface="Wingdings" pitchFamily="2" charset="2"/>
              <a:buChar char="Ø"/>
            </a:pPr>
            <a:r>
              <a:rPr lang="en-US" altLang="ko-KR" dirty="0" smtClean="0"/>
              <a:t>Deletion</a:t>
            </a:r>
          </a:p>
          <a:p>
            <a:pPr lvl="1" indent="-365760">
              <a:spcBef>
                <a:spcPts val="300"/>
              </a:spcBef>
              <a:buFont typeface="Wingdings" pitchFamily="2" charset="2"/>
              <a:buChar char="Ø"/>
            </a:pPr>
            <a:r>
              <a:rPr lang="en-US" altLang="ko-KR" dirty="0" smtClean="0"/>
              <a:t>Further consideration</a:t>
            </a:r>
          </a:p>
          <a:p>
            <a:r>
              <a:rPr lang="en-US" altLang="ko-KR" dirty="0"/>
              <a:t>DCN </a:t>
            </a:r>
            <a:r>
              <a:rPr lang="en-US" altLang="ko-KR" dirty="0" smtClean="0"/>
              <a:t>21-13-0095: abbreviated </a:t>
            </a:r>
            <a:r>
              <a:rPr lang="en-US" altLang="ko-KR" dirty="0" err="1" smtClean="0"/>
              <a:t>ToC</a:t>
            </a:r>
            <a:r>
              <a:rPr lang="en-US" altLang="ko-KR" dirty="0" smtClean="0"/>
              <a:t> for 802-21a</a:t>
            </a:r>
          </a:p>
          <a:p>
            <a:r>
              <a:rPr lang="en-US" altLang="ko-KR" dirty="0"/>
              <a:t>DCN 21-13-0097: </a:t>
            </a:r>
            <a:r>
              <a:rPr lang="en-US" altLang="ko-KR" dirty="0" smtClean="0"/>
              <a:t>abbreviated </a:t>
            </a:r>
            <a:r>
              <a:rPr lang="en-US" altLang="ko-KR" dirty="0" err="1" smtClean="0"/>
              <a:t>ToC</a:t>
            </a:r>
            <a:r>
              <a:rPr lang="en-US" altLang="ko-KR" dirty="0" smtClean="0"/>
              <a:t> for 802-21b</a:t>
            </a:r>
            <a:endParaRPr lang="en-US" altLang="ko-KR" dirty="0"/>
          </a:p>
          <a:p>
            <a:pPr marL="0" indent="0">
              <a:buNone/>
            </a:pPr>
            <a:endParaRPr lang="en-US" altLang="ko-KR" dirty="0" smtClean="0"/>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제목 1"/>
          <p:cNvSpPr>
            <a:spLocks noGrp="1"/>
          </p:cNvSpPr>
          <p:nvPr>
            <p:ph type="title"/>
          </p:nvPr>
        </p:nvSpPr>
        <p:spPr/>
        <p:txBody>
          <a:bodyPr/>
          <a:lstStyle/>
          <a:p>
            <a:r>
              <a:rPr lang="en-US" altLang="ko-KR" smtClean="0"/>
              <a:t>Teleconference (Tentative)</a:t>
            </a:r>
            <a:endParaRPr lang="ko-KR" altLang="en-US" dirty="0" smtClean="0"/>
          </a:p>
        </p:txBody>
      </p:sp>
      <p:sp>
        <p:nvSpPr>
          <p:cNvPr id="36866" name="내용 개체 틀 2"/>
          <p:cNvSpPr>
            <a:spLocks noGrp="1"/>
          </p:cNvSpPr>
          <p:nvPr>
            <p:ph idx="1"/>
          </p:nvPr>
        </p:nvSpPr>
        <p:spPr/>
        <p:txBody>
          <a:bodyPr/>
          <a:lstStyle/>
          <a:p>
            <a:pPr>
              <a:spcBef>
                <a:spcPts val="600"/>
              </a:spcBef>
            </a:pPr>
            <a:r>
              <a:rPr lang="en-US" altLang="zh-CN" dirty="0"/>
              <a:t>June 11 </a:t>
            </a:r>
            <a:r>
              <a:rPr lang="en-US" altLang="zh-CN" dirty="0" smtClean="0"/>
              <a:t>Tuesday</a:t>
            </a:r>
            <a:r>
              <a:rPr lang="en-US" altLang="ko-KR" dirty="0" smtClean="0"/>
              <a:t> 8PM ET</a:t>
            </a:r>
            <a:r>
              <a:rPr lang="en-US" altLang="zh-CN" dirty="0" smtClean="0"/>
              <a:t> </a:t>
            </a:r>
          </a:p>
          <a:p>
            <a:pPr lvl="1">
              <a:spcBef>
                <a:spcPts val="600"/>
              </a:spcBef>
            </a:pPr>
            <a:r>
              <a:rPr lang="en-US" altLang="zh-CN" dirty="0" smtClean="0"/>
              <a:t>morning in Asia</a:t>
            </a:r>
          </a:p>
          <a:p>
            <a:pPr marL="0" indent="0">
              <a:spcBef>
                <a:spcPts val="600"/>
              </a:spcBef>
              <a:buNone/>
            </a:pPr>
            <a:endParaRPr lang="en-US" altLang="zh-CN"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next meeting</a:t>
            </a:r>
            <a:endParaRPr lang="en-US" dirty="0"/>
          </a:p>
        </p:txBody>
      </p:sp>
      <p:sp>
        <p:nvSpPr>
          <p:cNvPr id="3" name="Content Placeholder 2"/>
          <p:cNvSpPr>
            <a:spLocks noGrp="1"/>
          </p:cNvSpPr>
          <p:nvPr>
            <p:ph idx="1"/>
          </p:nvPr>
        </p:nvSpPr>
        <p:spPr/>
        <p:txBody>
          <a:bodyPr/>
          <a:lstStyle/>
          <a:p>
            <a:r>
              <a:rPr lang="en-US" dirty="0" smtClean="0"/>
              <a:t>Determine clauses of 802.21a and 802.21c for</a:t>
            </a:r>
          </a:p>
          <a:p>
            <a:pPr lvl="1" indent="-365760">
              <a:spcBef>
                <a:spcPts val="300"/>
              </a:spcBef>
              <a:buFont typeface="Wingdings" pitchFamily="2" charset="2"/>
              <a:buChar char="Ø"/>
            </a:pPr>
            <a:r>
              <a:rPr lang="en-US" altLang="ko-KR" dirty="0"/>
              <a:t>Retention</a:t>
            </a:r>
          </a:p>
          <a:p>
            <a:pPr lvl="1" indent="-365760">
              <a:spcBef>
                <a:spcPts val="300"/>
              </a:spcBef>
              <a:buFont typeface="Wingdings" pitchFamily="2" charset="2"/>
              <a:buChar char="Ø"/>
            </a:pPr>
            <a:r>
              <a:rPr lang="en-US" altLang="ko-KR" dirty="0"/>
              <a:t>Deletion</a:t>
            </a:r>
          </a:p>
          <a:p>
            <a:pPr lvl="1" indent="-365760">
              <a:spcBef>
                <a:spcPts val="300"/>
              </a:spcBef>
              <a:buFont typeface="Wingdings" pitchFamily="2" charset="2"/>
              <a:buChar char="Ø"/>
            </a:pPr>
            <a:r>
              <a:rPr lang="en-US" altLang="ko-KR" dirty="0"/>
              <a:t>Further consideration</a:t>
            </a:r>
          </a:p>
          <a:p>
            <a:r>
              <a:rPr lang="en-US" dirty="0" smtClean="0"/>
              <a:t>Obtain document source for 802.21-2009</a:t>
            </a:r>
          </a:p>
          <a:p>
            <a:r>
              <a:rPr lang="en-US" dirty="0"/>
              <a:t>Begin revision process: create 3 documents</a:t>
            </a:r>
          </a:p>
          <a:p>
            <a:pPr lvl="1" indent="-365760">
              <a:spcBef>
                <a:spcPts val="300"/>
              </a:spcBef>
              <a:buFont typeface="Wingdings" pitchFamily="2" charset="2"/>
              <a:buChar char="Ø"/>
            </a:pPr>
            <a:r>
              <a:rPr lang="en-US" altLang="ko-KR" dirty="0"/>
              <a:t>Text retained for 802.21m</a:t>
            </a:r>
          </a:p>
          <a:p>
            <a:pPr lvl="1" indent="-365760">
              <a:spcBef>
                <a:spcPts val="300"/>
              </a:spcBef>
              <a:buFont typeface="Wingdings" pitchFamily="2" charset="2"/>
              <a:buChar char="Ø"/>
            </a:pPr>
            <a:r>
              <a:rPr lang="en-US" altLang="ko-KR" dirty="0"/>
              <a:t>Text possibly targeted for 802.21.1</a:t>
            </a:r>
          </a:p>
          <a:p>
            <a:pPr lvl="1" indent="-365760">
              <a:spcBef>
                <a:spcPts val="300"/>
              </a:spcBef>
              <a:buFont typeface="Wingdings" pitchFamily="2" charset="2"/>
              <a:buChar char="Ø"/>
            </a:pPr>
            <a:r>
              <a:rPr lang="en-US" altLang="ko-KR" dirty="0"/>
              <a:t>Text deleted since no likely use </a:t>
            </a:r>
            <a:r>
              <a:rPr lang="en-US" altLang="ko-KR" dirty="0" smtClean="0"/>
              <a:t>case</a:t>
            </a:r>
            <a:endParaRPr lang="en-US" dirty="0" smtClean="0"/>
          </a:p>
          <a:p>
            <a:r>
              <a:rPr lang="en-US" dirty="0" smtClean="0"/>
              <a:t>Consider protocol mandates</a:t>
            </a:r>
          </a:p>
          <a:p>
            <a:pPr marL="0" indent="0">
              <a:buNone/>
            </a:pPr>
            <a:endParaRPr lang="en-US" dirty="0"/>
          </a:p>
        </p:txBody>
      </p:sp>
    </p:spTree>
    <p:extLst>
      <p:ext uri="{BB962C8B-B14F-4D97-AF65-F5344CB8AC3E}">
        <p14:creationId xmlns:p14="http://schemas.microsoft.com/office/powerpoint/2010/main" val="75824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a:xfrm>
            <a:off x="320675" y="435430"/>
            <a:ext cx="8502650" cy="1948996"/>
          </a:xfrm>
        </p:spPr>
        <p:txBody>
          <a:bodyPr lIns="92075" tIns="46038" rIns="92075" bIns="46038"/>
          <a:lstStyle/>
          <a:p>
            <a:r>
              <a:rPr lang="en-US" altLang="ko-KR" sz="4000" dirty="0" smtClean="0">
                <a:ea typeface="Gulim" pitchFamily="34" charset="-127"/>
              </a:rPr>
              <a:t>IEEE 802.21m:</a:t>
            </a:r>
            <a:br>
              <a:rPr lang="en-US" altLang="ko-KR" sz="4000" dirty="0" smtClean="0">
                <a:ea typeface="Gulim" pitchFamily="34" charset="-127"/>
              </a:rPr>
            </a:br>
            <a:r>
              <a:rPr lang="en-US" altLang="ko-KR" sz="4000" dirty="0" smtClean="0">
                <a:ea typeface="Gulim" pitchFamily="34" charset="-127"/>
              </a:rPr>
              <a:t>802.21-2008 Revision Project</a:t>
            </a:r>
            <a:br>
              <a:rPr lang="en-US" altLang="ko-KR" sz="4000" dirty="0" smtClean="0">
                <a:ea typeface="Gulim" pitchFamily="34" charset="-127"/>
              </a:rPr>
            </a:br>
            <a:r>
              <a:rPr lang="en-US" altLang="ko-KR" sz="4000" dirty="0" smtClean="0">
                <a:ea typeface="Gulim" pitchFamily="34" charset="-127"/>
              </a:rPr>
              <a:t>Task Group</a:t>
            </a: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Charlie Perkins (</a:t>
            </a:r>
            <a:r>
              <a:rPr lang="en-US" altLang="zh-CN" dirty="0" err="1" smtClean="0">
                <a:ea typeface="Gulim" pitchFamily="34" charset="-127"/>
              </a:rPr>
              <a:t>Futurewei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Charlie.Perkins@huawei.com</a:t>
            </a: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a:t>
            </a:r>
          </a:p>
          <a:p>
            <a:pPr marL="342900" indent="-342900" algn="ctr" defTabSz="914400">
              <a:buFontTx/>
              <a:buNone/>
            </a:pPr>
            <a:r>
              <a:rPr lang="en-US" altLang="ko-KR" sz="2400" dirty="0" smtClean="0">
                <a:solidFill>
                  <a:srgbClr val="000000"/>
                </a:solidFill>
                <a:ea typeface="Gulim" pitchFamily="34" charset="-127"/>
              </a:rPr>
              <a:t>Technical Editor:</a:t>
            </a:r>
          </a:p>
          <a:p>
            <a:pPr marL="342900" indent="-342900" algn="ctr" defTabSz="914400">
              <a:buFontTx/>
              <a:buNone/>
            </a:pPr>
            <a:r>
              <a:rPr lang="en-US" altLang="ko-KR" sz="2400" dirty="0" smtClean="0">
                <a:ea typeface="Gulim" pitchFamily="34" charset="-127"/>
              </a:rPr>
              <a:t>Secretary: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dirty="0" smtClean="0"/>
              <a:t>	The IEEE-SA strongly recommends that at each WG meeting the chair or a designee:</a:t>
            </a:r>
            <a:endParaRPr lang="en-US" sz="1800" dirty="0" smtClean="0"/>
          </a:p>
          <a:p>
            <a:pPr lvl="1">
              <a:lnSpc>
                <a:spcPct val="80000"/>
              </a:lnSpc>
            </a:pPr>
            <a:r>
              <a:rPr lang="en-US" sz="1400" b="1" dirty="0" smtClean="0"/>
              <a:t>Show slides #1 through #4 of this presentation</a:t>
            </a:r>
          </a:p>
          <a:p>
            <a:pPr lvl="1">
              <a:lnSpc>
                <a:spcPct val="80000"/>
              </a:lnSpc>
            </a:pPr>
            <a:r>
              <a:rPr lang="en-US" sz="1400" b="1" dirty="0" smtClean="0"/>
              <a:t>Advise the WG attendees that:</a:t>
            </a:r>
            <a:r>
              <a:rPr lang="en-US" sz="1400" dirty="0" smtClean="0"/>
              <a:t> </a:t>
            </a:r>
          </a:p>
          <a:p>
            <a:pPr lvl="2">
              <a:lnSpc>
                <a:spcPct val="80000"/>
              </a:lnSpc>
            </a:pPr>
            <a:r>
              <a:rPr lang="en-US" sz="1400" dirty="0" smtClean="0"/>
              <a:t>The IEEE’s patent policy is consistent with the ANSI patent policy and is described in Clause 6 of the </a:t>
            </a:r>
            <a:r>
              <a:rPr lang="en-US" sz="1400" i="1" dirty="0" smtClean="0"/>
              <a:t>IEEE-SA Standards Board Bylaws</a:t>
            </a:r>
            <a:r>
              <a:rPr lang="en-US" sz="1400" dirty="0" smtClean="0"/>
              <a:t>;</a:t>
            </a:r>
          </a:p>
          <a:p>
            <a:pPr lvl="2">
              <a:lnSpc>
                <a:spcPct val="80000"/>
              </a:lnSpc>
            </a:pPr>
            <a:r>
              <a:rPr lang="en-US" sz="1400" dirty="0" smtClean="0"/>
              <a:t>Early identification of patent claims which may be essential for the use of standards under development is strongly encouraged; </a:t>
            </a:r>
          </a:p>
          <a:p>
            <a:pPr lvl="2">
              <a:lnSpc>
                <a:spcPct val="80000"/>
              </a:lnSpc>
            </a:pPr>
            <a:r>
              <a:rPr 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dirty="0" smtClean="0"/>
            </a:br>
            <a:endParaRPr lang="en-US" sz="1400" dirty="0" smtClean="0"/>
          </a:p>
          <a:p>
            <a:pPr lvl="1">
              <a:lnSpc>
                <a:spcPct val="20000"/>
              </a:lnSpc>
            </a:pPr>
            <a:r>
              <a:rPr lang="en-US" sz="1400" b="1" dirty="0" smtClean="0"/>
              <a:t>Instruct the WG Secretary to record in the minutes of the relevant WG meeting:</a:t>
            </a:r>
            <a:r>
              <a:rPr lang="en-US" sz="900" dirty="0" smtClean="0"/>
              <a:t> </a:t>
            </a:r>
          </a:p>
          <a:p>
            <a:pPr lvl="2">
              <a:lnSpc>
                <a:spcPct val="80000"/>
              </a:lnSpc>
            </a:pPr>
            <a:r>
              <a:rPr lang="en-US" sz="1400" dirty="0" smtClean="0"/>
              <a:t>That the foregoing information was provided and that slides 1 through 4 (and this slide 0, if applicable) were shown; </a:t>
            </a:r>
          </a:p>
          <a:p>
            <a:pPr lvl="2">
              <a:lnSpc>
                <a:spcPct val="80000"/>
              </a:lnSpc>
            </a:pPr>
            <a:r>
              <a:rPr 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dirty="0" smtClean="0"/>
          </a:p>
          <a:p>
            <a:pPr lvl="1">
              <a:lnSpc>
                <a:spcPct val="80000"/>
              </a:lnSpc>
              <a:spcBef>
                <a:spcPct val="5000"/>
              </a:spcBef>
            </a:pPr>
            <a:r>
              <a:rPr 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dirty="0" smtClean="0"/>
              <a:t>It is recommended that the WG chair review the guidance in </a:t>
            </a:r>
            <a:r>
              <a:rPr lang="en-US" sz="1400" i="1" dirty="0" smtClean="0"/>
              <a:t>IEEE-SA Standards Board Operations Manual</a:t>
            </a:r>
            <a:r>
              <a:rPr lang="en-US" sz="1400" dirty="0" smtClean="0"/>
              <a:t> 6.3.5 and in FAQs 12 and 12a on inclusion of potential Essential Patent Claims by incorporation or by reference.</a:t>
            </a:r>
            <a:r>
              <a:rPr lang="en-US" sz="1400" dirty="0" smtClean="0">
                <a:solidFill>
                  <a:srgbClr val="FF3300"/>
                </a:solidFill>
              </a:rPr>
              <a:t> </a:t>
            </a:r>
          </a:p>
          <a:p>
            <a:pPr lvl="1">
              <a:lnSpc>
                <a:spcPct val="80000"/>
              </a:lnSpc>
              <a:spcBef>
                <a:spcPct val="5000"/>
              </a:spcBef>
              <a:buFontTx/>
              <a:buNone/>
            </a:pPr>
            <a:endParaRPr lang="en-US" sz="1200" dirty="0" smtClean="0"/>
          </a:p>
          <a:p>
            <a:pPr lvl="1">
              <a:lnSpc>
                <a:spcPct val="80000"/>
              </a:lnSpc>
              <a:spcBef>
                <a:spcPct val="5000"/>
              </a:spcBef>
              <a:buFontTx/>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88641589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a:xfrm>
            <a:off x="419100" y="685800"/>
            <a:ext cx="8458200" cy="609600"/>
          </a:xfrm>
        </p:spPr>
        <p:txBody>
          <a:bodyPr/>
          <a:lstStyle/>
          <a:p>
            <a:r>
              <a:rPr lang="en-US" sz="3600" u="sng" dirty="0"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250371" y="1295398"/>
            <a:ext cx="8588829" cy="5032829"/>
          </a:xfrm>
          <a:prstGeom prst="rect">
            <a:avLst/>
          </a:prstGeom>
          <a:noFill/>
          <a:ln w="9525">
            <a:noFill/>
            <a:miter lim="800000"/>
            <a:headEnd/>
            <a:tailEnd/>
          </a:ln>
        </p:spPr>
        <p:txBody>
          <a:bodyPr/>
          <a:lstStyle/>
          <a:p>
            <a:pPr marL="230188" indent="-230188">
              <a:spcBef>
                <a:spcPct val="20000"/>
              </a:spcBef>
            </a:pPr>
            <a:r>
              <a:rPr lang="en-US" b="0" dirty="0" smtClean="0"/>
              <a:t>All </a:t>
            </a:r>
            <a:r>
              <a:rPr lang="en-US" b="0" dirty="0"/>
              <a:t>participants in this meeting have certain obligations under the IEEE-SA Patent Policy.  Participants: </a:t>
            </a:r>
          </a:p>
          <a:p>
            <a:pPr marL="630238" lvl="1" indent="-285750">
              <a:spcBef>
                <a:spcPct val="20000"/>
              </a:spcBef>
              <a:buFontTx/>
              <a:buChar char="–"/>
            </a:pPr>
            <a:r>
              <a:rPr lang="en-US" b="0"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b="0" dirty="0"/>
              <a:t>“Personal awareness” means that the participant “is personally aware that the holder may have a potential Essential Patent Claim,” even if the participant is not personally aware of the specific patents or</a:t>
            </a:r>
            <a:r>
              <a:rPr lang="en-US" b="0" dirty="0">
                <a:solidFill>
                  <a:srgbClr val="FF3300"/>
                </a:solidFill>
              </a:rPr>
              <a:t> </a:t>
            </a:r>
            <a:r>
              <a:rPr lang="en-US" b="0" dirty="0"/>
              <a:t>patent claims</a:t>
            </a:r>
          </a:p>
          <a:p>
            <a:pPr marL="630238" lvl="1" indent="-285750">
              <a:spcBef>
                <a:spcPct val="20000"/>
              </a:spcBef>
              <a:buFontTx/>
              <a:buChar char="–"/>
            </a:pPr>
            <a:r>
              <a:rPr lang="en-US" b="0"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b="0" dirty="0"/>
              <a:t>The above does not apply if the patent</a:t>
            </a:r>
            <a:r>
              <a:rPr lang="en-US" b="0" dirty="0">
                <a:solidFill>
                  <a:srgbClr val="FF3300"/>
                </a:solidFill>
              </a:rPr>
              <a:t> </a:t>
            </a:r>
            <a:r>
              <a:rPr lang="en-US" b="0" dirty="0"/>
              <a:t>claim is already the subject of an Accepted Letter of Assurance that applies to the proposed standard(s) under consideration by this group</a:t>
            </a:r>
          </a:p>
          <a:p>
            <a:pPr marL="230188" indent="-230188">
              <a:spcBef>
                <a:spcPct val="20000"/>
              </a:spcBef>
            </a:pPr>
            <a:r>
              <a:rPr lang="en-GB" b="0" dirty="0"/>
              <a:t>		Quoted text excerpted from IEEE-SA Standards Board Bylaws </a:t>
            </a:r>
            <a:r>
              <a:rPr lang="en-GB" b="0" dirty="0" err="1"/>
              <a:t>subclause</a:t>
            </a:r>
            <a:r>
              <a:rPr lang="en-GB" b="0" dirty="0"/>
              <a:t> 6.2</a:t>
            </a:r>
            <a:endParaRPr lang="en-US" b="0" dirty="0"/>
          </a:p>
          <a:p>
            <a:pPr marL="230188" indent="-230188">
              <a:spcBef>
                <a:spcPct val="20000"/>
              </a:spcBef>
              <a:buFontTx/>
              <a:buChar char="•"/>
            </a:pPr>
            <a:r>
              <a:rPr lang="en-US" b="0" dirty="0"/>
              <a:t>Early identification of holders of potential Essential Patent Claims is strongly encouraged</a:t>
            </a:r>
          </a:p>
          <a:p>
            <a:pPr marL="230188" indent="-230188">
              <a:spcBef>
                <a:spcPct val="20000"/>
              </a:spcBef>
              <a:buFontTx/>
              <a:buChar char="•"/>
            </a:pPr>
            <a:r>
              <a:rPr lang="en-US" b="0" dirty="0"/>
              <a:t>No duty to perform a patent search</a:t>
            </a:r>
            <a:endParaRPr lang="en-GB" b="0" dirty="0"/>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
        <p:nvSpPr>
          <p:cNvPr id="10" name="Footer Placeholder 4"/>
          <p:cNvSpPr txBox="1">
            <a:spLocks/>
          </p:cNvSpPr>
          <p:nvPr/>
        </p:nvSpPr>
        <p:spPr>
          <a:xfrm>
            <a:off x="6052457" y="6444343"/>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48287603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a:xfrm>
            <a:off x="685800" y="685800"/>
            <a:ext cx="7772400" cy="609600"/>
          </a:xfrm>
        </p:spPr>
        <p:txBody>
          <a:bodyPr/>
          <a:lstStyle/>
          <a:p>
            <a:r>
              <a:rPr lang="en-GB" sz="4000" u="sng" dirty="0" smtClean="0"/>
              <a:t>Patent Related Links</a:t>
            </a:r>
            <a:endParaRPr lang="en-US" sz="4000" u="sng" dirty="0" smtClean="0"/>
          </a:p>
        </p:txBody>
      </p:sp>
      <p:sp>
        <p:nvSpPr>
          <p:cNvPr id="27654" name="Rectangle 3"/>
          <p:cNvSpPr>
            <a:spLocks noGrp="1" noChangeArrowheads="1"/>
          </p:cNvSpPr>
          <p:nvPr>
            <p:ph type="body" idx="1"/>
          </p:nvPr>
        </p:nvSpPr>
        <p:spPr>
          <a:xfrm>
            <a:off x="228600" y="1447800"/>
            <a:ext cx="8763000" cy="3550104"/>
          </a:xfrm>
        </p:spPr>
        <p:txBody>
          <a:bodyPr/>
          <a:lstStyle/>
          <a:p>
            <a:pPr lvl="1">
              <a:lnSpc>
                <a:spcPct val="90000"/>
              </a:lnSpc>
              <a:buFontTx/>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http://standards.ieee.org/guides/bylaws/sect6-7.html#6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http://standards.ieee.org/guides/opman/sect6.html#6.3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019629" y="4997904"/>
            <a:ext cx="6781800" cy="1323439"/>
          </a:xfrm>
          <a:prstGeom prst="rect">
            <a:avLst/>
          </a:prstGeom>
          <a:noFill/>
          <a:ln w="9525">
            <a:noFill/>
            <a:miter lim="800000"/>
            <a:headEnd/>
            <a:tailEnd/>
          </a:ln>
        </p:spPr>
        <p:txBody>
          <a:bodyPr>
            <a:spAutoFit/>
          </a:bodyPr>
          <a:lstStyle/>
          <a:p>
            <a:r>
              <a:rPr lang="en-US" b="1" dirty="0">
                <a:solidFill>
                  <a:srgbClr val="000099"/>
                </a:solidFill>
                <a:latin typeface="Arial" charset="0"/>
              </a:rPr>
              <a:t>If you have questions, contact the IEEE-SA Standards Board Patent Committee Administrator at patcom@ieee.org or </a:t>
            </a:r>
            <a:r>
              <a:rPr lang="en-US" b="1" dirty="0" smtClean="0">
                <a:solidFill>
                  <a:srgbClr val="000099"/>
                </a:solidFill>
                <a:latin typeface="Arial" charset="0"/>
              </a:rPr>
              <a:t>visit:</a:t>
            </a:r>
          </a:p>
          <a:p>
            <a:pPr algn="ctr"/>
            <a:r>
              <a:rPr lang="en-US" dirty="0" smtClean="0">
                <a:solidFill>
                  <a:srgbClr val="000099"/>
                </a:solidFill>
                <a:latin typeface="Arial" charset="0"/>
                <a:hlinkClick r:id="rId3"/>
              </a:rPr>
              <a:t>http</a:t>
            </a:r>
            <a:r>
              <a:rPr lang="en-US" dirty="0">
                <a:solidFill>
                  <a:srgbClr val="000099"/>
                </a:solidFill>
                <a:latin typeface="Arial" charset="0"/>
                <a:hlinkClick r:id="rId3"/>
              </a:rPr>
              <a:t>://</a:t>
            </a:r>
            <a:r>
              <a:rPr lang="en-US" dirty="0" smtClean="0">
                <a:solidFill>
                  <a:srgbClr val="000099"/>
                </a:solidFill>
                <a:latin typeface="Arial" charset="0"/>
                <a:hlinkClick r:id="rId3"/>
              </a:rPr>
              <a:t>standards.ieee.org/board/pat/index.html</a:t>
            </a:r>
            <a:endParaRPr lang="en-US" dirty="0" smtClean="0">
              <a:solidFill>
                <a:srgbClr val="000099"/>
              </a:solidFill>
              <a:latin typeface="Arial" charset="0"/>
            </a:endParaRPr>
          </a:p>
          <a:p>
            <a:pPr>
              <a:lnSpc>
                <a:spcPct val="80000"/>
              </a:lnSpc>
              <a:spcBef>
                <a:spcPct val="20000"/>
              </a:spcBef>
              <a:buClr>
                <a:srgbClr val="CC3300"/>
              </a:buClr>
              <a:buSzPct val="50000"/>
              <a:buFont typeface="Monotype Sorts" pitchFamily="2" charset="2"/>
              <a:buNone/>
            </a:pPr>
            <a:r>
              <a:rPr lang="en-US" b="1" dirty="0" smtClean="0">
                <a:solidFill>
                  <a:srgbClr val="000099"/>
                </a:solidFill>
                <a:latin typeface="Arial" charset="0"/>
              </a:rPr>
              <a:t>This </a:t>
            </a:r>
            <a:r>
              <a:rPr lang="en-US" b="1" dirty="0">
                <a:solidFill>
                  <a:srgbClr val="000099"/>
                </a:solidFill>
                <a:latin typeface="Arial" charset="0"/>
              </a:rPr>
              <a:t>slide set is available </a:t>
            </a:r>
            <a:r>
              <a:rPr lang="en-US" b="1" dirty="0" smtClean="0">
                <a:solidFill>
                  <a:srgbClr val="000099"/>
                </a:solidFill>
                <a:latin typeface="Arial" charset="0"/>
              </a:rPr>
              <a:t>at:</a:t>
            </a:r>
          </a:p>
          <a:p>
            <a:pPr algn="ctr">
              <a:lnSpc>
                <a:spcPct val="80000"/>
              </a:lnSpc>
              <a:spcBef>
                <a:spcPct val="20000"/>
              </a:spcBef>
              <a:buClr>
                <a:srgbClr val="CC3300"/>
              </a:buClr>
              <a:buSzPct val="50000"/>
              <a:buFont typeface="Monotype Sorts" pitchFamily="2" charset="2"/>
              <a:buNone/>
            </a:pPr>
            <a:r>
              <a:rPr lang="en-US" b="1" dirty="0" smtClean="0">
                <a:solidFill>
                  <a:srgbClr val="000099"/>
                </a:solidFill>
                <a:latin typeface="Arial" charset="0"/>
              </a:rPr>
              <a:t>http</a:t>
            </a:r>
            <a:r>
              <a:rPr lang="en-US" b="1" dirty="0">
                <a:solidFill>
                  <a:srgbClr val="000099"/>
                </a:solidFill>
                <a:latin typeface="Arial" charset="0"/>
              </a:rPr>
              <a:t>://standards.ieee.org/board/pat/pat-slideset.ppt </a:t>
            </a:r>
          </a:p>
        </p:txBody>
      </p:sp>
      <p:sp>
        <p:nvSpPr>
          <p:cNvPr id="10" name="Footer Placeholder 4"/>
          <p:cNvSpPr txBox="1">
            <a:spLocks/>
          </p:cNvSpPr>
          <p:nvPr/>
        </p:nvSpPr>
        <p:spPr>
          <a:xfrm>
            <a:off x="6400800"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117532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a:xfrm>
            <a:off x="304800" y="609600"/>
            <a:ext cx="8686800" cy="1143000"/>
          </a:xfrm>
        </p:spPr>
        <p:txBody>
          <a:bodyPr/>
          <a:lstStyle/>
          <a:p>
            <a:r>
              <a:rPr lang="en-US" sz="4000" dirty="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dirty="0" smtClean="0"/>
              <a:t>Either speak up now or</a:t>
            </a:r>
          </a:p>
          <a:p>
            <a:pPr lvl="1"/>
            <a:r>
              <a:rPr lang="en-US" sz="2000" dirty="0" smtClean="0"/>
              <a:t>Provide the chair of this group with the identity of the holder(s) of any and all such claims as soon as possible or</a:t>
            </a:r>
          </a:p>
          <a:p>
            <a:pPr lvl="1"/>
            <a:r>
              <a:rPr lang="en-US" sz="2000" dirty="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
        <p:nvSpPr>
          <p:cNvPr id="9" name="Footer Placeholder 4"/>
          <p:cNvSpPr txBox="1">
            <a:spLocks/>
          </p:cNvSpPr>
          <p:nvPr/>
        </p:nvSpPr>
        <p:spPr>
          <a:xfrm>
            <a:off x="5820229"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024743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2"/>
          <p:cNvSpPr>
            <a:spLocks noGrp="1" noChangeArrowheads="1"/>
          </p:cNvSpPr>
          <p:nvPr>
            <p:ph type="title"/>
          </p:nvPr>
        </p:nvSpPr>
        <p:spPr>
          <a:xfrm>
            <a:off x="381000" y="838200"/>
            <a:ext cx="8458200" cy="609600"/>
          </a:xfrm>
        </p:spPr>
        <p:txBody>
          <a:bodyPr/>
          <a:lstStyle/>
          <a:p>
            <a:r>
              <a:rPr lang="en-US" sz="3600" u="sng" dirty="0"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dirty="0">
              <a:solidFill>
                <a:srgbClr val="FF0000"/>
              </a:solidFill>
            </a:endParaRPr>
          </a:p>
          <a:p>
            <a:pPr marL="230188" indent="-230188">
              <a:lnSpc>
                <a:spcPct val="80000"/>
              </a:lnSpc>
              <a:spcBef>
                <a:spcPct val="20000"/>
              </a:spcBef>
              <a:spcAft>
                <a:spcPct val="40000"/>
              </a:spcAft>
              <a:buFontTx/>
              <a:buChar char="•"/>
            </a:pPr>
            <a:r>
              <a:rPr lang="en-US" sz="1800" b="1" dirty="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interpretation, validity, or essentiality of patents/patent claims. </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specific license rates, terms, or conditions.</a:t>
            </a:r>
          </a:p>
          <a:p>
            <a:pPr marL="1143000" lvl="2" indent="-228600">
              <a:lnSpc>
                <a:spcPct val="80000"/>
              </a:lnSpc>
              <a:spcBef>
                <a:spcPct val="20000"/>
              </a:spcBef>
              <a:spcAft>
                <a:spcPct val="40000"/>
              </a:spcAft>
              <a:buFontTx/>
              <a:buChar char="•"/>
            </a:pPr>
            <a:r>
              <a:rPr lang="en-US" sz="1400" dirty="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dirty="0"/>
              <a:t>Technical considerations remain primary focus</a:t>
            </a:r>
            <a:endParaRPr lang="en-US" sz="1400" dirty="0"/>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discuss the status or substance of ongoing or threatened litigation.</a:t>
            </a:r>
          </a:p>
          <a:p>
            <a:pPr marL="630238" lvl="1" indent="-285750">
              <a:lnSpc>
                <a:spcPct val="80000"/>
              </a:lnSpc>
              <a:spcBef>
                <a:spcPct val="20000"/>
              </a:spcBef>
              <a:spcAft>
                <a:spcPct val="40000"/>
              </a:spcAft>
              <a:buFontTx/>
              <a:buChar char="–"/>
            </a:pPr>
            <a:r>
              <a:rPr lang="en-US" sz="1600" b="1" dirty="0"/>
              <a:t>Don</a:t>
            </a:r>
            <a:r>
              <a:rPr lang="en-US" sz="1600" b="1" dirty="0">
                <a:latin typeface="Arial" charset="0"/>
              </a:rPr>
              <a:t>’</a:t>
            </a:r>
            <a:r>
              <a:rPr lang="en-US" sz="1600" b="1" dirty="0"/>
              <a:t>t be silent if inappropriate topics are discussed </a:t>
            </a:r>
            <a:r>
              <a:rPr lang="en-US" sz="1600" b="1" dirty="0">
                <a:latin typeface="Arial" charset="0"/>
              </a:rPr>
              <a:t>…</a:t>
            </a:r>
            <a:r>
              <a:rPr lang="en-US" sz="1600" b="1" dirty="0"/>
              <a:t> do formally object.</a:t>
            </a:r>
          </a:p>
          <a:p>
            <a:pPr marL="230188" indent="-230188" algn="ctr">
              <a:lnSpc>
                <a:spcPct val="80000"/>
              </a:lnSpc>
              <a:spcBef>
                <a:spcPct val="20000"/>
              </a:spcBef>
            </a:pPr>
            <a:r>
              <a:rPr lang="en-US" sz="1000" b="1" dirty="0"/>
              <a:t>---------------------------------------------------------------   </a:t>
            </a:r>
            <a:endParaRPr lang="en-US" b="1" dirty="0"/>
          </a:p>
          <a:p>
            <a:pPr marL="230188" indent="-230188" algn="ctr">
              <a:lnSpc>
                <a:spcPct val="80000"/>
              </a:lnSpc>
              <a:spcBef>
                <a:spcPct val="20000"/>
              </a:spcBef>
            </a:pPr>
            <a:r>
              <a:rPr lang="en-US" b="1" dirty="0"/>
              <a:t>See </a:t>
            </a:r>
            <a:r>
              <a:rPr lang="en-US" b="1" i="1" dirty="0"/>
              <a:t>IEEE-SA Standards Board Operations Manual</a:t>
            </a:r>
            <a:r>
              <a:rPr lang="en-US" b="1" dirty="0"/>
              <a:t>, clause 5.3.10 and </a:t>
            </a:r>
            <a:r>
              <a:rPr lang="en-GB" b="1" dirty="0"/>
              <a:t>“Promoting Competition and Innovation: What You Need to Know about the IEEE Standards Association's Antitrust and Competition Policy”</a:t>
            </a:r>
            <a:r>
              <a:rPr lang="en-US" b="1" dirty="0"/>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
        <p:nvSpPr>
          <p:cNvPr id="10" name="Footer Placeholder 4"/>
          <p:cNvSpPr txBox="1">
            <a:spLocks/>
          </p:cNvSpPr>
          <p:nvPr/>
        </p:nvSpPr>
        <p:spPr>
          <a:xfrm>
            <a:off x="5733143" y="6477000"/>
            <a:ext cx="2203450" cy="260350"/>
          </a:xfrm>
          <a:prstGeom prst="rect">
            <a:avLst/>
          </a:prstGeom>
          <a:noFill/>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pt-BR"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Subir Das, Chair 802.21 WG</a:t>
            </a:r>
            <a:endPar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1956110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zh-CN" dirty="0" smtClean="0"/>
              <a:t>Progress so far</a:t>
            </a:r>
            <a:endParaRPr lang="en-US" dirty="0"/>
          </a:p>
        </p:txBody>
      </p:sp>
      <p:sp>
        <p:nvSpPr>
          <p:cNvPr id="2" name="Content Placeholder 1"/>
          <p:cNvSpPr>
            <a:spLocks noGrp="1"/>
          </p:cNvSpPr>
          <p:nvPr>
            <p:ph idx="1"/>
          </p:nvPr>
        </p:nvSpPr>
        <p:spPr/>
        <p:txBody>
          <a:bodyPr/>
          <a:lstStyle/>
          <a:p>
            <a:r>
              <a:rPr lang="en-US" altLang="zh-CN" dirty="0" smtClean="0"/>
              <a:t>March 2013</a:t>
            </a:r>
          </a:p>
          <a:p>
            <a:pPr lvl="1"/>
            <a:r>
              <a:rPr lang="en-US" altLang="ko-KR" dirty="0" smtClean="0"/>
              <a:t>Initiated working group</a:t>
            </a:r>
          </a:p>
          <a:p>
            <a:pPr lvl="1"/>
            <a:r>
              <a:rPr lang="en-US" altLang="ko-KR" dirty="0" smtClean="0"/>
              <a:t>Determined purpose of the document revision project.</a:t>
            </a:r>
          </a:p>
          <a:p>
            <a:pPr lvl="1"/>
            <a:r>
              <a:rPr lang="en-US" altLang="ko-KR" dirty="0" smtClean="0"/>
              <a:t>Discussed general proposals for content of output document</a:t>
            </a:r>
          </a:p>
          <a:p>
            <a:pPr lvl="1"/>
            <a:r>
              <a:rPr lang="en-US" altLang="ko-KR" dirty="0" smtClean="0"/>
              <a:t>Agreed to consider proposals for revised Table of Contents for the new document as a way to envision organization for the new document</a:t>
            </a:r>
          </a:p>
          <a:p>
            <a:endParaRPr lang="en-US" altLang="zh-CN" dirty="0" smtClean="0"/>
          </a:p>
          <a:p>
            <a:endParaRPr lang="en-US" altLang="zh-CN" dirty="0" smtClean="0"/>
          </a:p>
          <a:p>
            <a:pPr lvl="1"/>
            <a:endParaRPr lang="en-US" altLang="ko-K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35696</TotalTime>
  <Words>1091</Words>
  <Application>Microsoft Office PowerPoint</Application>
  <PresentationFormat>On-screen Show (4:3)</PresentationFormat>
  <Paragraphs>155</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2_SAM TEMPLATE</vt:lpstr>
      <vt:lpstr>PowerPoint Presentation</vt:lpstr>
      <vt:lpstr>PowerPoint Presentation</vt:lpstr>
      <vt:lpstr>IEEE 802.21m: 802.21-2008 Revision Project Task Group</vt:lpstr>
      <vt:lpstr>PowerPoint Presentation</vt:lpstr>
      <vt:lpstr>Participants, Patents, and Duty to Inform</vt:lpstr>
      <vt:lpstr>Patent Related Links</vt:lpstr>
      <vt:lpstr>Call for Potentially Essential Patents</vt:lpstr>
      <vt:lpstr>Other Guidelines for IEEE WG Meetings</vt:lpstr>
      <vt:lpstr>Progress so far</vt:lpstr>
      <vt:lpstr>Agenda for this week</vt:lpstr>
      <vt:lpstr>Report on Progress (May 2013)</vt:lpstr>
      <vt:lpstr>Teleconference (Tentative)</vt:lpstr>
      <vt:lpstr>Plan for next meeting</vt:lpstr>
    </vt:vector>
  </TitlesOfParts>
  <Company>AT&amp;T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charliep</cp:lastModifiedBy>
  <cp:revision>1099</cp:revision>
  <cp:lastPrinted>2000-04-10T21:29:30Z</cp:lastPrinted>
  <dcterms:created xsi:type="dcterms:W3CDTF">2000-03-13T21:22:56Z</dcterms:created>
  <dcterms:modified xsi:type="dcterms:W3CDTF">2013-05-17T01:44:50Z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