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2" r:id="rId3"/>
    <p:sldId id="257" r:id="rId4"/>
    <p:sldId id="258" r:id="rId5"/>
    <p:sldId id="259" r:id="rId6"/>
    <p:sldId id="260"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7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3420B-3101-407C-A778-890F519A889C}" type="datetimeFigureOut">
              <a:rPr kumimoji="1" lang="ja-JP" altLang="en-US" smtClean="0"/>
              <a:t>2013/5/16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A5AAC2-EB21-46F5-BFDB-01F58B4AC165}" type="slidenum">
              <a:rPr kumimoji="1" lang="ja-JP" altLang="en-US" smtClean="0"/>
              <a:t>‹#›</a:t>
            </a:fld>
            <a:endParaRPr kumimoji="1" lang="ja-JP" altLang="en-US"/>
          </a:p>
        </p:txBody>
      </p:sp>
    </p:spTree>
    <p:extLst>
      <p:ext uri="{BB962C8B-B14F-4D97-AF65-F5344CB8AC3E}">
        <p14:creationId xmlns:p14="http://schemas.microsoft.com/office/powerpoint/2010/main" val="23893310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EE75400-3F20-47BA-962E-68D27A11C24B}" type="datetimeFigureOut">
              <a:rPr kumimoji="1" lang="ja-JP" altLang="en-US" smtClean="0"/>
              <a:t>2013/5/16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1212467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E75400-3F20-47BA-962E-68D27A11C24B}" type="datetimeFigureOut">
              <a:rPr kumimoji="1" lang="ja-JP" altLang="en-US" smtClean="0"/>
              <a:t>2013/5/16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212781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E75400-3F20-47BA-962E-68D27A11C24B}" type="datetimeFigureOut">
              <a:rPr kumimoji="1" lang="ja-JP" altLang="en-US" smtClean="0"/>
              <a:t>2013/5/16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4156095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E75400-3F20-47BA-962E-68D27A11C24B}" type="datetimeFigureOut">
              <a:rPr kumimoji="1" lang="ja-JP" altLang="en-US" smtClean="0"/>
              <a:t>2013/5/16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370831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EE75400-3F20-47BA-962E-68D27A11C24B}" type="datetimeFigureOut">
              <a:rPr kumimoji="1" lang="ja-JP" altLang="en-US" smtClean="0"/>
              <a:t>2013/5/16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157691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EE75400-3F20-47BA-962E-68D27A11C24B}" type="datetimeFigureOut">
              <a:rPr kumimoji="1" lang="ja-JP" altLang="en-US" smtClean="0"/>
              <a:t>2013/5/16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4074338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EE75400-3F20-47BA-962E-68D27A11C24B}" type="datetimeFigureOut">
              <a:rPr kumimoji="1" lang="ja-JP" altLang="en-US" smtClean="0"/>
              <a:t>2013/5/16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199498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EE75400-3F20-47BA-962E-68D27A11C24B}" type="datetimeFigureOut">
              <a:rPr kumimoji="1" lang="ja-JP" altLang="en-US" smtClean="0"/>
              <a:t>2013/5/16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2953289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EE75400-3F20-47BA-962E-68D27A11C24B}" type="datetimeFigureOut">
              <a:rPr kumimoji="1" lang="ja-JP" altLang="en-US" smtClean="0"/>
              <a:t>2013/5/16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757675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EE75400-3F20-47BA-962E-68D27A11C24B}" type="datetimeFigureOut">
              <a:rPr kumimoji="1" lang="ja-JP" altLang="en-US" smtClean="0"/>
              <a:t>2013/5/16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3852229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EE75400-3F20-47BA-962E-68D27A11C24B}" type="datetimeFigureOut">
              <a:rPr kumimoji="1" lang="ja-JP" altLang="en-US" smtClean="0"/>
              <a:t>2013/5/16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155779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75400-3F20-47BA-962E-68D27A11C24B}" type="datetimeFigureOut">
              <a:rPr kumimoji="1" lang="ja-JP" altLang="en-US" smtClean="0"/>
              <a:t>2013/5/16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95337-CEE3-41E0-980E-4BC94E38B99E}" type="slidenum">
              <a:rPr kumimoji="1" lang="ja-JP" altLang="en-US" smtClean="0"/>
              <a:t>‹#›</a:t>
            </a:fld>
            <a:endParaRPr kumimoji="1" lang="ja-JP" altLang="en-US"/>
          </a:p>
        </p:txBody>
      </p:sp>
    </p:spTree>
    <p:extLst>
      <p:ext uri="{BB962C8B-B14F-4D97-AF65-F5344CB8AC3E}">
        <p14:creationId xmlns:p14="http://schemas.microsoft.com/office/powerpoint/2010/main" val="417298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6"/>
          <p:cNvSpPr>
            <a:spLocks noGrp="1" noChangeArrowheads="1"/>
          </p:cNvSpPr>
          <p:nvPr>
            <p:ph type="body" idx="1"/>
          </p:nvPr>
        </p:nvSpPr>
        <p:spPr>
          <a:xfrm>
            <a:off x="439738" y="990600"/>
            <a:ext cx="8399462" cy="5334000"/>
          </a:xfrm>
          <a:solidFill>
            <a:srgbClr val="66CCFF"/>
          </a:solidFill>
        </p:spPr>
        <p:txBody>
          <a:bodyPr>
            <a:normAutofit/>
          </a:bodyPr>
          <a:lstStyle/>
          <a:p>
            <a:pPr>
              <a:buClr>
                <a:srgbClr val="FAFD00"/>
              </a:buClr>
              <a:buFontTx/>
              <a:buNone/>
            </a:pPr>
            <a:r>
              <a:rPr lang="en-US" altLang="ja-JP" b="1" dirty="0" smtClean="0">
                <a:ea typeface="ＭＳ Ｐゴシック" charset="-128"/>
                <a:cs typeface="Times New Roman" pitchFamily="18" charset="0"/>
              </a:rPr>
              <a:t>IEEE 802.21 MEDIA INDEPENDENT HANDOVER </a:t>
            </a:r>
          </a:p>
          <a:p>
            <a:pPr>
              <a:buClr>
                <a:srgbClr val="FAFD00"/>
              </a:buClr>
              <a:buFontTx/>
              <a:buNone/>
            </a:pPr>
            <a:r>
              <a:rPr lang="en-US" altLang="ja-JP" dirty="0" smtClean="0">
                <a:ea typeface="ＭＳ Ｐゴシック" charset="-128"/>
                <a:cs typeface="Times New Roman" pitchFamily="18" charset="0"/>
              </a:rPr>
              <a:t>DCN: 21-13-xxxx-00-MuGM</a:t>
            </a:r>
          </a:p>
          <a:p>
            <a:pPr>
              <a:buClr>
                <a:srgbClr val="FAFD00"/>
              </a:buClr>
              <a:buFontTx/>
              <a:buNone/>
            </a:pPr>
            <a:r>
              <a:rPr lang="en-US" altLang="ja-JP" dirty="0" smtClean="0">
                <a:ea typeface="ＭＳ Ｐゴシック" charset="-128"/>
                <a:cs typeface="Times New Roman" pitchFamily="18" charset="0"/>
              </a:rPr>
              <a:t>Title: </a:t>
            </a:r>
            <a:r>
              <a:rPr lang="en-US" altLang="ja-JP" b="1" dirty="0" smtClean="0">
                <a:ea typeface="ＭＳ Ｐゴシック" charset="-128"/>
                <a:cs typeface="Times New Roman" pitchFamily="18" charset="0"/>
              </a:rPr>
              <a:t>Demo Scenario</a:t>
            </a:r>
            <a:endParaRPr lang="en-US" altLang="ja-JP" b="1" dirty="0" smtClean="0">
              <a:ea typeface="ＭＳ Ｐゴシック" charset="-128"/>
              <a:cs typeface="Times New Roman" pitchFamily="18" charset="0"/>
            </a:endParaRPr>
          </a:p>
          <a:p>
            <a:pPr>
              <a:buClr>
                <a:srgbClr val="FAFD00"/>
              </a:buClr>
              <a:buFontTx/>
              <a:buNone/>
            </a:pPr>
            <a:r>
              <a:rPr lang="en-US" altLang="ja-JP" dirty="0" smtClean="0">
                <a:ea typeface="ＭＳ Ｐゴシック" charset="-128"/>
                <a:cs typeface="Times New Roman" pitchFamily="18" charset="0"/>
              </a:rPr>
              <a:t>Date Submitted: </a:t>
            </a:r>
            <a:r>
              <a:rPr lang="en-US" altLang="ja-JP" dirty="0" smtClean="0">
                <a:ea typeface="ＭＳ Ｐゴシック" charset="-128"/>
                <a:cs typeface="Times New Roman" pitchFamily="18" charset="0"/>
              </a:rPr>
              <a:t>May, 16th</a:t>
            </a:r>
            <a:r>
              <a:rPr lang="en-US" altLang="ja-JP" dirty="0" smtClean="0">
                <a:ea typeface="ＭＳ Ｐゴシック" charset="-128"/>
                <a:cs typeface="Times New Roman" pitchFamily="18" charset="0"/>
              </a:rPr>
              <a:t>, 2013</a:t>
            </a:r>
          </a:p>
          <a:p>
            <a:pPr>
              <a:buClr>
                <a:srgbClr val="FAFD00"/>
              </a:buClr>
              <a:buFontTx/>
              <a:buNone/>
            </a:pPr>
            <a:r>
              <a:rPr lang="en-US" altLang="ja-JP" dirty="0" smtClean="0">
                <a:ea typeface="ＭＳ Ｐゴシック" charset="-128"/>
                <a:cs typeface="Times New Roman" pitchFamily="18" charset="0"/>
              </a:rPr>
              <a:t>Presented at IEEE 802.21 session </a:t>
            </a:r>
            <a:r>
              <a:rPr lang="en-US" altLang="ja-JP" dirty="0" smtClean="0">
                <a:ea typeface="ＭＳ Ｐゴシック" charset="-128"/>
                <a:cs typeface="Times New Roman" pitchFamily="18" charset="0"/>
              </a:rPr>
              <a:t>in Waikoloa, HI</a:t>
            </a:r>
            <a:endParaRPr lang="en-US" altLang="ja-JP" dirty="0" smtClean="0">
              <a:ea typeface="ＭＳ Ｐゴシック" charset="-128"/>
              <a:cs typeface="Times New Roman" pitchFamily="18" charset="0"/>
            </a:endParaRPr>
          </a:p>
          <a:p>
            <a:pPr>
              <a:buClr>
                <a:srgbClr val="FAFD00"/>
              </a:buClr>
              <a:buFontTx/>
              <a:buNone/>
            </a:pPr>
            <a:r>
              <a:rPr lang="en-US" altLang="ja-JP" dirty="0" smtClean="0">
                <a:ea typeface="ＭＳ Ｐゴシック" charset="-128"/>
                <a:cs typeface="Times New Roman" pitchFamily="18" charset="0"/>
              </a:rPr>
              <a:t>Authors or Source(s):</a:t>
            </a:r>
          </a:p>
          <a:p>
            <a:pPr>
              <a:buClr>
                <a:srgbClr val="FAFD00"/>
              </a:buClr>
              <a:buFontTx/>
              <a:buNone/>
            </a:pPr>
            <a:r>
              <a:rPr lang="en-US" altLang="ja-JP" dirty="0" smtClean="0">
                <a:ea typeface="ＭＳ Ｐゴシック" charset="-128"/>
                <a:cs typeface="Times New Roman" pitchFamily="18" charset="0"/>
              </a:rPr>
              <a:t> </a:t>
            </a:r>
            <a:r>
              <a:rPr lang="en-US" altLang="ja-JP" b="1" dirty="0" smtClean="0">
                <a:ea typeface="ＭＳ Ｐゴシック" charset="-128"/>
                <a:cs typeface="Times New Roman" pitchFamily="18" charset="0"/>
              </a:rPr>
              <a:t>Toru </a:t>
            </a:r>
            <a:r>
              <a:rPr lang="en-US" altLang="ja-JP" b="1" dirty="0" err="1" smtClean="0">
                <a:ea typeface="ＭＳ Ｐゴシック" charset="-128"/>
                <a:cs typeface="Times New Roman" pitchFamily="18" charset="0"/>
              </a:rPr>
              <a:t>Kambayashi</a:t>
            </a:r>
            <a:r>
              <a:rPr lang="en-US" altLang="ja-JP" b="1" dirty="0" smtClean="0">
                <a:ea typeface="ＭＳ Ｐゴシック" charset="-128"/>
                <a:cs typeface="Times New Roman" pitchFamily="18" charset="0"/>
              </a:rPr>
              <a:t> (Toshiba</a:t>
            </a:r>
            <a:r>
              <a:rPr lang="en-US" altLang="ja-JP" b="1" dirty="0">
                <a:ea typeface="ＭＳ Ｐゴシック" charset="-128"/>
                <a:cs typeface="Times New Roman" pitchFamily="18" charset="0"/>
              </a:rPr>
              <a:t>), Yoshikazu </a:t>
            </a:r>
            <a:r>
              <a:rPr lang="en-US" altLang="ja-JP" b="1" dirty="0" err="1" smtClean="0">
                <a:ea typeface="ＭＳ Ｐゴシック" charset="-128"/>
                <a:cs typeface="Times New Roman" pitchFamily="18" charset="0"/>
              </a:rPr>
              <a:t>Hanatani</a:t>
            </a:r>
            <a:endParaRPr lang="en-US" altLang="ja-JP" b="1" dirty="0" smtClean="0">
              <a:ea typeface="ＭＳ Ｐゴシック" charset="-128"/>
              <a:cs typeface="Times New Roman" pitchFamily="18" charset="0"/>
            </a:endParaRPr>
          </a:p>
          <a:p>
            <a:pPr algn="just">
              <a:buClr>
                <a:srgbClr val="FAFD00"/>
              </a:buClr>
              <a:buFontTx/>
              <a:buNone/>
            </a:pPr>
            <a:r>
              <a:rPr lang="en-US" altLang="ja-JP" dirty="0" smtClean="0">
                <a:ea typeface="ＭＳ Ｐゴシック" charset="-128"/>
                <a:cs typeface="Times New Roman" pitchFamily="18" charset="0"/>
              </a:rPr>
              <a:t>Abstract: </a:t>
            </a:r>
            <a:r>
              <a:rPr kumimoji="1" lang="en-US" altLang="ja-JP" dirty="0" smtClean="0">
                <a:ea typeface="ＭＳ Ｐゴシック" charset="-128"/>
              </a:rPr>
              <a:t>The demo scenario</a:t>
            </a:r>
            <a:endParaRPr lang="en-US" altLang="ja-JP" dirty="0" smtClean="0">
              <a:ea typeface="ＭＳ Ｐゴシック" charset="-128"/>
              <a:cs typeface="Times New Roman" pitchFamily="18" charset="0"/>
            </a:endParaRPr>
          </a:p>
        </p:txBody>
      </p:sp>
      <p:sp>
        <p:nvSpPr>
          <p:cNvPr id="4" name="フッター プレースホルダー 3"/>
          <p:cNvSpPr>
            <a:spLocks noGrp="1"/>
          </p:cNvSpPr>
          <p:nvPr>
            <p:ph type="ftr" sz="quarter" idx="10"/>
          </p:nvPr>
        </p:nvSpPr>
        <p:spPr/>
        <p:txBody>
          <a:bodyPr/>
          <a:lstStyle/>
          <a:p>
            <a:pPr>
              <a:defRPr/>
            </a:pPr>
            <a:r>
              <a:rPr lang="en-US" altLang="ja-JP" smtClean="0"/>
              <a:t>21-12-0157-00-MuGM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ja-JP" b="1" smtClean="0">
                <a:ea typeface="ＭＳ Ｐゴシック" charset="-128"/>
                <a:cs typeface="Times New Roman" pitchFamily="18" charset="0"/>
              </a:rPr>
              <a:t>IEEE 802.21 presentation release statements</a:t>
            </a:r>
            <a:endParaRPr lang="en-US" altLang="ja-JP" smtClean="0">
              <a:ea typeface="ＭＳ Ｐゴシック" charset="-128"/>
              <a:cs typeface="Times New Roman" pitchFamily="18" charset="0"/>
            </a:endParaRPr>
          </a:p>
          <a:p>
            <a:pPr algn="just">
              <a:lnSpc>
                <a:spcPct val="80000"/>
              </a:lnSpc>
              <a:buClr>
                <a:srgbClr val="FAFD00"/>
              </a:buClr>
              <a:buSzPct val="200000"/>
              <a:buFontTx/>
              <a:buNone/>
            </a:pPr>
            <a:r>
              <a:rPr lang="en-US" altLang="ja-JP" sz="2000" smtClean="0">
                <a:ea typeface="ＭＳ Ｐゴシック"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ja-JP" sz="2000" smtClean="0">
                <a:ea typeface="ＭＳ Ｐゴシック"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2000" smtClean="0">
                <a:latin typeface="Times New Roman" pitchFamily="18" charset="0"/>
                <a:ea typeface="ＭＳ Ｐゴシック" charset="-128"/>
                <a:cs typeface="Times New Roman" pitchFamily="18" charset="0"/>
              </a:rPr>
              <a:t>’</a:t>
            </a:r>
            <a:r>
              <a:rPr lang="en-US" altLang="ja-JP" sz="2000" smtClean="0">
                <a:ea typeface="ＭＳ Ｐゴシック" charset="-128"/>
                <a:cs typeface="Times New Roman" pitchFamily="18" charset="0"/>
              </a:rPr>
              <a:t>s name any IEEE Standards publication even though it may include portions of this contribution; and at the IEEE</a:t>
            </a:r>
            <a:r>
              <a:rPr lang="en-US" altLang="ja-JP" sz="2000" smtClean="0">
                <a:latin typeface="Times New Roman" pitchFamily="18" charset="0"/>
                <a:ea typeface="ＭＳ Ｐゴシック" charset="-128"/>
                <a:cs typeface="Times New Roman" pitchFamily="18" charset="0"/>
              </a:rPr>
              <a:t>’</a:t>
            </a:r>
            <a:r>
              <a:rPr lang="en-US" altLang="ja-JP" sz="2000" smtClean="0">
                <a:ea typeface="ＭＳ Ｐゴシック"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ja-JP" sz="2000" smtClean="0">
                <a:ea typeface="ＭＳ Ｐゴシック" charset="-128"/>
                <a:cs typeface="Times New Roman" pitchFamily="18" charset="0"/>
              </a:rPr>
              <a:t>The contributor is familiar with IEEE patent policy, as outlined in </a:t>
            </a:r>
            <a:r>
              <a:rPr lang="en-US" altLang="ja-JP" sz="2000" smtClean="0">
                <a:ea typeface="ＭＳ Ｐゴシック" charset="-128"/>
                <a:cs typeface="Times New Roman" pitchFamily="18" charset="0"/>
                <a:hlinkClick r:id="rId3"/>
              </a:rPr>
              <a:t>Section 6.3 of the IEEE-SA Standards Board Operations Manual</a:t>
            </a:r>
            <a:r>
              <a:rPr lang="en-US" altLang="ja-JP" sz="2000" smtClean="0">
                <a:solidFill>
                  <a:srgbClr val="000099"/>
                </a:solidFill>
                <a:ea typeface="ＭＳ Ｐゴシック" charset="-128"/>
                <a:cs typeface="Times New Roman" pitchFamily="18" charset="0"/>
              </a:rPr>
              <a:t> </a:t>
            </a:r>
            <a:r>
              <a:rPr lang="en-US" altLang="ja-JP" sz="2000" smtClean="0">
                <a:ea typeface="ＭＳ Ｐゴシック" charset="-128"/>
                <a:cs typeface="Times New Roman" pitchFamily="18" charset="0"/>
              </a:rPr>
              <a:t>&lt;</a:t>
            </a:r>
            <a:r>
              <a:rPr lang="en-US" altLang="ja-JP" sz="2000" smtClean="0">
                <a:ea typeface="ＭＳ Ｐゴシック" charset="-128"/>
                <a:cs typeface="Times New Roman" pitchFamily="18" charset="0"/>
                <a:hlinkClick r:id="rId3"/>
              </a:rPr>
              <a:t>http://standards.ieee.org/guides/opman/sect6.html#6.3</a:t>
            </a:r>
            <a:r>
              <a:rPr lang="en-US" altLang="ja-JP" sz="2000" smtClean="0">
                <a:ea typeface="ＭＳ Ｐゴシック" charset="-128"/>
                <a:cs typeface="Times New Roman" pitchFamily="18" charset="0"/>
              </a:rPr>
              <a:t>&gt; and in </a:t>
            </a:r>
            <a:r>
              <a:rPr lang="en-US" altLang="ja-JP" sz="2000" i="1" smtClean="0">
                <a:ea typeface="ＭＳ Ｐゴシック" charset="-128"/>
                <a:cs typeface="Times New Roman" pitchFamily="18" charset="0"/>
              </a:rPr>
              <a:t>Understanding Patent Issues During IEEE Standards Development</a:t>
            </a:r>
            <a:r>
              <a:rPr lang="en-US" altLang="ja-JP" sz="2000" smtClean="0">
                <a:ea typeface="ＭＳ Ｐゴシック" charset="-128"/>
                <a:cs typeface="Times New Roman" pitchFamily="18" charset="0"/>
              </a:rPr>
              <a:t> </a:t>
            </a:r>
            <a:r>
              <a:rPr lang="en-US" altLang="ja-JP" sz="2000" smtClean="0">
                <a:ea typeface="ＭＳ Ｐゴシック" charset="-128"/>
                <a:cs typeface="Times New Roman" pitchFamily="18" charset="0"/>
                <a:hlinkClick r:id="rId4"/>
              </a:rPr>
              <a:t>http://standards.ieee.org/board/pat/guide.html</a:t>
            </a:r>
            <a:r>
              <a:rPr lang="en-US" altLang="ja-JP" sz="2000" smtClean="0">
                <a:ea typeface="ＭＳ Ｐゴシック" charset="-128"/>
                <a:cs typeface="Times New Roman" pitchFamily="18" charset="0"/>
              </a:rPr>
              <a:t>&gt;</a:t>
            </a:r>
            <a:r>
              <a:rPr lang="en-US" altLang="ja-JP" sz="2000" smtClean="0">
                <a:latin typeface="Times New Roman" pitchFamily="18" charset="0"/>
                <a:ea typeface="ＭＳ Ｐゴシック" charset="-128"/>
                <a:cs typeface="Times New Roman" pitchFamily="18" charset="0"/>
              </a:rPr>
              <a:t> </a:t>
            </a:r>
            <a:endParaRPr lang="en-US" altLang="ja-JP" sz="2000" smtClean="0">
              <a:ea typeface="ＭＳ Ｐゴシック" charset="-128"/>
            </a:endParaRPr>
          </a:p>
        </p:txBody>
      </p:sp>
      <p:sp>
        <p:nvSpPr>
          <p:cNvPr id="3076" name="Rectangle 7"/>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666750" lvl="1" indent="-195263" defTabSz="762000">
              <a:lnSpc>
                <a:spcPct val="80000"/>
              </a:lnSpc>
              <a:buClr>
                <a:schemeClr val="accent1"/>
              </a:buClr>
              <a:buSzPct val="75000"/>
            </a:pPr>
            <a:r>
              <a:rPr lang="en-US" altLang="ja-JP" sz="2400" b="1">
                <a:latin typeface="Times" pitchFamily="18" charset="0"/>
                <a:ea typeface="ＭＳ Ｐゴシック" charset="-128"/>
                <a:cs typeface="Times New Roman" pitchFamily="18" charset="0"/>
              </a:rPr>
              <a:t>IEEE 802.21 presentation release statements</a:t>
            </a:r>
            <a:endParaRPr lang="en-US" altLang="ja-JP" sz="2400">
              <a:latin typeface="Times" pitchFamily="18" charset="0"/>
              <a:ea typeface="ＭＳ Ｐゴシック"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a:ea typeface="ＭＳ Ｐゴシック" charset="-128"/>
                <a:cs typeface="Times New Roman" pitchFamily="18" charset="0"/>
              </a:rPr>
              <a:t>’</a:t>
            </a:r>
            <a:r>
              <a:rPr lang="en-US" altLang="ja-JP">
                <a:latin typeface="Times" pitchFamily="18" charset="0"/>
                <a:ea typeface="ＭＳ Ｐゴシック" charset="-128"/>
                <a:cs typeface="Times New Roman" pitchFamily="18" charset="0"/>
              </a:rPr>
              <a:t>s name any IEEE Standards publication even though it may include portions of this contribution; and at the IEEE</a:t>
            </a:r>
            <a:r>
              <a:rPr lang="en-US" altLang="ja-JP">
                <a:ea typeface="ＭＳ Ｐゴシック" charset="-128"/>
                <a:cs typeface="Times New Roman" pitchFamily="18" charset="0"/>
              </a:rPr>
              <a:t>’</a:t>
            </a:r>
            <a:r>
              <a:rPr lang="en-US" altLang="ja-JP">
                <a:latin typeface="Times" pitchFamily="18" charset="0"/>
                <a:ea typeface="ＭＳ Ｐゴシック"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The contributor is familiar with IEEE patent policy, as stated in </a:t>
            </a:r>
            <a:r>
              <a:rPr lang="en-US" altLang="ja-JP">
                <a:latin typeface="Times" pitchFamily="18" charset="0"/>
                <a:ea typeface="ＭＳ Ｐゴシック" charset="-128"/>
                <a:cs typeface="Times New Roman" pitchFamily="18" charset="0"/>
                <a:hlinkClick r:id="rId3"/>
              </a:rPr>
              <a:t>Section 6 of the IEEE-SA Standards Board bylaws</a:t>
            </a:r>
            <a:r>
              <a:rPr lang="en-US" altLang="ja-JP">
                <a:solidFill>
                  <a:srgbClr val="000099"/>
                </a:solidFill>
                <a:latin typeface="Times" pitchFamily="18" charset="0"/>
                <a:ea typeface="ＭＳ Ｐゴシック" charset="-128"/>
                <a:cs typeface="Times New Roman" pitchFamily="18" charset="0"/>
              </a:rPr>
              <a:t> </a:t>
            </a:r>
            <a:r>
              <a:rPr lang="en-US" altLang="ja-JP">
                <a:latin typeface="Times" pitchFamily="18" charset="0"/>
                <a:ea typeface="ＭＳ Ｐゴシック" charset="-128"/>
                <a:cs typeface="Times New Roman" pitchFamily="18" charset="0"/>
              </a:rPr>
              <a:t>&lt;</a:t>
            </a:r>
            <a:r>
              <a:rPr lang="en-US" altLang="ja-JP">
                <a:latin typeface="Times" pitchFamily="18" charset="0"/>
                <a:ea typeface="ＭＳ Ｐゴシック" charset="-128"/>
                <a:cs typeface="Times New Roman" pitchFamily="18" charset="0"/>
                <a:hlinkClick r:id="rId5"/>
              </a:rPr>
              <a:t>http://standards.ieee.org/guides/bylaws/sect6-7.html#6</a:t>
            </a:r>
            <a:r>
              <a:rPr lang="en-US" altLang="ja-JP">
                <a:latin typeface="Times" pitchFamily="18" charset="0"/>
                <a:ea typeface="ＭＳ Ｐゴシック" charset="-128"/>
                <a:cs typeface="Times New Roman" pitchFamily="18" charset="0"/>
              </a:rPr>
              <a:t>&gt; and in </a:t>
            </a:r>
            <a:r>
              <a:rPr lang="en-US" altLang="ja-JP" i="1">
                <a:latin typeface="Times" pitchFamily="18" charset="0"/>
                <a:ea typeface="ＭＳ Ｐゴシック" charset="-128"/>
                <a:cs typeface="Times New Roman" pitchFamily="18" charset="0"/>
              </a:rPr>
              <a:t>Understanding Patent Issues During IEEE Standards Development</a:t>
            </a:r>
            <a:r>
              <a:rPr lang="en-US" altLang="ja-JP">
                <a:latin typeface="Times" pitchFamily="18" charset="0"/>
                <a:ea typeface="ＭＳ Ｐゴシック" charset="-128"/>
                <a:cs typeface="Times New Roman" pitchFamily="18" charset="0"/>
              </a:rPr>
              <a:t> </a:t>
            </a:r>
            <a:r>
              <a:rPr lang="en-US" altLang="ja-JP">
                <a:latin typeface="Times" pitchFamily="18" charset="0"/>
                <a:ea typeface="ＭＳ Ｐゴシック" charset="-128"/>
                <a:cs typeface="Times New Roman" pitchFamily="18" charset="0"/>
                <a:hlinkClick r:id="rId6"/>
              </a:rPr>
              <a:t>http://standards.ieee.org/board/pat/faq.pdf</a:t>
            </a:r>
            <a:r>
              <a:rPr lang="en-US" altLang="ja-JP">
                <a:latin typeface="Times" pitchFamily="18" charset="0"/>
                <a:ea typeface="ＭＳ Ｐゴシック" charset="-128"/>
                <a:cs typeface="Times New Roman" pitchFamily="18" charset="0"/>
              </a:rPr>
              <a:t>&gt;</a:t>
            </a:r>
            <a:r>
              <a:rPr lang="en-US" altLang="ja-JP">
                <a:ea typeface="ＭＳ Ｐゴシック" charset="-128"/>
                <a:cs typeface="Times New Roman" pitchFamily="18" charset="0"/>
              </a:rPr>
              <a:t> </a:t>
            </a:r>
            <a:endParaRPr lang="en-US" altLang="ja-JP">
              <a:latin typeface="Times" pitchFamily="18" charset="0"/>
              <a:ea typeface="ＭＳ Ｐゴシック" charset="-128"/>
            </a:endParaRPr>
          </a:p>
        </p:txBody>
      </p:sp>
      <p:sp>
        <p:nvSpPr>
          <p:cNvPr id="3" name="フッター プレースホルダー 2"/>
          <p:cNvSpPr>
            <a:spLocks noGrp="1"/>
          </p:cNvSpPr>
          <p:nvPr>
            <p:ph type="ftr" sz="quarter" idx="10"/>
          </p:nvPr>
        </p:nvSpPr>
        <p:spPr/>
        <p:txBody>
          <a:bodyPr/>
          <a:lstStyle/>
          <a:p>
            <a:pPr>
              <a:defRPr/>
            </a:pPr>
            <a:r>
              <a:rPr lang="en-US" altLang="ja-JP" smtClean="0"/>
              <a:t>21-12-0157-00-MuGM</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p:spPr>
        <p:txBody>
          <a:bodyPr/>
          <a:lstStyle/>
          <a:p>
            <a:r>
              <a:rPr lang="en-US" altLang="ja-JP" dirty="0" smtClean="0"/>
              <a:t>Group Commands</a:t>
            </a:r>
            <a:endParaRPr kumimoji="1" lang="ja-JP" altLang="en-US" dirty="0"/>
          </a:p>
        </p:txBody>
      </p:sp>
      <p:sp>
        <p:nvSpPr>
          <p:cNvPr id="3" name="コンテンツ プレースホルダー 2"/>
          <p:cNvSpPr>
            <a:spLocks noGrp="1"/>
          </p:cNvSpPr>
          <p:nvPr>
            <p:ph idx="1"/>
          </p:nvPr>
        </p:nvSpPr>
        <p:spPr>
          <a:xfrm>
            <a:off x="457200" y="1340768"/>
            <a:ext cx="8229600" cy="5040560"/>
          </a:xfrm>
        </p:spPr>
        <p:txBody>
          <a:bodyPr>
            <a:normAutofit fontScale="85000" lnSpcReduction="20000"/>
          </a:bodyPr>
          <a:lstStyle/>
          <a:p>
            <a:pPr marL="514350" indent="-514350">
              <a:buFont typeface="+mj-lt"/>
              <a:buAutoNum type="arabicPeriod"/>
            </a:pPr>
            <a:r>
              <a:rPr lang="en-US" altLang="ja-JP" dirty="0" smtClean="0"/>
              <a:t>Four MNs are shown: The Leaf Numbers of which are 2, 3, 5 and 8</a:t>
            </a:r>
          </a:p>
          <a:p>
            <a:pPr marL="514350" indent="-514350">
              <a:buFont typeface="+mj-lt"/>
              <a:buAutoNum type="arabicPeriod"/>
            </a:pPr>
            <a:r>
              <a:rPr lang="en-US" altLang="ja-JP" dirty="0" smtClean="0"/>
              <a:t>A group, named “test”, has already been prepared: It has all the MNs ranging from 1 to 127. Thus, the group “test” covers the four MNs (2, 3, 5 and 8), too</a:t>
            </a:r>
          </a:p>
          <a:p>
            <a:pPr marL="514350" indent="-514350">
              <a:buFont typeface="+mj-lt"/>
              <a:buAutoNum type="arabicPeriod"/>
            </a:pPr>
            <a:r>
              <a:rPr lang="en-US" altLang="ja-JP" dirty="0" smtClean="0"/>
              <a:t>Several group commands are sent from the Command Center to the group “test” via the multicast channel associated with the group</a:t>
            </a:r>
            <a:endParaRPr lang="en-US" altLang="ja-JP" dirty="0"/>
          </a:p>
          <a:p>
            <a:pPr marL="914400" lvl="1" indent="-514350">
              <a:buFont typeface="Wingdings" pitchFamily="2" charset="2"/>
              <a:buChar char="Ø"/>
            </a:pPr>
            <a:r>
              <a:rPr lang="en-US" altLang="ja-JP" dirty="0" smtClean="0"/>
              <a:t>Configuration update commands update the power consumption limit</a:t>
            </a:r>
          </a:p>
          <a:p>
            <a:pPr marL="914400" lvl="1" indent="-514350">
              <a:buFont typeface="Wingdings" pitchFamily="2" charset="2"/>
              <a:buChar char="Ø"/>
            </a:pPr>
            <a:r>
              <a:rPr lang="en-US" altLang="ja-JP" dirty="0" smtClean="0"/>
              <a:t>Link HO Commit commands send an IP address of the destination of handover</a:t>
            </a:r>
          </a:p>
          <a:p>
            <a:pPr marL="914400" lvl="1" indent="-514350">
              <a:buFont typeface="Wingdings" pitchFamily="2" charset="2"/>
              <a:buChar char="Ø"/>
            </a:pPr>
            <a:r>
              <a:rPr lang="en-US" altLang="ja-JP" dirty="0" smtClean="0"/>
              <a:t>Link Actions commands on/off the power save mode</a:t>
            </a:r>
          </a:p>
        </p:txBody>
      </p:sp>
    </p:spTree>
    <p:extLst>
      <p:ext uri="{BB962C8B-B14F-4D97-AF65-F5344CB8AC3E}">
        <p14:creationId xmlns:p14="http://schemas.microsoft.com/office/powerpoint/2010/main" val="1092105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lstStyle/>
          <a:p>
            <a:r>
              <a:rPr kumimoji="1" lang="en-US" altLang="ja-JP" dirty="0" smtClean="0"/>
              <a:t>Creation of a Group</a:t>
            </a:r>
            <a:endParaRPr kumimoji="1" lang="ja-JP" altLang="en-US" dirty="0"/>
          </a:p>
        </p:txBody>
      </p:sp>
      <p:sp>
        <p:nvSpPr>
          <p:cNvPr id="3" name="コンテンツ プレースホルダー 2"/>
          <p:cNvSpPr>
            <a:spLocks noGrp="1"/>
          </p:cNvSpPr>
          <p:nvPr>
            <p:ph idx="1"/>
          </p:nvPr>
        </p:nvSpPr>
        <p:spPr>
          <a:xfrm>
            <a:off x="457200" y="1268760"/>
            <a:ext cx="8229600" cy="5256584"/>
          </a:xfrm>
        </p:spPr>
        <p:txBody>
          <a:bodyPr>
            <a:normAutofit fontScale="85000" lnSpcReduction="10000"/>
          </a:bodyPr>
          <a:lstStyle/>
          <a:p>
            <a:pPr marL="514350" indent="-514350">
              <a:buFont typeface="+mj-lt"/>
              <a:buAutoNum type="arabicPeriod" startAt="4"/>
            </a:pPr>
            <a:r>
              <a:rPr lang="en-US" altLang="ja-JP" dirty="0" smtClean="0"/>
              <a:t>A group “foo” which are comprised of 2, 3 and 8 is created by a group manipulation command</a:t>
            </a:r>
          </a:p>
          <a:p>
            <a:pPr marL="914400" lvl="1" indent="-514350">
              <a:buFont typeface="Wingdings" pitchFamily="2" charset="2"/>
              <a:buChar char="Ø"/>
            </a:pPr>
            <a:r>
              <a:rPr lang="en-US" altLang="ja-JP" dirty="0" smtClean="0"/>
              <a:t>The input can be either of the followings:</a:t>
            </a:r>
          </a:p>
          <a:p>
            <a:pPr lvl="2" indent="-342900"/>
            <a:r>
              <a:rPr lang="en-US" altLang="ja-JP" dirty="0" smtClean="0"/>
              <a:t>The leaf numbers 2 (=0b00000010), 3 (=0b00000011) and 8 (0b00001000), or</a:t>
            </a:r>
          </a:p>
          <a:p>
            <a:pPr lvl="2" indent="-342900"/>
            <a:r>
              <a:rPr lang="en-US" altLang="ja-JP" dirty="0" smtClean="0"/>
              <a:t>0b0000001* (the node which covers 2 and 3) and 8 (0b00001000)</a:t>
            </a:r>
          </a:p>
          <a:p>
            <a:pPr lvl="2" indent="-342900"/>
            <a:r>
              <a:rPr lang="en-US" altLang="ja-JP" dirty="0" smtClean="0"/>
              <a:t>They both result in the same GKB having two GKB Indices: {(0x07, 00000001), (0x08, 00001000)}</a:t>
            </a:r>
          </a:p>
          <a:p>
            <a:pPr marL="857250" lvl="1" indent="-457200">
              <a:buFont typeface="Wingdings" pitchFamily="2" charset="2"/>
              <a:buChar char="Ø"/>
            </a:pPr>
            <a:r>
              <a:rPr lang="en-US" altLang="ja-JP" dirty="0" smtClean="0"/>
              <a:t>239.0.1.15, for instance, is the multicast address associated with the group “foo”</a:t>
            </a:r>
          </a:p>
          <a:p>
            <a:pPr marL="514350" indent="-514350">
              <a:buFont typeface="+mj-lt"/>
              <a:buAutoNum type="arabicPeriod" startAt="5"/>
            </a:pPr>
            <a:r>
              <a:rPr lang="en-US" altLang="ja-JP" dirty="0" smtClean="0"/>
              <a:t>Several group commands are issued by the Command Center and sent to the group “foo” via the associated multicast address</a:t>
            </a:r>
          </a:p>
          <a:p>
            <a:pPr marL="914400" lvl="1" indent="-514350">
              <a:buFont typeface="Wingdings" pitchFamily="2" charset="2"/>
              <a:buChar char="Ø"/>
            </a:pPr>
            <a:r>
              <a:rPr lang="en-US" altLang="ja-JP" dirty="0" smtClean="0"/>
              <a:t>Check that the members of “foo” react to the commands</a:t>
            </a:r>
          </a:p>
        </p:txBody>
      </p:sp>
    </p:spTree>
    <p:extLst>
      <p:ext uri="{BB962C8B-B14F-4D97-AF65-F5344CB8AC3E}">
        <p14:creationId xmlns:p14="http://schemas.microsoft.com/office/powerpoint/2010/main" val="424089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lstStyle/>
          <a:p>
            <a:r>
              <a:rPr kumimoji="1" lang="en-US" altLang="ja-JP" dirty="0" smtClean="0"/>
              <a:t>Removal of a Member</a:t>
            </a:r>
            <a:endParaRPr kumimoji="1" lang="ja-JP" altLang="en-US" dirty="0"/>
          </a:p>
        </p:txBody>
      </p:sp>
      <p:sp>
        <p:nvSpPr>
          <p:cNvPr id="3" name="コンテンツ プレースホルダー 2"/>
          <p:cNvSpPr>
            <a:spLocks noGrp="1"/>
          </p:cNvSpPr>
          <p:nvPr>
            <p:ph idx="1"/>
          </p:nvPr>
        </p:nvSpPr>
        <p:spPr>
          <a:xfrm>
            <a:off x="457200" y="1340768"/>
            <a:ext cx="8229600" cy="5112568"/>
          </a:xfrm>
        </p:spPr>
        <p:txBody>
          <a:bodyPr/>
          <a:lstStyle/>
          <a:p>
            <a:pPr marL="514350" indent="-514350">
              <a:buFont typeface="+mj-lt"/>
              <a:buAutoNum type="arabicPeriod" startAt="6"/>
            </a:pPr>
            <a:r>
              <a:rPr kumimoji="1" lang="en-US" altLang="ja-JP" dirty="0" smtClean="0"/>
              <a:t>An MN, say 3, is removed from the group “foo” by a group manipulate command</a:t>
            </a:r>
          </a:p>
          <a:p>
            <a:pPr marL="514350" indent="-514350">
              <a:buFont typeface="+mj-lt"/>
              <a:buAutoNum type="arabicPeriod" startAt="6"/>
            </a:pPr>
            <a:r>
              <a:rPr lang="en-US" altLang="ja-JP" dirty="0" smtClean="0"/>
              <a:t>Several group commands are issued to “foo”</a:t>
            </a:r>
          </a:p>
          <a:p>
            <a:pPr lvl="1">
              <a:buFont typeface="Wingdings" pitchFamily="2" charset="2"/>
              <a:buChar char="Ø"/>
            </a:pPr>
            <a:r>
              <a:rPr kumimoji="1" lang="en-US" altLang="ja-JP" dirty="0" smtClean="0"/>
              <a:t>Check that the removed MN reacts no more</a:t>
            </a:r>
          </a:p>
        </p:txBody>
      </p:sp>
    </p:spTree>
    <p:extLst>
      <p:ext uri="{BB962C8B-B14F-4D97-AF65-F5344CB8AC3E}">
        <p14:creationId xmlns:p14="http://schemas.microsoft.com/office/powerpoint/2010/main" val="3442312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rmAutofit/>
          </a:bodyPr>
          <a:lstStyle/>
          <a:p>
            <a:r>
              <a:rPr kumimoji="1" lang="en-US" altLang="ja-JP" dirty="0" smtClean="0"/>
              <a:t>Bad MN</a:t>
            </a:r>
            <a:endParaRPr kumimoji="1" lang="ja-JP" altLang="en-US" dirty="0"/>
          </a:p>
        </p:txBody>
      </p:sp>
      <p:sp>
        <p:nvSpPr>
          <p:cNvPr id="3" name="コンテンツ プレースホルダー 2"/>
          <p:cNvSpPr>
            <a:spLocks noGrp="1"/>
          </p:cNvSpPr>
          <p:nvPr>
            <p:ph idx="1"/>
          </p:nvPr>
        </p:nvSpPr>
        <p:spPr>
          <a:xfrm>
            <a:off x="457200" y="1340768"/>
            <a:ext cx="8229600" cy="5112568"/>
          </a:xfrm>
        </p:spPr>
        <p:txBody>
          <a:bodyPr>
            <a:normAutofit fontScale="92500"/>
          </a:bodyPr>
          <a:lstStyle/>
          <a:p>
            <a:pPr marL="514350" indent="-514350">
              <a:buFont typeface="+mj-lt"/>
              <a:buAutoNum type="arabicPeriod" startAt="8"/>
            </a:pPr>
            <a:r>
              <a:rPr lang="en-US" altLang="ja-JP" dirty="0" smtClean="0"/>
              <a:t>An MN, say 8, is “gone bad”: Even if a group manipulation command is issued to removed it, it continues to listen to the multicast address</a:t>
            </a:r>
          </a:p>
          <a:p>
            <a:pPr marL="514350" indent="-514350">
              <a:buFont typeface="+mj-lt"/>
              <a:buAutoNum type="arabicPeriod" startAt="8"/>
            </a:pPr>
            <a:r>
              <a:rPr lang="en-US" altLang="ja-JP" dirty="0" smtClean="0"/>
              <a:t>Group commands are issued to “foo”. The bad MN can get the arguments of the commands because they are not encrypted</a:t>
            </a:r>
          </a:p>
          <a:p>
            <a:pPr marL="514350" indent="-514350">
              <a:buFont typeface="+mj-lt"/>
              <a:buAutoNum type="arabicPeriod" startAt="8"/>
            </a:pPr>
            <a:r>
              <a:rPr lang="en-US" altLang="ja-JP" dirty="0" smtClean="0"/>
              <a:t>Group commands which are encrypted by the group key are issued to “foo”. The bad MN cannot take the arguments of the commands</a:t>
            </a:r>
          </a:p>
        </p:txBody>
      </p:sp>
    </p:spTree>
    <p:extLst>
      <p:ext uri="{BB962C8B-B14F-4D97-AF65-F5344CB8AC3E}">
        <p14:creationId xmlns:p14="http://schemas.microsoft.com/office/powerpoint/2010/main" val="1766980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818</Words>
  <Application>Microsoft Office PowerPoint</Application>
  <PresentationFormat>画面に合わせる (4:3)</PresentationFormat>
  <Paragraphs>44</Paragraphs>
  <Slides>6</Slides>
  <Notes>2</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Group Commands</vt:lpstr>
      <vt:lpstr>Creation of a Group</vt:lpstr>
      <vt:lpstr>Removal of a Member</vt:lpstr>
      <vt:lpstr>Bad MN</vt:lpstr>
    </vt:vector>
  </TitlesOfParts>
  <Company>T. 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 K.</dc:creator>
  <cp:lastModifiedBy>T. K.</cp:lastModifiedBy>
  <cp:revision>202</cp:revision>
  <dcterms:created xsi:type="dcterms:W3CDTF">2013-05-15T00:09:18Z</dcterms:created>
  <dcterms:modified xsi:type="dcterms:W3CDTF">2013-05-15T19:18:37Z</dcterms:modified>
</cp:coreProperties>
</file>