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3">
  <p:sldMasterIdLst>
    <p:sldMasterId id="2147483648" r:id="rId1"/>
    <p:sldMasterId id="2147483866" r:id="rId2"/>
    <p:sldMasterId id="2147483878" r:id="rId3"/>
    <p:sldMasterId id="2147483890" r:id="rId4"/>
    <p:sldMasterId id="2147483734" r:id="rId5"/>
  </p:sldMasterIdLst>
  <p:notesMasterIdLst>
    <p:notesMasterId r:id="rId13"/>
  </p:notesMasterIdLst>
  <p:handoutMasterIdLst>
    <p:handoutMasterId r:id="rId14"/>
  </p:handoutMasterIdLst>
  <p:sldIdLst>
    <p:sldId id="431" r:id="rId6"/>
    <p:sldId id="432" r:id="rId7"/>
    <p:sldId id="437" r:id="rId8"/>
    <p:sldId id="438" r:id="rId9"/>
    <p:sldId id="439" r:id="rId10"/>
    <p:sldId id="436" r:id="rId11"/>
    <p:sldId id="435" r:id="rId12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00CC99"/>
    <a:srgbClr val="66CCFF"/>
    <a:srgbClr val="66FF66"/>
    <a:srgbClr val="66FF99"/>
    <a:srgbClr val="FFBBBB"/>
    <a:srgbClr val="FF8D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7" autoAdjust="0"/>
    <p:restoredTop sz="86455" autoAdjust="0"/>
  </p:normalViewPr>
  <p:slideViewPr>
    <p:cSldViewPr>
      <p:cViewPr varScale="1">
        <p:scale>
          <a:sx n="91" d="100"/>
          <a:sy n="91" d="100"/>
        </p:scale>
        <p:origin x="-211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2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12" y="-108"/>
      </p:cViewPr>
      <p:guideLst>
        <p:guide orient="horz" pos="2923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dirty="0"/>
              <a:t>doc.: IEEE 802.21-02/xxxr0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4625"/>
            <a:ext cx="14319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Month XX, XXXX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3113" y="8982075"/>
            <a:ext cx="4651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XXXX, His Company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5442440B-091D-401F-885A-37C149E1F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dirty="0"/>
              <a:t>doc.: IEEE 802.21-02/xxxr0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9400" y="8985250"/>
            <a:ext cx="9223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/>
              <a:t>XXXX, His Company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 idx="2"/>
          </p:nvPr>
        </p:nvSpPr>
        <p:spPr>
          <a:xfrm>
            <a:off x="11461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657692" y="96760"/>
            <a:ext cx="1673535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doc.: 21-0000-00-0000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3222" y="97128"/>
            <a:ext cx="906063" cy="215076"/>
          </a:xfrm>
          <a:prstGeom prst="rect">
            <a:avLst/>
          </a:prstGeom>
        </p:spPr>
        <p:txBody>
          <a:bodyPr lIns="90919" tIns="45459" rIns="90919" bIns="45459"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168980" y="8985250"/>
            <a:ext cx="2112758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323378" y="8984170"/>
            <a:ext cx="410664" cy="184351"/>
          </a:xfrm>
          <a:prstGeom prst="rect">
            <a:avLst/>
          </a:prstGeom>
        </p:spPr>
        <p:txBody>
          <a:bodyPr lIns="90919" tIns="45459" rIns="90919" bIns="45459"/>
          <a:lstStyle/>
          <a:p>
            <a:pPr>
              <a:defRPr/>
            </a:pPr>
            <a:r>
              <a:rPr lang="en-US" smtClean="0"/>
              <a:t>Page </a:t>
            </a:r>
            <a:fld id="{4ADB91C3-4A57-42C7-A1AB-7F76E0CBD4A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670" y="8984170"/>
            <a:ext cx="75372" cy="185420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865"/>
            <a:fld id="{8064A6C6-F20A-421A-8204-F6567E84DC5C}" type="slidenum">
              <a:rPr lang="en-US" smtClean="0"/>
              <a:pPr defTabSz="932865"/>
              <a:t>2</a:t>
            </a:fld>
            <a:endParaRPr lang="en-US" dirty="0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7934" y="8984170"/>
            <a:ext cx="76108" cy="184351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742"/>
            <a:fld id="{FAAE0E8B-988F-47CE-9949-D3DED8909968}" type="slidenum">
              <a:rPr lang="en-US" smtClean="0"/>
              <a:pPr defTabSz="932742"/>
              <a:t>6</a:t>
            </a:fld>
            <a:endParaRPr lang="en-US" dirty="0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xfrm>
            <a:off x="694048" y="4408885"/>
            <a:ext cx="5546104" cy="4175920"/>
          </a:xfrm>
          <a:prstGeom prst="rect">
            <a:avLst/>
          </a:prstGeom>
          <a:noFill/>
          <a:ln/>
        </p:spPr>
        <p:txBody>
          <a:bodyPr lIns="90907" tIns="45453" rIns="90907" bIns="45453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670" y="8984170"/>
            <a:ext cx="75372" cy="185420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865"/>
            <a:fld id="{BBF48AF3-1D1F-4BFA-A572-3FA3504FDCD2}" type="slidenum">
              <a:rPr lang="en-US" smtClean="0"/>
              <a:pPr defTabSz="932865"/>
              <a:t>7</a:t>
            </a:fld>
            <a:endParaRPr lang="en-US" dirty="0" smtClean="0"/>
          </a:p>
        </p:txBody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A1EC890-31EC-487D-AA60-02B691D82D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519437-B6E0-45D2-ADBE-CED11A232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31B28D-59C5-4D92-A491-E66C7A6F6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22C443-5D96-4DE7-99CD-7C5E19B8A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955A4B1-4EFB-4DEF-816B-559E5062D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25E2F7-1D07-407B-992F-AC7D28176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74FAE21-1B12-43B9-9130-C41EEF43A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5E68F9D-EE77-4604-80A2-5FFC8BC132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BBCC7-F472-4271-BB1B-1A8EC1372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90285-F893-4790-A724-96E45CA15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87D7D-18D4-4AC8-B10F-B8A600454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65D2E-6FA3-4BB9-988F-6FBC2B61D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5C69D-B6EE-44D1-87BC-41A786391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405D2-4AE7-473C-8F39-C4B4E0701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1F64-50B1-418F-962C-B808F147E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23493-D78E-476E-ADFE-FC7DA5174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CBDE478-540A-4533-B630-5289DA16E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10AF9-D278-49BA-91C2-3547396931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15F29-A17C-4417-B3CB-615080527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AC610-B033-4125-93E1-31603498A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3DACD2F-9786-486C-9E92-757D70B8C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1150" y="6475413"/>
            <a:ext cx="194945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EAE60E-B8AB-4C07-8727-0B4A640A8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AE6C48-FC0E-4C0A-A7D2-A12BE0BB3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802logo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82000" y="60325"/>
            <a:ext cx="7540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3" descr="smllieee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6200" y="57150"/>
            <a:ext cx="754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11950" y="6475413"/>
            <a:ext cx="1898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286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3D7A4F0-0FCF-4224-B81A-51E9E7009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734330" y="394156"/>
            <a:ext cx="45413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400" b="1" dirty="0" smtClean="0"/>
              <a:t>21-12-0177-00-0000-EC-Closing_Plenary_Motion.ppt</a:t>
            </a:r>
            <a:endParaRPr lang="en-US" sz="1400" b="1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Line 10"/>
          <p:cNvSpPr>
            <a:spLocks noChangeShapeType="1"/>
          </p:cNvSpPr>
          <p:nvPr userDrawn="1"/>
        </p:nvSpPr>
        <p:spPr bwMode="auto">
          <a:xfrm>
            <a:off x="609600" y="6096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64" r:id="rId2"/>
    <p:sldLayoutId id="2147483865" r:id="rId3"/>
    <p:sldLayoutId id="2147483862" r:id="rId4"/>
    <p:sldLayoutId id="2147483863" r:id="rId5"/>
    <p:sldLayoutId id="2147483837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  <p:sldLayoutId id="2147483859" r:id="rId16"/>
    <p:sldLayoutId id="2147483860" r:id="rId17"/>
    <p:sldLayoutId id="2147483861" r:id="rId18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79E6CA-7F7D-4CC3-86DB-B6301A399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1/dcn/12/21-12-0169-00-0000-par-comments-response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mentor.ieee.org/802.21/dcn/12/21-12-0126-02-0000-proposed-802-21-1-5c.docx" TargetMode="External"/><Relationship Id="rId5" Type="http://schemas.openxmlformats.org/officeDocument/2006/relationships/hyperlink" Target="https://mentor.ieee.org/802.21/dcn/12/21-12-0089-04-0000-802-21-1-par.pdf" TargetMode="External"/><Relationship Id="rId4" Type="http://schemas.openxmlformats.org/officeDocument/2006/relationships/hyperlink" Target="https://mentor.ieee.org/802.21/dcn/12/21-12-0088-03-0000-p802-21-revision-par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E35351-A7C0-4744-8C26-01AC0A4F9A4C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20516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439738" y="990600"/>
            <a:ext cx="8399462" cy="5334000"/>
          </a:xfrm>
          <a:solidFill>
            <a:srgbClr val="66CCFF"/>
          </a:solidFill>
          <a:ln/>
        </p:spPr>
        <p:txBody>
          <a:bodyPr/>
          <a:lstStyle/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b="1" dirty="0">
                <a:ea typeface="SimSun" pitchFamily="2" charset="-122"/>
                <a:cs typeface="Times New Roman" pitchFamily="18" charset="0"/>
              </a:rPr>
              <a:t>IEEE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802.21 Motions in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November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,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2012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Plenary </a:t>
            </a:r>
            <a:endParaRPr lang="en-US" altLang="zh-CN" sz="2400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DCN: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21-12-0177-00-0000</a:t>
            </a:r>
            <a:endParaRPr lang="en-US" altLang="zh-CN" sz="2400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Title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: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Report and Request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for  EC Approval</a:t>
            </a:r>
            <a:endParaRPr lang="en-US" altLang="zh-CN" sz="2400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Date Submitted: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November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16, 2012</a:t>
            </a:r>
            <a:endParaRPr lang="en-US" altLang="zh-CN" sz="2400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Presented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at EC Closing Plenary,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November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 16, 2012</a:t>
            </a:r>
            <a:endParaRPr lang="en-US" altLang="zh-CN" sz="2400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Authors or Source(s):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latin typeface="Arial"/>
                <a:ea typeface="SimSun" pitchFamily="2" charset="-122"/>
                <a:cs typeface="Times New Roman" pitchFamily="18" charset="0"/>
              </a:rPr>
              <a:t> </a:t>
            </a:r>
            <a:r>
              <a:rPr lang="en-US" altLang="zh-CN" sz="2400" b="0" dirty="0" smtClean="0">
                <a:latin typeface="Arial"/>
                <a:ea typeface="SimSun" pitchFamily="2" charset="-122"/>
                <a:cs typeface="Times New Roman" pitchFamily="18" charset="0"/>
              </a:rPr>
              <a:t>Subir Das</a:t>
            </a:r>
            <a:r>
              <a:rPr lang="en-US" altLang="zh-CN" sz="2400" b="0" dirty="0" smtClean="0">
                <a:ea typeface="SimSun" pitchFamily="2" charset="-122"/>
                <a:cs typeface="Times New Roman" pitchFamily="18" charset="0"/>
              </a:rPr>
              <a:t>,  Applied Communication Sciences </a:t>
            </a:r>
            <a:endParaRPr lang="en-US" altLang="zh-CN" sz="2400" dirty="0" smtClean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endParaRPr lang="en-US" altLang="ja-JP" sz="2400" b="1" dirty="0">
              <a:ea typeface="ＭＳ Ｐゴシック" charset="-128"/>
              <a:cs typeface="Times New Roman" pitchFamily="18" charset="0"/>
            </a:endParaRPr>
          </a:p>
          <a:p>
            <a:pPr algn="just">
              <a:buClr>
                <a:srgbClr val="FAFD00"/>
              </a:buClr>
              <a:buFontTx/>
              <a:buNone/>
            </a:pPr>
            <a:r>
              <a:rPr lang="en-US" altLang="ja-JP" sz="2400" dirty="0">
                <a:ea typeface="ＭＳ Ｐゴシック" charset="-128"/>
                <a:cs typeface="Times New Roman" pitchFamily="18" charset="0"/>
              </a:rPr>
              <a:t>Abstract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: This document contains 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IEEE P802.21-revision and IEEE P802.21.1 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PAR 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comments 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summary and motions for EC approval </a:t>
            </a:r>
            <a:r>
              <a:rPr lang="en-US" sz="2400" dirty="0" smtClean="0"/>
              <a:t>to forward the IEEE </a:t>
            </a:r>
            <a:r>
              <a:rPr lang="en-US" sz="2400" dirty="0" smtClean="0"/>
              <a:t>P</a:t>
            </a:r>
            <a:r>
              <a:rPr lang="en-US" sz="2400" dirty="0" smtClean="0"/>
              <a:t>802.21-revision and IEEE P802.21.1 PARs </a:t>
            </a:r>
            <a:r>
              <a:rPr lang="en-US" sz="2400" dirty="0" smtClean="0"/>
              <a:t>to the IEEE SA </a:t>
            </a:r>
            <a:r>
              <a:rPr lang="en-US" sz="2400" dirty="0" err="1" smtClean="0"/>
              <a:t>NesCom</a:t>
            </a:r>
            <a:endParaRPr lang="en-US" altLang="zh-CN" sz="2400" dirty="0">
              <a:ea typeface="SimSun" pitchFamily="2" charset="-122"/>
            </a:endParaRPr>
          </a:p>
        </p:txBody>
      </p:sp>
      <p:sp>
        <p:nvSpPr>
          <p:cNvPr id="5" name="Footer Placeholder 6"/>
          <p:cNvSpPr txBox="1">
            <a:spLocks/>
          </p:cNvSpPr>
          <p:nvPr/>
        </p:nvSpPr>
        <p:spPr bwMode="auto">
          <a:xfrm>
            <a:off x="6781800" y="6477000"/>
            <a:ext cx="19494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 IEEE 802.21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609600" y="6477000"/>
            <a:ext cx="990600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</a:t>
            </a:r>
            <a:r>
              <a:rPr lang="en-US" dirty="0" smtClean="0"/>
              <a:t>  </a:t>
            </a:r>
            <a:r>
              <a:rPr lang="en-US" dirty="0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Summary 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2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600201"/>
            <a:ext cx="86868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Received comments from 802.11 </a:t>
            </a:r>
            <a:r>
              <a:rPr lang="en-US" sz="2400" dirty="0" smtClean="0">
                <a:solidFill>
                  <a:schemeClr val="tx1"/>
                </a:solidFill>
              </a:rPr>
              <a:t>WG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Comments were addressed and updated versions are circulated on </a:t>
            </a:r>
            <a:r>
              <a:rPr lang="en-US" sz="2400" dirty="0" smtClean="0"/>
              <a:t>November</a:t>
            </a:r>
            <a:r>
              <a:rPr lang="en-US" sz="2400" dirty="0" smtClean="0">
                <a:solidFill>
                  <a:schemeClr val="tx1"/>
                </a:solidFill>
              </a:rPr>
              <a:t>14</a:t>
            </a:r>
            <a:r>
              <a:rPr lang="en-US" sz="2400" baseline="30000" dirty="0" smtClean="0">
                <a:solidFill>
                  <a:schemeClr val="tx1"/>
                </a:solidFill>
              </a:rPr>
              <a:t>th</a:t>
            </a:r>
            <a:r>
              <a:rPr lang="en-US" sz="2400" dirty="0" smtClean="0">
                <a:solidFill>
                  <a:schemeClr val="tx1"/>
                </a:solidFill>
              </a:rPr>
              <a:t>  before 5 pm</a:t>
            </a:r>
          </a:p>
          <a:p>
            <a:pPr lvl="1"/>
            <a:r>
              <a:rPr lang="en-US" sz="1800" u="sng" dirty="0" smtClean="0">
                <a:hlinkClick r:id="rId3"/>
              </a:rPr>
              <a:t>https://mentor.ieee.org/802.21/dcn/12/21-12-0169-00-0000-par-comments-response.pptx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 smtClean="0"/>
              <a:t> </a:t>
            </a:r>
          </a:p>
          <a:p>
            <a:pPr lvl="1"/>
            <a:r>
              <a:rPr lang="en-US" sz="1800" dirty="0" smtClean="0"/>
              <a:t>PARs and 5C are accordingly revised and are available at:</a:t>
            </a:r>
          </a:p>
          <a:p>
            <a:pPr lvl="1"/>
            <a:r>
              <a:rPr lang="en-US" sz="1800" dirty="0" smtClean="0"/>
              <a:t> </a:t>
            </a:r>
          </a:p>
          <a:p>
            <a:pPr lvl="1"/>
            <a:r>
              <a:rPr lang="en-US" sz="1800" u="sng" dirty="0" smtClean="0">
                <a:hlinkClick r:id="rId4"/>
              </a:rPr>
              <a:t>https://mentor.ieee.org/802.21/dcn/12/21-12-0088-03-0000-p802-21-revision-par.pdf</a:t>
            </a:r>
            <a:endParaRPr lang="en-US" sz="1800" dirty="0" smtClean="0"/>
          </a:p>
          <a:p>
            <a:pPr lvl="1"/>
            <a:r>
              <a:rPr lang="en-US" sz="1800" dirty="0" smtClean="0"/>
              <a:t> </a:t>
            </a:r>
          </a:p>
          <a:p>
            <a:pPr lvl="1"/>
            <a:r>
              <a:rPr lang="en-US" sz="1800" u="sng" dirty="0" smtClean="0">
                <a:hlinkClick r:id="rId5"/>
              </a:rPr>
              <a:t>https://mentor.ieee.org/802.21/dcn/12/21-12-0089-04-0000-802-21-1-par.pdf</a:t>
            </a:r>
            <a:endParaRPr lang="en-US" sz="1800" dirty="0" smtClean="0"/>
          </a:p>
          <a:p>
            <a:pPr lvl="1"/>
            <a:r>
              <a:rPr lang="en-US" sz="1800" dirty="0" smtClean="0"/>
              <a:t> </a:t>
            </a:r>
          </a:p>
          <a:p>
            <a:pPr lvl="1"/>
            <a:r>
              <a:rPr lang="en-US" sz="1800" u="sng" dirty="0" smtClean="0">
                <a:hlinkClick r:id="rId6"/>
              </a:rPr>
              <a:t>https://mentor.ieee.org/802.21/dcn/12/21-12-0126-02-0000-proposed-802-21-1-5c.docx</a:t>
            </a:r>
            <a:endParaRPr lang="en-US" sz="1800" dirty="0" smtClean="0"/>
          </a:p>
          <a:p>
            <a:pPr lvl="1"/>
            <a:r>
              <a:rPr lang="en-US" sz="1800" dirty="0" smtClean="0"/>
              <a:t> </a:t>
            </a:r>
          </a:p>
          <a:p>
            <a:pPr marL="744538" lvl="1" indent="-287338"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744538" lvl="1" indent="-287338" algn="l"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algn="l"/>
            <a:r>
              <a:rPr lang="en-US" sz="2400" dirty="0" smtClean="0"/>
              <a:t> 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609600" y="6477000"/>
            <a:ext cx="990600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</a:t>
            </a:r>
            <a:r>
              <a:rPr lang="en-US" dirty="0" smtClean="0"/>
              <a:t> 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772400" cy="838200"/>
          </a:xfrm>
        </p:spPr>
        <p:txBody>
          <a:bodyPr/>
          <a:lstStyle/>
          <a:p>
            <a:r>
              <a:rPr lang="en-US" sz="4000" dirty="0" smtClean="0"/>
              <a:t>802.21.1 Scope </a:t>
            </a:r>
            <a:r>
              <a:rPr lang="en-US" sz="2000" dirty="0" smtClean="0"/>
              <a:t>(As Submitted on Nov14th)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305800" cy="4419600"/>
          </a:xfrm>
        </p:spPr>
        <p:txBody>
          <a:bodyPr/>
          <a:lstStyle/>
          <a:p>
            <a:r>
              <a:rPr lang="en-US" dirty="0" smtClean="0"/>
              <a:t>5.2: Original: </a:t>
            </a:r>
            <a:r>
              <a:rPr lang="en-US" sz="2800" dirty="0" smtClean="0"/>
              <a:t>This standard defines extensible IEEE 802(R) handover and other services (e.g., discovery) that are used </a:t>
            </a:r>
            <a:r>
              <a:rPr lang="en-US" sz="2800" dirty="0" smtClean="0"/>
              <a:t>in conjunction </a:t>
            </a:r>
            <a:r>
              <a:rPr lang="en-US" sz="2800" dirty="0" smtClean="0"/>
              <a:t>with the Media Independent Services Framework</a:t>
            </a:r>
            <a:r>
              <a:rPr lang="en-US" sz="2800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New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This standard defines extensible IEEE 802(R) handover and other services (e.g., discovery) that are used in conjunction with the Media Independent Services Framework </a:t>
            </a:r>
            <a:r>
              <a:rPr lang="en-US" sz="2800" dirty="0" smtClean="0">
                <a:solidFill>
                  <a:srgbClr val="FF0000"/>
                </a:solidFill>
              </a:rPr>
              <a:t>as proposed in 802.21-revision.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533400" y="64770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Nov 2012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4294967295"/>
          </p:nvPr>
        </p:nvSpPr>
        <p:spPr>
          <a:xfrm>
            <a:off x="7543800" y="6477000"/>
            <a:ext cx="1011495" cy="184666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Subir Das</a:t>
            </a:r>
            <a:r>
              <a:rPr lang="en-GB" dirty="0" smtClean="0"/>
              <a:t>(ACS)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772400" cy="1066800"/>
          </a:xfrm>
        </p:spPr>
        <p:txBody>
          <a:bodyPr/>
          <a:lstStyle/>
          <a:p>
            <a:r>
              <a:rPr lang="en-US" sz="4000" dirty="0" smtClean="0"/>
              <a:t>802.21.1 Scope </a:t>
            </a:r>
            <a:r>
              <a:rPr lang="en-US" sz="2400" dirty="0" smtClean="0"/>
              <a:t>(Additional Feedback received)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305800" cy="4800600"/>
          </a:xfrm>
        </p:spPr>
        <p:txBody>
          <a:bodyPr/>
          <a:lstStyle/>
          <a:p>
            <a:r>
              <a:rPr lang="en-US" dirty="0" smtClean="0"/>
              <a:t>5.2: Submitted: </a:t>
            </a:r>
            <a:r>
              <a:rPr lang="en-US" sz="2800" dirty="0" smtClean="0"/>
              <a:t>This </a:t>
            </a:r>
            <a:r>
              <a:rPr lang="en-US" sz="2800" dirty="0" smtClean="0"/>
              <a:t>standard defines extensible IEEE 802(R) handover and other services (e.g., discovery) that are used in conjunction with the Media Independent Services Framework </a:t>
            </a:r>
            <a:r>
              <a:rPr lang="en-US" sz="2800" dirty="0" smtClean="0">
                <a:solidFill>
                  <a:srgbClr val="FF0000"/>
                </a:solidFill>
              </a:rPr>
              <a:t>as proposed in 802.21-revision</a:t>
            </a:r>
            <a:r>
              <a:rPr lang="en-US" sz="2800" dirty="0" smtClean="0">
                <a:solidFill>
                  <a:srgbClr val="FF0000"/>
                </a:solidFill>
              </a:rPr>
              <a:t>.</a:t>
            </a:r>
            <a:endParaRPr lang="en-US" sz="2800" dirty="0" smtClean="0"/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Revised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This standard defines extensible </a:t>
            </a:r>
            <a:r>
              <a:rPr lang="en-US" sz="2800" strike="sngStrike" dirty="0" smtClean="0">
                <a:solidFill>
                  <a:srgbClr val="FF0000"/>
                </a:solidFill>
              </a:rPr>
              <a:t>IEEE 802(R)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handover and other services (e.g., discovery) that are used in conjunction with the Media Independent Services Framework </a:t>
            </a:r>
            <a:r>
              <a:rPr lang="en-US" sz="2800" dirty="0" smtClean="0">
                <a:solidFill>
                  <a:srgbClr val="FF0000"/>
                </a:solidFill>
              </a:rPr>
              <a:t>as defined </a:t>
            </a:r>
            <a:r>
              <a:rPr lang="en-US" sz="2800" strike="sngStrike" dirty="0" smtClean="0">
                <a:solidFill>
                  <a:srgbClr val="FF0000"/>
                </a:solidFill>
              </a:rPr>
              <a:t>proposed </a:t>
            </a:r>
            <a:r>
              <a:rPr lang="en-US" sz="2800" dirty="0" smtClean="0">
                <a:solidFill>
                  <a:srgbClr val="FF0000"/>
                </a:solidFill>
              </a:rPr>
              <a:t>in </a:t>
            </a:r>
            <a:r>
              <a:rPr lang="en-US" sz="2800" strike="sngStrike" dirty="0" smtClean="0">
                <a:solidFill>
                  <a:srgbClr val="FF0000"/>
                </a:solidFill>
              </a:rPr>
              <a:t>802.21-revision</a:t>
            </a:r>
            <a:r>
              <a:rPr lang="en-US" sz="2800" dirty="0" smtClean="0">
                <a:solidFill>
                  <a:srgbClr val="FF0000"/>
                </a:solidFill>
              </a:rPr>
              <a:t> IEEE Std 802.21.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457200" y="64770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Nov 2012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4294967295"/>
          </p:nvPr>
        </p:nvSpPr>
        <p:spPr>
          <a:xfrm>
            <a:off x="7543800" y="6477000"/>
            <a:ext cx="1011495" cy="184666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Subir Das</a:t>
            </a:r>
            <a:r>
              <a:rPr lang="en-GB" dirty="0" smtClean="0"/>
              <a:t>(ACS)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772400" cy="1066800"/>
          </a:xfrm>
        </p:spPr>
        <p:txBody>
          <a:bodyPr/>
          <a:lstStyle/>
          <a:p>
            <a:r>
              <a:rPr lang="en-US" sz="4000" dirty="0" smtClean="0"/>
              <a:t>802.21.1  New Scope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305800" cy="4343400"/>
          </a:xfrm>
        </p:spPr>
        <p:txBody>
          <a:bodyPr/>
          <a:lstStyle/>
          <a:p>
            <a:r>
              <a:rPr lang="en-US" dirty="0" smtClean="0"/>
              <a:t>5.2: Original: </a:t>
            </a:r>
            <a:r>
              <a:rPr lang="en-US" sz="2800" dirty="0" smtClean="0"/>
              <a:t>This standard defines extensible IEEE 802(R) handover and other services (e.g., discovery) that are used </a:t>
            </a:r>
            <a:r>
              <a:rPr lang="en-US" sz="2800" dirty="0" smtClean="0"/>
              <a:t>in conjunction </a:t>
            </a:r>
            <a:r>
              <a:rPr lang="en-US" sz="2800" dirty="0" smtClean="0"/>
              <a:t>with the Media Independent Services Framework</a:t>
            </a:r>
            <a:r>
              <a:rPr lang="en-US" sz="2800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New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This standard defines extensible </a:t>
            </a:r>
            <a:r>
              <a:rPr lang="en-US" sz="2800" dirty="0" smtClean="0"/>
              <a:t>handover </a:t>
            </a:r>
            <a:r>
              <a:rPr lang="en-US" sz="2800" dirty="0" smtClean="0"/>
              <a:t>and other services (e.g., discovery) that are used in conjunction with the Media Independent Services Framework as defined </a:t>
            </a:r>
            <a:r>
              <a:rPr lang="en-US" sz="2800" dirty="0" smtClean="0"/>
              <a:t>in IEEE </a:t>
            </a:r>
            <a:r>
              <a:rPr lang="en-US" sz="2800" dirty="0" smtClean="0"/>
              <a:t>Std 802.21</a:t>
            </a:r>
            <a:r>
              <a:rPr lang="en-US" sz="2800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4294967295"/>
          </p:nvPr>
        </p:nvSpPr>
        <p:spPr>
          <a:xfrm>
            <a:off x="533400" y="6477000"/>
            <a:ext cx="1874823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Nov 2012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4294967295"/>
          </p:nvPr>
        </p:nvSpPr>
        <p:spPr>
          <a:xfrm>
            <a:off x="7543800" y="6477000"/>
            <a:ext cx="1011495" cy="184666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Subir Das</a:t>
            </a:r>
            <a:r>
              <a:rPr lang="en-GB" dirty="0" smtClean="0"/>
              <a:t>(ACS)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6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685800"/>
          </a:xfrm>
        </p:spPr>
        <p:txBody>
          <a:bodyPr/>
          <a:lstStyle/>
          <a:p>
            <a:r>
              <a:rPr lang="en-US" dirty="0" smtClean="0"/>
              <a:t>P802.21 WG 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04800" y="1644134"/>
            <a:ext cx="8686800" cy="434029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GB" sz="2400" dirty="0">
                <a:ea typeface="PMingLiU" charset="-120"/>
              </a:rPr>
              <a:t>Move to authorize the </a:t>
            </a:r>
            <a:r>
              <a:rPr lang="en-GB" sz="2400" dirty="0" smtClean="0">
                <a:ea typeface="PMingLiU" charset="-120"/>
              </a:rPr>
              <a:t>802.21 </a:t>
            </a:r>
            <a:r>
              <a:rPr lang="en-GB" sz="2400" dirty="0">
                <a:ea typeface="PMingLiU" charset="-120"/>
              </a:rPr>
              <a:t>WG Chair to make a motion to the IEEE 802 Executive Committee </a:t>
            </a:r>
            <a:r>
              <a:rPr lang="en-GB" sz="2400" dirty="0" smtClean="0">
                <a:ea typeface="PMingLiU" charset="-120"/>
              </a:rPr>
              <a:t>for approval </a:t>
            </a:r>
            <a:r>
              <a:rPr lang="en-GB" sz="2400" dirty="0">
                <a:ea typeface="PMingLiU" charset="-120"/>
              </a:rPr>
              <a:t>to forward the </a:t>
            </a:r>
            <a:r>
              <a:rPr lang="en-GB" sz="2400" dirty="0" smtClean="0">
                <a:ea typeface="PMingLiU" charset="-120"/>
              </a:rPr>
              <a:t>IEEE P802.21-revision and IEEE P802.21.1 PARs </a:t>
            </a:r>
            <a:r>
              <a:rPr lang="en-GB" sz="2400" dirty="0" smtClean="0">
                <a:ea typeface="PMingLiU" charset="-120"/>
              </a:rPr>
              <a:t>to the IEEE-SA </a:t>
            </a:r>
            <a:r>
              <a:rPr lang="en-GB" sz="2400" dirty="0" err="1" smtClean="0">
                <a:ea typeface="PMingLiU" charset="-120"/>
              </a:rPr>
              <a:t>NesCom</a:t>
            </a:r>
            <a:endParaRPr lang="en-GB" sz="24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</a:t>
            </a:r>
            <a:r>
              <a:rPr lang="en-US" sz="2000" dirty="0" smtClean="0">
                <a:ea typeface="PMingLiU" charset="-120"/>
              </a:rPr>
              <a:t>: Yoshihiro Ohba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Second</a:t>
            </a:r>
            <a:r>
              <a:rPr lang="en-US" sz="2000" dirty="0" smtClean="0">
                <a:ea typeface="PMingLiU" charset="-120"/>
              </a:rPr>
              <a:t>: Anthony Chan </a:t>
            </a:r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For: </a:t>
            </a:r>
            <a:r>
              <a:rPr lang="en-US" altLang="zh-HK" sz="2000" dirty="0" smtClean="0">
                <a:ea typeface="PMingLiU" charset="-120"/>
              </a:rPr>
              <a:t>13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Against</a:t>
            </a:r>
            <a:r>
              <a:rPr lang="en-US" altLang="zh-HK" sz="2000" dirty="0" smtClean="0">
                <a:ea typeface="PMingLiU" charset="-120"/>
              </a:rPr>
              <a:t>: </a:t>
            </a:r>
            <a:r>
              <a:rPr lang="en-US" altLang="zh-HK" sz="2000" dirty="0" smtClean="0">
                <a:ea typeface="PMingLiU" charset="-120"/>
              </a:rPr>
              <a:t>0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Abstain</a:t>
            </a:r>
            <a:r>
              <a:rPr lang="en-US" altLang="zh-HK" sz="2000" dirty="0" smtClean="0">
                <a:ea typeface="PMingLiU" charset="-120"/>
              </a:rPr>
              <a:t>:  </a:t>
            </a:r>
            <a:r>
              <a:rPr lang="en-US" altLang="zh-HK" sz="2000" dirty="0" smtClean="0">
                <a:ea typeface="PMingLiU" charset="-120"/>
              </a:rPr>
              <a:t>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Motion  </a:t>
            </a:r>
            <a:r>
              <a:rPr lang="en-US" altLang="zh-HK" sz="2000" dirty="0" smtClean="0">
                <a:ea typeface="PMingLiU" charset="-120"/>
              </a:rPr>
              <a:t> passes </a:t>
            </a:r>
            <a:endParaRPr lang="en-US" altLang="zh-HK" sz="4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7467600" y="6553200"/>
            <a:ext cx="528637" cy="182562"/>
          </a:xfrm>
        </p:spPr>
        <p:txBody>
          <a:bodyPr/>
          <a:lstStyle/>
          <a:p>
            <a:pPr lvl="0">
              <a:defRPr/>
            </a:pPr>
            <a:r>
              <a:rPr lang="en-US" dirty="0" smtClean="0"/>
              <a:t>Subir Das, Chair, IEEE 802.21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609600" y="6477000"/>
            <a:ext cx="990600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</a:t>
            </a:r>
            <a:r>
              <a:rPr lang="en-US" dirty="0" smtClean="0"/>
              <a:t>  </a:t>
            </a:r>
            <a:r>
              <a:rPr lang="en-US" dirty="0" smtClean="0"/>
              <a:t>2012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51054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/>
              <a:t>EC  </a:t>
            </a:r>
            <a:r>
              <a:rPr lang="en-US" dirty="0" smtClean="0"/>
              <a:t>Approval to forward the IEEE </a:t>
            </a:r>
            <a:r>
              <a:rPr lang="en-US" dirty="0" smtClean="0"/>
              <a:t>P802.21-revision and IEEE P802.21.1 PARs </a:t>
            </a:r>
            <a:r>
              <a:rPr lang="en-US" dirty="0" smtClean="0"/>
              <a:t>to the IEEE SA </a:t>
            </a:r>
            <a:r>
              <a:rPr lang="en-US" dirty="0" err="1" smtClean="0"/>
              <a:t>NesCom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sz="24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400" dirty="0" smtClean="0"/>
              <a:t>Move</a:t>
            </a:r>
            <a:r>
              <a:rPr lang="en-US" sz="2400" dirty="0" smtClean="0"/>
              <a:t>: Subir Das                 </a:t>
            </a:r>
          </a:p>
          <a:p>
            <a:pPr marL="0" lvl="0" indent="0" eaLnBrk="1" hangingPunct="1">
              <a:buNone/>
              <a:defRPr/>
            </a:pPr>
            <a:r>
              <a:rPr lang="en-US" sz="2400" dirty="0" smtClean="0"/>
              <a:t>Second: </a:t>
            </a:r>
            <a:r>
              <a:rPr lang="en-US" sz="2400" dirty="0" smtClean="0"/>
              <a:t> Bob Heile</a:t>
            </a:r>
            <a:endParaRPr lang="en-US" sz="2400" dirty="0" smtClean="0"/>
          </a:p>
          <a:p>
            <a:pPr marL="0" indent="0" eaLnBrk="1" hangingPunct="1">
              <a:buFontTx/>
              <a:buNone/>
              <a:defRPr/>
            </a:pPr>
            <a:endParaRPr lang="en-US" sz="24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For</a:t>
            </a:r>
            <a:r>
              <a:rPr lang="en-US" sz="2000" dirty="0" smtClean="0"/>
              <a:t>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Against: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Abstain: </a:t>
            </a:r>
          </a:p>
          <a:p>
            <a:pPr eaLnBrk="1" hangingPunct="1">
              <a:buFontTx/>
              <a:buNone/>
              <a:defRPr/>
            </a:pPr>
            <a:endParaRPr lang="en-US" sz="2000" dirty="0" smtClean="0"/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Motion  </a:t>
            </a:r>
            <a:endParaRPr lang="en-US" sz="2400" dirty="0" smtClean="0"/>
          </a:p>
        </p:txBody>
      </p:sp>
      <p:sp>
        <p:nvSpPr>
          <p:cNvPr id="24581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F01696C-E1DA-4A0E-83F2-BD9DA8585A50}" type="slidenum">
              <a:rPr lang="en-US" sz="1200" b="0">
                <a:solidFill>
                  <a:schemeClr val="tx1"/>
                </a:solidFill>
              </a:rPr>
              <a:pPr/>
              <a:t>7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229600" cy="762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EC Motion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  <p:sp>
        <p:nvSpPr>
          <p:cNvPr id="8" name="Date Placeholder 8"/>
          <p:cNvSpPr txBox="1">
            <a:spLocks/>
          </p:cNvSpPr>
          <p:nvPr/>
        </p:nvSpPr>
        <p:spPr>
          <a:xfrm>
            <a:off x="609600" y="6477000"/>
            <a:ext cx="990600" cy="2159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Nov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2012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.11PowerPointTemplate-Landscape">
  <a:themeElements>
    <a:clrScheme name="802.11PowerPointTemplate-Landscape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802.11PowerPointTemplate-Landscap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.11PowerPointTemplate-Landscap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.11PowerPointTemplate-Landscap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Settings\PaulLambert.WOODSIDENET\My Documents\references\IEEE\templates\802.11PowerPointTemplate-Landscape.pot</Template>
  <TotalTime>41217</TotalTime>
  <Words>451</Words>
  <Application>Microsoft Office PowerPoint</Application>
  <PresentationFormat>On-screen Show (4:3)</PresentationFormat>
  <Paragraphs>86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802.11PowerPointTemplate-Landscape</vt:lpstr>
      <vt:lpstr>1_Custom Design</vt:lpstr>
      <vt:lpstr>2_Custom Design</vt:lpstr>
      <vt:lpstr>3_Custom Design</vt:lpstr>
      <vt:lpstr>Custom Design</vt:lpstr>
      <vt:lpstr>Slide 1</vt:lpstr>
      <vt:lpstr>Summary </vt:lpstr>
      <vt:lpstr>802.21.1 Scope (As Submitted on Nov14th)</vt:lpstr>
      <vt:lpstr>802.21.1 Scope (Additional Feedback received)</vt:lpstr>
      <vt:lpstr>802.21.1  New Scope </vt:lpstr>
      <vt:lpstr>P802.21 WG Motion</vt:lpstr>
      <vt:lpstr>EC Motion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802.21 Opening Session</dc:title>
  <dc:creator>Subir Das</dc:creator>
  <cp:lastModifiedBy>subir Das</cp:lastModifiedBy>
  <cp:revision>507</cp:revision>
  <cp:lastPrinted>1998-02-10T13:28:06Z</cp:lastPrinted>
  <dcterms:created xsi:type="dcterms:W3CDTF">2002-07-08T22:03:28Z</dcterms:created>
  <dcterms:modified xsi:type="dcterms:W3CDTF">2012-11-16T03:12:46Z</dcterms:modified>
</cp:coreProperties>
</file>