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3">
  <p:sldMasterIdLst>
    <p:sldMasterId id="2147483648" r:id="rId1"/>
    <p:sldMasterId id="2147483866" r:id="rId2"/>
    <p:sldMasterId id="2147483878" r:id="rId3"/>
    <p:sldMasterId id="2147483890" r:id="rId4"/>
    <p:sldMasterId id="2147483734" r:id="rId5"/>
  </p:sldMasterIdLst>
  <p:notesMasterIdLst>
    <p:notesMasterId r:id="rId11"/>
  </p:notesMasterIdLst>
  <p:handoutMasterIdLst>
    <p:handoutMasterId r:id="rId12"/>
  </p:handoutMasterIdLst>
  <p:sldIdLst>
    <p:sldId id="413" r:id="rId6"/>
    <p:sldId id="458" r:id="rId7"/>
    <p:sldId id="459" r:id="rId8"/>
    <p:sldId id="460" r:id="rId9"/>
    <p:sldId id="461" r:id="rId10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00CC99"/>
    <a:srgbClr val="66CCFF"/>
    <a:srgbClr val="66FF66"/>
    <a:srgbClr val="66FF99"/>
    <a:srgbClr val="FFBBBB"/>
    <a:srgbClr val="FF8D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7" autoAdjust="0"/>
    <p:restoredTop sz="86522" autoAdjust="0"/>
  </p:normalViewPr>
  <p:slideViewPr>
    <p:cSldViewPr>
      <p:cViewPr varScale="1">
        <p:scale>
          <a:sx n="79" d="100"/>
          <a:sy n="79" d="100"/>
        </p:scale>
        <p:origin x="-13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2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12" y="-108"/>
      </p:cViewPr>
      <p:guideLst>
        <p:guide orient="horz" pos="2923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dirty="0"/>
              <a:t>doc.: IEEE 802.21-02/xxxr0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4625"/>
            <a:ext cx="14319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/>
              <a:t>Month XX, XXXX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3113" y="8982075"/>
            <a:ext cx="4651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/>
              <a:t>XXXX, His Company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5442440B-091D-401F-885A-37C149E1FF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dirty="0"/>
              <a:t>doc.: IEEE 802.21-02/xxxr0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9400" y="8985250"/>
            <a:ext cx="9223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>
              <a:defRPr/>
            </a:pPr>
            <a:r>
              <a:rPr lang="en-US"/>
              <a:t>XXXX, His Company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77862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04900" y="677863"/>
            <a:ext cx="4625975" cy="3468687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891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doc.: IEEE 802.21-02/xxxr0</a:t>
            </a:r>
          </a:p>
        </p:txBody>
      </p:sp>
      <p:sp>
        <p:nvSpPr>
          <p:cNvPr id="38917" name="Date Placeholder 4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Month 20xx</a:t>
            </a:r>
          </a:p>
        </p:txBody>
      </p:sp>
      <p:sp>
        <p:nvSpPr>
          <p:cNvPr id="38918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/>
              <a:t>XXXX, His Company</a:t>
            </a:r>
          </a:p>
        </p:txBody>
      </p:sp>
      <p:sp>
        <p:nvSpPr>
          <p:cNvPr id="38919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Page </a:t>
            </a:r>
            <a:fld id="{9ADD8F5F-B7E5-4B0C-9D30-C37ACEF62728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77000"/>
            <a:ext cx="1295400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A1EC890-31EC-487D-AA60-02B691D82D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1295400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519437-B6E0-45D2-ADBE-CED11A232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31B28D-59C5-4D92-A491-E66C7A6F60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22C443-5D96-4DE7-99CD-7C5E19B8A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955A4B1-4EFB-4DEF-816B-559E5062D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25E2F7-1D07-407B-992F-AC7D28176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74FAE21-1B12-43B9-9130-C41EEF43A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5E68F9D-EE77-4604-80A2-5FFC8BC132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BBCC7-F472-4271-BB1B-1A8EC1372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90285-F893-4790-A724-96E45CA15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87D7D-18D4-4AC8-B10F-B8A600454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65D2E-6FA3-4BB9-988F-6FBC2B61D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5C69D-B6EE-44D1-87BC-41A786391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405D2-4AE7-473C-8F39-C4B4E0701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E1F64-50B1-418F-962C-B808F147E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23493-D78E-476E-ADFE-FC7DA5174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CBDE478-540A-4533-B630-5289DA16E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10AF9-D278-49BA-91C2-3547396931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15F29-A17C-4417-B3CB-615080527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AC610-B033-4125-93E1-31603498A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3DACD2F-9786-486C-9E92-757D70B8C5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219200" cy="21272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1150" y="6475413"/>
            <a:ext cx="194945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5EAE60E-B8AB-4C07-8727-0B4A640A8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77000"/>
            <a:ext cx="1371600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AE6C48-FC0E-4C0A-A7D2-A12BE0BB3F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802logo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382000" y="60325"/>
            <a:ext cx="7540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3" descr="smllieee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6200" y="57150"/>
            <a:ext cx="7540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11950" y="6475413"/>
            <a:ext cx="18986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286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3D7A4F0-0FCF-4224-B81A-51E9E7009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609600" y="6096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64" r:id="rId2"/>
    <p:sldLayoutId id="2147483865" r:id="rId3"/>
    <p:sldLayoutId id="2147483862" r:id="rId4"/>
    <p:sldLayoutId id="2147483863" r:id="rId5"/>
    <p:sldLayoutId id="2147483837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  <p:sldLayoutId id="2147483857" r:id="rId14"/>
    <p:sldLayoutId id="2147483858" r:id="rId15"/>
    <p:sldLayoutId id="2147483859" r:id="rId16"/>
    <p:sldLayoutId id="2147483860" r:id="rId17"/>
    <p:sldLayoutId id="2147483861" r:id="rId18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79E6CA-7F7D-4CC3-86DB-B6301A399B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seite-mif-cm-00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066800"/>
            <a:ext cx="7848600" cy="3505200"/>
          </a:xfrm>
        </p:spPr>
        <p:txBody>
          <a:bodyPr/>
          <a:lstStyle/>
          <a:p>
            <a:r>
              <a:rPr lang="en-US" altLang="ja-JP" sz="4000" dirty="0" smtClean="0">
                <a:ea typeface="ＭＳ Ｐゴシック" pitchFamily="50" charset="-128"/>
              </a:rPr>
              <a:t/>
            </a:r>
            <a:br>
              <a:rPr lang="en-US" altLang="ja-JP" sz="4000" dirty="0" smtClean="0">
                <a:ea typeface="ＭＳ Ｐゴシック" pitchFamily="50" charset="-128"/>
              </a:rPr>
            </a:br>
            <a:r>
              <a:rPr lang="en-US" altLang="ja-JP" sz="4000" dirty="0" smtClean="0">
                <a:ea typeface="ＭＳ Ｐゴシック" pitchFamily="50" charset="-128"/>
              </a:rPr>
              <a:t/>
            </a:r>
            <a:br>
              <a:rPr lang="en-US" altLang="ja-JP" sz="4000" dirty="0" smtClean="0">
                <a:ea typeface="ＭＳ Ｐゴシック" pitchFamily="50" charset="-128"/>
              </a:rPr>
            </a:br>
            <a:r>
              <a:rPr lang="en-US" altLang="ja-JP" sz="4000" dirty="0" smtClean="0">
                <a:ea typeface="ＭＳ Ｐゴシック" pitchFamily="50" charset="-128"/>
              </a:rPr>
              <a:t>Overview and Status of MIF API Connection Manager discussions related to 802.21</a:t>
            </a:r>
            <a:r>
              <a:rPr lang="en-US" altLang="ja-JP" sz="5400" b="1" dirty="0" smtClean="0">
                <a:ea typeface="ＭＳ Ｐゴシック" pitchFamily="50" charset="-128"/>
              </a:rPr>
              <a:t/>
            </a:r>
            <a:br>
              <a:rPr lang="en-US" altLang="ja-JP" sz="5400" b="1" dirty="0" smtClean="0">
                <a:ea typeface="ＭＳ Ｐゴシック" pitchFamily="50" charset="-128"/>
              </a:rPr>
            </a:br>
            <a:r>
              <a:rPr lang="en-US" sz="5400" b="1" dirty="0" smtClean="0">
                <a:latin typeface="Arial" charset="0"/>
              </a:rPr>
              <a:t> </a:t>
            </a:r>
            <a:br>
              <a:rPr lang="en-US" sz="5400" b="1" dirty="0" smtClean="0">
                <a:latin typeface="Arial" charset="0"/>
              </a:rPr>
            </a:br>
            <a:endParaRPr lang="en-US" sz="3200" b="1" dirty="0" smtClean="0">
              <a:latin typeface="Arial" charset="0"/>
            </a:endParaRPr>
          </a:p>
        </p:txBody>
      </p:sp>
      <p:sp>
        <p:nvSpPr>
          <p:cNvPr id="5" name="Date Placeholder 6"/>
          <p:cNvSpPr txBox="1">
            <a:spLocks/>
          </p:cNvSpPr>
          <p:nvPr/>
        </p:nvSpPr>
        <p:spPr bwMode="auto">
          <a:xfrm>
            <a:off x="472830" y="6477000"/>
            <a:ext cx="103554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November  2012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idx="4294967295"/>
          </p:nvPr>
        </p:nvSpPr>
        <p:spPr>
          <a:xfrm>
            <a:off x="6480876" y="6475413"/>
            <a:ext cx="2061462" cy="184666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Juan Carlos Zuniga (</a:t>
            </a:r>
            <a:r>
              <a:rPr lang="en-GB" dirty="0" err="1" smtClean="0"/>
              <a:t>InterDigital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838200"/>
            <a:ext cx="8135938" cy="712788"/>
          </a:xfrm>
        </p:spPr>
        <p:txBody>
          <a:bodyPr/>
          <a:lstStyle/>
          <a:p>
            <a:pPr eaLnBrk="1" hangingPunct="1"/>
            <a:r>
              <a:rPr lang="en-US" altLang="zh-CN" sz="4000" dirty="0" smtClean="0"/>
              <a:t>MIF API Connection Manager Considerations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187450" y="1700213"/>
            <a:ext cx="7042150" cy="30241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400" dirty="0" smtClean="0"/>
              <a:t>Draft: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400" dirty="0" smtClean="0">
                <a:hlinkClick r:id="rId2"/>
              </a:rPr>
              <a:t>http://tools.ietf.org/html/draft-seite-mif-cm-00</a:t>
            </a:r>
            <a:endParaRPr lang="en-US" altLang="zh-CN" sz="2400" dirty="0" smtClean="0"/>
          </a:p>
          <a:p>
            <a:pPr eaLnBrk="1" hangingPunct="1">
              <a:lnSpc>
                <a:spcPct val="90000"/>
              </a:lnSpc>
            </a:pPr>
            <a:endParaRPr lang="en-US" altLang="zh-CN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zh-CN" sz="2400" dirty="0" smtClean="0"/>
              <a:t>The internet-draft defines a set of functionalities required by a generic Connection Manager (CM) from the MIF API being defined in IETF, to present a coherent </a:t>
            </a:r>
            <a:r>
              <a:rPr lang="en-US" altLang="zh-CN" sz="2400" dirty="0" err="1" smtClean="0"/>
              <a:t>behaviour</a:t>
            </a:r>
            <a:r>
              <a:rPr lang="en-US" altLang="zh-CN" sz="2400" dirty="0" smtClean="0"/>
              <a:t> over different devices and  platforms with multiple interfaces (MIF)</a:t>
            </a:r>
          </a:p>
          <a:p>
            <a:pPr eaLnBrk="1" hangingPunct="1">
              <a:lnSpc>
                <a:spcPct val="90000"/>
              </a:lnSpc>
            </a:pPr>
            <a:endParaRPr lang="en-US" altLang="zh-CN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zh-CN" sz="2400" dirty="0" smtClean="0"/>
              <a:t>An informative section describes the set of 802.21 functions that relate to the functionalities described before</a:t>
            </a:r>
            <a:endParaRPr lang="en-US" altLang="zh-CN" sz="2400" dirty="0" smtClean="0"/>
          </a:p>
          <a:p>
            <a:pPr eaLnBrk="1" hangingPunct="1">
              <a:lnSpc>
                <a:spcPct val="90000"/>
              </a:lnSpc>
            </a:pPr>
            <a:endParaRPr lang="en-US" altLang="zh-CN" sz="2400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idx="4294967295"/>
          </p:nvPr>
        </p:nvSpPr>
        <p:spPr>
          <a:xfrm>
            <a:off x="6480876" y="6475413"/>
            <a:ext cx="2061462" cy="184666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Juan Carlos Zuniga (</a:t>
            </a:r>
            <a:r>
              <a:rPr lang="en-GB" dirty="0" err="1" smtClean="0"/>
              <a:t>InterDigital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2400" cy="1066800"/>
          </a:xfrm>
        </p:spPr>
        <p:txBody>
          <a:bodyPr/>
          <a:lstStyle/>
          <a:p>
            <a:r>
              <a:rPr lang="en-US" dirty="0" smtClean="0"/>
              <a:t>MIF API Framework (with CM)</a:t>
            </a:r>
          </a:p>
        </p:txBody>
      </p:sp>
      <p:sp>
        <p:nvSpPr>
          <p:cNvPr id="25" name="Rectangle 57"/>
          <p:cNvSpPr>
            <a:spLocks noChangeArrowheads="1"/>
          </p:cNvSpPr>
          <p:nvPr/>
        </p:nvSpPr>
        <p:spPr bwMode="auto">
          <a:xfrm>
            <a:off x="2971800" y="3200400"/>
            <a:ext cx="1600200" cy="503237"/>
          </a:xfrm>
          <a:prstGeom prst="rect">
            <a:avLst/>
          </a:prstGeom>
          <a:solidFill>
            <a:srgbClr val="0070C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 dirty="0" smtClean="0">
                <a:solidFill>
                  <a:schemeClr val="bg1"/>
                </a:solidFill>
                <a:ea typeface="MS PGothic"/>
                <a:cs typeface="MS PGothic"/>
              </a:rPr>
              <a:t>MIF API</a:t>
            </a:r>
            <a:endParaRPr lang="en-GB" sz="2000" dirty="0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29" name="Rectangle 59"/>
          <p:cNvSpPr>
            <a:spLocks noChangeArrowheads="1"/>
          </p:cNvSpPr>
          <p:nvPr/>
        </p:nvSpPr>
        <p:spPr bwMode="auto">
          <a:xfrm>
            <a:off x="4876800" y="1524001"/>
            <a:ext cx="2514600" cy="533399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Application</a:t>
            </a:r>
            <a:endParaRPr lang="en-GB" sz="1600" dirty="0">
              <a:latin typeface="Arial" charset="0"/>
            </a:endParaRPr>
          </a:p>
        </p:txBody>
      </p:sp>
      <p:sp>
        <p:nvSpPr>
          <p:cNvPr id="32" name="Rectangle 80"/>
          <p:cNvSpPr>
            <a:spLocks noChangeArrowheads="1"/>
          </p:cNvSpPr>
          <p:nvPr/>
        </p:nvSpPr>
        <p:spPr bwMode="auto">
          <a:xfrm>
            <a:off x="2057400" y="5513389"/>
            <a:ext cx="873125" cy="5826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800" dirty="0" smtClean="0">
                <a:ea typeface="MS PGothic"/>
                <a:cs typeface="MS PGothic"/>
              </a:rPr>
              <a:t>IF1</a:t>
            </a:r>
            <a:endParaRPr lang="en-GB" sz="1800" dirty="0">
              <a:ea typeface="MS PGothic"/>
              <a:cs typeface="MS PGothic"/>
            </a:endParaRPr>
          </a:p>
        </p:txBody>
      </p:sp>
      <p:sp>
        <p:nvSpPr>
          <p:cNvPr id="33" name="Rectangle 80"/>
          <p:cNvSpPr>
            <a:spLocks noChangeArrowheads="1"/>
          </p:cNvSpPr>
          <p:nvPr/>
        </p:nvSpPr>
        <p:spPr bwMode="auto">
          <a:xfrm>
            <a:off x="3241675" y="5513389"/>
            <a:ext cx="873125" cy="582612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800" dirty="0" smtClean="0">
                <a:ea typeface="MS PGothic"/>
                <a:cs typeface="MS PGothic"/>
              </a:rPr>
              <a:t>IF2</a:t>
            </a:r>
            <a:endParaRPr lang="en-GB" sz="1800" dirty="0">
              <a:ea typeface="MS PGothic"/>
              <a:cs typeface="MS PGothic"/>
            </a:endParaRPr>
          </a:p>
        </p:txBody>
      </p:sp>
      <p:sp>
        <p:nvSpPr>
          <p:cNvPr id="34" name="Rectangle 80"/>
          <p:cNvSpPr>
            <a:spLocks noChangeArrowheads="1"/>
          </p:cNvSpPr>
          <p:nvPr/>
        </p:nvSpPr>
        <p:spPr bwMode="auto">
          <a:xfrm>
            <a:off x="6365875" y="5513389"/>
            <a:ext cx="873125" cy="582612"/>
          </a:xfrm>
          <a:prstGeom prst="rect">
            <a:avLst/>
          </a:prstGeom>
          <a:solidFill>
            <a:srgbClr val="D4D27A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800" dirty="0" err="1" smtClean="0">
                <a:latin typeface="Arial" charset="0"/>
              </a:rPr>
              <a:t>IFn</a:t>
            </a:r>
            <a:endParaRPr lang="en-GB" sz="1800" dirty="0">
              <a:latin typeface="Arial" charset="0"/>
            </a:endParaRPr>
          </a:p>
        </p:txBody>
      </p:sp>
      <p:sp>
        <p:nvSpPr>
          <p:cNvPr id="37" name="34 CuadroTexto"/>
          <p:cNvSpPr txBox="1">
            <a:spLocks noChangeArrowheads="1"/>
          </p:cNvSpPr>
          <p:nvPr/>
        </p:nvSpPr>
        <p:spPr bwMode="auto">
          <a:xfrm>
            <a:off x="5032316" y="5334000"/>
            <a:ext cx="80021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GB" sz="4800" dirty="0">
                <a:ea typeface="MS PGothic"/>
                <a:cs typeface="MS PGothic"/>
              </a:rPr>
              <a:t>…</a:t>
            </a:r>
          </a:p>
        </p:txBody>
      </p:sp>
      <p:sp>
        <p:nvSpPr>
          <p:cNvPr id="30" name="Rectangle 59"/>
          <p:cNvSpPr>
            <a:spLocks noChangeArrowheads="1"/>
          </p:cNvSpPr>
          <p:nvPr/>
        </p:nvSpPr>
        <p:spPr bwMode="auto">
          <a:xfrm>
            <a:off x="4876800" y="3200400"/>
            <a:ext cx="25146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Communications API</a:t>
            </a:r>
            <a:endParaRPr lang="en-GB" sz="1600" dirty="0">
              <a:latin typeface="Arial" charset="0"/>
            </a:endParaRPr>
          </a:p>
        </p:txBody>
      </p:sp>
      <p:sp>
        <p:nvSpPr>
          <p:cNvPr id="38" name="Rectangle 59"/>
          <p:cNvSpPr>
            <a:spLocks noChangeArrowheads="1"/>
          </p:cNvSpPr>
          <p:nvPr/>
        </p:nvSpPr>
        <p:spPr bwMode="auto">
          <a:xfrm>
            <a:off x="1828800" y="4724400"/>
            <a:ext cx="56388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Network Link API</a:t>
            </a:r>
            <a:endParaRPr lang="en-GB" sz="1600" dirty="0">
              <a:latin typeface="Arial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3733800" y="28956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6096000" y="2057400"/>
            <a:ext cx="0" cy="1143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7" name="Straight Arrow Connector 56"/>
          <p:cNvCxnSpPr>
            <a:endCxn id="32" idx="0"/>
          </p:cNvCxnSpPr>
          <p:nvPr/>
        </p:nvCxnSpPr>
        <p:spPr bwMode="auto">
          <a:xfrm flipH="1">
            <a:off x="2493963" y="5257800"/>
            <a:ext cx="14287" cy="2555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3" name="Straight Arrow Connector 62"/>
          <p:cNvCxnSpPr>
            <a:endCxn id="33" idx="0"/>
          </p:cNvCxnSpPr>
          <p:nvPr/>
        </p:nvCxnSpPr>
        <p:spPr bwMode="auto">
          <a:xfrm>
            <a:off x="3657600" y="5257800"/>
            <a:ext cx="20638" cy="2555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5" name="Straight Arrow Connector 64"/>
          <p:cNvCxnSpPr>
            <a:endCxn id="34" idx="0"/>
          </p:cNvCxnSpPr>
          <p:nvPr/>
        </p:nvCxnSpPr>
        <p:spPr bwMode="auto">
          <a:xfrm>
            <a:off x="6781800" y="5257800"/>
            <a:ext cx="20638" cy="2555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6" name="Rectangle 59"/>
          <p:cNvSpPr>
            <a:spLocks noChangeArrowheads="1"/>
          </p:cNvSpPr>
          <p:nvPr/>
        </p:nvSpPr>
        <p:spPr bwMode="auto">
          <a:xfrm>
            <a:off x="1905000" y="2362200"/>
            <a:ext cx="26670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Connection Manager</a:t>
            </a:r>
            <a:endParaRPr lang="en-GB" sz="1600" dirty="0">
              <a:latin typeface="Arial" charset="0"/>
            </a:endParaRPr>
          </a:p>
        </p:txBody>
      </p:sp>
      <p:cxnSp>
        <p:nvCxnSpPr>
          <p:cNvPr id="70" name="Straight Arrow Connector 69"/>
          <p:cNvCxnSpPr/>
          <p:nvPr/>
        </p:nvCxnSpPr>
        <p:spPr bwMode="auto">
          <a:xfrm>
            <a:off x="4191000" y="3733800"/>
            <a:ext cx="0" cy="9906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72" name="Rectangle 59"/>
          <p:cNvSpPr>
            <a:spLocks noChangeArrowheads="1"/>
          </p:cNvSpPr>
          <p:nvPr/>
        </p:nvSpPr>
        <p:spPr bwMode="auto">
          <a:xfrm>
            <a:off x="1905000" y="1524000"/>
            <a:ext cx="26670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Policies</a:t>
            </a:r>
            <a:endParaRPr lang="en-GB" sz="1600" dirty="0">
              <a:latin typeface="Arial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3276600" y="20574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5" name="Rectangle 59"/>
          <p:cNvSpPr>
            <a:spLocks noChangeArrowheads="1"/>
          </p:cNvSpPr>
          <p:nvPr/>
        </p:nvSpPr>
        <p:spPr bwMode="auto">
          <a:xfrm>
            <a:off x="1905000" y="4343400"/>
            <a:ext cx="1981200" cy="457200"/>
          </a:xfrm>
          <a:prstGeom prst="rect">
            <a:avLst/>
          </a:prstGeom>
          <a:solidFill>
            <a:srgbClr val="92D050">
              <a:alpha val="63000"/>
            </a:srgb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solidFill>
                  <a:schemeClr val="tx2"/>
                </a:solidFill>
                <a:latin typeface="Arial" charset="0"/>
              </a:rPr>
              <a:t>OS API (Kernel)</a:t>
            </a:r>
            <a:endParaRPr lang="en-GB" sz="1600" dirty="0">
              <a:solidFill>
                <a:schemeClr val="tx2"/>
              </a:solidFill>
              <a:latin typeface="Arial" charset="0"/>
            </a:endParaRPr>
          </a:p>
        </p:txBody>
      </p:sp>
      <p:cxnSp>
        <p:nvCxnSpPr>
          <p:cNvPr id="56" name="Straight Arrow Connector 55"/>
          <p:cNvCxnSpPr/>
          <p:nvPr/>
        </p:nvCxnSpPr>
        <p:spPr bwMode="auto">
          <a:xfrm>
            <a:off x="6090920" y="3733800"/>
            <a:ext cx="0" cy="6096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8" name="Rectangle 59"/>
          <p:cNvSpPr>
            <a:spLocks noChangeArrowheads="1"/>
          </p:cNvSpPr>
          <p:nvPr/>
        </p:nvSpPr>
        <p:spPr bwMode="auto">
          <a:xfrm>
            <a:off x="4876800" y="4343400"/>
            <a:ext cx="2514600" cy="457200"/>
          </a:xfrm>
          <a:prstGeom prst="rect">
            <a:avLst/>
          </a:prstGeom>
          <a:solidFill>
            <a:srgbClr val="6B6BCF">
              <a:alpha val="63137"/>
            </a:srgb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solidFill>
                  <a:schemeClr val="bg1"/>
                </a:solidFill>
                <a:latin typeface="Arial" charset="0"/>
              </a:rPr>
              <a:t>Logical Interface</a:t>
            </a:r>
            <a:endParaRPr lang="en-GB" sz="1600" dirty="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 bwMode="auto">
          <a:xfrm>
            <a:off x="2514600" y="2895600"/>
            <a:ext cx="0" cy="1447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0" name="Elbow Connector 39"/>
          <p:cNvCxnSpPr>
            <a:stCxn id="66" idx="3"/>
            <a:endCxn id="29" idx="1"/>
          </p:cNvCxnSpPr>
          <p:nvPr/>
        </p:nvCxnSpPr>
        <p:spPr bwMode="auto">
          <a:xfrm flipV="1">
            <a:off x="4572000" y="1790701"/>
            <a:ext cx="304800" cy="83819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 bwMode="auto">
          <a:xfrm>
            <a:off x="3352800" y="3733800"/>
            <a:ext cx="0" cy="6096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66" idx="3"/>
            <a:endCxn id="30" idx="1"/>
          </p:cNvCxnSpPr>
          <p:nvPr/>
        </p:nvCxnSpPr>
        <p:spPr bwMode="auto">
          <a:xfrm>
            <a:off x="4572000" y="2628900"/>
            <a:ext cx="304800" cy="838200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858000" y="6200001"/>
            <a:ext cx="1843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Note: red lines to be added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Footer Placeholder 4"/>
          <p:cNvSpPr>
            <a:spLocks noGrp="1"/>
          </p:cNvSpPr>
          <p:nvPr>
            <p:ph type="ftr" idx="4294967295"/>
          </p:nvPr>
        </p:nvSpPr>
        <p:spPr>
          <a:xfrm>
            <a:off x="6480876" y="6475413"/>
            <a:ext cx="2061462" cy="184666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Juan Carlos Zuniga (</a:t>
            </a:r>
            <a:r>
              <a:rPr lang="en-GB" dirty="0" err="1" smtClean="0"/>
              <a:t>InterDigital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35" grpId="0" animBg="1"/>
      <p:bldP spid="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AA4BA4-B919-404D-8BF4-981436CC968D}" type="slidenum">
              <a:rPr lang="en-US"/>
              <a:pPr/>
              <a:t>4</a:t>
            </a:fld>
            <a:endParaRPr lang="en-US"/>
          </a:p>
        </p:txBody>
      </p:sp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182562"/>
            <a:ext cx="8229600" cy="1173162"/>
          </a:xfrm>
        </p:spPr>
        <p:txBody>
          <a:bodyPr/>
          <a:lstStyle/>
          <a:p>
            <a:r>
              <a:rPr lang="en-US" dirty="0" smtClean="0"/>
              <a:t>MIF API CM Functions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09600" y="838200"/>
          <a:ext cx="8077200" cy="5867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43400"/>
                <a:gridCol w="19050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Function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API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Existent in MIF API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•</a:t>
                      </a:r>
                      <a:r>
                        <a:rPr lang="en-US" sz="1400" b="1" baseline="0" dirty="0" smtClean="0"/>
                        <a:t>        </a:t>
                      </a:r>
                      <a:r>
                        <a:rPr lang="en-US" sz="1400" b="1" dirty="0" smtClean="0"/>
                        <a:t>Subscribe(</a:t>
                      </a:r>
                      <a:r>
                        <a:rPr lang="en-US" sz="1400" b="1" dirty="0" err="1" smtClean="0"/>
                        <a:t>eventID</a:t>
                      </a:r>
                      <a:r>
                        <a:rPr lang="en-US" sz="1400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MIF API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Partial?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="1" dirty="0" smtClean="0"/>
                        <a:t>        </a:t>
                      </a:r>
                      <a:r>
                        <a:rPr lang="en-US" sz="1400" b="1" dirty="0" err="1" smtClean="0"/>
                        <a:t>UnSubscribe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eventID</a:t>
                      </a:r>
                      <a:r>
                        <a:rPr lang="en-US" sz="1400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MIF API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Partial?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•</a:t>
                      </a:r>
                      <a:r>
                        <a:rPr lang="en-US" sz="1400" b="1" baseline="0" dirty="0" smtClean="0"/>
                        <a:t>        </a:t>
                      </a:r>
                      <a:r>
                        <a:rPr lang="en-US" sz="1400" b="1" dirty="0" err="1" smtClean="0"/>
                        <a:t>ListInterfaces</a:t>
                      </a:r>
                      <a:r>
                        <a:rPr lang="en-US" sz="1400" b="1" dirty="0" smtClean="0"/>
                        <a:t>()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MIF API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Yes (Announce IF)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="1" dirty="0" smtClean="0"/>
                        <a:t>        </a:t>
                      </a:r>
                      <a:r>
                        <a:rPr lang="en-US" sz="1400" b="1" dirty="0" err="1" smtClean="0"/>
                        <a:t>ListProvisioningDomains</a:t>
                      </a:r>
                      <a:r>
                        <a:rPr lang="en-US" sz="1400" b="1" dirty="0" smtClean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MIF API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Yes (Announce PD)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•</a:t>
                      </a:r>
                      <a:r>
                        <a:rPr lang="en-US" sz="1400" b="1" baseline="0" dirty="0" smtClean="0"/>
                        <a:t>        </a:t>
                      </a:r>
                      <a:r>
                        <a:rPr lang="en-US" sz="1400" b="1" dirty="0" err="1" smtClean="0"/>
                        <a:t>GetStatus</a:t>
                      </a:r>
                      <a:r>
                        <a:rPr lang="en-US" sz="1400" b="1" dirty="0" smtClean="0"/>
                        <a:t>(IID</a:t>
                      </a:r>
                      <a:r>
                        <a:rPr lang="en-US" sz="1400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MIF API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No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•</a:t>
                      </a:r>
                      <a:r>
                        <a:rPr lang="en-US" sz="1400" b="1" baseline="0" dirty="0" smtClean="0"/>
                        <a:t>         </a:t>
                      </a:r>
                      <a:r>
                        <a:rPr lang="en-US" sz="1400" b="1" dirty="0" err="1" smtClean="0"/>
                        <a:t>IPconnectivityCheck</a:t>
                      </a:r>
                      <a:r>
                        <a:rPr lang="en-US" sz="1400" b="1" dirty="0" smtClean="0"/>
                        <a:t>(PID</a:t>
                      </a:r>
                      <a:r>
                        <a:rPr lang="en-US" sz="1400" b="1" dirty="0" smtClean="0"/>
                        <a:t>, IP[])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MIF API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No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•</a:t>
                      </a:r>
                      <a:r>
                        <a:rPr lang="en-US" sz="1400" b="1" baseline="0" dirty="0" smtClean="0"/>
                        <a:t>         </a:t>
                      </a:r>
                      <a:r>
                        <a:rPr lang="en-US" sz="1400" b="1" dirty="0" err="1" smtClean="0"/>
                        <a:t>GetConfiguration</a:t>
                      </a:r>
                      <a:r>
                        <a:rPr lang="en-US" sz="1400" b="1" dirty="0" smtClean="0"/>
                        <a:t>(IID</a:t>
                      </a:r>
                      <a:r>
                        <a:rPr lang="en-US" sz="1400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OS API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-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•</a:t>
                      </a:r>
                      <a:r>
                        <a:rPr lang="en-US" sz="1400" b="1" baseline="0" dirty="0" smtClean="0"/>
                        <a:t>         </a:t>
                      </a:r>
                      <a:r>
                        <a:rPr lang="en-US" sz="1400" b="1" dirty="0" err="1" smtClean="0"/>
                        <a:t>SetConfiguration</a:t>
                      </a:r>
                      <a:r>
                        <a:rPr lang="en-US" sz="1400" b="1" dirty="0" smtClean="0"/>
                        <a:t>(IID</a:t>
                      </a:r>
                      <a:r>
                        <a:rPr lang="en-US" sz="1400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OS API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-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•</a:t>
                      </a:r>
                      <a:r>
                        <a:rPr lang="en-US" sz="1400" b="1" baseline="0" dirty="0" smtClean="0"/>
                        <a:t>         </a:t>
                      </a:r>
                      <a:r>
                        <a:rPr lang="en-US" sz="1400" b="1" dirty="0" err="1" smtClean="0"/>
                        <a:t>GetConfiguration</a:t>
                      </a:r>
                      <a:r>
                        <a:rPr lang="en-US" sz="1400" b="1" dirty="0" smtClean="0"/>
                        <a:t>(PID</a:t>
                      </a:r>
                      <a:r>
                        <a:rPr lang="en-US" sz="1400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MIF API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Yes (Announce</a:t>
                      </a:r>
                      <a:r>
                        <a:rPr lang="en-US" sz="1400" b="1" baseline="0" dirty="0" smtClean="0"/>
                        <a:t> PD)</a:t>
                      </a:r>
                      <a:endParaRPr lang="en-US" sz="1400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•</a:t>
                      </a:r>
                      <a:r>
                        <a:rPr lang="en-US" sz="1400" b="1" baseline="0" dirty="0" smtClean="0"/>
                        <a:t>         </a:t>
                      </a:r>
                      <a:r>
                        <a:rPr lang="en-US" sz="1400" b="1" dirty="0" err="1" smtClean="0"/>
                        <a:t>SetConfiguration</a:t>
                      </a:r>
                      <a:r>
                        <a:rPr lang="en-US" sz="1400" b="1" dirty="0" smtClean="0"/>
                        <a:t>(PID</a:t>
                      </a:r>
                      <a:r>
                        <a:rPr lang="en-US" sz="1400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MIF API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No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•</a:t>
                      </a:r>
                      <a:r>
                        <a:rPr lang="en-US" sz="1400" b="1" baseline="0" dirty="0" smtClean="0"/>
                        <a:t>         </a:t>
                      </a:r>
                      <a:r>
                        <a:rPr lang="en-US" sz="1400" b="1" dirty="0" err="1" smtClean="0"/>
                        <a:t>GetTheoriticalQoS</a:t>
                      </a:r>
                      <a:r>
                        <a:rPr lang="en-US" sz="1400" b="1" dirty="0" smtClean="0"/>
                        <a:t>(IID</a:t>
                      </a:r>
                      <a:r>
                        <a:rPr lang="en-US" sz="1400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MIF API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No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•</a:t>
                      </a:r>
                      <a:r>
                        <a:rPr lang="en-US" sz="1400" b="1" baseline="0" dirty="0" smtClean="0"/>
                        <a:t>         </a:t>
                      </a:r>
                      <a:r>
                        <a:rPr lang="en-US" sz="1400" b="1" dirty="0" err="1" smtClean="0"/>
                        <a:t>GetAvailableQoS</a:t>
                      </a:r>
                      <a:r>
                        <a:rPr lang="en-US" sz="1400" b="1" dirty="0" smtClean="0"/>
                        <a:t>(IID</a:t>
                      </a:r>
                      <a:r>
                        <a:rPr lang="en-US" sz="1400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MIF API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No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•</a:t>
                      </a:r>
                      <a:r>
                        <a:rPr lang="en-US" sz="1400" b="1" baseline="0" dirty="0" smtClean="0"/>
                        <a:t>         </a:t>
                      </a:r>
                      <a:r>
                        <a:rPr lang="en-US" sz="1400" b="1" dirty="0" err="1" smtClean="0"/>
                        <a:t>GetIPtype</a:t>
                      </a:r>
                      <a:r>
                        <a:rPr lang="en-US" sz="1400" b="1" dirty="0" smtClean="0"/>
                        <a:t>(IP </a:t>
                      </a:r>
                      <a:r>
                        <a:rPr lang="en-US" sz="1400" b="1" dirty="0" smtClean="0"/>
                        <a:t>address)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OS API or MIF API?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No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•</a:t>
                      </a:r>
                      <a:r>
                        <a:rPr lang="en-US" sz="1400" b="1" baseline="0" dirty="0" smtClean="0"/>
                        <a:t>         </a:t>
                      </a:r>
                      <a:r>
                        <a:rPr lang="en-US" sz="1400" b="1" dirty="0" err="1" smtClean="0"/>
                        <a:t>AssociateRouting</a:t>
                      </a:r>
                      <a:r>
                        <a:rPr lang="en-US" sz="1400" b="1" dirty="0" smtClean="0"/>
                        <a:t> </a:t>
                      </a:r>
                      <a:r>
                        <a:rPr lang="en-US" sz="1400" b="1" dirty="0" smtClean="0"/>
                        <a:t>(RT-TABLE-ID, </a:t>
                      </a:r>
                      <a:r>
                        <a:rPr lang="en-US" sz="1400" b="1" dirty="0" err="1" smtClean="0"/>
                        <a:t>FlowID</a:t>
                      </a:r>
                      <a:r>
                        <a:rPr lang="en-US" sz="1400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OS API or MIF API?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No (</a:t>
                      </a:r>
                      <a:r>
                        <a:rPr lang="en-US" sz="1400" b="1" dirty="0" err="1" smtClean="0"/>
                        <a:t>SetConfig</a:t>
                      </a:r>
                      <a:r>
                        <a:rPr lang="en-US" sz="1400" b="1" dirty="0" smtClean="0"/>
                        <a:t>?)</a:t>
                      </a:r>
                      <a:endParaRPr lang="en-US" sz="1400" b="1" dirty="0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•</a:t>
                      </a:r>
                      <a:r>
                        <a:rPr lang="en-US" sz="1400" b="1" baseline="0" dirty="0" smtClean="0"/>
                        <a:t>         </a:t>
                      </a:r>
                      <a:r>
                        <a:rPr lang="en-US" sz="1400" b="1" dirty="0" err="1" smtClean="0"/>
                        <a:t>SetSourceAddress</a:t>
                      </a:r>
                      <a:r>
                        <a:rPr lang="en-US" sz="1400" b="1" dirty="0" smtClean="0"/>
                        <a:t>(IP</a:t>
                      </a:r>
                      <a:r>
                        <a:rPr lang="en-US" sz="1400" b="1" dirty="0" smtClean="0"/>
                        <a:t>, </a:t>
                      </a:r>
                      <a:r>
                        <a:rPr lang="en-US" sz="1400" b="1" dirty="0" err="1" smtClean="0"/>
                        <a:t>FlowID</a:t>
                      </a:r>
                      <a:r>
                        <a:rPr lang="en-US" sz="1400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OS API or MIF API?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No (</a:t>
                      </a:r>
                      <a:r>
                        <a:rPr lang="en-US" sz="1400" b="1" dirty="0" err="1" smtClean="0"/>
                        <a:t>SetConfig</a:t>
                      </a:r>
                      <a:r>
                        <a:rPr lang="en-US" sz="1400" b="1" dirty="0" smtClean="0"/>
                        <a:t>?)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MIF API authors will evaluate the missing functionalities in the MIF API</a:t>
            </a:r>
            <a:endParaRPr lang="en-US" dirty="0" smtClean="0"/>
          </a:p>
          <a:p>
            <a:r>
              <a:rPr lang="en-US" dirty="0" smtClean="0"/>
              <a:t>The authors if the CM draft will provide an update of the MIF API model</a:t>
            </a:r>
          </a:p>
          <a:p>
            <a:r>
              <a:rPr lang="en-US" dirty="0" smtClean="0"/>
              <a:t>The 802.21 informative section of the CM draft will be taken out of this document and will be included in a separate document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333AF-7F6B-419A-983C-8BD0A8D387A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6480876" y="6475413"/>
            <a:ext cx="2061462" cy="184666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Juan Carlos Zuniga (</a:t>
            </a:r>
            <a:r>
              <a:rPr lang="en-GB" dirty="0" err="1" smtClean="0"/>
              <a:t>InterDigital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802.11PowerPointTemplate-Landscape">
  <a:themeElements>
    <a:clrScheme name="802.11PowerPointTemplate-Landscape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802.11PowerPointTemplate-Landscap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.11PowerPointTemplate-Landscap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.11PowerPointTemplate-Landscap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Settings\PaulLambert.WOODSIDENET\My Documents\references\IEEE\templates\802.11PowerPointTemplate-Landscape.pot</Template>
  <TotalTime>41789</TotalTime>
  <Words>337</Words>
  <Application>Microsoft Office PowerPoint</Application>
  <PresentationFormat>On-screen Show (4:3)</PresentationFormat>
  <Paragraphs>86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802.11PowerPointTemplate-Landscape</vt:lpstr>
      <vt:lpstr>1_Custom Design</vt:lpstr>
      <vt:lpstr>2_Custom Design</vt:lpstr>
      <vt:lpstr>3_Custom Design</vt:lpstr>
      <vt:lpstr>Custom Design</vt:lpstr>
      <vt:lpstr>  Overview and Status of MIF API Connection Manager discussions related to 802.21   </vt:lpstr>
      <vt:lpstr>MIF API Connection Manager Considerations</vt:lpstr>
      <vt:lpstr>MIF API Framework (with CM)</vt:lpstr>
      <vt:lpstr>MIF API CM Functions</vt:lpstr>
      <vt:lpstr>Next steps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802.21 Opening Session</dc:title>
  <dc:creator>Subir Das</dc:creator>
  <cp:lastModifiedBy>Juan Carlos Zuniga</cp:lastModifiedBy>
  <cp:revision>543</cp:revision>
  <cp:lastPrinted>1998-02-10T13:28:06Z</cp:lastPrinted>
  <dcterms:created xsi:type="dcterms:W3CDTF">2002-07-08T22:03:28Z</dcterms:created>
  <dcterms:modified xsi:type="dcterms:W3CDTF">2012-11-14T21:47:15Z</dcterms:modified>
</cp:coreProperties>
</file>