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349" r:id="rId2"/>
    <p:sldId id="313" r:id="rId3"/>
    <p:sldId id="344" r:id="rId4"/>
    <p:sldId id="346" r:id="rId5"/>
    <p:sldId id="311" r:id="rId6"/>
    <p:sldId id="360" r:id="rId7"/>
    <p:sldId id="351" r:id="rId8"/>
    <p:sldId id="312" r:id="rId9"/>
    <p:sldId id="308" r:id="rId10"/>
  </p:sldIdLst>
  <p:sldSz cx="9144000" cy="6858000" type="screen4x3"/>
  <p:notesSz cx="7010400" cy="92964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99FFCC"/>
    <a:srgbClr val="339933"/>
    <a:srgbClr val="006600"/>
    <a:srgbClr val="00CC00"/>
    <a:srgbClr val="33CC33"/>
    <a:srgbClr val="CC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103" d="100"/>
          <a:sy n="103" d="100"/>
        </p:scale>
        <p:origin x="-42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70" y="36594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2322" y="-102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404629" y="175081"/>
            <a:ext cx="190250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779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/>
              <a:t>doc.: </a:t>
            </a:r>
            <a:r>
              <a:rPr lang="en-US" dirty="0" smtClean="0"/>
              <a:t>21-11-00xx-00-0000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703263" y="175081"/>
            <a:ext cx="72269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l" defTabSz="938779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July 2011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71825" y="8996363"/>
            <a:ext cx="51276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defTabSz="938779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E6A8AC6D-F2AA-4E56-8EA1-7B38850485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701675" y="388938"/>
            <a:ext cx="56070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1650" tIns="45825" rIns="91650" bIns="45825" anchor="ctr"/>
          <a:lstStyle/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701675" y="8996363"/>
            <a:ext cx="719138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 defTabSz="938779">
              <a:defRPr/>
            </a:pPr>
            <a:r>
              <a:rPr lang="en-US" sz="1200" b="0" dirty="0">
                <a:solidFill>
                  <a:schemeClr val="tx1"/>
                </a:solidFill>
              </a:rPr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701675" y="8985250"/>
            <a:ext cx="57626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1650" tIns="45825" rIns="91650" bIns="45825"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628360" y="97294"/>
            <a:ext cx="172322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779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doc.: 21-00xx-00-0000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60400" y="97294"/>
            <a:ext cx="76758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l" defTabSz="938779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July  2011</a:t>
            </a:r>
            <a:endParaRPr lang="en-US" dirty="0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9038" y="701675"/>
            <a:ext cx="4632325" cy="34750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6425"/>
            <a:ext cx="5140325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80" tIns="46293" rIns="94180" bIns="4629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237038" y="8999538"/>
            <a:ext cx="2114550" cy="18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9843" lvl="4" algn="r" defTabSz="938779">
              <a:defRPr sz="1200" b="0">
                <a:solidFill>
                  <a:schemeClr val="tx1"/>
                </a:solidFill>
              </a:defRPr>
            </a:lvl5pPr>
          </a:lstStyle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62313" y="8999538"/>
            <a:ext cx="512762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779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4ADB91C3-4A57-42C7-A1AB-7F76E0CBD4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31838" y="8999538"/>
            <a:ext cx="719137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 defTabSz="919685">
              <a:defRPr/>
            </a:pPr>
            <a:r>
              <a:rPr lang="en-US" sz="1200" b="0" dirty="0">
                <a:solidFill>
                  <a:schemeClr val="tx1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31838" y="89979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1650" tIns="45825" rIns="91650" bIns="45825" anchor="ctr"/>
          <a:lstStyle/>
          <a:p>
            <a:pPr>
              <a:defRPr/>
            </a:pPr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55638" y="298450"/>
            <a:ext cx="56991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1650" tIns="45825" rIns="91650" bIns="45825"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4727265" y="97294"/>
            <a:ext cx="1673535" cy="215444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doc.: 21-0000-00-0000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4ADB91C3-4A57-42C7-A1AB-7F76E0CBD4A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98875" y="8999538"/>
            <a:ext cx="76200" cy="185737"/>
          </a:xfrm>
          <a:noFill/>
        </p:spPr>
        <p:txBody>
          <a:bodyPr/>
          <a:lstStyle/>
          <a:p>
            <a:pPr defTabSz="938213"/>
            <a:fld id="{0504DC7F-57F6-4FC7-9301-F912EDA99FC1}" type="slidenum">
              <a:rPr lang="en-US" smtClean="0"/>
              <a:pPr defTabSz="938213"/>
              <a:t>2</a:t>
            </a:fld>
            <a:endParaRPr lang="en-US" smtClean="0"/>
          </a:p>
        </p:txBody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98875" y="8999538"/>
            <a:ext cx="76200" cy="185737"/>
          </a:xfrm>
          <a:noFill/>
        </p:spPr>
        <p:txBody>
          <a:bodyPr/>
          <a:lstStyle/>
          <a:p>
            <a:pPr defTabSz="938213"/>
            <a:fld id="{8D28FE99-48FE-4D9C-A91E-871D2804FCE5}" type="slidenum">
              <a:rPr lang="en-US" smtClean="0"/>
              <a:pPr defTabSz="938213"/>
              <a:t>3</a:t>
            </a:fld>
            <a:endParaRPr lang="en-US" smtClean="0"/>
          </a:p>
        </p:txBody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98875" y="8999538"/>
            <a:ext cx="76200" cy="185737"/>
          </a:xfrm>
          <a:noFill/>
        </p:spPr>
        <p:txBody>
          <a:bodyPr/>
          <a:lstStyle/>
          <a:p>
            <a:pPr defTabSz="938213"/>
            <a:fld id="{7F4F9623-280A-4415-95BC-1AFBC9220DE5}" type="slidenum">
              <a:rPr lang="en-US" smtClean="0"/>
              <a:pPr defTabSz="938213"/>
              <a:t>4</a:t>
            </a:fld>
            <a:endParaRPr lang="en-US" smtClean="0"/>
          </a:p>
        </p:txBody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98875" y="8999538"/>
            <a:ext cx="76200" cy="185737"/>
          </a:xfrm>
          <a:noFill/>
        </p:spPr>
        <p:txBody>
          <a:bodyPr/>
          <a:lstStyle/>
          <a:p>
            <a:pPr defTabSz="938213"/>
            <a:fld id="{8064A6C6-F20A-421A-8204-F6567E84DC5C}" type="slidenum">
              <a:rPr lang="en-US" smtClean="0"/>
              <a:pPr defTabSz="938213"/>
              <a:t>5</a:t>
            </a:fld>
            <a:endParaRPr lang="en-US" smtClean="0"/>
          </a:p>
        </p:txBody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98875" y="8999538"/>
            <a:ext cx="76200" cy="185737"/>
          </a:xfrm>
          <a:noFill/>
        </p:spPr>
        <p:txBody>
          <a:bodyPr/>
          <a:lstStyle/>
          <a:p>
            <a:pPr defTabSz="938213"/>
            <a:fld id="{8064A6C6-F20A-421A-8204-F6567E84DC5C}" type="slidenum">
              <a:rPr lang="en-US" smtClean="0"/>
              <a:pPr defTabSz="938213"/>
              <a:t>6</a:t>
            </a:fld>
            <a:endParaRPr lang="en-US" smtClean="0"/>
          </a:p>
        </p:txBody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98875" y="8999538"/>
            <a:ext cx="76200" cy="185737"/>
          </a:xfrm>
          <a:noFill/>
        </p:spPr>
        <p:txBody>
          <a:bodyPr/>
          <a:lstStyle/>
          <a:p>
            <a:pPr defTabSz="938213"/>
            <a:fld id="{8064A6C6-F20A-421A-8204-F6567E84DC5C}" type="slidenum">
              <a:rPr lang="en-US" smtClean="0"/>
              <a:pPr defTabSz="938213"/>
              <a:t>7</a:t>
            </a:fld>
            <a:endParaRPr lang="en-US" smtClean="0"/>
          </a:p>
        </p:txBody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98875" y="8999538"/>
            <a:ext cx="76200" cy="185737"/>
          </a:xfrm>
          <a:noFill/>
        </p:spPr>
        <p:txBody>
          <a:bodyPr/>
          <a:lstStyle/>
          <a:p>
            <a:pPr defTabSz="938213"/>
            <a:fld id="{FAAE0E8B-988F-47CE-9949-D3DED8909968}" type="slidenum">
              <a:rPr lang="en-US" smtClean="0"/>
              <a:pPr defTabSz="938213"/>
              <a:t>8</a:t>
            </a:fld>
            <a:endParaRPr lang="en-US" smtClean="0"/>
          </a:p>
        </p:txBody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98875" y="8999538"/>
            <a:ext cx="76200" cy="185737"/>
          </a:xfrm>
          <a:noFill/>
        </p:spPr>
        <p:txBody>
          <a:bodyPr/>
          <a:lstStyle/>
          <a:p>
            <a:pPr defTabSz="938213"/>
            <a:fld id="{BBF48AF3-1D1F-4BFA-A572-3FA3504FDCD2}" type="slidenum">
              <a:rPr lang="en-US" smtClean="0"/>
              <a:pPr defTabSz="938213"/>
              <a:t>9</a:t>
            </a:fld>
            <a:endParaRPr lang="en-US" smtClean="0"/>
          </a:p>
        </p:txBody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Subir Das, Chair, IEEE 802.21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2CDB344-F031-4742-BF42-F322813259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B493439-E6BE-4DB2-977E-D6213FF94E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872098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July2011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DBA62F1-8A5B-46AA-8FF5-0C43FE314C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21C9CBE-769A-4D8F-A873-9722C6714A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270F071A-0425-48DE-9186-2919767AC6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1D1AB965-6ABB-45E8-91DE-0AB872EE75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09600" y="6096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78030" y="6475413"/>
            <a:ext cx="1865895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Subir Das, Chair IEEE 802.21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CC33EA7-631C-421E-9DA9-BCA0BC00C0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Subir Das, Chair, IEEE 802.21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2443850D-805A-4E9A-9EA0-5011D2D5F3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Subir Das, Chair, IEEE 802.21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DE7E15F-1B1F-46AD-B1A9-FFC92B7AD4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Subir Das, Chair, IEEE 802.21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D4BD279-F874-4EE7-A9CF-506BDAE8CB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3920877-6106-4A7C-B6CB-D2E401B3A4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87514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 2011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0CC5FA1-7749-4E19-AF75-D1DE637AC1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569D99A-019A-48FC-99B0-69FA4D244F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1952DDF-3558-4EA5-A623-A0316EF5B7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92980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586401" y="6475413"/>
            <a:ext cx="195752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Subir Das, Chair, IEEE 802.21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F1D28DA7-A304-4929-A082-CB9128B37B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534382" y="332601"/>
            <a:ext cx="291111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>
              <a:defRPr/>
            </a:pPr>
            <a:r>
              <a:rPr lang="en-US" sz="1800" dirty="0">
                <a:solidFill>
                  <a:schemeClr val="tx1"/>
                </a:solidFill>
              </a:rPr>
              <a:t>doc.: </a:t>
            </a:r>
            <a:r>
              <a:rPr lang="en-US" sz="1800" dirty="0" smtClean="0">
                <a:solidFill>
                  <a:schemeClr val="tx1"/>
                </a:solidFill>
              </a:rPr>
              <a:t>21-11-0129-00-0000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>
              <a:defRPr/>
            </a:pPr>
            <a:r>
              <a:rPr lang="en-US" sz="1200" b="0">
                <a:solidFill>
                  <a:schemeClr val="tx1"/>
                </a:solidFill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8" r:id="rId1"/>
    <p:sldLayoutId id="2147484099" r:id="rId2"/>
    <p:sldLayoutId id="2147484100" r:id="rId3"/>
    <p:sldLayoutId id="2147484101" r:id="rId4"/>
    <p:sldLayoutId id="2147484102" r:id="rId5"/>
    <p:sldLayoutId id="2147484103" r:id="rId6"/>
    <p:sldLayoutId id="2147484104" r:id="rId7"/>
    <p:sldLayoutId id="2147484105" r:id="rId8"/>
    <p:sldLayoutId id="2147484106" r:id="rId9"/>
    <p:sldLayoutId id="2147484107" r:id="rId10"/>
    <p:sldLayoutId id="2147484108" r:id="rId11"/>
    <p:sldLayoutId id="2147484109" r:id="rId12"/>
    <p:sldLayoutId id="2147484110" r:id="rId13"/>
    <p:sldLayoutId id="2147484111" r:id="rId14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E35351-A7C0-4744-8C26-01AC0A4F9A4C}" type="slidenum">
              <a:rPr lang="zh-CN" altLang="en-US"/>
              <a:pPr/>
              <a:t>1</a:t>
            </a:fld>
            <a:endParaRPr lang="en-US" altLang="zh-CN"/>
          </a:p>
        </p:txBody>
      </p:sp>
      <p:sp>
        <p:nvSpPr>
          <p:cNvPr id="20516" name="Rectangle 36"/>
          <p:cNvSpPr>
            <a:spLocks noGrp="1" noChangeArrowheads="1"/>
          </p:cNvSpPr>
          <p:nvPr>
            <p:ph type="body" idx="1"/>
          </p:nvPr>
        </p:nvSpPr>
        <p:spPr>
          <a:xfrm>
            <a:off x="439738" y="990600"/>
            <a:ext cx="8399462" cy="5334000"/>
          </a:xfrm>
          <a:solidFill>
            <a:srgbClr val="66CCFF"/>
          </a:solidFill>
          <a:ln/>
        </p:spPr>
        <p:txBody>
          <a:bodyPr/>
          <a:lstStyle/>
          <a:p>
            <a:pPr>
              <a:buClr>
                <a:srgbClr val="FAFD00"/>
              </a:buClr>
              <a:buFontTx/>
              <a:buNone/>
            </a:pPr>
            <a:r>
              <a:rPr lang="en-US" altLang="zh-CN" b="1" dirty="0">
                <a:ea typeface="SimSun" pitchFamily="2" charset="-122"/>
                <a:cs typeface="Times New Roman" pitchFamily="18" charset="0"/>
              </a:rPr>
              <a:t>IEEE </a:t>
            </a:r>
            <a:r>
              <a:rPr lang="en-US" altLang="zh-CN" b="1" dirty="0" smtClean="0">
                <a:ea typeface="SimSun" pitchFamily="2" charset="-122"/>
                <a:cs typeface="Times New Roman" pitchFamily="18" charset="0"/>
              </a:rPr>
              <a:t>802.21 Motions in July Plenary </a:t>
            </a:r>
            <a:endParaRPr lang="en-US" altLang="zh-CN" b="1" dirty="0">
              <a:ea typeface="SimSun" pitchFamily="2" charset="-122"/>
              <a:cs typeface="Times New Roman" pitchFamily="18" charset="0"/>
            </a:endParaRPr>
          </a:p>
          <a:p>
            <a:pPr>
              <a:buClr>
                <a:srgbClr val="FAFD00"/>
              </a:buClr>
              <a:buFontTx/>
              <a:buNone/>
            </a:pPr>
            <a:r>
              <a:rPr lang="en-US" altLang="zh-CN" dirty="0">
                <a:ea typeface="SimSun" pitchFamily="2" charset="-122"/>
                <a:cs typeface="Times New Roman" pitchFamily="18" charset="0"/>
              </a:rPr>
              <a:t>DCN: </a:t>
            </a:r>
            <a:r>
              <a:rPr lang="en-US" altLang="zh-CN" dirty="0" smtClean="0">
                <a:ea typeface="SimSun" pitchFamily="2" charset="-122"/>
                <a:cs typeface="Times New Roman" pitchFamily="18" charset="0"/>
              </a:rPr>
              <a:t>21-11-0129-00-0000</a:t>
            </a:r>
            <a:endParaRPr lang="en-US" altLang="zh-CN" dirty="0">
              <a:ea typeface="SimSun" pitchFamily="2" charset="-122"/>
              <a:cs typeface="Times New Roman" pitchFamily="18" charset="0"/>
            </a:endParaRPr>
          </a:p>
          <a:p>
            <a:pPr>
              <a:buClr>
                <a:srgbClr val="FAFD00"/>
              </a:buClr>
              <a:buFontTx/>
              <a:buNone/>
            </a:pPr>
            <a:r>
              <a:rPr lang="en-US" altLang="zh-CN" dirty="0">
                <a:ea typeface="SimSun" pitchFamily="2" charset="-122"/>
                <a:cs typeface="Times New Roman" pitchFamily="18" charset="0"/>
              </a:rPr>
              <a:t>Title</a:t>
            </a:r>
            <a:r>
              <a:rPr lang="en-US" altLang="zh-CN" dirty="0" smtClean="0">
                <a:ea typeface="SimSun" pitchFamily="2" charset="-122"/>
                <a:cs typeface="Times New Roman" pitchFamily="18" charset="0"/>
              </a:rPr>
              <a:t>: Request for Sponsor Ballot  </a:t>
            </a:r>
            <a:r>
              <a:rPr lang="en-US" altLang="zh-CN" dirty="0" smtClean="0">
                <a:ea typeface="SimSun" pitchFamily="2" charset="-122"/>
                <a:cs typeface="Times New Roman" pitchFamily="18" charset="0"/>
              </a:rPr>
              <a:t>Approval for IEEE 802.21a</a:t>
            </a:r>
            <a:endParaRPr lang="en-US" altLang="zh-CN" b="1" dirty="0">
              <a:ea typeface="SimSun" pitchFamily="2" charset="-122"/>
              <a:cs typeface="Times New Roman" pitchFamily="18" charset="0"/>
            </a:endParaRPr>
          </a:p>
          <a:p>
            <a:pPr>
              <a:buClr>
                <a:srgbClr val="FAFD00"/>
              </a:buClr>
              <a:buFontTx/>
              <a:buNone/>
            </a:pPr>
            <a:r>
              <a:rPr lang="en-US" altLang="zh-CN" dirty="0">
                <a:ea typeface="SimSun" pitchFamily="2" charset="-122"/>
                <a:cs typeface="Times New Roman" pitchFamily="18" charset="0"/>
              </a:rPr>
              <a:t>Date Submitted: </a:t>
            </a:r>
            <a:r>
              <a:rPr lang="en-US" altLang="zh-CN" dirty="0" smtClean="0">
                <a:ea typeface="SimSun" pitchFamily="2" charset="-122"/>
                <a:cs typeface="Times New Roman" pitchFamily="18" charset="0"/>
              </a:rPr>
              <a:t>July 20, </a:t>
            </a:r>
            <a:r>
              <a:rPr lang="en-US" altLang="zh-CN" dirty="0" smtClean="0">
                <a:ea typeface="SimSun" pitchFamily="2" charset="-122"/>
                <a:cs typeface="Times New Roman" pitchFamily="18" charset="0"/>
              </a:rPr>
              <a:t>2011</a:t>
            </a:r>
            <a:endParaRPr lang="en-US" altLang="zh-CN" dirty="0">
              <a:ea typeface="SimSun" pitchFamily="2" charset="-122"/>
              <a:cs typeface="Times New Roman" pitchFamily="18" charset="0"/>
            </a:endParaRPr>
          </a:p>
          <a:p>
            <a:pPr>
              <a:buClr>
                <a:srgbClr val="FAFD00"/>
              </a:buClr>
              <a:buFontTx/>
              <a:buNone/>
            </a:pPr>
            <a:r>
              <a:rPr lang="en-US" altLang="zh-CN" dirty="0">
                <a:ea typeface="SimSun" pitchFamily="2" charset="-122"/>
                <a:cs typeface="Times New Roman" pitchFamily="18" charset="0"/>
              </a:rPr>
              <a:t>Presented </a:t>
            </a:r>
            <a:r>
              <a:rPr lang="en-US" altLang="zh-CN" dirty="0" smtClean="0">
                <a:ea typeface="SimSun" pitchFamily="2" charset="-122"/>
                <a:cs typeface="Times New Roman" pitchFamily="18" charset="0"/>
              </a:rPr>
              <a:t>at EC Closing Plenary, July 2011</a:t>
            </a:r>
            <a:endParaRPr lang="en-US" altLang="zh-CN" dirty="0">
              <a:ea typeface="SimSun" pitchFamily="2" charset="-122"/>
              <a:cs typeface="Times New Roman" pitchFamily="18" charset="0"/>
            </a:endParaRPr>
          </a:p>
          <a:p>
            <a:pPr>
              <a:buClr>
                <a:srgbClr val="FAFD00"/>
              </a:buClr>
              <a:buFontTx/>
              <a:buNone/>
            </a:pPr>
            <a:r>
              <a:rPr lang="en-US" altLang="zh-CN" dirty="0">
                <a:ea typeface="SimSun" pitchFamily="2" charset="-122"/>
                <a:cs typeface="Times New Roman" pitchFamily="18" charset="0"/>
              </a:rPr>
              <a:t>Authors or Source(s):</a:t>
            </a:r>
          </a:p>
          <a:p>
            <a:pPr>
              <a:buClr>
                <a:srgbClr val="FAFD00"/>
              </a:buClr>
              <a:buFontTx/>
              <a:buNone/>
            </a:pPr>
            <a:r>
              <a:rPr lang="en-US" altLang="zh-CN" dirty="0">
                <a:latin typeface="Arial"/>
                <a:ea typeface="SimSun" pitchFamily="2" charset="-122"/>
                <a:cs typeface="Times New Roman" pitchFamily="18" charset="0"/>
              </a:rPr>
              <a:t> </a:t>
            </a:r>
            <a:r>
              <a:rPr lang="en-US" altLang="zh-CN" dirty="0" smtClean="0">
                <a:latin typeface="Arial"/>
                <a:ea typeface="SimSun" pitchFamily="2" charset="-122"/>
                <a:cs typeface="Times New Roman" pitchFamily="18" charset="0"/>
              </a:rPr>
              <a:t>Subir Das</a:t>
            </a:r>
            <a:r>
              <a:rPr lang="en-US" altLang="zh-CN" dirty="0" smtClean="0">
                <a:ea typeface="SimSun" pitchFamily="2" charset="-122"/>
                <a:cs typeface="Times New Roman" pitchFamily="18" charset="0"/>
              </a:rPr>
              <a:t>, Telcordia Technologies Inc</a:t>
            </a:r>
          </a:p>
          <a:p>
            <a:pPr>
              <a:buClr>
                <a:srgbClr val="FAFD00"/>
              </a:buClr>
              <a:buFontTx/>
              <a:buNone/>
            </a:pPr>
            <a:r>
              <a:rPr lang="en-US" altLang="zh-CN" dirty="0" smtClean="0">
                <a:ea typeface="SimSun" pitchFamily="2" charset="-122"/>
                <a:cs typeface="Times New Roman" pitchFamily="18" charset="0"/>
              </a:rPr>
              <a:t>Juan Carlos Zuniga, </a:t>
            </a:r>
            <a:r>
              <a:rPr lang="en-US" altLang="zh-CN" dirty="0" err="1" smtClean="0">
                <a:ea typeface="SimSun" pitchFamily="2" charset="-122"/>
                <a:cs typeface="Times New Roman" pitchFamily="18" charset="0"/>
              </a:rPr>
              <a:t>InterDigital</a:t>
            </a:r>
            <a:r>
              <a:rPr lang="en-US" altLang="zh-CN" dirty="0" smtClean="0">
                <a:ea typeface="SimSun" pitchFamily="2" charset="-122"/>
                <a:cs typeface="Times New Roman" pitchFamily="18" charset="0"/>
              </a:rPr>
              <a:t> </a:t>
            </a:r>
            <a:r>
              <a:rPr lang="en-US" altLang="zh-CN" dirty="0" smtClean="0">
                <a:ea typeface="SimSun" pitchFamily="2" charset="-122"/>
                <a:cs typeface="Times New Roman" pitchFamily="18" charset="0"/>
              </a:rPr>
              <a:t>Corporation </a:t>
            </a:r>
          </a:p>
          <a:p>
            <a:pPr>
              <a:buClr>
                <a:srgbClr val="FAFD00"/>
              </a:buClr>
              <a:buFontTx/>
              <a:buNone/>
            </a:pPr>
            <a:endParaRPr lang="en-US" altLang="ja-JP" b="1" dirty="0">
              <a:ea typeface="ＭＳ Ｐゴシック" charset="-128"/>
              <a:cs typeface="Times New Roman" pitchFamily="18" charset="0"/>
            </a:endParaRPr>
          </a:p>
          <a:p>
            <a:pPr algn="just">
              <a:buClr>
                <a:srgbClr val="FAFD00"/>
              </a:buClr>
              <a:buFontTx/>
              <a:buNone/>
            </a:pPr>
            <a:r>
              <a:rPr lang="en-US" altLang="ja-JP" dirty="0">
                <a:ea typeface="ＭＳ Ｐゴシック" charset="-128"/>
                <a:cs typeface="Times New Roman" pitchFamily="18" charset="0"/>
              </a:rPr>
              <a:t>Abstract</a:t>
            </a:r>
            <a:r>
              <a:rPr lang="en-US" altLang="ja-JP" dirty="0" smtClean="0">
                <a:ea typeface="ＭＳ Ｐゴシック" charset="-128"/>
                <a:cs typeface="Times New Roman" pitchFamily="18" charset="0"/>
              </a:rPr>
              <a:t>: This document contains </a:t>
            </a:r>
            <a:r>
              <a:rPr lang="en-US" altLang="ja-JP" dirty="0" smtClean="0">
                <a:ea typeface="ＭＳ Ｐゴシック" charset="-128"/>
                <a:cs typeface="Times New Roman" pitchFamily="18" charset="0"/>
              </a:rPr>
              <a:t>WG </a:t>
            </a:r>
            <a:r>
              <a:rPr lang="en-US" altLang="ja-JP" dirty="0" smtClean="0">
                <a:ea typeface="ＭＳ Ｐゴシック" charset="-128"/>
                <a:cs typeface="Times New Roman" pitchFamily="18" charset="0"/>
              </a:rPr>
              <a:t>Letter Ballots </a:t>
            </a:r>
            <a:r>
              <a:rPr lang="en-US" altLang="ja-JP" dirty="0" smtClean="0">
                <a:ea typeface="ＭＳ Ｐゴシック" charset="-128"/>
                <a:cs typeface="Times New Roman" pitchFamily="18" charset="0"/>
              </a:rPr>
              <a:t>summary and motions for Sponsor Ballot approval  </a:t>
            </a:r>
            <a:endParaRPr lang="en-US" altLang="zh-CN" dirty="0">
              <a:ea typeface="SimSun" pitchFamily="2" charset="-122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6913" y="332601"/>
            <a:ext cx="929806" cy="276999"/>
          </a:xfrm>
          <a:noFill/>
        </p:spPr>
        <p:txBody>
          <a:bodyPr anchor="b"/>
          <a:lstStyle/>
          <a:p>
            <a:pPr algn="l"/>
            <a:r>
              <a:rPr lang="en-GB" sz="1800" b="1" dirty="0" smtClean="0"/>
              <a:t>July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6913" y="332601"/>
            <a:ext cx="929806" cy="276999"/>
          </a:xfrm>
          <a:noFill/>
        </p:spPr>
        <p:txBody>
          <a:bodyPr anchor="b"/>
          <a:lstStyle/>
          <a:p>
            <a:pPr algn="l"/>
            <a:r>
              <a:rPr lang="en-GB" sz="1800" b="1" dirty="0" smtClean="0"/>
              <a:t>July 2011</a:t>
            </a:r>
          </a:p>
        </p:txBody>
      </p:sp>
      <p:sp>
        <p:nvSpPr>
          <p:cNvPr id="17411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706233" y="6475413"/>
            <a:ext cx="1904367" cy="184666"/>
          </a:xfrm>
          <a:noFill/>
        </p:spPr>
        <p:txBody>
          <a:bodyPr/>
          <a:lstStyle/>
          <a:p>
            <a:r>
              <a:rPr lang="en-US" dirty="0" smtClean="0"/>
              <a:t>Subir Das, Chair IEEE 802.21 </a:t>
            </a:r>
          </a:p>
        </p:txBody>
      </p:sp>
      <p:sp>
        <p:nvSpPr>
          <p:cNvPr id="17412" name="Rectangle 6"/>
          <p:cNvSpPr txBox="1">
            <a:spLocks noGrp="1" noChangeArrowheads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0">
                <a:solidFill>
                  <a:schemeClr val="tx1"/>
                </a:solidFill>
              </a:rPr>
              <a:t>Slide </a:t>
            </a:r>
            <a:fld id="{99E3CE57-2764-4C53-BBCA-DE4D9E03E4E4}" type="slidenum">
              <a:rPr lang="en-US" sz="1200" b="0">
                <a:solidFill>
                  <a:schemeClr val="tx1"/>
                </a:solidFill>
              </a:rPr>
              <a:pPr/>
              <a:t>2</a:t>
            </a:fld>
            <a:endParaRPr lang="en-US" sz="1200" b="0">
              <a:solidFill>
                <a:schemeClr val="tx1"/>
              </a:solidFill>
            </a:endParaRPr>
          </a:p>
        </p:txBody>
      </p:sp>
      <p:sp>
        <p:nvSpPr>
          <p:cNvPr id="17413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762000"/>
            <a:ext cx="8610600" cy="762000"/>
          </a:xfrm>
          <a:noFill/>
        </p:spPr>
        <p:txBody>
          <a:bodyPr/>
          <a:lstStyle/>
          <a:p>
            <a:pPr eaLnBrk="1" hangingPunct="1"/>
            <a:r>
              <a:rPr lang="en-US" sz="3600" dirty="0" smtClean="0"/>
              <a:t>Topic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28600" y="2438400"/>
            <a:ext cx="86106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eaLnBrk="1" hangingPunct="1">
              <a:defRPr/>
            </a:pPr>
            <a:r>
              <a:rPr lang="en-US" sz="2800" kern="0" dirty="0" smtClean="0">
                <a:latin typeface="+mj-lt"/>
                <a:ea typeface="+mj-ea"/>
                <a:cs typeface="+mj-cs"/>
              </a:rPr>
              <a:t>Request for EC Approval </a:t>
            </a:r>
            <a:r>
              <a:rPr lang="en-US" sz="2800" kern="0" dirty="0">
                <a:latin typeface="+mj-lt"/>
                <a:ea typeface="+mj-ea"/>
                <a:cs typeface="+mj-cs"/>
              </a:rPr>
              <a:t>to forward the IEEE </a:t>
            </a:r>
            <a:r>
              <a:rPr lang="en-US" sz="2800" kern="0" dirty="0" smtClean="0">
                <a:latin typeface="+mj-lt"/>
                <a:ea typeface="+mj-ea"/>
                <a:cs typeface="+mj-cs"/>
              </a:rPr>
              <a:t>P802.21a  for Sponsor </a:t>
            </a:r>
            <a:r>
              <a:rPr lang="en-US" sz="2800" kern="0" dirty="0">
                <a:latin typeface="+mj-lt"/>
                <a:ea typeface="+mj-ea"/>
                <a:cs typeface="+mj-cs"/>
              </a:rPr>
              <a:t>Ballot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8610600" cy="838200"/>
          </a:xfrm>
          <a:noFill/>
        </p:spPr>
        <p:txBody>
          <a:bodyPr/>
          <a:lstStyle/>
          <a:p>
            <a:pPr eaLnBrk="1" hangingPunct="1"/>
            <a:r>
              <a:rPr lang="en-US" sz="2800" dirty="0" smtClean="0"/>
              <a:t>IEEE P802.21a WG Ballot Result- Final Round </a:t>
            </a:r>
          </a:p>
        </p:txBody>
      </p:sp>
      <p:sp>
        <p:nvSpPr>
          <p:cNvPr id="1945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6913" y="332601"/>
            <a:ext cx="929806" cy="276999"/>
          </a:xfrm>
          <a:noFill/>
        </p:spPr>
        <p:txBody>
          <a:bodyPr anchor="b"/>
          <a:lstStyle/>
          <a:p>
            <a:pPr algn="l"/>
            <a:r>
              <a:rPr lang="en-GB" sz="1800" b="1" dirty="0" smtClean="0"/>
              <a:t>July 2011</a:t>
            </a:r>
          </a:p>
        </p:txBody>
      </p:sp>
      <p:sp>
        <p:nvSpPr>
          <p:cNvPr id="10" name="Rectangle 9"/>
          <p:cNvSpPr/>
          <p:nvPr/>
        </p:nvSpPr>
        <p:spPr>
          <a:xfrm>
            <a:off x="304800" y="1828800"/>
            <a:ext cx="85344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1313" indent="-287338" algn="l">
              <a:defRPr/>
            </a:pPr>
            <a:r>
              <a:rPr lang="en-US" sz="2400" dirty="0"/>
              <a:t>• Date the last ballot closed: </a:t>
            </a:r>
            <a:r>
              <a:rPr lang="en-US" sz="2400" dirty="0" smtClean="0">
                <a:solidFill>
                  <a:schemeClr val="accent6"/>
                </a:solidFill>
              </a:rPr>
              <a:t>July 5</a:t>
            </a:r>
            <a:r>
              <a:rPr lang="en-US" sz="2400" baseline="30000" dirty="0" smtClean="0">
                <a:solidFill>
                  <a:schemeClr val="accent6"/>
                </a:solidFill>
              </a:rPr>
              <a:t>th</a:t>
            </a:r>
            <a:r>
              <a:rPr lang="en-US" sz="2400" dirty="0" smtClean="0">
                <a:solidFill>
                  <a:schemeClr val="accent6"/>
                </a:solidFill>
              </a:rPr>
              <a:t>, 2011</a:t>
            </a:r>
            <a:endParaRPr lang="en-US" sz="2400" dirty="0">
              <a:solidFill>
                <a:schemeClr val="accent6"/>
              </a:solidFill>
            </a:endParaRPr>
          </a:p>
          <a:p>
            <a:pPr marL="341313" indent="-287338" algn="l">
              <a:defRPr/>
            </a:pPr>
            <a:r>
              <a:rPr lang="en-US" sz="2400" dirty="0"/>
              <a:t>• Vote tally including Approve, Disapprove and Abstain votes: </a:t>
            </a:r>
          </a:p>
          <a:p>
            <a:pPr marL="798513" lvl="1" indent="-287338" algn="l">
              <a:defRPr/>
            </a:pPr>
            <a:r>
              <a:rPr lang="en-US" sz="2400" dirty="0"/>
              <a:t>Ballot Pool = </a:t>
            </a:r>
            <a:r>
              <a:rPr lang="en-US" sz="2400" dirty="0" smtClean="0"/>
              <a:t>32, Return ratio= 29 (</a:t>
            </a:r>
            <a:r>
              <a:rPr lang="en-US" sz="2400" dirty="0" smtClean="0">
                <a:solidFill>
                  <a:schemeClr val="accent2"/>
                </a:solidFill>
              </a:rPr>
              <a:t>90.63%</a:t>
            </a:r>
            <a:r>
              <a:rPr lang="en-US" sz="2400" dirty="0" smtClean="0"/>
              <a:t>), </a:t>
            </a:r>
            <a:r>
              <a:rPr lang="en-US" sz="2400" dirty="0"/>
              <a:t># of comments = </a:t>
            </a:r>
            <a:r>
              <a:rPr lang="en-US" sz="2400" dirty="0" smtClean="0"/>
              <a:t>17 (T-2, E-15)</a:t>
            </a:r>
            <a:endParaRPr lang="en-US" sz="2400" dirty="0"/>
          </a:p>
          <a:p>
            <a:pPr marL="798513" lvl="1" indent="-287338" algn="l">
              <a:defRPr/>
            </a:pPr>
            <a:r>
              <a:rPr lang="en-US" sz="2400" dirty="0"/>
              <a:t>Number of Approves = </a:t>
            </a:r>
            <a:r>
              <a:rPr lang="en-US" sz="2400" dirty="0" smtClean="0"/>
              <a:t>29</a:t>
            </a:r>
            <a:endParaRPr lang="en-US" sz="2400" dirty="0"/>
          </a:p>
          <a:p>
            <a:pPr marL="798513" lvl="1" indent="-287338" algn="l">
              <a:defRPr/>
            </a:pPr>
            <a:r>
              <a:rPr lang="en-US" sz="2400" dirty="0"/>
              <a:t>Number of Disapproves = 0</a:t>
            </a:r>
          </a:p>
          <a:p>
            <a:pPr marL="798513" lvl="1" indent="-287338" algn="l">
              <a:defRPr/>
            </a:pPr>
            <a:r>
              <a:rPr lang="en-US" sz="2400" dirty="0"/>
              <a:t>Number of Abstains = </a:t>
            </a:r>
            <a:r>
              <a:rPr lang="en-US" sz="2400" dirty="0" smtClean="0"/>
              <a:t>0</a:t>
            </a:r>
            <a:endParaRPr lang="en-US" sz="2400" dirty="0"/>
          </a:p>
          <a:p>
            <a:pPr marL="798513" lvl="1" indent="-287338" algn="l">
              <a:defRPr/>
            </a:pPr>
            <a:r>
              <a:rPr lang="en-US" sz="2400" dirty="0"/>
              <a:t>Approval Ratio = </a:t>
            </a:r>
            <a:r>
              <a:rPr lang="en-US" sz="2400" dirty="0">
                <a:solidFill>
                  <a:schemeClr val="accent6"/>
                </a:solidFill>
              </a:rPr>
              <a:t>100%</a:t>
            </a:r>
          </a:p>
          <a:p>
            <a:pPr marL="341313" indent="-287338" algn="l">
              <a:defRPr/>
            </a:pPr>
            <a:r>
              <a:rPr lang="en-US" sz="2400" dirty="0"/>
              <a:t>• Comments that support the remaining disapprove votes and Working Group responses – </a:t>
            </a:r>
            <a:r>
              <a:rPr lang="en-US" sz="2400" dirty="0">
                <a:solidFill>
                  <a:schemeClr val="accent6"/>
                </a:solidFill>
              </a:rPr>
              <a:t>N/ </a:t>
            </a:r>
            <a:r>
              <a:rPr lang="en-US" sz="2400" dirty="0" smtClean="0">
                <a:solidFill>
                  <a:schemeClr val="accent6"/>
                </a:solidFill>
              </a:rPr>
              <a:t>A</a:t>
            </a:r>
            <a:endParaRPr lang="en-US" sz="2400" dirty="0">
              <a:solidFill>
                <a:schemeClr val="accent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  <a:noFill/>
        </p:spPr>
        <p:txBody>
          <a:bodyPr/>
          <a:lstStyle/>
          <a:p>
            <a:r>
              <a:rPr lang="en-US" dirty="0" smtClean="0"/>
              <a:t>Subir Das, Chair, IEEE 802.21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title"/>
          </p:nvPr>
        </p:nvSpPr>
        <p:spPr>
          <a:xfrm>
            <a:off x="533400" y="762000"/>
            <a:ext cx="8001000" cy="609600"/>
          </a:xfrm>
          <a:noFill/>
        </p:spPr>
        <p:txBody>
          <a:bodyPr/>
          <a:lstStyle/>
          <a:p>
            <a:pPr eaLnBrk="1" hangingPunct="1"/>
            <a:r>
              <a:rPr lang="en-US" dirty="0" smtClean="0"/>
              <a:t>IEEE P802.21a Draft History and Statistics</a:t>
            </a:r>
          </a:p>
        </p:txBody>
      </p:sp>
      <p:sp>
        <p:nvSpPr>
          <p:cNvPr id="2048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6913" y="332601"/>
            <a:ext cx="929806" cy="276999"/>
          </a:xfrm>
          <a:noFill/>
        </p:spPr>
        <p:txBody>
          <a:bodyPr anchor="b"/>
          <a:lstStyle/>
          <a:p>
            <a:pPr algn="l"/>
            <a:r>
              <a:rPr lang="en-GB" sz="1800" b="1" dirty="0" smtClean="0"/>
              <a:t>July 2011</a:t>
            </a:r>
          </a:p>
        </p:txBody>
      </p:sp>
      <p:sp>
        <p:nvSpPr>
          <p:cNvPr id="20485" name="Rectangle 6"/>
          <p:cNvSpPr txBox="1">
            <a:spLocks noGrp="1" noChangeArrowheads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0">
                <a:solidFill>
                  <a:schemeClr val="tx1"/>
                </a:solidFill>
              </a:rPr>
              <a:t>Slide </a:t>
            </a:r>
            <a:fld id="{9B061689-73B1-4F22-94BA-0E852404C0E8}" type="slidenum">
              <a:rPr lang="en-US" sz="1200" b="0">
                <a:solidFill>
                  <a:schemeClr val="tx1"/>
                </a:solidFill>
              </a:rPr>
              <a:pPr/>
              <a:t>4</a:t>
            </a:fld>
            <a:endParaRPr lang="en-US" sz="1200" b="0">
              <a:solidFill>
                <a:schemeClr val="tx1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52400" y="1600200"/>
          <a:ext cx="8915399" cy="4343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5902"/>
                <a:gridCol w="1104898"/>
                <a:gridCol w="1319464"/>
                <a:gridCol w="1118936"/>
                <a:gridCol w="992606"/>
                <a:gridCol w="1329489"/>
                <a:gridCol w="1564104"/>
              </a:tblGrid>
              <a:tr h="86868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IEEE</a:t>
                      </a:r>
                      <a:r>
                        <a:rPr lang="en-US" sz="1600" b="1" baseline="0" dirty="0" smtClean="0"/>
                        <a:t> WG Letter Ballot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Launch Date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# of Comments Received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Comment Resolution Status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Return</a:t>
                      </a:r>
                      <a:r>
                        <a:rPr lang="en-US" sz="1600" b="1" baseline="0" dirty="0" smtClean="0"/>
                        <a:t> </a:t>
                      </a:r>
                      <a:r>
                        <a:rPr lang="en-US" sz="1600" b="1" dirty="0" smtClean="0"/>
                        <a:t>Ratio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Approval Ratio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Draft Status</a:t>
                      </a:r>
                      <a:endParaRPr lang="en-US" sz="1600" b="1" dirty="0"/>
                    </a:p>
                  </a:txBody>
                  <a:tcPr/>
                </a:tc>
              </a:tr>
              <a:tr h="86868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WG</a:t>
                      </a:r>
                      <a:r>
                        <a:rPr lang="en-US" sz="1600" baseline="0" dirty="0" smtClean="0"/>
                        <a:t> LB #5</a:t>
                      </a:r>
                    </a:p>
                    <a:p>
                      <a:pPr algn="ctr"/>
                      <a:r>
                        <a:rPr lang="en-US" sz="1200" b="1" baseline="0" dirty="0" smtClean="0"/>
                        <a:t>(P802.21a Draft v1.0)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November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2010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296</a:t>
                      </a:r>
                      <a:r>
                        <a:rPr lang="en-US" sz="1600" dirty="0" smtClean="0"/>
                        <a:t> (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141T / TR, 155 E / ER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Comments were addressed and Resolved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81%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&lt;75%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 </a:t>
                      </a:r>
                      <a:r>
                        <a:rPr lang="en-US" sz="1200" b="1" dirty="0" smtClean="0"/>
                        <a:t>P802.21a Draft v2.0 Prepared </a:t>
                      </a:r>
                      <a:endParaRPr lang="en-US" sz="1200" b="1" dirty="0"/>
                    </a:p>
                  </a:txBody>
                  <a:tcPr/>
                </a:tc>
              </a:tr>
              <a:tr h="86868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WG LB #5a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baseline="0" dirty="0" smtClean="0"/>
                        <a:t>(P802.21a Draft v2.0)</a:t>
                      </a:r>
                      <a:endParaRPr lang="en-US" sz="12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February</a:t>
                      </a:r>
                      <a:r>
                        <a:rPr lang="en-US" sz="1600" baseline="0" dirty="0" smtClean="0"/>
                        <a:t> 2011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245</a:t>
                      </a:r>
                      <a:r>
                        <a:rPr lang="en-US" sz="1600" dirty="0" smtClean="0"/>
                        <a:t> (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140 T / TR,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105 E / ER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Comments were addressed and Resolved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90.63%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81.48%</a:t>
                      </a:r>
                    </a:p>
                    <a:p>
                      <a:pPr algn="ctr"/>
                      <a:endParaRPr lang="en-US" sz="18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P802.21a Draft v3.0 Prepared </a:t>
                      </a:r>
                      <a:endParaRPr lang="en-US" sz="1200" dirty="0"/>
                    </a:p>
                  </a:txBody>
                  <a:tcPr/>
                </a:tc>
              </a:tr>
              <a:tr h="86868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WG LB #5b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baseline="0" dirty="0" smtClean="0"/>
                        <a:t>(P802.21a Draft v3.0)</a:t>
                      </a:r>
                      <a:endParaRPr lang="en-US" sz="12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April 2011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135</a:t>
                      </a:r>
                      <a:r>
                        <a:rPr lang="en-US" sz="1600" dirty="0" smtClean="0"/>
                        <a:t> (53 T / TR, 82 E / ER)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Comments</a:t>
                      </a:r>
                      <a:r>
                        <a:rPr lang="en-US" sz="1200" b="1" baseline="0" dirty="0" smtClean="0"/>
                        <a:t> were </a:t>
                      </a:r>
                      <a:r>
                        <a:rPr lang="en-US" sz="1200" b="1" dirty="0" smtClean="0"/>
                        <a:t>addressed and Resolved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90.63%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accent2"/>
                          </a:solidFill>
                        </a:rPr>
                        <a:t>86.2%</a:t>
                      </a:r>
                      <a:endParaRPr lang="en-US" sz="2400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P802.21a Draft v4.0  Prepared </a:t>
                      </a:r>
                      <a:endParaRPr lang="en-US" sz="1200" dirty="0"/>
                    </a:p>
                  </a:txBody>
                  <a:tcPr/>
                </a:tc>
              </a:tr>
              <a:tr h="8686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WG LB#</a:t>
                      </a: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5c</a:t>
                      </a:r>
                      <a:endParaRPr lang="en-US" sz="1200" b="1" baseline="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baseline="0" dirty="0" smtClean="0"/>
                        <a:t>(P802.21a Draft 4.0)</a:t>
                      </a:r>
                      <a:endParaRPr lang="en-US" sz="12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June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2011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17</a:t>
                      </a:r>
                      <a:r>
                        <a:rPr lang="en-US" sz="1600" dirty="0" smtClean="0"/>
                        <a:t> (02 T / TR,15 E / ER)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No “must be</a:t>
                      </a:r>
                      <a:r>
                        <a:rPr lang="en-US" sz="1200" b="1" baseline="0" dirty="0" smtClean="0"/>
                        <a:t> satisfied”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Comments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90.63%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accent2"/>
                          </a:solidFill>
                        </a:rPr>
                        <a:t>100%</a:t>
                      </a:r>
                      <a:endParaRPr lang="en-US" sz="2400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P802.21a Draft v4.0</a:t>
                      </a:r>
                      <a:endParaRPr lang="en-US" sz="12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  <a:noFill/>
        </p:spPr>
        <p:txBody>
          <a:bodyPr/>
          <a:lstStyle/>
          <a:p>
            <a:r>
              <a:rPr lang="en-US" dirty="0" smtClean="0"/>
              <a:t>Subir Das, Chair, IEEE 802.21</a:t>
            </a:r>
          </a:p>
        </p:txBody>
      </p:sp>
      <p:sp>
        <p:nvSpPr>
          <p:cNvPr id="10" name="Rounded Rectangular Callout 9"/>
          <p:cNvSpPr/>
          <p:nvPr/>
        </p:nvSpPr>
        <p:spPr bwMode="auto">
          <a:xfrm>
            <a:off x="152400" y="6096000"/>
            <a:ext cx="8686800" cy="609600"/>
          </a:xfrm>
          <a:prstGeom prst="wedgeRoundRectCallout">
            <a:avLst>
              <a:gd name="adj1" fmla="val 45412"/>
              <a:gd name="adj2" fmla="val -171920"/>
              <a:gd name="adj3" fmla="val 16667"/>
            </a:avLst>
          </a:prstGeom>
          <a:solidFill>
            <a:srgbClr val="CCFFCC"/>
          </a:solidFill>
          <a:ln w="254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075" tIns="46038" rIns="92075" bIns="46038" anchor="ctr"/>
          <a:lstStyle/>
          <a:p>
            <a:pPr>
              <a:defRPr/>
            </a:pPr>
            <a:r>
              <a:rPr lang="en-GB" sz="1800" dirty="0" smtClean="0">
                <a:solidFill>
                  <a:schemeClr val="tx1"/>
                </a:solidFill>
                <a:ea typeface="PMingLiU" charset="-120"/>
              </a:rPr>
              <a:t>MEC Review is available at :</a:t>
            </a:r>
          </a:p>
          <a:p>
            <a:pPr>
              <a:defRPr/>
            </a:pPr>
            <a:r>
              <a:rPr lang="en-GB" sz="1800" dirty="0" smtClean="0">
                <a:solidFill>
                  <a:schemeClr val="tx1"/>
                </a:solidFill>
                <a:ea typeface="PMingLiU" charset="-120"/>
              </a:rPr>
              <a:t>https://mentor.ieee.org/802.21/dcn/11/21-11-0113-00-0000-802-21a-mec-review.docx</a:t>
            </a:r>
            <a:endParaRPr lang="en-GB" sz="1800" dirty="0">
              <a:solidFill>
                <a:schemeClr val="tx1"/>
              </a:solidFill>
              <a:ea typeface="PMingLiU" charset="-12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762000"/>
            <a:ext cx="8610600" cy="685800"/>
          </a:xfrm>
          <a:noFill/>
        </p:spPr>
        <p:txBody>
          <a:bodyPr/>
          <a:lstStyle/>
          <a:p>
            <a:pPr eaLnBrk="1" hangingPunct="1"/>
            <a:r>
              <a:rPr lang="en-US" sz="2800" dirty="0" smtClean="0"/>
              <a:t>Links to WG Letter Ballot Results</a:t>
            </a:r>
          </a:p>
        </p:txBody>
      </p:sp>
      <p:sp>
        <p:nvSpPr>
          <p:cNvPr id="2253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6913" y="332601"/>
            <a:ext cx="929806" cy="276999"/>
          </a:xfrm>
          <a:noFill/>
        </p:spPr>
        <p:txBody>
          <a:bodyPr anchor="b"/>
          <a:lstStyle/>
          <a:p>
            <a:pPr algn="l"/>
            <a:r>
              <a:rPr lang="en-GB" sz="1800" b="1" dirty="0" smtClean="0"/>
              <a:t>July 2011</a:t>
            </a:r>
          </a:p>
        </p:txBody>
      </p:sp>
      <p:sp>
        <p:nvSpPr>
          <p:cNvPr id="22533" name="Rectangle 6"/>
          <p:cNvSpPr txBox="1">
            <a:spLocks noGrp="1" noChangeArrowheads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0">
                <a:solidFill>
                  <a:schemeClr val="tx1"/>
                </a:solidFill>
              </a:rPr>
              <a:t>Slide </a:t>
            </a:r>
            <a:fld id="{AD5F3F00-1435-4C11-8330-88677CCAC104}" type="slidenum">
              <a:rPr lang="en-US" sz="1200" b="0">
                <a:solidFill>
                  <a:schemeClr val="tx1"/>
                </a:solidFill>
              </a:rPr>
              <a:pPr/>
              <a:t>5</a:t>
            </a:fld>
            <a:endParaRPr lang="en-US" sz="1200" b="0">
              <a:solidFill>
                <a:schemeClr val="tx1"/>
              </a:solidFill>
            </a:endParaRPr>
          </a:p>
        </p:txBody>
      </p:sp>
      <p:sp>
        <p:nvSpPr>
          <p:cNvPr id="44038" name="Rectangle 8"/>
          <p:cNvSpPr>
            <a:spLocks noChangeArrowheads="1"/>
          </p:cNvSpPr>
          <p:nvPr/>
        </p:nvSpPr>
        <p:spPr bwMode="auto">
          <a:xfrm>
            <a:off x="304800" y="1600200"/>
            <a:ext cx="8686800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7338" indent="-287338" algn="l">
              <a:defRPr/>
            </a:pPr>
            <a:endParaRPr lang="en-US" sz="1200" dirty="0">
              <a:solidFill>
                <a:schemeClr val="tx1"/>
              </a:solidFill>
            </a:endParaRP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WG LB #5:</a:t>
            </a:r>
          </a:p>
          <a:p>
            <a:pPr marL="744538" lvl="1" indent="-287338" algn="l"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https://mentor.ieee.org/802.21/dcn/10/21-10-0258-00-0000-lb-5-result.xlsx</a:t>
            </a: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WG LB #5a:</a:t>
            </a:r>
          </a:p>
          <a:p>
            <a:pPr marL="744538" lvl="1" indent="-287338" algn="l"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https://mentor.ieee.org/802.21/dcn/11/21-11-0023-00-0000-lb-5a-vote-summary.xls</a:t>
            </a: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WG LB #5b:</a:t>
            </a:r>
          </a:p>
          <a:p>
            <a:pPr marL="744538" lvl="1" indent="-287338" algn="l"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https://mentor.ieee.org/802.21/dcn/11/21-11-0070-00-0000-letter-ballot-5b-results.xls</a:t>
            </a: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WG LB #5c:</a:t>
            </a:r>
          </a:p>
          <a:p>
            <a:pPr marL="744538" lvl="1" indent="-287338" algn="l"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https://mentor.ieee.org/802.21/dcn/11/21-11-0107-00-0000-letter-ballot-5c-results.xls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  <a:noFill/>
        </p:spPr>
        <p:txBody>
          <a:bodyPr/>
          <a:lstStyle/>
          <a:p>
            <a:r>
              <a:rPr lang="en-US" dirty="0" smtClean="0"/>
              <a:t>Subir Das, Chair, IEEE 802.21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762000"/>
            <a:ext cx="8610600" cy="685800"/>
          </a:xfrm>
          <a:noFill/>
        </p:spPr>
        <p:txBody>
          <a:bodyPr/>
          <a:lstStyle/>
          <a:p>
            <a:pPr eaLnBrk="1" hangingPunct="1"/>
            <a:r>
              <a:rPr lang="en-US" sz="2800" dirty="0" smtClean="0"/>
              <a:t>Links to WG Letter Ballot Comments </a:t>
            </a:r>
          </a:p>
        </p:txBody>
      </p:sp>
      <p:sp>
        <p:nvSpPr>
          <p:cNvPr id="2253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6913" y="332601"/>
            <a:ext cx="929806" cy="276999"/>
          </a:xfrm>
          <a:noFill/>
        </p:spPr>
        <p:txBody>
          <a:bodyPr anchor="b"/>
          <a:lstStyle/>
          <a:p>
            <a:pPr algn="l"/>
            <a:r>
              <a:rPr lang="en-GB" sz="1800" b="1" dirty="0" smtClean="0"/>
              <a:t>July 2011</a:t>
            </a:r>
          </a:p>
        </p:txBody>
      </p:sp>
      <p:sp>
        <p:nvSpPr>
          <p:cNvPr id="22533" name="Rectangle 6"/>
          <p:cNvSpPr txBox="1">
            <a:spLocks noGrp="1" noChangeArrowheads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0">
                <a:solidFill>
                  <a:schemeClr val="tx1"/>
                </a:solidFill>
              </a:rPr>
              <a:t>Slide </a:t>
            </a:r>
            <a:fld id="{AD5F3F00-1435-4C11-8330-88677CCAC104}" type="slidenum">
              <a:rPr lang="en-US" sz="1200" b="0">
                <a:solidFill>
                  <a:schemeClr val="tx1"/>
                </a:solidFill>
              </a:rPr>
              <a:pPr/>
              <a:t>6</a:t>
            </a:fld>
            <a:endParaRPr lang="en-US" sz="1200" b="0">
              <a:solidFill>
                <a:schemeClr val="tx1"/>
              </a:solidFill>
            </a:endParaRPr>
          </a:p>
        </p:txBody>
      </p:sp>
      <p:sp>
        <p:nvSpPr>
          <p:cNvPr id="44038" name="Rectangle 8"/>
          <p:cNvSpPr>
            <a:spLocks noChangeArrowheads="1"/>
          </p:cNvSpPr>
          <p:nvPr/>
        </p:nvSpPr>
        <p:spPr bwMode="auto">
          <a:xfrm>
            <a:off x="304800" y="1600200"/>
            <a:ext cx="8686800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7338" indent="-287338" algn="l">
              <a:defRPr/>
            </a:pPr>
            <a:endParaRPr lang="en-US" sz="1200" dirty="0">
              <a:solidFill>
                <a:schemeClr val="tx1"/>
              </a:solidFill>
            </a:endParaRP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WG LB #5:</a:t>
            </a:r>
          </a:p>
          <a:p>
            <a:pPr marL="744538" lvl="1" indent="-287338" algn="l"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chemeClr val="tx1"/>
                </a:solidFill>
              </a:rPr>
              <a:t>https://mentor.ieee.org/802.21/dcn/11/21-11-0003-04-0sec-lb5-comments.xls</a:t>
            </a:r>
            <a:endParaRPr lang="en-US" sz="2400" dirty="0" smtClean="0">
              <a:solidFill>
                <a:schemeClr val="tx1"/>
              </a:solidFill>
            </a:endParaRP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WG LB #5a:</a:t>
            </a:r>
          </a:p>
          <a:p>
            <a:pPr marL="744538" lvl="1" indent="-287338" algn="l"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chemeClr val="tx1"/>
                </a:solidFill>
              </a:rPr>
              <a:t>https://mentor.ieee.org/802.21/dcn/11/21-11-0024-05-0sec-lb5a-comments.xls</a:t>
            </a:r>
            <a:endParaRPr lang="en-US" sz="2400" dirty="0" smtClean="0">
              <a:solidFill>
                <a:schemeClr val="tx1"/>
              </a:solidFill>
            </a:endParaRP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WG LB #5b:</a:t>
            </a:r>
          </a:p>
          <a:p>
            <a:pPr marL="744538" lvl="1" indent="-287338" algn="l"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chemeClr val="tx1"/>
                </a:solidFill>
              </a:rPr>
              <a:t>https://mentor.ieee.org/802.21/dcn/11/21-11-0071-03-0sec-lb5b-comments.xls</a:t>
            </a:r>
            <a:endParaRPr lang="en-US" sz="2400" dirty="0" smtClean="0">
              <a:solidFill>
                <a:schemeClr val="tx1"/>
              </a:solidFill>
            </a:endParaRP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WG LB #5c:</a:t>
            </a:r>
          </a:p>
          <a:p>
            <a:pPr marL="744538" lvl="1" indent="-287338" algn="l"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chemeClr val="tx1"/>
                </a:solidFill>
              </a:rPr>
              <a:t>https://mentor.ieee.org/802.21/dcn/11/21-11-0110-00-0sec-lb5c-comments.xls</a:t>
            </a:r>
            <a:endParaRPr lang="en-US" sz="2400" dirty="0" smtClean="0">
              <a:solidFill>
                <a:schemeClr val="tx1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  <a:noFill/>
        </p:spPr>
        <p:txBody>
          <a:bodyPr/>
          <a:lstStyle/>
          <a:p>
            <a:r>
              <a:rPr lang="en-US" dirty="0" smtClean="0"/>
              <a:t>Subir Das, Chair, IEEE 802.21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685800"/>
            <a:ext cx="8610600" cy="838200"/>
          </a:xfrm>
          <a:noFill/>
        </p:spPr>
        <p:txBody>
          <a:bodyPr/>
          <a:lstStyle/>
          <a:p>
            <a:pPr eaLnBrk="1" hangingPunct="1"/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800" dirty="0" smtClean="0"/>
              <a:t>Tentative Time-line for </a:t>
            </a:r>
            <a:r>
              <a:rPr lang="en-US" sz="2800" dirty="0" smtClean="0">
                <a:solidFill>
                  <a:schemeClr val="tx1"/>
                </a:solidFill>
              </a:rPr>
              <a:t>P802.21a Sponsor Ballot</a:t>
            </a:r>
            <a:endParaRPr lang="en-US" sz="2800" dirty="0" smtClean="0"/>
          </a:p>
        </p:txBody>
      </p:sp>
      <p:sp>
        <p:nvSpPr>
          <p:cNvPr id="2253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6913" y="332601"/>
            <a:ext cx="929806" cy="276999"/>
          </a:xfrm>
          <a:noFill/>
        </p:spPr>
        <p:txBody>
          <a:bodyPr anchor="b"/>
          <a:lstStyle/>
          <a:p>
            <a:pPr algn="l"/>
            <a:r>
              <a:rPr lang="en-GB" sz="1800" b="1" dirty="0" smtClean="0"/>
              <a:t>July 2011</a:t>
            </a:r>
          </a:p>
        </p:txBody>
      </p:sp>
      <p:sp>
        <p:nvSpPr>
          <p:cNvPr id="22533" name="Rectangle 6"/>
          <p:cNvSpPr txBox="1">
            <a:spLocks noGrp="1" noChangeArrowheads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0">
                <a:solidFill>
                  <a:schemeClr val="tx1"/>
                </a:solidFill>
              </a:rPr>
              <a:t>Slide </a:t>
            </a:r>
            <a:fld id="{AD5F3F00-1435-4C11-8330-88677CCAC104}" type="slidenum">
              <a:rPr lang="en-US" sz="1200" b="0">
                <a:solidFill>
                  <a:schemeClr val="tx1"/>
                </a:solidFill>
              </a:rPr>
              <a:pPr/>
              <a:t>7</a:t>
            </a:fld>
            <a:endParaRPr lang="en-US" sz="1200" b="0">
              <a:solidFill>
                <a:schemeClr val="tx1"/>
              </a:solidFill>
            </a:endParaRPr>
          </a:p>
        </p:txBody>
      </p:sp>
      <p:sp>
        <p:nvSpPr>
          <p:cNvPr id="44038" name="Rectangle 8"/>
          <p:cNvSpPr>
            <a:spLocks noChangeArrowheads="1"/>
          </p:cNvSpPr>
          <p:nvPr/>
        </p:nvSpPr>
        <p:spPr bwMode="auto">
          <a:xfrm>
            <a:off x="304800" y="1905000"/>
            <a:ext cx="868680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7338" indent="-287338" algn="l">
              <a:defRPr/>
            </a:pPr>
            <a:endParaRPr lang="en-US" sz="1200" dirty="0">
              <a:solidFill>
                <a:schemeClr val="tx1"/>
              </a:solidFill>
            </a:endParaRPr>
          </a:p>
          <a:p>
            <a:pPr marL="287338" indent="-287338" algn="l">
              <a:defRPr/>
            </a:pPr>
            <a:endParaRPr lang="en-US" sz="1200" dirty="0">
              <a:solidFill>
                <a:schemeClr val="tx1"/>
              </a:solidFill>
            </a:endParaRP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chemeClr val="tx1"/>
                </a:solidFill>
              </a:rPr>
              <a:t>The Sponsor Ballot Pool formation </a:t>
            </a:r>
            <a:r>
              <a:rPr lang="en-US" sz="2800" dirty="0" smtClean="0">
                <a:solidFill>
                  <a:schemeClr val="tx1"/>
                </a:solidFill>
              </a:rPr>
              <a:t>is currently under </a:t>
            </a:r>
            <a:r>
              <a:rPr lang="en-US" sz="2800" dirty="0" smtClean="0">
                <a:solidFill>
                  <a:schemeClr val="tx1"/>
                </a:solidFill>
              </a:rPr>
              <a:t>way</a:t>
            </a:r>
            <a:endParaRPr lang="en-US" sz="2800" dirty="0">
              <a:solidFill>
                <a:schemeClr val="tx1"/>
              </a:solidFill>
            </a:endParaRP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Aug </a:t>
            </a:r>
            <a:r>
              <a:rPr lang="en-US" sz="2800" dirty="0" smtClean="0">
                <a:solidFill>
                  <a:schemeClr val="tx1"/>
                </a:solidFill>
              </a:rPr>
              <a:t>2</a:t>
            </a:r>
            <a:r>
              <a:rPr lang="en-US" sz="2800" baseline="30000" dirty="0" smtClean="0">
                <a:solidFill>
                  <a:schemeClr val="tx1"/>
                </a:solidFill>
              </a:rPr>
              <a:t>nd</a:t>
            </a:r>
            <a:r>
              <a:rPr lang="en-US" sz="2800" dirty="0" smtClean="0">
                <a:solidFill>
                  <a:schemeClr val="tx1"/>
                </a:solidFill>
              </a:rPr>
              <a:t>, 2011 –  Sponsor Ballot #1 Starts </a:t>
            </a: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Aug 31</a:t>
            </a:r>
            <a:r>
              <a:rPr lang="en-US" sz="2800" baseline="30000" dirty="0" smtClean="0">
                <a:solidFill>
                  <a:schemeClr val="tx1"/>
                </a:solidFill>
              </a:rPr>
              <a:t>st</a:t>
            </a:r>
            <a:r>
              <a:rPr lang="en-US" sz="2800" dirty="0" smtClean="0">
                <a:solidFill>
                  <a:schemeClr val="tx1"/>
                </a:solidFill>
              </a:rPr>
              <a:t>, 2011 – Sponsor Ballot #1 Ends </a:t>
            </a: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September 19-22– </a:t>
            </a:r>
            <a:r>
              <a:rPr lang="en-US" sz="2800" dirty="0">
                <a:solidFill>
                  <a:schemeClr val="tx1"/>
                </a:solidFill>
              </a:rPr>
              <a:t>Address and Resolve </a:t>
            </a:r>
            <a:r>
              <a:rPr lang="en-US" sz="2800" dirty="0" smtClean="0">
                <a:solidFill>
                  <a:schemeClr val="tx1"/>
                </a:solidFill>
              </a:rPr>
              <a:t>Comments</a:t>
            </a:r>
            <a:endParaRPr lang="en-US" sz="2800" dirty="0">
              <a:solidFill>
                <a:schemeClr val="tx1"/>
              </a:solidFill>
            </a:endParaRP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October 2011  – Sponsor </a:t>
            </a:r>
            <a:r>
              <a:rPr lang="en-US" sz="2800" dirty="0">
                <a:solidFill>
                  <a:schemeClr val="tx1"/>
                </a:solidFill>
              </a:rPr>
              <a:t>Ballot </a:t>
            </a:r>
            <a:r>
              <a:rPr lang="en-US" sz="2800" dirty="0" smtClean="0">
                <a:solidFill>
                  <a:schemeClr val="tx1"/>
                </a:solidFill>
              </a:rPr>
              <a:t>recirculation </a:t>
            </a: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November 2011 – Sponsor Ballot recirculation 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  <a:noFill/>
        </p:spPr>
        <p:txBody>
          <a:bodyPr/>
          <a:lstStyle/>
          <a:p>
            <a:r>
              <a:rPr lang="en-US" dirty="0" smtClean="0"/>
              <a:t>Subir Das, Chair, IEEE 802.21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6913" y="332601"/>
            <a:ext cx="929806" cy="276999"/>
          </a:xfrm>
          <a:noFill/>
        </p:spPr>
        <p:txBody>
          <a:bodyPr anchor="b"/>
          <a:lstStyle/>
          <a:p>
            <a:pPr algn="l"/>
            <a:r>
              <a:rPr lang="en-GB" sz="1800" b="1" dirty="0" smtClean="0"/>
              <a:t>July 2011</a:t>
            </a:r>
          </a:p>
        </p:txBody>
      </p:sp>
      <p:sp>
        <p:nvSpPr>
          <p:cNvPr id="23556" name="Rectangle 6"/>
          <p:cNvSpPr txBox="1">
            <a:spLocks noGrp="1" noChangeArrowheads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0">
                <a:solidFill>
                  <a:schemeClr val="tx1"/>
                </a:solidFill>
              </a:rPr>
              <a:t>Slide </a:t>
            </a:r>
            <a:fld id="{57481422-3CF1-440D-B52D-9D01E0AA829E}" type="slidenum">
              <a:rPr lang="en-US" sz="1200" b="0">
                <a:solidFill>
                  <a:schemeClr val="tx1"/>
                </a:solidFill>
              </a:rPr>
              <a:pPr/>
              <a:t>8</a:t>
            </a:fld>
            <a:endParaRPr lang="en-US" sz="1200" b="0">
              <a:solidFill>
                <a:schemeClr val="tx1"/>
              </a:solidFill>
            </a:endParaRPr>
          </a:p>
        </p:txBody>
      </p:sp>
      <p:sp>
        <p:nvSpPr>
          <p:cNvPr id="23558" name="Title 6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685800"/>
          </a:xfrm>
        </p:spPr>
        <p:txBody>
          <a:bodyPr/>
          <a:lstStyle/>
          <a:p>
            <a:r>
              <a:rPr lang="en-US" dirty="0" smtClean="0"/>
              <a:t>P802.21 </a:t>
            </a:r>
            <a:r>
              <a:rPr lang="en-US" dirty="0" smtClean="0"/>
              <a:t>WG Motion</a:t>
            </a:r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304800" y="1962080"/>
            <a:ext cx="8686800" cy="397096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wrap="square" lIns="92075" tIns="46038" rIns="92075" bIns="46038" anchor="ctr">
            <a:spAutoFit/>
          </a:bodyPr>
          <a:lstStyle/>
          <a:p>
            <a:pPr algn="l">
              <a:tabLst>
                <a:tab pos="1271588" algn="l"/>
              </a:tabLst>
              <a:defRPr/>
            </a:pPr>
            <a:r>
              <a:rPr lang="en-GB" sz="2400" dirty="0">
                <a:ea typeface="PMingLiU" charset="-120"/>
              </a:rPr>
              <a:t>Move to authorize the </a:t>
            </a:r>
            <a:r>
              <a:rPr lang="en-GB" sz="2400" dirty="0" smtClean="0">
                <a:ea typeface="PMingLiU" charset="-120"/>
              </a:rPr>
              <a:t>P802.21 </a:t>
            </a:r>
            <a:r>
              <a:rPr lang="en-GB" sz="2400" dirty="0">
                <a:ea typeface="PMingLiU" charset="-120"/>
              </a:rPr>
              <a:t>WG Chair to make a motion to the IEEE 802 Executive Committee </a:t>
            </a:r>
            <a:r>
              <a:rPr lang="en-GB" sz="2400" dirty="0" smtClean="0">
                <a:ea typeface="PMingLiU" charset="-120"/>
              </a:rPr>
              <a:t>for </a:t>
            </a:r>
            <a:r>
              <a:rPr lang="en-GB" sz="2400" dirty="0">
                <a:ea typeface="PMingLiU" charset="-120"/>
              </a:rPr>
              <a:t>approval to forward the </a:t>
            </a:r>
            <a:r>
              <a:rPr lang="en-GB" sz="2400" dirty="0" smtClean="0">
                <a:ea typeface="PMingLiU" charset="-120"/>
              </a:rPr>
              <a:t>IEEE 802.21a Draft </a:t>
            </a:r>
            <a:r>
              <a:rPr lang="en-GB" sz="2400" dirty="0" smtClean="0">
                <a:ea typeface="PMingLiU" charset="-120"/>
              </a:rPr>
              <a:t>for Sponsor </a:t>
            </a:r>
            <a:r>
              <a:rPr lang="en-GB" sz="2400" dirty="0" smtClean="0">
                <a:ea typeface="PMingLiU" charset="-120"/>
              </a:rPr>
              <a:t>Ballot</a:t>
            </a:r>
          </a:p>
          <a:p>
            <a:pPr algn="l">
              <a:tabLst>
                <a:tab pos="1271588" algn="l"/>
              </a:tabLst>
              <a:defRPr/>
            </a:pPr>
            <a:endParaRPr lang="en-US" sz="2000" dirty="0">
              <a:ea typeface="PMingLiU" charset="-120"/>
            </a:endParaRPr>
          </a:p>
          <a:p>
            <a:pPr algn="l">
              <a:tabLst>
                <a:tab pos="1271588" algn="l"/>
              </a:tabLst>
              <a:defRPr/>
            </a:pPr>
            <a:r>
              <a:rPr lang="en-US" sz="2000" dirty="0">
                <a:ea typeface="PMingLiU" charset="-120"/>
              </a:rPr>
              <a:t>Move: </a:t>
            </a:r>
            <a:r>
              <a:rPr lang="en-US" sz="2000" dirty="0" smtClean="0">
                <a:ea typeface="PMingLiU" charset="-120"/>
              </a:rPr>
              <a:t> Yoshihiro Ohba</a:t>
            </a:r>
            <a:endParaRPr lang="en-US" sz="1050" dirty="0"/>
          </a:p>
          <a:p>
            <a:pPr algn="l">
              <a:tabLst>
                <a:tab pos="1271588" algn="l"/>
              </a:tabLst>
              <a:defRPr/>
            </a:pPr>
            <a:r>
              <a:rPr lang="en-US" sz="2000" dirty="0">
                <a:ea typeface="PMingLiU" charset="-120"/>
              </a:rPr>
              <a:t>Second: </a:t>
            </a:r>
            <a:r>
              <a:rPr lang="en-US" sz="2000" dirty="0" smtClean="0">
                <a:ea typeface="PMingLiU" charset="-120"/>
              </a:rPr>
              <a:t> Anthony Chan</a:t>
            </a:r>
            <a:endParaRPr lang="en-US" sz="1050" dirty="0"/>
          </a:p>
          <a:p>
            <a:pPr algn="l">
              <a:tabLst>
                <a:tab pos="1271588" algn="l"/>
              </a:tabLst>
              <a:defRPr/>
            </a:pPr>
            <a:endParaRPr lang="en-US" altLang="zh-HK" sz="2000" dirty="0">
              <a:ea typeface="PMingLiU" charset="-120"/>
            </a:endParaRPr>
          </a:p>
          <a:p>
            <a:pPr algn="l">
              <a:tabLst>
                <a:tab pos="1271588" algn="l"/>
              </a:tabLst>
              <a:defRPr/>
            </a:pPr>
            <a:r>
              <a:rPr lang="en-US" altLang="zh-HK" sz="2000" dirty="0" smtClean="0">
                <a:ea typeface="PMingLiU" charset="-120"/>
              </a:rPr>
              <a:t>For</a:t>
            </a:r>
            <a:r>
              <a:rPr lang="en-US" altLang="zh-HK" sz="2000" dirty="0">
                <a:ea typeface="PMingLiU" charset="-120"/>
              </a:rPr>
              <a:t>: </a:t>
            </a:r>
            <a:r>
              <a:rPr lang="en-US" altLang="zh-HK" sz="2000" dirty="0" smtClean="0">
                <a:ea typeface="PMingLiU" charset="-120"/>
              </a:rPr>
              <a:t> 09 </a:t>
            </a:r>
            <a:endParaRPr lang="en-US" altLang="zh-HK" sz="1050" dirty="0"/>
          </a:p>
          <a:p>
            <a:pPr algn="l">
              <a:tabLst>
                <a:tab pos="1271588" algn="l"/>
              </a:tabLst>
              <a:defRPr/>
            </a:pPr>
            <a:r>
              <a:rPr lang="en-US" altLang="zh-HK" sz="2000" dirty="0">
                <a:ea typeface="PMingLiU" charset="-120"/>
              </a:rPr>
              <a:t>Against: </a:t>
            </a:r>
            <a:r>
              <a:rPr lang="en-US" altLang="zh-HK" sz="2000" dirty="0" smtClean="0">
                <a:ea typeface="PMingLiU" charset="-120"/>
              </a:rPr>
              <a:t> </a:t>
            </a:r>
            <a:r>
              <a:rPr lang="en-US" altLang="zh-HK" sz="2000" dirty="0" smtClean="0">
                <a:ea typeface="PMingLiU" charset="-120"/>
              </a:rPr>
              <a:t>00</a:t>
            </a:r>
            <a:endParaRPr lang="en-US" altLang="zh-HK" sz="1050" dirty="0"/>
          </a:p>
          <a:p>
            <a:pPr algn="l">
              <a:tabLst>
                <a:tab pos="1271588" algn="l"/>
              </a:tabLst>
              <a:defRPr/>
            </a:pPr>
            <a:r>
              <a:rPr lang="en-US" altLang="zh-HK" sz="2000" dirty="0">
                <a:ea typeface="PMingLiU" charset="-120"/>
              </a:rPr>
              <a:t>Abstain: </a:t>
            </a:r>
            <a:r>
              <a:rPr lang="en-US" altLang="zh-HK" sz="2000" dirty="0" smtClean="0">
                <a:ea typeface="PMingLiU" charset="-120"/>
              </a:rPr>
              <a:t>00</a:t>
            </a:r>
            <a:endParaRPr lang="en-US" altLang="zh-HK" sz="1050" dirty="0"/>
          </a:p>
          <a:p>
            <a:pPr algn="l">
              <a:tabLst>
                <a:tab pos="1271588" algn="l"/>
              </a:tabLst>
              <a:defRPr/>
            </a:pPr>
            <a:endParaRPr lang="en-US" altLang="zh-HK" sz="2000" dirty="0" smtClean="0">
              <a:ea typeface="PMingLiU" charset="-120"/>
            </a:endParaRPr>
          </a:p>
          <a:p>
            <a:pPr algn="l">
              <a:tabLst>
                <a:tab pos="1271588" algn="l"/>
              </a:tabLst>
              <a:defRPr/>
            </a:pPr>
            <a:r>
              <a:rPr lang="en-US" altLang="zh-HK" sz="2000" dirty="0" smtClean="0">
                <a:ea typeface="PMingLiU" charset="-120"/>
              </a:rPr>
              <a:t>Motion   Passes</a:t>
            </a:r>
            <a:endParaRPr lang="en-US" altLang="zh-HK" sz="4000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  <a:noFill/>
        </p:spPr>
        <p:txBody>
          <a:bodyPr/>
          <a:lstStyle/>
          <a:p>
            <a:r>
              <a:rPr lang="en-US" dirty="0" smtClean="0"/>
              <a:t>Subir Das, Chair, IEEE 802.21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676400"/>
            <a:ext cx="8534400" cy="449580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en-US" dirty="0" smtClean="0"/>
              <a:t>Motion: To forward IEEE P802.21a for Sponsor </a:t>
            </a:r>
            <a:r>
              <a:rPr lang="en-US" dirty="0" smtClean="0"/>
              <a:t>Ballot</a:t>
            </a:r>
            <a:endParaRPr lang="en-US" dirty="0" smtClean="0"/>
          </a:p>
          <a:p>
            <a:pPr marL="0" indent="0" eaLnBrk="1" hangingPunct="1">
              <a:buFontTx/>
              <a:buNone/>
              <a:defRPr/>
            </a:pPr>
            <a:r>
              <a:rPr lang="en-US" dirty="0" smtClean="0"/>
              <a:t> 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dirty="0" smtClean="0"/>
              <a:t>Move: Subir Das                 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dirty="0" smtClean="0"/>
              <a:t>Second: Roger Marks </a:t>
            </a:r>
            <a:endParaRPr lang="en-US" dirty="0" smtClean="0"/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marL="0" indent="0" eaLnBrk="1" hangingPunct="1">
              <a:buFontTx/>
              <a:buNone/>
              <a:defRPr/>
            </a:pPr>
            <a:r>
              <a:rPr lang="en-US" dirty="0" smtClean="0"/>
              <a:t>For: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dirty="0" smtClean="0"/>
              <a:t>Against:            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dirty="0" smtClean="0"/>
              <a:t>Abstain: </a:t>
            </a:r>
            <a:endParaRPr lang="en-US" dirty="0" smtClean="0"/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eaLnBrk="1" hangingPunct="1">
              <a:buFontTx/>
              <a:buNone/>
              <a:defRPr/>
            </a:pPr>
            <a:r>
              <a:rPr lang="en-US" dirty="0" smtClean="0"/>
              <a:t>Motion  </a:t>
            </a:r>
            <a:endParaRPr lang="en-US" sz="2000" dirty="0" smtClean="0"/>
          </a:p>
        </p:txBody>
      </p:sp>
      <p:sp>
        <p:nvSpPr>
          <p:cNvPr id="2457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6913" y="332601"/>
            <a:ext cx="929806" cy="276999"/>
          </a:xfrm>
          <a:noFill/>
        </p:spPr>
        <p:txBody>
          <a:bodyPr anchor="b"/>
          <a:lstStyle/>
          <a:p>
            <a:pPr algn="l"/>
            <a:r>
              <a:rPr lang="en-GB" sz="1800" b="1" dirty="0" smtClean="0"/>
              <a:t>July 2011</a:t>
            </a:r>
          </a:p>
        </p:txBody>
      </p:sp>
      <p:sp>
        <p:nvSpPr>
          <p:cNvPr id="24581" name="Rectangle 6"/>
          <p:cNvSpPr txBox="1">
            <a:spLocks noGrp="1" noChangeArrowheads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0">
                <a:solidFill>
                  <a:schemeClr val="tx1"/>
                </a:solidFill>
              </a:rPr>
              <a:t>Slide </a:t>
            </a:r>
            <a:fld id="{5F01696C-E1DA-4A0E-83F2-BD9DA8585A50}" type="slidenum">
              <a:rPr lang="en-US" sz="1200" b="0">
                <a:solidFill>
                  <a:schemeClr val="tx1"/>
                </a:solidFill>
              </a:rPr>
              <a:pPr/>
              <a:t>9</a:t>
            </a:fld>
            <a:endParaRPr lang="en-US" sz="1200" b="0">
              <a:solidFill>
                <a:schemeClr val="tx1"/>
              </a:solidFill>
            </a:endParaRPr>
          </a:p>
        </p:txBody>
      </p:sp>
      <p:sp>
        <p:nvSpPr>
          <p:cNvPr id="24582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8610600" cy="762000"/>
          </a:xfrm>
          <a:noFill/>
        </p:spPr>
        <p:txBody>
          <a:bodyPr/>
          <a:lstStyle/>
          <a:p>
            <a:pPr eaLnBrk="1" hangingPunct="1"/>
            <a:r>
              <a:rPr lang="en-US" sz="2800" dirty="0" smtClean="0"/>
              <a:t>Motion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  <a:noFill/>
        </p:spPr>
        <p:txBody>
          <a:bodyPr/>
          <a:lstStyle/>
          <a:p>
            <a:r>
              <a:rPr lang="en-US" dirty="0" smtClean="0"/>
              <a:t>Subir Das, Chair, IEEE 802.21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22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22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22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22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22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22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22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22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22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28153</TotalTime>
  <Words>622</Words>
  <Application>Microsoft Office PowerPoint</Application>
  <PresentationFormat>On-screen Show (4:3)</PresentationFormat>
  <Paragraphs>152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802-22-Submission</vt:lpstr>
      <vt:lpstr>Slide 1</vt:lpstr>
      <vt:lpstr>Topic</vt:lpstr>
      <vt:lpstr>IEEE P802.21a WG Ballot Result- Final Round </vt:lpstr>
      <vt:lpstr>IEEE P802.21a Draft History and Statistics</vt:lpstr>
      <vt:lpstr>Links to WG Letter Ballot Results</vt:lpstr>
      <vt:lpstr>Links to WG Letter Ballot Comments </vt:lpstr>
      <vt:lpstr> Tentative Time-line for P802.21a Sponsor Ballot</vt:lpstr>
      <vt:lpstr>P802.21 WG Motion</vt:lpstr>
      <vt:lpstr>Motion</vt:lpstr>
    </vt:vector>
  </TitlesOfParts>
  <Company>BAE Systems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 of IEEE 802.22 Standard</dc:title>
  <dc:creator>Apurva N. Mody</dc:creator>
  <cp:lastModifiedBy>Subir Das</cp:lastModifiedBy>
  <cp:revision>439</cp:revision>
  <cp:lastPrinted>1998-02-10T13:28:06Z</cp:lastPrinted>
  <dcterms:created xsi:type="dcterms:W3CDTF">2004-12-19T20:30:52Z</dcterms:created>
  <dcterms:modified xsi:type="dcterms:W3CDTF">2011-07-20T22:03:50Z</dcterms:modified>
</cp:coreProperties>
</file>