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866" r:id="rId2"/>
    <p:sldMasterId id="2147483878" r:id="rId3"/>
    <p:sldMasterId id="2147483890" r:id="rId4"/>
    <p:sldMasterId id="2147483734" r:id="rId5"/>
  </p:sldMasterIdLst>
  <p:notesMasterIdLst>
    <p:notesMasterId r:id="rId29"/>
  </p:notesMasterIdLst>
  <p:handoutMasterIdLst>
    <p:handoutMasterId r:id="rId30"/>
  </p:handoutMasterIdLst>
  <p:sldIdLst>
    <p:sldId id="413" r:id="rId6"/>
    <p:sldId id="357" r:id="rId7"/>
    <p:sldId id="311" r:id="rId8"/>
    <p:sldId id="389"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393" r:id="rId23"/>
    <p:sldId id="394" r:id="rId24"/>
    <p:sldId id="398" r:id="rId25"/>
    <p:sldId id="386" r:id="rId26"/>
    <p:sldId id="391" r:id="rId27"/>
    <p:sldId id="399"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77" autoAdjust="0"/>
    <p:restoredTop sz="86455" autoAdjust="0"/>
  </p:normalViewPr>
  <p:slideViewPr>
    <p:cSldViewPr>
      <p:cViewPr varScale="1">
        <p:scale>
          <a:sx n="110" d="100"/>
          <a:sy n="110" d="100"/>
        </p:scale>
        <p:origin x="-870" y="-78"/>
      </p:cViewPr>
      <p:guideLst>
        <p:guide orient="horz" pos="2160"/>
        <p:guide pos="2880"/>
      </p:guideLst>
    </p:cSldViewPr>
  </p:slideViewPr>
  <p:outlineViewPr>
    <p:cViewPr>
      <p:scale>
        <a:sx n="33" d="100"/>
        <a:sy n="33" d="100"/>
      </p:scale>
      <p:origin x="258"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74"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2011</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2011</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2011</a:t>
            </a:r>
            <a:endParaRPr lang="en-US"/>
          </a:p>
        </p:txBody>
      </p:sp>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2011</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2011</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2011</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2011</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2011</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2011</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July  2011</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2011</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84684917-4E53-499C-90FA-BFF6A41DE948}" type="slidenum">
              <a:rPr lang="en-US" smtClean="0"/>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2011</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84684917-4E53-499C-90FA-BFF6A41DE948}" type="slidenum">
              <a:rPr lang="en-US" smtClean="0"/>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2011</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84684917-4E53-499C-90FA-BFF6A41DE948}" type="slidenum">
              <a:rPr lang="en-US" smtClean="0"/>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July  2011</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smtClean="0"/>
              <a:t>July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smtClean="0"/>
              <a:t>July  2011</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2011</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5.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4113152" y="394156"/>
            <a:ext cx="416248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21-11-0112-00-0000-Opening_Plenary_Notes.ppt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July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21/ballot_4.html" TargetMode="External"/><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21/ballot_5.html" TargetMode="External"/><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4294967295"/>
          </p:nvPr>
        </p:nvSpPr>
        <p:spPr>
          <a:xfrm>
            <a:off x="685800" y="6477456"/>
            <a:ext cx="990600" cy="215444"/>
          </a:xfrm>
          <a:prstGeom prst="rect">
            <a:avLst/>
          </a:prstGeom>
          <a:noFill/>
        </p:spPr>
        <p:txBody>
          <a:bodyPr/>
          <a:lstStyle/>
          <a:p>
            <a:r>
              <a:rPr lang="en-US" dirty="0" smtClean="0"/>
              <a:t>July</a:t>
            </a:r>
            <a:r>
              <a:rPr lang="en-US" dirty="0" smtClean="0"/>
              <a:t>  </a:t>
            </a:r>
            <a:r>
              <a:rPr lang="en-US" dirty="0" smtClean="0"/>
              <a:t>2011</a:t>
            </a:r>
          </a:p>
        </p:txBody>
      </p:sp>
      <p:sp>
        <p:nvSpPr>
          <p:cNvPr id="16387" name="Footer Placeholder 4"/>
          <p:cNvSpPr>
            <a:spLocks noGrp="1"/>
          </p:cNvSpPr>
          <p:nvPr>
            <p:ph type="ftr" sz="quarter" idx="4294967295"/>
          </p:nvPr>
        </p:nvSpPr>
        <p:spPr>
          <a:xfrm>
            <a:off x="6711950" y="6475413"/>
            <a:ext cx="1898650" cy="184150"/>
          </a:xfrm>
          <a:noFill/>
        </p:spPr>
        <p:txBody>
          <a:bodyPr/>
          <a:lstStyle/>
          <a:p>
            <a:r>
              <a:rPr lang="en-US" smtClean="0"/>
              <a:t>Subir Das, Chair, IEEE 802.21</a:t>
            </a:r>
          </a:p>
        </p:txBody>
      </p:sp>
      <p:sp>
        <p:nvSpPr>
          <p:cNvPr id="16388" name="Slide Number Placeholder 5"/>
          <p:cNvSpPr>
            <a:spLocks noGrp="1"/>
          </p:cNvSpPr>
          <p:nvPr>
            <p:ph type="sldNum" sz="quarter" idx="4294967295"/>
          </p:nvPr>
        </p:nvSpPr>
        <p:spPr>
          <a:xfrm>
            <a:off x="4344988" y="6475413"/>
            <a:ext cx="528637" cy="182562"/>
          </a:xfrm>
          <a:noFill/>
        </p:spPr>
        <p:txBody>
          <a:bodyPr/>
          <a:lstStyle/>
          <a:p>
            <a:r>
              <a:rPr lang="en-US" smtClean="0"/>
              <a:t>Slide </a:t>
            </a:r>
            <a:fld id="{6042FFE4-C8DC-457A-A259-A03C95A25D6B}" type="slidenum">
              <a:rPr lang="en-US" smtClean="0"/>
              <a:pPr/>
              <a:t>1</a:t>
            </a:fld>
            <a:endParaRPr lang="en-US" smtClean="0"/>
          </a:p>
        </p:txBody>
      </p:sp>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a:t>
            </a:r>
            <a:r>
              <a:rPr lang="en-US" b="1" dirty="0" smtClean="0">
                <a:latin typeface="Arial" charset="0"/>
              </a:rPr>
              <a:t>45</a:t>
            </a:r>
            <a:r>
              <a:rPr lang="en-US" b="1" dirty="0" smtClean="0">
                <a:latin typeface="Arial" charset="0"/>
              </a:rPr>
              <a:t/>
            </a:r>
            <a:br>
              <a:rPr lang="en-US" b="1" dirty="0" smtClean="0">
                <a:latin typeface="Arial" charset="0"/>
              </a:rPr>
            </a:br>
            <a:r>
              <a:rPr lang="en-US" b="1" dirty="0" smtClean="0">
                <a:latin typeface="Arial" charset="0"/>
              </a:rPr>
              <a:t>San Francisco</a:t>
            </a:r>
            <a:r>
              <a:rPr lang="en-US" sz="3600" b="1" dirty="0" smtClean="0">
                <a:latin typeface="Arial" charset="0"/>
              </a:rPr>
              <a:t/>
            </a:r>
            <a:br>
              <a:rPr lang="en-US" sz="3600" b="1" dirty="0" smtClean="0">
                <a:latin typeface="Arial" charset="0"/>
              </a:rPr>
            </a:br>
            <a:r>
              <a:rPr lang="en-US" sz="3200" b="1" dirty="0" smtClean="0">
                <a:latin typeface="Arial" charset="0"/>
              </a:rPr>
              <a:t>Opening Plenary</a:t>
            </a:r>
          </a:p>
        </p:txBody>
      </p:sp>
      <p:sp>
        <p:nvSpPr>
          <p:cNvPr id="16390" name="Rectangle 3"/>
          <p:cNvSpPr>
            <a:spLocks noGrp="1" noChangeArrowheads="1"/>
          </p:cNvSpPr>
          <p:nvPr>
            <p:ph type="subTitle" idx="1"/>
          </p:nvPr>
        </p:nvSpPr>
        <p:spPr>
          <a:xfrm>
            <a:off x="1371600" y="4800600"/>
            <a:ext cx="6781800" cy="1219200"/>
          </a:xfrm>
        </p:spPr>
        <p:txBody>
          <a:bodyPr/>
          <a:lstStyle/>
          <a:p>
            <a:r>
              <a:rPr lang="en-US" sz="2800" dirty="0" smtClean="0">
                <a:latin typeface="Arial" charset="0"/>
              </a:rPr>
              <a:t>Subir Das</a:t>
            </a:r>
          </a:p>
          <a:p>
            <a:r>
              <a:rPr lang="en-US" sz="2800" dirty="0" smtClean="0">
                <a:latin typeface="Arial" charset="0"/>
              </a:rPr>
              <a:t>Subir at research dot </a:t>
            </a:r>
            <a:r>
              <a:rPr lang="en-US" sz="2800" dirty="0" err="1" smtClean="0">
                <a:latin typeface="Arial" charset="0"/>
              </a:rPr>
              <a:t>telcordia</a:t>
            </a:r>
            <a:r>
              <a:rPr lang="en-US" sz="2800" dirty="0" smtClean="0">
                <a:latin typeface="Arial" charset="0"/>
              </a:rPr>
              <a:t>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456"/>
            <a:ext cx="910186" cy="215444"/>
          </a:xfrm>
          <a:noFill/>
        </p:spPr>
        <p:txBody>
          <a:bodyPr/>
          <a:lstStyle/>
          <a:p>
            <a:r>
              <a:rPr lang="en-US" smtClean="0"/>
              <a:t>July  2011</a:t>
            </a:r>
            <a:endParaRPr lang="en-US" dirty="0" smtClean="0"/>
          </a:p>
        </p:txBody>
      </p:sp>
      <p:sp>
        <p:nvSpPr>
          <p:cNvPr id="25603" name="Footer Placeholder 4"/>
          <p:cNvSpPr>
            <a:spLocks noGrp="1"/>
          </p:cNvSpPr>
          <p:nvPr>
            <p:ph type="ftr" sz="quarter" idx="11"/>
          </p:nvPr>
        </p:nvSpPr>
        <p:spPr>
          <a:noFill/>
        </p:spPr>
        <p:txBody>
          <a:bodyPr/>
          <a:lstStyle/>
          <a:p>
            <a:r>
              <a:rPr lang="en-US" smtClean="0"/>
              <a:t>Subir Das, Chair, IEEE 802.21</a:t>
            </a:r>
          </a:p>
        </p:txBody>
      </p:sp>
      <p:sp>
        <p:nvSpPr>
          <p:cNvPr id="25604" name="Slide Number Placeholder 5"/>
          <p:cNvSpPr>
            <a:spLocks noGrp="1"/>
          </p:cNvSpPr>
          <p:nvPr>
            <p:ph type="sldNum" sz="quarter" idx="12"/>
          </p:nvPr>
        </p:nvSpPr>
        <p:spPr>
          <a:noFill/>
        </p:spPr>
        <p:txBody>
          <a:bodyPr/>
          <a:lstStyle/>
          <a:p>
            <a:r>
              <a:rPr lang="en-US" smtClean="0"/>
              <a:t>Slide </a:t>
            </a:r>
            <a:fld id="{CE91E893-8EC0-4D4A-8741-86559D9305A9}" type="slidenum">
              <a:rPr lang="en-US" smtClean="0"/>
              <a:pPr/>
              <a:t>10</a:t>
            </a:fld>
            <a:endParaRPr lang="en-US"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456"/>
            <a:ext cx="910186" cy="215444"/>
          </a:xfrm>
          <a:noFill/>
        </p:spPr>
        <p:txBody>
          <a:bodyPr/>
          <a:lstStyle/>
          <a:p>
            <a:r>
              <a:rPr lang="en-US" smtClean="0"/>
              <a:t>July  2011</a:t>
            </a:r>
            <a:endParaRPr lang="en-US" dirty="0" smtClean="0"/>
          </a:p>
        </p:txBody>
      </p:sp>
      <p:sp>
        <p:nvSpPr>
          <p:cNvPr id="26627" name="Footer Placeholder 4"/>
          <p:cNvSpPr>
            <a:spLocks noGrp="1"/>
          </p:cNvSpPr>
          <p:nvPr>
            <p:ph type="ftr" sz="quarter" idx="11"/>
          </p:nvPr>
        </p:nvSpPr>
        <p:spPr>
          <a:noFill/>
        </p:spPr>
        <p:txBody>
          <a:bodyPr/>
          <a:lstStyle/>
          <a:p>
            <a:r>
              <a:rPr lang="en-US" smtClean="0"/>
              <a:t>Subir Das, Chair, IEEE 802.21</a:t>
            </a:r>
          </a:p>
        </p:txBody>
      </p:sp>
      <p:sp>
        <p:nvSpPr>
          <p:cNvPr id="26628" name="Slide Number Placeholder 5"/>
          <p:cNvSpPr>
            <a:spLocks noGrp="1"/>
          </p:cNvSpPr>
          <p:nvPr>
            <p:ph type="sldNum" sz="quarter" idx="12"/>
          </p:nvPr>
        </p:nvSpPr>
        <p:spPr>
          <a:noFill/>
        </p:spPr>
        <p:txBody>
          <a:bodyPr/>
          <a:lstStyle/>
          <a:p>
            <a:r>
              <a:rPr lang="en-US" smtClean="0"/>
              <a:t>Slide </a:t>
            </a:r>
            <a:fld id="{80CE9846-9675-40AD-9C14-3B89BC61C5A3}" type="slidenum">
              <a:rPr lang="en-US" smtClean="0"/>
              <a:pPr/>
              <a:t>11</a:t>
            </a:fld>
            <a:endParaRPr lang="en-US"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456"/>
            <a:ext cx="910186" cy="215444"/>
          </a:xfrm>
          <a:noFill/>
        </p:spPr>
        <p:txBody>
          <a:bodyPr/>
          <a:lstStyle/>
          <a:p>
            <a:r>
              <a:rPr lang="en-US" smtClean="0"/>
              <a:t>July  2011</a:t>
            </a:r>
            <a:endParaRPr lang="en-US" dirty="0" smtClean="0"/>
          </a:p>
        </p:txBody>
      </p:sp>
      <p:sp>
        <p:nvSpPr>
          <p:cNvPr id="27651" name="Footer Placeholder 4"/>
          <p:cNvSpPr>
            <a:spLocks noGrp="1"/>
          </p:cNvSpPr>
          <p:nvPr>
            <p:ph type="ftr" sz="quarter" idx="11"/>
          </p:nvPr>
        </p:nvSpPr>
        <p:spPr>
          <a:noFill/>
        </p:spPr>
        <p:txBody>
          <a:bodyPr/>
          <a:lstStyle/>
          <a:p>
            <a:r>
              <a:rPr lang="en-US" smtClean="0"/>
              <a:t>Subir Das, Chair, IEEE 802.21</a:t>
            </a:r>
          </a:p>
        </p:txBody>
      </p:sp>
      <p:sp>
        <p:nvSpPr>
          <p:cNvPr id="27652" name="Slide Number Placeholder 5"/>
          <p:cNvSpPr>
            <a:spLocks noGrp="1"/>
          </p:cNvSpPr>
          <p:nvPr>
            <p:ph type="sldNum" sz="quarter" idx="12"/>
          </p:nvPr>
        </p:nvSpPr>
        <p:spPr>
          <a:noFill/>
        </p:spPr>
        <p:txBody>
          <a:bodyPr/>
          <a:lstStyle/>
          <a:p>
            <a:r>
              <a:rPr lang="en-US" smtClean="0"/>
              <a:t>Slide </a:t>
            </a:r>
            <a:fld id="{36956A1B-9607-43D8-A761-C6EBD02BEFF5}" type="slidenum">
              <a:rPr lang="en-US" smtClean="0"/>
              <a:pPr/>
              <a:t>12</a:t>
            </a:fld>
            <a:endParaRPr lang="en-US"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456"/>
            <a:ext cx="910186" cy="215444"/>
          </a:xfrm>
          <a:noFill/>
        </p:spPr>
        <p:txBody>
          <a:bodyPr/>
          <a:lstStyle/>
          <a:p>
            <a:r>
              <a:rPr lang="en-US" smtClean="0"/>
              <a:t>July  2011</a:t>
            </a:r>
            <a:endParaRPr lang="en-US" dirty="0" smtClean="0"/>
          </a:p>
        </p:txBody>
      </p:sp>
      <p:sp>
        <p:nvSpPr>
          <p:cNvPr id="28675" name="Footer Placeholder 4"/>
          <p:cNvSpPr>
            <a:spLocks noGrp="1"/>
          </p:cNvSpPr>
          <p:nvPr>
            <p:ph type="ftr" sz="quarter" idx="11"/>
          </p:nvPr>
        </p:nvSpPr>
        <p:spPr>
          <a:noFill/>
        </p:spPr>
        <p:txBody>
          <a:bodyPr/>
          <a:lstStyle/>
          <a:p>
            <a:r>
              <a:rPr lang="en-US" smtClean="0"/>
              <a:t>Subir Das, Chair, IEEE 802.21</a:t>
            </a:r>
          </a:p>
        </p:txBody>
      </p:sp>
      <p:sp>
        <p:nvSpPr>
          <p:cNvPr id="28676" name="Slide Number Placeholder 5"/>
          <p:cNvSpPr>
            <a:spLocks noGrp="1"/>
          </p:cNvSpPr>
          <p:nvPr>
            <p:ph type="sldNum" sz="quarter" idx="12"/>
          </p:nvPr>
        </p:nvSpPr>
        <p:spPr>
          <a:noFill/>
        </p:spPr>
        <p:txBody>
          <a:bodyPr/>
          <a:lstStyle/>
          <a:p>
            <a:r>
              <a:rPr lang="en-US" smtClean="0"/>
              <a:t>Slide </a:t>
            </a:r>
            <a:fld id="{803CED95-681D-4989-AF89-AE523FE60A08}" type="slidenum">
              <a:rPr lang="en-US" smtClean="0"/>
              <a:pPr/>
              <a:t>13</a:t>
            </a:fld>
            <a:endParaRPr lang="en-US"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456"/>
            <a:ext cx="910186" cy="215444"/>
          </a:xfrm>
          <a:noFill/>
        </p:spPr>
        <p:txBody>
          <a:bodyPr/>
          <a:lstStyle/>
          <a:p>
            <a:r>
              <a:rPr lang="en-US" smtClean="0"/>
              <a:t>July  2011</a:t>
            </a:r>
            <a:endParaRPr lang="en-US" dirty="0" smtClean="0"/>
          </a:p>
        </p:txBody>
      </p:sp>
      <p:sp>
        <p:nvSpPr>
          <p:cNvPr id="29699" name="Footer Placeholder 4"/>
          <p:cNvSpPr>
            <a:spLocks noGrp="1"/>
          </p:cNvSpPr>
          <p:nvPr>
            <p:ph type="ftr" sz="quarter" idx="11"/>
          </p:nvPr>
        </p:nvSpPr>
        <p:spPr>
          <a:noFill/>
        </p:spPr>
        <p:txBody>
          <a:bodyPr/>
          <a:lstStyle/>
          <a:p>
            <a:r>
              <a:rPr lang="en-US" smtClean="0"/>
              <a:t>Subir Das, Chair, IEEE 802.21</a:t>
            </a:r>
          </a:p>
        </p:txBody>
      </p:sp>
      <p:sp>
        <p:nvSpPr>
          <p:cNvPr id="29700" name="Slide Number Placeholder 5"/>
          <p:cNvSpPr>
            <a:spLocks noGrp="1"/>
          </p:cNvSpPr>
          <p:nvPr>
            <p:ph type="sldNum" sz="quarter" idx="12"/>
          </p:nvPr>
        </p:nvSpPr>
        <p:spPr>
          <a:noFill/>
        </p:spPr>
        <p:txBody>
          <a:bodyPr/>
          <a:lstStyle/>
          <a:p>
            <a:r>
              <a:rPr lang="en-US" smtClean="0"/>
              <a:t>Slide </a:t>
            </a:r>
            <a:fld id="{46450EBA-CDB2-432C-A83A-F889786DF057}" type="slidenum">
              <a:rPr lang="en-US" smtClean="0"/>
              <a:pPr/>
              <a:t>14</a:t>
            </a:fld>
            <a:endParaRPr lang="en-US"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456"/>
            <a:ext cx="910186" cy="215444"/>
          </a:xfrm>
          <a:noFill/>
        </p:spPr>
        <p:txBody>
          <a:bodyPr/>
          <a:lstStyle/>
          <a:p>
            <a:r>
              <a:rPr lang="en-US" smtClean="0"/>
              <a:t>July  2011</a:t>
            </a:r>
            <a:endParaRPr lang="en-US" dirty="0" smtClean="0"/>
          </a:p>
        </p:txBody>
      </p:sp>
      <p:sp>
        <p:nvSpPr>
          <p:cNvPr id="30723" name="Footer Placeholder 4"/>
          <p:cNvSpPr>
            <a:spLocks noGrp="1"/>
          </p:cNvSpPr>
          <p:nvPr>
            <p:ph type="ftr" sz="quarter" idx="11"/>
          </p:nvPr>
        </p:nvSpPr>
        <p:spPr>
          <a:noFill/>
        </p:spPr>
        <p:txBody>
          <a:bodyPr/>
          <a:lstStyle/>
          <a:p>
            <a:r>
              <a:rPr lang="en-US" smtClean="0"/>
              <a:t>Subir Das, Chair, IEEE 802.21</a:t>
            </a:r>
          </a:p>
        </p:txBody>
      </p:sp>
      <p:sp>
        <p:nvSpPr>
          <p:cNvPr id="30724" name="Slide Number Placeholder 5"/>
          <p:cNvSpPr>
            <a:spLocks noGrp="1"/>
          </p:cNvSpPr>
          <p:nvPr>
            <p:ph type="sldNum" sz="quarter" idx="12"/>
          </p:nvPr>
        </p:nvSpPr>
        <p:spPr>
          <a:noFill/>
        </p:spPr>
        <p:txBody>
          <a:bodyPr/>
          <a:lstStyle/>
          <a:p>
            <a:r>
              <a:rPr lang="en-US" smtClean="0"/>
              <a:t>Slide </a:t>
            </a:r>
            <a:fld id="{CED5CAFE-6B64-478A-82DD-FA7786A43E3E}" type="slidenum">
              <a:rPr lang="en-US" smtClean="0"/>
              <a:pPr/>
              <a:t>15</a:t>
            </a:fld>
            <a:endParaRPr lang="en-US" smtClean="0"/>
          </a:p>
        </p:txBody>
      </p:sp>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smtClean="0"/>
              <a:t>http://www.ieee802.org/misc-docs/802_chair_guidelines_rev1.9.6.pdf</a:t>
            </a:r>
          </a:p>
          <a:p>
            <a:pPr>
              <a:lnSpc>
                <a:spcPct val="80000"/>
              </a:lnSpc>
            </a:pPr>
            <a:endParaRPr lang="en-US" sz="1800" b="1" smtClean="0"/>
          </a:p>
          <a:p>
            <a:pPr>
              <a:lnSpc>
                <a:spcPct val="80000"/>
              </a:lnSpc>
            </a:pPr>
            <a:r>
              <a:rPr lang="en-US" sz="160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smtClean="0"/>
          </a:p>
          <a:p>
            <a:pPr>
              <a:lnSpc>
                <a:spcPct val="80000"/>
              </a:lnSpc>
            </a:pPr>
            <a:r>
              <a:rPr lang="en-US" sz="160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smtClean="0"/>
              <a:t>A) No announcements or notifications regarding vendor events should be made inside the IEEE 802 meeting rooms or in the vicinity of the IEEE 802 meeting rooms or IEEE 802 registration office</a:t>
            </a:r>
            <a:r>
              <a:rPr lang="en-US" sz="1600" smtClean="0"/>
              <a:t>.</a:t>
            </a:r>
          </a:p>
          <a:p>
            <a:pPr>
              <a:lnSpc>
                <a:spcPct val="80000"/>
              </a:lnSpc>
            </a:pPr>
            <a:r>
              <a:rPr lang="en-US" sz="160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smtClean="0"/>
              <a:t>C) No posters outside IEEE 802 meeting rooms.</a:t>
            </a:r>
          </a:p>
          <a:p>
            <a:pPr>
              <a:lnSpc>
                <a:spcPct val="80000"/>
              </a:lnSpc>
            </a:pPr>
            <a:r>
              <a:rPr lang="en-US" sz="1600" smtClean="0"/>
              <a:t>D) No notification using IEEE WG EMAIL reflectors.</a:t>
            </a:r>
          </a:p>
          <a:p>
            <a:pPr>
              <a:lnSpc>
                <a:spcPct val="80000"/>
              </a:lnSpc>
            </a:pPr>
            <a:r>
              <a:rPr lang="en-US" sz="1600" smtClean="0"/>
              <a:t>E) No commercial mailing notification using the address lists obtained from IEEE or IEEE 802.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456"/>
            <a:ext cx="910186" cy="215444"/>
          </a:xfrm>
          <a:noFill/>
        </p:spPr>
        <p:txBody>
          <a:bodyPr/>
          <a:lstStyle/>
          <a:p>
            <a:r>
              <a:rPr lang="en-US" smtClean="0"/>
              <a:t>July  2011</a:t>
            </a:r>
            <a:endParaRPr lang="en-US" dirty="0" smtClean="0"/>
          </a:p>
        </p:txBody>
      </p:sp>
      <p:sp>
        <p:nvSpPr>
          <p:cNvPr id="31747" name="Footer Placeholder 4"/>
          <p:cNvSpPr>
            <a:spLocks noGrp="1"/>
          </p:cNvSpPr>
          <p:nvPr>
            <p:ph type="ftr" sz="quarter" idx="11"/>
          </p:nvPr>
        </p:nvSpPr>
        <p:spPr>
          <a:noFill/>
        </p:spPr>
        <p:txBody>
          <a:bodyPr/>
          <a:lstStyle/>
          <a:p>
            <a:r>
              <a:rPr lang="en-US" smtClean="0"/>
              <a:t>Subir Das, Chair, IEEE 802.21</a:t>
            </a:r>
          </a:p>
        </p:txBody>
      </p:sp>
      <p:sp>
        <p:nvSpPr>
          <p:cNvPr id="31748" name="Slide Number Placeholder 5"/>
          <p:cNvSpPr>
            <a:spLocks noGrp="1"/>
          </p:cNvSpPr>
          <p:nvPr>
            <p:ph type="sldNum" sz="quarter" idx="12"/>
          </p:nvPr>
        </p:nvSpPr>
        <p:spPr>
          <a:noFill/>
        </p:spPr>
        <p:txBody>
          <a:bodyPr/>
          <a:lstStyle/>
          <a:p>
            <a:r>
              <a:rPr lang="en-US" smtClean="0"/>
              <a:t>Slide </a:t>
            </a:r>
            <a:fld id="{78C4E284-AD4C-49EA-8AD7-59FE421E81F4}" type="slidenum">
              <a:rPr lang="en-US" smtClean="0"/>
              <a:pPr/>
              <a:t>16</a:t>
            </a:fld>
            <a:endParaRPr lang="en-US"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456"/>
            <a:ext cx="910186" cy="215444"/>
          </a:xfrm>
          <a:noFill/>
        </p:spPr>
        <p:txBody>
          <a:bodyPr/>
          <a:lstStyle/>
          <a:p>
            <a:r>
              <a:rPr lang="en-US" smtClean="0"/>
              <a:t>July  2011</a:t>
            </a:r>
            <a:endParaRPr lang="en-US" dirty="0" smtClean="0"/>
          </a:p>
        </p:txBody>
      </p:sp>
      <p:sp>
        <p:nvSpPr>
          <p:cNvPr id="32771" name="Footer Placeholder 4"/>
          <p:cNvSpPr>
            <a:spLocks noGrp="1"/>
          </p:cNvSpPr>
          <p:nvPr>
            <p:ph type="ftr" sz="quarter" idx="11"/>
          </p:nvPr>
        </p:nvSpPr>
        <p:spPr>
          <a:noFill/>
        </p:spPr>
        <p:txBody>
          <a:bodyPr/>
          <a:lstStyle/>
          <a:p>
            <a:r>
              <a:rPr lang="en-US" smtClean="0"/>
              <a:t>Subir Das, Chair, IEEE 802.21</a:t>
            </a:r>
          </a:p>
        </p:txBody>
      </p:sp>
      <p:sp>
        <p:nvSpPr>
          <p:cNvPr id="32772" name="Slide Number Placeholder 5"/>
          <p:cNvSpPr>
            <a:spLocks noGrp="1"/>
          </p:cNvSpPr>
          <p:nvPr>
            <p:ph type="sldNum" sz="quarter" idx="12"/>
          </p:nvPr>
        </p:nvSpPr>
        <p:spPr>
          <a:noFill/>
        </p:spPr>
        <p:txBody>
          <a:bodyPr/>
          <a:lstStyle/>
          <a:p>
            <a:r>
              <a:rPr lang="en-US" smtClean="0"/>
              <a:t>Slide </a:t>
            </a:r>
            <a:fld id="{4BB2473D-4156-49E2-9588-DB4E32A0BB31}" type="slidenum">
              <a:rPr lang="en-US" smtClean="0"/>
              <a:pPr/>
              <a:t>17</a:t>
            </a:fld>
            <a:endParaRPr lang="en-US" smtClean="0"/>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Subir Das, Chair, IEEE 802.21</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18</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Summary of Completed Work</a:t>
            </a:r>
            <a:endParaRPr lang="en-US" sz="3200" dirty="0" smtClean="0">
              <a:solidFill>
                <a:schemeClr val="accent2"/>
              </a:solidFill>
              <a:latin typeface="Arial" charset="0"/>
            </a:endParaRPr>
          </a:p>
        </p:txBody>
      </p:sp>
      <p:sp>
        <p:nvSpPr>
          <p:cNvPr id="33797" name="Rectangle 3"/>
          <p:cNvSpPr>
            <a:spLocks noGrp="1" noChangeArrowheads="1"/>
          </p:cNvSpPr>
          <p:nvPr>
            <p:ph type="body" idx="1"/>
          </p:nvPr>
        </p:nvSpPr>
        <p:spPr>
          <a:xfrm>
            <a:off x="304800" y="1371600"/>
            <a:ext cx="8686800" cy="4724400"/>
          </a:xfrm>
        </p:spPr>
        <p:txBody>
          <a:bodyPr/>
          <a:lstStyle/>
          <a:p>
            <a:pPr>
              <a:lnSpc>
                <a:spcPct val="80000"/>
              </a:lnSpc>
            </a:pPr>
            <a:r>
              <a:rPr lang="en-US" sz="2000" dirty="0" smtClean="0">
                <a:latin typeface="Arial" charset="0"/>
              </a:rPr>
              <a:t>P802.21 base Specification</a:t>
            </a:r>
          </a:p>
          <a:p>
            <a:pPr lvl="1">
              <a:lnSpc>
                <a:spcPct val="80000"/>
              </a:lnSpc>
            </a:pPr>
            <a:r>
              <a:rPr lang="en-US" sz="1800" dirty="0" smtClean="0">
                <a:latin typeface="Arial" charset="0"/>
              </a:rPr>
              <a:t>P802.21 published in Jan-2009</a:t>
            </a:r>
          </a:p>
          <a:p>
            <a:pPr>
              <a:lnSpc>
                <a:spcPct val="80000"/>
              </a:lnSpc>
            </a:pPr>
            <a:endParaRPr lang="en-US" sz="1600" dirty="0" smtClean="0">
              <a:latin typeface="Arial" charset="0"/>
            </a:endParaRPr>
          </a:p>
          <a:p>
            <a:pPr>
              <a:lnSpc>
                <a:spcPct val="80000"/>
              </a:lnSpc>
            </a:pPr>
            <a:r>
              <a:rPr lang="en-US" sz="1800" dirty="0" smtClean="0">
                <a:latin typeface="Arial" charset="0"/>
              </a:rPr>
              <a:t>Requirements submitted to ITU through 802.18 for IMT-Advanced</a:t>
            </a:r>
          </a:p>
          <a:p>
            <a:pPr>
              <a:lnSpc>
                <a:spcPct val="80000"/>
              </a:lnSpc>
            </a:pPr>
            <a:r>
              <a:rPr lang="en-US" sz="1800" dirty="0" smtClean="0">
                <a:latin typeface="Arial" charset="0"/>
              </a:rPr>
              <a:t>Interaction with other 802 groups and other SDOs</a:t>
            </a:r>
          </a:p>
          <a:p>
            <a:pPr lvl="1">
              <a:lnSpc>
                <a:spcPct val="80000"/>
              </a:lnSpc>
            </a:pPr>
            <a:r>
              <a:rPr lang="en-US" sz="1600" dirty="0" smtClean="0">
                <a:latin typeface="Arial" charset="0"/>
              </a:rPr>
              <a:t>MIH solution incorporated in 802.16g in Nov ‘05, </a:t>
            </a:r>
          </a:p>
          <a:p>
            <a:pPr lvl="1">
              <a:lnSpc>
                <a:spcPct val="80000"/>
              </a:lnSpc>
            </a:pPr>
            <a:r>
              <a:rPr lang="en-US" sz="1600" dirty="0" smtClean="0">
                <a:latin typeface="Arial" charset="0"/>
              </a:rPr>
              <a:t>MIH solution incorporated in 802.11u in Sep ’06</a:t>
            </a:r>
          </a:p>
          <a:p>
            <a:pPr lvl="1">
              <a:lnSpc>
                <a:spcPct val="80000"/>
              </a:lnSpc>
            </a:pPr>
            <a:r>
              <a:rPr lang="en-US" sz="1600" dirty="0" smtClean="0">
                <a:latin typeface="Arial" charset="0"/>
              </a:rPr>
              <a:t>3GPP: Concept of ANDSF incorporated in 3GPP TS 23.402, TS 24.302, TS 24.312</a:t>
            </a:r>
          </a:p>
          <a:p>
            <a:pPr lvl="1">
              <a:lnSpc>
                <a:spcPct val="80000"/>
              </a:lnSpc>
            </a:pPr>
            <a:r>
              <a:rPr lang="en-US" sz="1600" dirty="0" smtClean="0">
                <a:latin typeface="Arial" charset="0"/>
              </a:rPr>
              <a:t>WMF: 802.21 IS </a:t>
            </a:r>
            <a:r>
              <a:rPr lang="en-US" sz="1600" dirty="0" err="1" smtClean="0">
                <a:latin typeface="Arial" charset="0"/>
              </a:rPr>
              <a:t>is</a:t>
            </a:r>
            <a:r>
              <a:rPr lang="en-US" sz="1600" dirty="0" smtClean="0">
                <a:latin typeface="Arial" charset="0"/>
              </a:rPr>
              <a:t> now a part of </a:t>
            </a:r>
            <a:r>
              <a:rPr lang="en-US" sz="1600" dirty="0" err="1" smtClean="0">
                <a:latin typeface="Arial" charset="0"/>
              </a:rPr>
              <a:t>WiMAX</a:t>
            </a:r>
            <a:r>
              <a:rPr lang="en-US" sz="1600" dirty="0" smtClean="0">
                <a:latin typeface="Arial" charset="0"/>
              </a:rPr>
              <a:t> 1.6 specification for </a:t>
            </a:r>
            <a:r>
              <a:rPr lang="en-US" sz="1600" dirty="0" err="1" smtClean="0">
                <a:latin typeface="Arial" charset="0"/>
              </a:rPr>
              <a:t>WiMAX-WiFi</a:t>
            </a:r>
            <a:r>
              <a:rPr lang="en-US" sz="1600" dirty="0" smtClean="0">
                <a:latin typeface="Arial" charset="0"/>
              </a:rPr>
              <a:t> IWK</a:t>
            </a:r>
          </a:p>
          <a:p>
            <a:pPr>
              <a:lnSpc>
                <a:spcPct val="80000"/>
              </a:lnSpc>
            </a:pPr>
            <a:endParaRPr lang="en-US" sz="2000" dirty="0" smtClean="0">
              <a:latin typeface="Arial" charset="0"/>
            </a:endParaRPr>
          </a:p>
          <a:p>
            <a:pPr>
              <a:lnSpc>
                <a:spcPct val="80000"/>
              </a:lnSpc>
            </a:pPr>
            <a:r>
              <a:rPr lang="en-US" sz="2000" dirty="0" smtClean="0">
                <a:latin typeface="Arial" charset="0"/>
              </a:rPr>
              <a:t>Task Group Status</a:t>
            </a:r>
          </a:p>
          <a:p>
            <a:pPr lvl="1">
              <a:lnSpc>
                <a:spcPct val="80000"/>
              </a:lnSpc>
            </a:pPr>
            <a:r>
              <a:rPr lang="en-US" sz="1600" dirty="0" smtClean="0">
                <a:latin typeface="Arial" charset="0"/>
              </a:rPr>
              <a:t>802.21a Security TG: WG Letter Ballot approved; </a:t>
            </a:r>
            <a:r>
              <a:rPr lang="en-US" sz="1600" dirty="0" smtClean="0">
                <a:latin typeface="Arial" charset="0"/>
              </a:rPr>
              <a:t>Preparation for Sponsor Ballot  approval </a:t>
            </a:r>
            <a:endParaRPr lang="en-US" sz="1600" dirty="0" smtClean="0">
              <a:latin typeface="Arial" charset="0"/>
            </a:endParaRPr>
          </a:p>
          <a:p>
            <a:pPr lvl="1">
              <a:lnSpc>
                <a:spcPct val="80000"/>
              </a:lnSpc>
            </a:pPr>
            <a:r>
              <a:rPr lang="en-US" sz="1600" dirty="0" smtClean="0">
                <a:latin typeface="Arial" charset="0"/>
              </a:rPr>
              <a:t>802.21b Handover with Broadcast Services </a:t>
            </a:r>
            <a:r>
              <a:rPr lang="en-US" sz="1600" dirty="0" smtClean="0">
                <a:latin typeface="Arial" charset="0"/>
              </a:rPr>
              <a:t>TG;</a:t>
            </a:r>
            <a:r>
              <a:rPr lang="en-US" sz="1600" dirty="0" smtClean="0">
                <a:latin typeface="Arial" charset="0"/>
              </a:rPr>
              <a:t> Preparation </a:t>
            </a:r>
            <a:r>
              <a:rPr lang="en-US" sz="1600" dirty="0" smtClean="0">
                <a:latin typeface="Arial" charset="0"/>
              </a:rPr>
              <a:t>for Sponsor Ballot </a:t>
            </a:r>
            <a:r>
              <a:rPr lang="en-US" sz="1600" dirty="0" smtClean="0">
                <a:latin typeface="Arial" charset="0"/>
              </a:rPr>
              <a:t> approval  </a:t>
            </a:r>
            <a:endParaRPr lang="en-US" sz="1600" dirty="0" smtClean="0">
              <a:latin typeface="Arial" charset="0"/>
            </a:endParaRPr>
          </a:p>
          <a:p>
            <a:pPr lvl="1">
              <a:lnSpc>
                <a:spcPct val="80000"/>
              </a:lnSpc>
            </a:pPr>
            <a:r>
              <a:rPr lang="en-US" sz="1600" dirty="0" smtClean="0">
                <a:latin typeface="Arial" charset="0"/>
              </a:rPr>
              <a:t>802.21c Single Radio Handovers: Proposals are discussed and draft version is underway</a:t>
            </a:r>
          </a:p>
          <a:p>
            <a:pPr>
              <a:lnSpc>
                <a:spcPct val="80000"/>
              </a:lnSpc>
              <a:buNone/>
            </a:pPr>
            <a:r>
              <a:rPr lang="en-US" sz="1600" dirty="0" smtClean="0">
                <a:latin typeface="Arial" charset="0"/>
              </a:rPr>
              <a:t> </a:t>
            </a:r>
          </a:p>
          <a:p>
            <a:pPr lvl="1">
              <a:lnSpc>
                <a:spcPct val="80000"/>
              </a:lnSpc>
            </a:pPr>
            <a:endParaRPr lang="en-US" sz="1800" dirty="0" smtClean="0">
              <a:latin typeface="Arial" charset="0"/>
            </a:endParaRPr>
          </a:p>
          <a:p>
            <a:pPr lvl="2">
              <a:lnSpc>
                <a:spcPct val="80000"/>
              </a:lnSpc>
            </a:pPr>
            <a:endParaRPr lang="en-US" sz="1600" dirty="0" smtClean="0">
              <a:latin typeface="Arial" charset="0"/>
              <a:cs typeface="Arial" charset="0"/>
            </a:endParaRPr>
          </a:p>
        </p:txBody>
      </p:sp>
      <p:sp>
        <p:nvSpPr>
          <p:cNvPr id="6" name="Date Placeholder 5"/>
          <p:cNvSpPr>
            <a:spLocks noGrp="1"/>
          </p:cNvSpPr>
          <p:nvPr>
            <p:ph type="dt" sz="half" idx="10"/>
          </p:nvPr>
        </p:nvSpPr>
        <p:spPr>
          <a:xfrm>
            <a:off x="609600" y="6477000"/>
            <a:ext cx="1143000" cy="215444"/>
          </a:xfrm>
        </p:spPr>
        <p:txBody>
          <a:bodyPr/>
          <a:lstStyle/>
          <a:p>
            <a:pPr>
              <a:defRPr/>
            </a:pPr>
            <a:r>
              <a:rPr lang="en-US" smtClean="0"/>
              <a:t>July  2011</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Subir Das, Chair, IEEE 802.21</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19</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Letter Ballot #</a:t>
            </a:r>
            <a:r>
              <a:rPr lang="en-US" sz="3200" dirty="0" smtClean="0">
                <a:solidFill>
                  <a:schemeClr val="accent2"/>
                </a:solidFill>
                <a:latin typeface="Arial" charset="0"/>
              </a:rPr>
              <a:t>4c </a:t>
            </a:r>
            <a:r>
              <a:rPr lang="en-US" sz="3200" dirty="0" smtClean="0">
                <a:solidFill>
                  <a:schemeClr val="accent2"/>
                </a:solidFill>
                <a:latin typeface="Arial" charset="0"/>
              </a:rPr>
              <a:t>Result </a:t>
            </a: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LB#4c </a:t>
            </a:r>
            <a:r>
              <a:rPr lang="en-US" sz="2400" dirty="0" smtClean="0">
                <a:latin typeface="Arial" charset="0"/>
              </a:rPr>
              <a:t>started on </a:t>
            </a:r>
            <a:r>
              <a:rPr lang="en-US" sz="2400" dirty="0" smtClean="0">
                <a:latin typeface="Arial" charset="0"/>
              </a:rPr>
              <a:t>June</a:t>
            </a:r>
            <a:r>
              <a:rPr lang="en-US" sz="2400" dirty="0" smtClean="0">
                <a:latin typeface="Arial" charset="0"/>
              </a:rPr>
              <a:t> 20</a:t>
            </a:r>
            <a:r>
              <a:rPr lang="en-US" sz="2400" baseline="30000" dirty="0" smtClean="0">
                <a:latin typeface="Arial" charset="0"/>
              </a:rPr>
              <a:t>th</a:t>
            </a:r>
            <a:r>
              <a:rPr lang="en-US" sz="2400" dirty="0" smtClean="0">
                <a:latin typeface="Arial" charset="0"/>
              </a:rPr>
              <a:t>,  2011 </a:t>
            </a:r>
            <a:r>
              <a:rPr lang="en-US" sz="2400" dirty="0" smtClean="0">
                <a:latin typeface="Arial" charset="0"/>
              </a:rPr>
              <a:t>and ended </a:t>
            </a:r>
            <a:r>
              <a:rPr lang="en-US" sz="2400" dirty="0" smtClean="0">
                <a:latin typeface="Arial" charset="0"/>
              </a:rPr>
              <a:t>on July 5th, 2011</a:t>
            </a:r>
            <a:endParaRPr lang="en-US" sz="2400" dirty="0" smtClean="0">
              <a:latin typeface="Arial" charset="0"/>
              <a:cs typeface="Arial" charset="0"/>
            </a:endParaRPr>
          </a:p>
          <a:p>
            <a:pPr>
              <a:lnSpc>
                <a:spcPct val="80000"/>
              </a:lnSpc>
            </a:pPr>
            <a:r>
              <a:rPr lang="en-US" sz="2400" dirty="0" smtClean="0">
                <a:latin typeface="Arial" charset="0"/>
                <a:cs typeface="Arial" charset="0"/>
              </a:rPr>
              <a:t>Result is published on </a:t>
            </a:r>
            <a:r>
              <a:rPr lang="en-US" sz="2400" dirty="0" smtClean="0">
                <a:latin typeface="Arial" charset="0"/>
                <a:cs typeface="Arial" charset="0"/>
              </a:rPr>
              <a:t>July 6</a:t>
            </a:r>
            <a:r>
              <a:rPr lang="en-US" sz="2400" baseline="30000" dirty="0" smtClean="0">
                <a:latin typeface="Arial" charset="0"/>
                <a:cs typeface="Arial" charset="0"/>
              </a:rPr>
              <a:t>th</a:t>
            </a:r>
            <a:r>
              <a:rPr lang="en-US" sz="2400" dirty="0" smtClean="0">
                <a:latin typeface="Arial" charset="0"/>
                <a:cs typeface="Arial" charset="0"/>
              </a:rPr>
              <a:t>, </a:t>
            </a:r>
            <a:r>
              <a:rPr lang="en-US" sz="2400" dirty="0" smtClean="0">
                <a:latin typeface="Arial" charset="0"/>
                <a:cs typeface="Arial" charset="0"/>
              </a:rPr>
              <a:t> 2011</a:t>
            </a:r>
            <a:endParaRPr lang="en-US" sz="2400" dirty="0" smtClean="0">
              <a:latin typeface="Arial" charset="0"/>
              <a:cs typeface="Arial" charset="0"/>
            </a:endParaRPr>
          </a:p>
          <a:p>
            <a:pPr lvl="1">
              <a:lnSpc>
                <a:spcPct val="80000"/>
              </a:lnSpc>
            </a:pPr>
            <a:r>
              <a:rPr lang="en-US" sz="2000" dirty="0" smtClean="0">
                <a:latin typeface="Arial" charset="0"/>
                <a:cs typeface="Arial" charset="0"/>
                <a:hlinkClick r:id="rId3"/>
              </a:rPr>
              <a:t>http://www.ieee802.org/21/ballot_4.html</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a:t>
            </a:r>
            <a:r>
              <a:rPr lang="en-US" sz="2000" dirty="0" smtClean="0">
                <a:latin typeface="Arial" charset="0"/>
                <a:cs typeface="Arial" charset="0"/>
              </a:rPr>
              <a:t>:27</a:t>
            </a:r>
            <a:endParaRPr lang="en-US" sz="2000" dirty="0" smtClean="0">
              <a:latin typeface="Arial" charset="0"/>
              <a:cs typeface="Arial" charset="0"/>
            </a:endParaRPr>
          </a:p>
          <a:p>
            <a:pPr lvl="1">
              <a:lnSpc>
                <a:spcPct val="80000"/>
              </a:lnSpc>
            </a:pPr>
            <a:r>
              <a:rPr lang="en-US" sz="2000" dirty="0" smtClean="0">
                <a:latin typeface="Arial" charset="0"/>
                <a:cs typeface="Arial" charset="0"/>
              </a:rPr>
              <a:t>Disapprove :</a:t>
            </a:r>
            <a:r>
              <a:rPr lang="en-US" sz="2000" dirty="0" smtClean="0">
                <a:latin typeface="Arial" charset="0"/>
                <a:cs typeface="Arial" charset="0"/>
              </a:rPr>
              <a:t>00</a:t>
            </a:r>
            <a:endParaRPr lang="en-US" sz="2000" dirty="0" smtClean="0">
              <a:latin typeface="Arial" charset="0"/>
              <a:cs typeface="Arial" charset="0"/>
            </a:endParaRPr>
          </a:p>
          <a:p>
            <a:pPr lvl="1">
              <a:lnSpc>
                <a:spcPct val="80000"/>
              </a:lnSpc>
            </a:pPr>
            <a:r>
              <a:rPr lang="en-US" sz="2000" dirty="0" smtClean="0">
                <a:latin typeface="Arial" charset="0"/>
                <a:cs typeface="Arial" charset="0"/>
              </a:rPr>
              <a:t>Abstain:  02</a:t>
            </a:r>
          </a:p>
          <a:p>
            <a:pPr lvl="1">
              <a:lnSpc>
                <a:spcPct val="80000"/>
              </a:lnSpc>
            </a:pPr>
            <a:r>
              <a:rPr lang="en-US" sz="2000" dirty="0" smtClean="0">
                <a:latin typeface="Arial" charset="0"/>
                <a:cs typeface="Arial" charset="0"/>
              </a:rPr>
              <a:t>Return ratio :  </a:t>
            </a:r>
            <a:r>
              <a:rPr lang="en-US" sz="2000" dirty="0" smtClean="0">
                <a:latin typeface="Arial" charset="0"/>
                <a:cs typeface="Arial" charset="0"/>
              </a:rPr>
              <a:t>90.63</a:t>
            </a:r>
            <a:r>
              <a:rPr lang="en-US" sz="2000" dirty="0" smtClean="0">
                <a:latin typeface="Arial" charset="0"/>
                <a:cs typeface="Arial" charset="0"/>
              </a:rPr>
              <a:t>%</a:t>
            </a:r>
            <a:endParaRPr lang="en-US" sz="2000" dirty="0" smtClean="0">
              <a:latin typeface="Arial" charset="0"/>
              <a:cs typeface="Arial" charset="0"/>
            </a:endParaRPr>
          </a:p>
          <a:p>
            <a:pPr lvl="1">
              <a:lnSpc>
                <a:spcPct val="80000"/>
              </a:lnSpc>
            </a:pPr>
            <a:r>
              <a:rPr lang="en-US" sz="2000" dirty="0" smtClean="0">
                <a:latin typeface="Arial" charset="0"/>
                <a:cs typeface="Arial" charset="0"/>
              </a:rPr>
              <a:t>Approval ratio : </a:t>
            </a:r>
            <a:r>
              <a:rPr lang="en-US" sz="2000" dirty="0" smtClean="0">
                <a:latin typeface="Arial" charset="0"/>
                <a:cs typeface="Arial" charset="0"/>
              </a:rPr>
              <a:t>100</a:t>
            </a:r>
            <a:r>
              <a:rPr lang="en-US" sz="2000" dirty="0" smtClean="0">
                <a:latin typeface="Arial" charset="0"/>
                <a:cs typeface="Arial" charset="0"/>
              </a:rPr>
              <a:t>% </a:t>
            </a:r>
            <a:endParaRPr lang="en-US" sz="2000" dirty="0" smtClean="0">
              <a:latin typeface="Arial" charset="0"/>
              <a:cs typeface="Arial" charset="0"/>
            </a:endParaRP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a:t>
            </a:r>
            <a:r>
              <a:rPr lang="en-US" sz="2400" dirty="0" smtClean="0">
                <a:latin typeface="Arial" charset="0"/>
                <a:cs typeface="Arial" charset="0"/>
              </a:rPr>
              <a:t> </a:t>
            </a:r>
            <a:r>
              <a:rPr lang="en-US" sz="2400" dirty="0" smtClean="0">
                <a:latin typeface="Arial" charset="0"/>
                <a:cs typeface="Arial" charset="0"/>
              </a:rPr>
              <a:t>approved </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7" name="Date Placeholder 3"/>
          <p:cNvSpPr txBox="1">
            <a:spLocks/>
          </p:cNvSpPr>
          <p:nvPr/>
        </p:nvSpPr>
        <p:spPr>
          <a:xfrm>
            <a:off x="685800" y="6477000"/>
            <a:ext cx="10668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July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7"/>
          <p:cNvSpPr>
            <a:spLocks noGrp="1"/>
          </p:cNvSpPr>
          <p:nvPr>
            <p:ph type="dt" sz="half" idx="10"/>
          </p:nvPr>
        </p:nvSpPr>
        <p:spPr/>
        <p:txBody>
          <a:bodyPr/>
          <a:lstStyle/>
          <a:p>
            <a:pPr>
              <a:defRPr/>
            </a:pPr>
            <a:r>
              <a:rPr lang="en-US" smtClean="0"/>
              <a:t>July  2011</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4294967295"/>
          </p:nvPr>
        </p:nvSpPr>
        <p:spPr>
          <a:xfrm>
            <a:off x="685800" y="6477000"/>
            <a:ext cx="1219200" cy="228600"/>
          </a:xfrm>
          <a:prstGeom prst="rect">
            <a:avLst/>
          </a:prstGeom>
          <a:noFill/>
        </p:spPr>
        <p:txBody>
          <a:bodyPr/>
          <a:lstStyle/>
          <a:p>
            <a:r>
              <a:rPr lang="en-US" smtClean="0"/>
              <a:t>July  2011</a:t>
            </a:r>
            <a:endParaRPr lang="en-US" dirty="0" smtClean="0"/>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Juan Carlos Zuniga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27</a:t>
            </a:r>
            <a:r>
              <a:rPr lang="en-US" sz="2400" dirty="0" smtClean="0">
                <a:latin typeface="Arial" charset="0"/>
              </a:rPr>
              <a:t>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2" name="Slide Number Placeholder 11"/>
          <p:cNvSpPr>
            <a:spLocks noGrp="1"/>
          </p:cNvSpPr>
          <p:nvPr>
            <p:ph type="sldNum" sz="quarter" idx="10"/>
          </p:nvPr>
        </p:nvSpPr>
        <p:spPr/>
        <p:txBody>
          <a:bodyPr/>
          <a:lstStyle/>
          <a:p>
            <a:pPr>
              <a:defRPr/>
            </a:pPr>
            <a:r>
              <a:rPr lang="en-US" smtClean="0"/>
              <a:t>Slide </a:t>
            </a:r>
            <a:fld id="{F3D7A4F0-0FCF-4224-B81A-51E9E7009AF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Subir Das, Chair, IEEE 802.21</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20</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Letter Ballot #</a:t>
            </a:r>
            <a:r>
              <a:rPr lang="en-US" sz="3200" dirty="0" smtClean="0">
                <a:solidFill>
                  <a:schemeClr val="accent2"/>
                </a:solidFill>
                <a:latin typeface="Arial" charset="0"/>
              </a:rPr>
              <a:t>5c </a:t>
            </a:r>
            <a:r>
              <a:rPr lang="en-US" sz="3200" dirty="0" smtClean="0">
                <a:solidFill>
                  <a:schemeClr val="accent2"/>
                </a:solidFill>
                <a:latin typeface="Arial" charset="0"/>
              </a:rPr>
              <a:t>Result </a:t>
            </a: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LB#5c </a:t>
            </a:r>
            <a:r>
              <a:rPr lang="en-US" sz="2400" dirty="0" smtClean="0">
                <a:latin typeface="Arial" charset="0"/>
              </a:rPr>
              <a:t>started on </a:t>
            </a:r>
            <a:r>
              <a:rPr lang="en-US" sz="2400" dirty="0" smtClean="0">
                <a:latin typeface="Arial" charset="0"/>
              </a:rPr>
              <a:t>June 20</a:t>
            </a:r>
            <a:r>
              <a:rPr lang="en-US" sz="2400" baseline="30000" dirty="0" smtClean="0">
                <a:latin typeface="Arial" charset="0"/>
              </a:rPr>
              <a:t>th</a:t>
            </a:r>
            <a:r>
              <a:rPr lang="en-US" sz="2400" dirty="0" smtClean="0">
                <a:latin typeface="Arial" charset="0"/>
              </a:rPr>
              <a:t>,</a:t>
            </a:r>
            <a:r>
              <a:rPr lang="en-US" sz="2400" dirty="0" smtClean="0">
                <a:latin typeface="Arial" charset="0"/>
              </a:rPr>
              <a:t>  </a:t>
            </a:r>
            <a:r>
              <a:rPr lang="en-US" sz="2400" dirty="0" smtClean="0">
                <a:latin typeface="Arial" charset="0"/>
              </a:rPr>
              <a:t>2011 and ended on </a:t>
            </a:r>
            <a:r>
              <a:rPr lang="en-US" sz="2400" dirty="0" smtClean="0">
                <a:latin typeface="Arial" charset="0"/>
              </a:rPr>
              <a:t>July 5th, </a:t>
            </a:r>
            <a:r>
              <a:rPr lang="en-US" sz="2400" dirty="0" smtClean="0">
                <a:latin typeface="Arial" charset="0"/>
              </a:rPr>
              <a:t>2011</a:t>
            </a:r>
            <a:endParaRPr lang="en-US" sz="2400" dirty="0" smtClean="0">
              <a:latin typeface="Arial" charset="0"/>
              <a:cs typeface="Arial" charset="0"/>
            </a:endParaRPr>
          </a:p>
          <a:p>
            <a:pPr>
              <a:lnSpc>
                <a:spcPct val="80000"/>
              </a:lnSpc>
            </a:pPr>
            <a:r>
              <a:rPr lang="en-US" sz="2400" dirty="0" smtClean="0">
                <a:latin typeface="Arial" charset="0"/>
                <a:cs typeface="Arial" charset="0"/>
              </a:rPr>
              <a:t>Result is published on </a:t>
            </a:r>
            <a:r>
              <a:rPr lang="en-US" sz="2400" dirty="0" smtClean="0">
                <a:latin typeface="Arial" charset="0"/>
                <a:cs typeface="Arial" charset="0"/>
              </a:rPr>
              <a:t>July 6</a:t>
            </a:r>
            <a:r>
              <a:rPr lang="en-US" sz="2400" baseline="30000" dirty="0" smtClean="0">
                <a:latin typeface="Arial" charset="0"/>
                <a:cs typeface="Arial" charset="0"/>
              </a:rPr>
              <a:t>th</a:t>
            </a:r>
            <a:r>
              <a:rPr lang="en-US" sz="2400" dirty="0" smtClean="0">
                <a:latin typeface="Arial" charset="0"/>
                <a:cs typeface="Arial" charset="0"/>
              </a:rPr>
              <a:t>, </a:t>
            </a:r>
            <a:r>
              <a:rPr lang="en-US" sz="2400" dirty="0" smtClean="0">
                <a:latin typeface="Arial" charset="0"/>
                <a:cs typeface="Arial" charset="0"/>
              </a:rPr>
              <a:t>2011</a:t>
            </a:r>
            <a:endParaRPr lang="en-US" sz="2000" dirty="0" smtClean="0">
              <a:latin typeface="Arial" charset="0"/>
              <a:cs typeface="Arial" charset="0"/>
            </a:endParaRPr>
          </a:p>
          <a:p>
            <a:pPr lvl="1">
              <a:lnSpc>
                <a:spcPct val="80000"/>
              </a:lnSpc>
            </a:pPr>
            <a:r>
              <a:rPr lang="en-US" sz="2000" dirty="0" smtClean="0">
                <a:latin typeface="Arial" charset="0"/>
                <a:cs typeface="Arial" charset="0"/>
                <a:hlinkClick r:id="rId3"/>
              </a:rPr>
              <a:t>http://www.ieee802.org/21/ballot_5.html</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a:t>
            </a:r>
            <a:r>
              <a:rPr lang="en-US" sz="2000" dirty="0" smtClean="0">
                <a:latin typeface="Arial" charset="0"/>
                <a:cs typeface="Arial" charset="0"/>
              </a:rPr>
              <a:t>29</a:t>
            </a:r>
            <a:endParaRPr lang="en-US" sz="2000" dirty="0" smtClean="0">
              <a:latin typeface="Arial" charset="0"/>
              <a:cs typeface="Arial" charset="0"/>
            </a:endParaRPr>
          </a:p>
          <a:p>
            <a:pPr lvl="1">
              <a:lnSpc>
                <a:spcPct val="80000"/>
              </a:lnSpc>
            </a:pPr>
            <a:r>
              <a:rPr lang="en-US" sz="2000" dirty="0" smtClean="0">
                <a:latin typeface="Arial" charset="0"/>
                <a:cs typeface="Arial" charset="0"/>
              </a:rPr>
              <a:t>Disapprove :  </a:t>
            </a:r>
            <a:r>
              <a:rPr lang="en-US" sz="2000" dirty="0" smtClean="0">
                <a:latin typeface="Arial" charset="0"/>
                <a:cs typeface="Arial" charset="0"/>
              </a:rPr>
              <a:t>00</a:t>
            </a:r>
            <a:endParaRPr lang="en-US" sz="2000" dirty="0" smtClean="0">
              <a:latin typeface="Arial" charset="0"/>
              <a:cs typeface="Arial" charset="0"/>
            </a:endParaRPr>
          </a:p>
          <a:p>
            <a:pPr lvl="1">
              <a:lnSpc>
                <a:spcPct val="80000"/>
              </a:lnSpc>
            </a:pPr>
            <a:r>
              <a:rPr lang="en-US" sz="2000" dirty="0" smtClean="0">
                <a:latin typeface="Arial" charset="0"/>
                <a:cs typeface="Arial" charset="0"/>
              </a:rPr>
              <a:t>Abstain:   </a:t>
            </a:r>
            <a:r>
              <a:rPr lang="en-US" sz="2000" dirty="0" smtClean="0">
                <a:latin typeface="Arial" charset="0"/>
                <a:cs typeface="Arial" charset="0"/>
              </a:rPr>
              <a:t>00</a:t>
            </a:r>
            <a:endParaRPr lang="en-US" sz="2000" dirty="0" smtClean="0">
              <a:latin typeface="Arial" charset="0"/>
              <a:cs typeface="Arial" charset="0"/>
            </a:endParaRPr>
          </a:p>
          <a:p>
            <a:pPr lvl="1">
              <a:lnSpc>
                <a:spcPct val="80000"/>
              </a:lnSpc>
            </a:pPr>
            <a:r>
              <a:rPr lang="en-US" sz="2000" dirty="0" smtClean="0">
                <a:latin typeface="Arial" charset="0"/>
                <a:cs typeface="Arial" charset="0"/>
              </a:rPr>
              <a:t>Return ratio : 90.6%</a:t>
            </a:r>
          </a:p>
          <a:p>
            <a:pPr lvl="1">
              <a:lnSpc>
                <a:spcPct val="80000"/>
              </a:lnSpc>
            </a:pPr>
            <a:r>
              <a:rPr lang="en-US" sz="2000" dirty="0" smtClean="0">
                <a:latin typeface="Arial" charset="0"/>
                <a:cs typeface="Arial" charset="0"/>
              </a:rPr>
              <a:t>Approval ratio : </a:t>
            </a:r>
            <a:r>
              <a:rPr lang="en-US" sz="2000" dirty="0" smtClean="0">
                <a:latin typeface="Arial" charset="0"/>
                <a:cs typeface="Arial" charset="0"/>
              </a:rPr>
              <a:t>100</a:t>
            </a:r>
            <a:r>
              <a:rPr lang="en-US" sz="2000" dirty="0" smtClean="0">
                <a:latin typeface="Arial" charset="0"/>
                <a:cs typeface="Arial" charset="0"/>
              </a:rPr>
              <a:t>% </a:t>
            </a:r>
            <a:endParaRPr lang="en-US" sz="2000" dirty="0" smtClean="0">
              <a:latin typeface="Arial" charset="0"/>
              <a:cs typeface="Arial" charset="0"/>
            </a:endParaRP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approved </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7" name="Date Placeholder 3"/>
          <p:cNvSpPr txBox="1">
            <a:spLocks/>
          </p:cNvSpPr>
          <p:nvPr/>
        </p:nvSpPr>
        <p:spPr>
          <a:xfrm>
            <a:off x="685800" y="6477000"/>
            <a:ext cx="10668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July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7"/>
          <p:cNvSpPr>
            <a:spLocks noGrp="1"/>
          </p:cNvSpPr>
          <p:nvPr>
            <p:ph type="dt" sz="half" idx="10"/>
          </p:nvPr>
        </p:nvSpPr>
        <p:spPr/>
        <p:txBody>
          <a:bodyPr/>
          <a:lstStyle/>
          <a:p>
            <a:pPr>
              <a:defRPr/>
            </a:pPr>
            <a:r>
              <a:rPr lang="en-US" smtClean="0"/>
              <a:t>July  2011</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85800" y="6477000"/>
            <a:ext cx="1066800" cy="215900"/>
          </a:xfrm>
          <a:noFill/>
        </p:spPr>
        <p:txBody>
          <a:bodyPr/>
          <a:lstStyle/>
          <a:p>
            <a:r>
              <a:rPr lang="en-US" smtClean="0"/>
              <a:t>July  2011</a:t>
            </a:r>
            <a:endParaRPr lang="en-US" dirty="0" smtClean="0"/>
          </a:p>
        </p:txBody>
      </p:sp>
      <p:sp>
        <p:nvSpPr>
          <p:cNvPr id="34819" name="Footer Placeholder 4"/>
          <p:cNvSpPr>
            <a:spLocks noGrp="1"/>
          </p:cNvSpPr>
          <p:nvPr>
            <p:ph type="ftr" sz="quarter" idx="11"/>
          </p:nvPr>
        </p:nvSpPr>
        <p:spPr>
          <a:noFill/>
        </p:spPr>
        <p:txBody>
          <a:bodyPr/>
          <a:lstStyle/>
          <a:p>
            <a:r>
              <a:rPr lang="pt-BR" smtClean="0"/>
              <a:t>Subir Das, Chair, IEEE 802.21</a:t>
            </a:r>
            <a:endParaRPr lang="en-US" smtClean="0"/>
          </a:p>
        </p:txBody>
      </p:sp>
      <p:sp>
        <p:nvSpPr>
          <p:cNvPr id="34820" name="Slide Number Placeholder 5"/>
          <p:cNvSpPr>
            <a:spLocks noGrp="1"/>
          </p:cNvSpPr>
          <p:nvPr>
            <p:ph type="sldNum" sz="quarter" idx="12"/>
          </p:nvPr>
        </p:nvSpPr>
        <p:spPr>
          <a:noFill/>
        </p:spPr>
        <p:txBody>
          <a:bodyPr/>
          <a:lstStyle/>
          <a:p>
            <a:r>
              <a:rPr lang="en-US" smtClean="0"/>
              <a:t>Slide </a:t>
            </a:r>
            <a:fld id="{917CE900-A1D9-48AF-99E5-2A9670E2E491}" type="slidenum">
              <a:rPr lang="en-US" smtClean="0"/>
              <a:pPr/>
              <a:t>21</a:t>
            </a:fld>
            <a:endParaRPr lang="en-US" smtClean="0"/>
          </a:p>
        </p:txBody>
      </p:sp>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July Meeting</a:t>
            </a:r>
            <a:endParaRPr lang="en-US" sz="3200" dirty="0" smtClean="0">
              <a:solidFill>
                <a:schemeClr val="accent2"/>
              </a:solidFill>
              <a:latin typeface="Arial" charset="0"/>
            </a:endParaRPr>
          </a:p>
        </p:txBody>
      </p:sp>
      <p:sp>
        <p:nvSpPr>
          <p:cNvPr id="34822" name="Rectangle 3"/>
          <p:cNvSpPr>
            <a:spLocks noGrp="1" noChangeArrowheads="1"/>
          </p:cNvSpPr>
          <p:nvPr>
            <p:ph type="body" idx="1"/>
          </p:nvPr>
        </p:nvSpPr>
        <p:spPr>
          <a:xfrm>
            <a:off x="381000" y="1524000"/>
            <a:ext cx="8305800" cy="4343400"/>
          </a:xfrm>
        </p:spPr>
        <p:txBody>
          <a:bodyPr/>
          <a:lstStyle/>
          <a:p>
            <a:pPr>
              <a:lnSpc>
                <a:spcPct val="90000"/>
              </a:lnSpc>
            </a:pPr>
            <a:r>
              <a:rPr lang="en-US" sz="2400" dirty="0" smtClean="0">
                <a:latin typeface="Arial" charset="0"/>
              </a:rPr>
              <a:t>Task Group Activities</a:t>
            </a:r>
          </a:p>
          <a:p>
            <a:pPr lvl="1">
              <a:lnSpc>
                <a:spcPct val="90000"/>
              </a:lnSpc>
            </a:pPr>
            <a:r>
              <a:rPr lang="en-US" sz="2000" dirty="0" smtClean="0">
                <a:latin typeface="Arial" charset="0"/>
              </a:rPr>
              <a:t>802.21a: Security Extensions to MIH Services</a:t>
            </a:r>
          </a:p>
          <a:p>
            <a:pPr lvl="2">
              <a:lnSpc>
                <a:spcPct val="90000"/>
              </a:lnSpc>
            </a:pPr>
            <a:r>
              <a:rPr lang="en-US" sz="1800" dirty="0" smtClean="0">
                <a:latin typeface="Arial" charset="0"/>
              </a:rPr>
              <a:t>Letter Ballot  </a:t>
            </a:r>
            <a:r>
              <a:rPr lang="en-US" sz="1800" dirty="0" smtClean="0">
                <a:latin typeface="Arial" charset="0"/>
              </a:rPr>
              <a:t>results and preparation for Sponsor ballot </a:t>
            </a:r>
            <a:endParaRPr lang="en-US" sz="1800" dirty="0" smtClean="0">
              <a:latin typeface="Arial" charset="0"/>
            </a:endParaRPr>
          </a:p>
          <a:p>
            <a:pPr lvl="1">
              <a:lnSpc>
                <a:spcPct val="90000"/>
              </a:lnSpc>
            </a:pPr>
            <a:r>
              <a:rPr lang="en-US" sz="2000" dirty="0" smtClean="0">
                <a:latin typeface="Arial" charset="0"/>
              </a:rPr>
              <a:t>802.21b: Handovers with Broadcast Services</a:t>
            </a:r>
          </a:p>
          <a:p>
            <a:pPr lvl="2">
              <a:lnSpc>
                <a:spcPct val="90000"/>
              </a:lnSpc>
            </a:pPr>
            <a:r>
              <a:rPr lang="en-US" sz="1800" dirty="0" smtClean="0">
                <a:latin typeface="Arial" charset="0"/>
              </a:rPr>
              <a:t>Letter Ballot </a:t>
            </a:r>
            <a:r>
              <a:rPr lang="en-US" sz="1800" dirty="0" smtClean="0">
                <a:latin typeface="Arial" charset="0"/>
              </a:rPr>
              <a:t>results </a:t>
            </a:r>
            <a:r>
              <a:rPr lang="en-US" sz="1800" dirty="0" smtClean="0">
                <a:latin typeface="Arial" charset="0"/>
              </a:rPr>
              <a:t>and </a:t>
            </a:r>
            <a:r>
              <a:rPr lang="en-US" sz="1800" dirty="0" smtClean="0">
                <a:latin typeface="Arial" charset="0"/>
              </a:rPr>
              <a:t>preparation for Sponsor ballot</a:t>
            </a:r>
            <a:endParaRPr lang="en-US" sz="1800" dirty="0" smtClean="0">
              <a:latin typeface="Arial" charset="0"/>
            </a:endParaRP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Draft document discussion </a:t>
            </a:r>
            <a:endParaRPr lang="en-US" sz="1800" dirty="0" smtClean="0">
              <a:latin typeface="Arial" charset="0"/>
              <a:cs typeface="Arial" charset="0"/>
            </a:endParaRPr>
          </a:p>
          <a:p>
            <a:pPr lvl="2">
              <a:lnSpc>
                <a:spcPct val="90000"/>
              </a:lnSpc>
              <a:buFontTx/>
              <a:buNone/>
            </a:pPr>
            <a:endParaRPr lang="en-US" sz="1800" dirty="0" smtClean="0">
              <a:latin typeface="Arial" charset="0"/>
            </a:endParaRP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000"/>
            <a:ext cx="990600" cy="215900"/>
          </a:xfrm>
          <a:noFill/>
        </p:spPr>
        <p:txBody>
          <a:bodyPr/>
          <a:lstStyle/>
          <a:p>
            <a:r>
              <a:rPr lang="en-US" smtClean="0"/>
              <a:t>July  2011</a:t>
            </a:r>
            <a:endParaRPr lang="en-US" dirty="0" smtClean="0"/>
          </a:p>
        </p:txBody>
      </p:sp>
      <p:sp>
        <p:nvSpPr>
          <p:cNvPr id="36867" name="Footer Placeholder 4"/>
          <p:cNvSpPr>
            <a:spLocks noGrp="1"/>
          </p:cNvSpPr>
          <p:nvPr>
            <p:ph type="ftr" sz="quarter" idx="11"/>
          </p:nvPr>
        </p:nvSpPr>
        <p:spPr>
          <a:noFill/>
        </p:spPr>
        <p:txBody>
          <a:bodyPr/>
          <a:lstStyle/>
          <a:p>
            <a:r>
              <a:rPr lang="pt-BR" smtClean="0"/>
              <a:t>Subir Das, Chair, IEEE 802.21</a:t>
            </a:r>
            <a:endParaRPr lang="en-US" smtClean="0"/>
          </a:p>
        </p:txBody>
      </p:sp>
      <p:sp>
        <p:nvSpPr>
          <p:cNvPr id="36868" name="Slide Number Placeholder 5"/>
          <p:cNvSpPr>
            <a:spLocks noGrp="1"/>
          </p:cNvSpPr>
          <p:nvPr>
            <p:ph type="sldNum" sz="quarter" idx="12"/>
          </p:nvPr>
        </p:nvSpPr>
        <p:spPr>
          <a:noFill/>
        </p:spPr>
        <p:txBody>
          <a:bodyPr/>
          <a:lstStyle/>
          <a:p>
            <a:r>
              <a:rPr lang="en-US" dirty="0" smtClean="0"/>
              <a:t>Slide </a:t>
            </a:r>
            <a:fld id="{742BCC51-E7F8-4B59-97C5-0AF7925240C8}" type="slidenum">
              <a:rPr lang="en-US" smtClean="0"/>
              <a:pPr/>
              <a:t>22</a:t>
            </a:fld>
            <a:endParaRPr lang="en-US" dirty="0" smtClean="0"/>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2011</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685800" y="1676400"/>
            <a:ext cx="8305800" cy="4495800"/>
          </a:xfrm>
        </p:spPr>
        <p:txBody>
          <a:bodyPr/>
          <a:lstStyle/>
          <a:p>
            <a:pPr>
              <a:lnSpc>
                <a:spcPct val="90000"/>
              </a:lnSpc>
            </a:pPr>
            <a:r>
              <a:rPr lang="en-US" sz="2400" b="1" dirty="0" smtClean="0">
                <a:solidFill>
                  <a:srgbClr val="0000FF"/>
                </a:solidFill>
              </a:rPr>
              <a:t>Interim</a:t>
            </a:r>
            <a:r>
              <a:rPr lang="en-US" sz="2400" b="1" dirty="0" smtClean="0">
                <a:solidFill>
                  <a:srgbClr val="0000FF"/>
                </a:solidFill>
              </a:rPr>
              <a:t>: 19-22 September 2011, </a:t>
            </a:r>
            <a:r>
              <a:rPr lang="en-US" sz="2400" b="1" dirty="0" smtClean="0">
                <a:solidFill>
                  <a:srgbClr val="0000FF"/>
                </a:solidFill>
              </a:rPr>
              <a:t> </a:t>
            </a:r>
            <a:r>
              <a:rPr lang="en-US" sz="2400" b="1" dirty="0" smtClean="0">
                <a:solidFill>
                  <a:srgbClr val="0000FF"/>
                </a:solidFill>
              </a:rPr>
              <a:t>Bangkok, Thailand</a:t>
            </a:r>
            <a:endParaRPr lang="en-US" sz="2400" b="1" dirty="0" smtClean="0">
              <a:solidFill>
                <a:srgbClr val="0000FF"/>
              </a:solidFill>
            </a:endParaRPr>
          </a:p>
          <a:p>
            <a:pPr lvl="1">
              <a:lnSpc>
                <a:spcPct val="90000"/>
              </a:lnSpc>
            </a:pPr>
            <a:r>
              <a:rPr lang="en-US" sz="2000" dirty="0" smtClean="0">
                <a:solidFill>
                  <a:srgbClr val="0000FF"/>
                </a:solidFill>
              </a:rPr>
              <a:t>Meeting co-located with 802.16</a:t>
            </a:r>
            <a:endParaRPr lang="en-US" dirty="0" smtClean="0">
              <a:solidFill>
                <a:srgbClr val="FF0000"/>
              </a:solidFill>
            </a:endParaRPr>
          </a:p>
          <a:p>
            <a:pPr>
              <a:lnSpc>
                <a:spcPct val="90000"/>
              </a:lnSpc>
            </a:pPr>
            <a:r>
              <a:rPr lang="en-US" sz="2400" b="1" dirty="0" smtClean="0">
                <a:solidFill>
                  <a:srgbClr val="FF0000"/>
                </a:solidFill>
              </a:rPr>
              <a:t>Plenary: 7-10 Nov 2011, </a:t>
            </a:r>
            <a:r>
              <a:rPr lang="en-US" sz="2400" b="1" dirty="0" smtClean="0">
                <a:solidFill>
                  <a:srgbClr val="FF0000"/>
                </a:solidFill>
              </a:rPr>
              <a:t>Atlanta, USA</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4294967295"/>
          </p:nvPr>
        </p:nvSpPr>
        <p:spPr>
          <a:xfrm>
            <a:off x="685800" y="6477000"/>
            <a:ext cx="1066800" cy="215900"/>
          </a:xfrm>
          <a:prstGeom prst="rect">
            <a:avLst/>
          </a:prstGeom>
          <a:noFill/>
        </p:spPr>
        <p:txBody>
          <a:bodyPr/>
          <a:lstStyle/>
          <a:p>
            <a:r>
              <a:rPr lang="en-US" smtClean="0"/>
              <a:t>July  2011</a:t>
            </a:r>
            <a:endParaRPr lang="en-US" dirty="0" smtClean="0"/>
          </a:p>
        </p:txBody>
      </p:sp>
      <p:sp>
        <p:nvSpPr>
          <p:cNvPr id="36867" name="Footer Placeholder 4"/>
          <p:cNvSpPr>
            <a:spLocks noGrp="1"/>
          </p:cNvSpPr>
          <p:nvPr>
            <p:ph type="ftr" sz="quarter" idx="11"/>
          </p:nvPr>
        </p:nvSpPr>
        <p:spPr>
          <a:noFill/>
        </p:spPr>
        <p:txBody>
          <a:bodyPr/>
          <a:lstStyle/>
          <a:p>
            <a:r>
              <a:rPr lang="en-US" smtClean="0"/>
              <a:t>Subir Das, Chair, IEEE 802.21</a:t>
            </a:r>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447800"/>
            <a:ext cx="8305800" cy="4724400"/>
          </a:xfrm>
        </p:spPr>
        <p:txBody>
          <a:bodyPr/>
          <a:lstStyle/>
          <a:p>
            <a:pPr>
              <a:lnSpc>
                <a:spcPct val="90000"/>
              </a:lnSpc>
            </a:pPr>
            <a:r>
              <a:rPr lang="en-US" sz="2400" b="1" dirty="0" smtClean="0">
                <a:solidFill>
                  <a:srgbClr val="0000FF"/>
                </a:solidFill>
              </a:rPr>
              <a:t>Interim: 09-12 January 2012,  TBD</a:t>
            </a:r>
          </a:p>
          <a:p>
            <a:pPr lvl="1">
              <a:lnSpc>
                <a:spcPct val="90000"/>
              </a:lnSpc>
            </a:pPr>
            <a:r>
              <a:rPr lang="en-US" sz="2000" dirty="0" smtClean="0">
                <a:solidFill>
                  <a:srgbClr val="0000FF"/>
                </a:solidFill>
              </a:rPr>
              <a:t>Meeting co-located with 802.16 </a:t>
            </a:r>
            <a:endParaRPr lang="en-US" sz="2400" b="1" dirty="0" smtClean="0">
              <a:solidFill>
                <a:srgbClr val="FF0000"/>
              </a:solidFill>
            </a:endParaRPr>
          </a:p>
          <a:p>
            <a:pPr>
              <a:lnSpc>
                <a:spcPct val="90000"/>
              </a:lnSpc>
            </a:pPr>
            <a:r>
              <a:rPr lang="en-US" sz="2400" b="1" dirty="0" smtClean="0">
                <a:solidFill>
                  <a:srgbClr val="FF0000"/>
                </a:solidFill>
              </a:rPr>
              <a:t>Plenary: 11-16 March 2012,  </a:t>
            </a:r>
            <a:r>
              <a:rPr lang="en-US" sz="2400" b="1" dirty="0" smtClean="0">
                <a:solidFill>
                  <a:srgbClr val="FF0000"/>
                </a:solidFill>
              </a:rPr>
              <a:t>Hawaii </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14-17 (Target) May 2012,  TBD</a:t>
            </a:r>
          </a:p>
          <a:p>
            <a:pPr lvl="1">
              <a:lnSpc>
                <a:spcPct val="90000"/>
              </a:lnSpc>
            </a:pPr>
            <a:r>
              <a:rPr lang="en-US" sz="2000" dirty="0" smtClean="0">
                <a:solidFill>
                  <a:srgbClr val="0000FF"/>
                </a:solidFill>
              </a:rPr>
              <a:t>Meeting co-located with 802.16 </a:t>
            </a:r>
          </a:p>
          <a:p>
            <a:pPr>
              <a:lnSpc>
                <a:spcPct val="90000"/>
              </a:lnSpc>
            </a:pPr>
            <a:r>
              <a:rPr lang="en-US" sz="2400" b="1" dirty="0" smtClean="0">
                <a:solidFill>
                  <a:srgbClr val="FF0000"/>
                </a:solidFill>
              </a:rPr>
              <a:t>Plenary: 15-20 July 2012, </a:t>
            </a:r>
            <a:r>
              <a:rPr lang="it-IT" sz="2400" b="1" dirty="0" smtClean="0">
                <a:solidFill>
                  <a:srgbClr val="FF0000"/>
                </a:solidFill>
              </a:rPr>
              <a:t>Grand Hyatt, San Diego, CA</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10-13 (Target) September 2012, TBD</a:t>
            </a:r>
          </a:p>
          <a:p>
            <a:pPr lvl="1">
              <a:lnSpc>
                <a:spcPct val="90000"/>
              </a:lnSpc>
            </a:pPr>
            <a:r>
              <a:rPr lang="en-US" sz="2000" dirty="0" smtClean="0">
                <a:solidFill>
                  <a:srgbClr val="0000FF"/>
                </a:solidFill>
              </a:rPr>
              <a:t>Meeting co-located with 802.16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
        <p:nvSpPr>
          <p:cNvPr id="7" name="Slide Number Placeholder 5"/>
          <p:cNvSpPr txBox="1">
            <a:spLocks/>
          </p:cNvSpPr>
          <p:nvPr/>
        </p:nvSpPr>
        <p:spPr bwMode="auto">
          <a:xfrm>
            <a:off x="4191000" y="6477000"/>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742BCC51-E7F8-4B59-97C5-0AF7925240C8}"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a:t>http://mentor.ieee.org/802.21/documents</a:t>
            </a: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r>
              <a:rPr lang="en-US" sz="2800">
                <a:solidFill>
                  <a:srgbClr val="3399FF"/>
                </a:solidFill>
                <a:latin typeface="Arial" charset="0"/>
              </a:rPr>
              <a:t> </a:t>
            </a:r>
          </a:p>
        </p:txBody>
      </p:sp>
      <p:sp>
        <p:nvSpPr>
          <p:cNvPr id="4" name="Date Placeholder 3"/>
          <p:cNvSpPr txBox="1">
            <a:spLocks/>
          </p:cNvSpPr>
          <p:nvPr/>
        </p:nvSpPr>
        <p:spPr>
          <a:xfrm>
            <a:off x="685800" y="6477000"/>
            <a:ext cx="9906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July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4294967295"/>
          </p:nvPr>
        </p:nvSpPr>
        <p:spPr>
          <a:xfrm>
            <a:off x="685800" y="6477000"/>
            <a:ext cx="990600" cy="215900"/>
          </a:xfrm>
          <a:prstGeom prst="rect">
            <a:avLst/>
          </a:prstGeom>
          <a:noFill/>
        </p:spPr>
        <p:txBody>
          <a:bodyPr/>
          <a:lstStyle/>
          <a:p>
            <a:r>
              <a:rPr lang="en-US" smtClean="0"/>
              <a:t>July  2011</a:t>
            </a:r>
            <a:endParaRPr lang="en-US" dirty="0" smtClean="0"/>
          </a:p>
        </p:txBody>
      </p:sp>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791200"/>
            <a:ext cx="7315200" cy="523220"/>
          </a:xfrm>
          <a:prstGeom prst="rect">
            <a:avLst/>
          </a:prstGeom>
          <a:noFill/>
          <a:ln w="9525">
            <a:noFill/>
            <a:miter lim="800000"/>
            <a:headEnd/>
            <a:tailEnd/>
          </a:ln>
        </p:spPr>
        <p:txBody>
          <a:bodyPr wrap="square">
            <a:spAutoFit/>
          </a:bodyPr>
          <a:lstStyle/>
          <a:p>
            <a:pPr eaLnBrk="1" hangingPunct="1"/>
            <a:r>
              <a:rPr lang="en-US" sz="1400" dirty="0"/>
              <a:t>HBS: Handover with Broadcast Services    </a:t>
            </a:r>
            <a:r>
              <a:rPr lang="en-US" sz="1400" b="1" dirty="0"/>
              <a:t>Default Location</a:t>
            </a:r>
            <a:r>
              <a:rPr lang="en-US" sz="1400" dirty="0" smtClean="0"/>
              <a:t>: </a:t>
            </a:r>
            <a:r>
              <a:rPr lang="en-US" sz="1400" dirty="0" smtClean="0"/>
              <a:t> Pacific E  </a:t>
            </a:r>
            <a:endParaRPr lang="en-US" sz="1400" dirty="0"/>
          </a:p>
          <a:p>
            <a:pPr eaLnBrk="1" hangingPunct="1"/>
            <a:r>
              <a:rPr lang="en-US" sz="1400" dirty="0"/>
              <a:t>SRHO: Single Radio Handovers</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12" name="Table 11"/>
          <p:cNvGraphicFramePr>
            <a:graphicFrameLocks noGrp="1"/>
          </p:cNvGraphicFramePr>
          <p:nvPr/>
        </p:nvGraphicFramePr>
        <p:xfrm>
          <a:off x="914400" y="1863725"/>
          <a:ext cx="7467599" cy="3622675"/>
        </p:xfrm>
        <a:graphic>
          <a:graphicData uri="http://schemas.openxmlformats.org/drawingml/2006/table">
            <a:tbl>
              <a:tblPr/>
              <a:tblGrid>
                <a:gridCol w="947069"/>
                <a:gridCol w="1315840"/>
                <a:gridCol w="1584036"/>
                <a:gridCol w="1885757"/>
                <a:gridCol w="1734897"/>
              </a:tblGrid>
              <a:tr h="589131">
                <a:tc>
                  <a:txBody>
                    <a:bodyPr/>
                    <a:lstStyle/>
                    <a:p>
                      <a:pPr marL="0" marR="0">
                        <a:spcBef>
                          <a:spcPts val="0"/>
                        </a:spcBef>
                        <a:spcAft>
                          <a:spcPts val="0"/>
                        </a:spcAft>
                      </a:pPr>
                      <a:r>
                        <a:rPr lang="en-US" sz="1200">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Monday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(July 18</a:t>
                      </a:r>
                      <a:r>
                        <a:rPr lang="en-US" sz="1200" b="1" baseline="30000">
                          <a:latin typeface="Times New Roman"/>
                          <a:ea typeface="Times New Roman"/>
                        </a:rPr>
                        <a:t>th</a:t>
                      </a:r>
                      <a:r>
                        <a:rPr lang="en-US" sz="1200" b="1">
                          <a:latin typeface="Times New Roman"/>
                          <a:ea typeface="Times New Roman"/>
                        </a:rPr>
                        <a:t>)</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Tuesday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(July 19</a:t>
                      </a:r>
                      <a:r>
                        <a:rPr lang="en-US" sz="1200" b="1" baseline="30000">
                          <a:latin typeface="Times New Roman"/>
                          <a:ea typeface="Times New Roman"/>
                        </a:rPr>
                        <a:t>th</a:t>
                      </a:r>
                      <a:r>
                        <a:rPr lang="en-US" sz="1200" b="1">
                          <a:latin typeface="Times New Roman"/>
                          <a:ea typeface="Times New Roman"/>
                        </a:rPr>
                        <a:t>)</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Wednesday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(July 20</a:t>
                      </a:r>
                      <a:r>
                        <a:rPr lang="en-US" sz="1200" b="1" baseline="30000">
                          <a:latin typeface="Times New Roman"/>
                          <a:ea typeface="Times New Roman"/>
                        </a:rPr>
                        <a:t>th</a:t>
                      </a:r>
                      <a:r>
                        <a:rPr lang="en-US" sz="1200" b="1">
                          <a:latin typeface="Times New Roman"/>
                          <a:ea typeface="Times New Roman"/>
                        </a:rPr>
                        <a:t>)</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Thursday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(July 21</a:t>
                      </a:r>
                      <a:r>
                        <a:rPr lang="en-US" sz="1200" b="1" baseline="30000">
                          <a:latin typeface="Times New Roman"/>
                          <a:ea typeface="Times New Roman"/>
                        </a:rPr>
                        <a:t>th</a:t>
                      </a:r>
                      <a:r>
                        <a:rPr lang="en-US" sz="1200" b="1">
                          <a:latin typeface="Times New Roman"/>
                          <a:ea typeface="Times New Roman"/>
                        </a:rPr>
                        <a:t>)</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934">
                <a:tc>
                  <a:txBody>
                    <a:bodyPr/>
                    <a:lstStyle/>
                    <a:p>
                      <a:pPr marL="0" marR="0">
                        <a:spcBef>
                          <a:spcPts val="0"/>
                        </a:spcBef>
                        <a:spcAft>
                          <a:spcPts val="0"/>
                        </a:spcAft>
                      </a:pPr>
                      <a:r>
                        <a:rPr lang="en-US" sz="1200" b="1">
                          <a:latin typeface="Times New Roman"/>
                          <a:ea typeface="Times New Roman"/>
                        </a:rPr>
                        <a:t>AM-1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8:00-10:00a</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WG Mid-Plenary (9:00- 10:30a)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Security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908">
                <a:tc>
                  <a:txBody>
                    <a:bodyPr/>
                    <a:lstStyle/>
                    <a:p>
                      <a:pPr marL="0" marR="0">
                        <a:spcBef>
                          <a:spcPts val="0"/>
                        </a:spcBef>
                        <a:spcAft>
                          <a:spcPts val="0"/>
                        </a:spcAft>
                      </a:pPr>
                      <a:r>
                        <a:rPr lang="en-US" sz="1200" b="1">
                          <a:latin typeface="Times New Roman"/>
                          <a:ea typeface="Times New Roman"/>
                        </a:rPr>
                        <a:t>AM-2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10:30-12:30</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HBS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HBS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960">
                <a:tc>
                  <a:txBody>
                    <a:bodyPr/>
                    <a:lstStyle/>
                    <a:p>
                      <a:pPr marL="0" marR="0">
                        <a:spcBef>
                          <a:spcPts val="0"/>
                        </a:spcBef>
                        <a:spcAft>
                          <a:spcPts val="0"/>
                        </a:spcAft>
                      </a:pPr>
                      <a:r>
                        <a:rPr lang="en-US" sz="1200" b="1">
                          <a:latin typeface="Times New Roman"/>
                          <a:ea typeface="Times New Roman"/>
                        </a:rPr>
                        <a:t>PM-1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1:30 – 3:30p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Security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8447">
                <a:tc>
                  <a:txBody>
                    <a:bodyPr/>
                    <a:lstStyle/>
                    <a:p>
                      <a:pPr marL="0" marR="0">
                        <a:spcBef>
                          <a:spcPts val="0"/>
                        </a:spcBef>
                        <a:spcAft>
                          <a:spcPts val="0"/>
                        </a:spcAft>
                      </a:pPr>
                      <a:r>
                        <a:rPr lang="en-US" sz="1200" b="1">
                          <a:latin typeface="Times New Roman"/>
                          <a:ea typeface="Times New Roman"/>
                        </a:rPr>
                        <a:t>PM-2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4:00 – 6:00p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Security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HBS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WG Closing Plenary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295">
                <a:tc>
                  <a:txBody>
                    <a:bodyPr/>
                    <a:lstStyle/>
                    <a:p>
                      <a:pPr marL="0" marR="0">
                        <a:spcBef>
                          <a:spcPts val="0"/>
                        </a:spcBef>
                        <a:spcAft>
                          <a:spcPts val="0"/>
                        </a:spcAft>
                      </a:pPr>
                      <a:r>
                        <a:rPr lang="en-US" sz="1200" b="1">
                          <a:latin typeface="Times New Roman"/>
                          <a:ea typeface="Times New Roman"/>
                        </a:rPr>
                        <a:t>Eve </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6:30 – 8:00p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Social Event (until 9 pm)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xfrm>
            <a:off x="609600" y="6477456"/>
            <a:ext cx="1143000" cy="215444"/>
          </a:xfrm>
          <a:noFill/>
        </p:spPr>
        <p:txBody>
          <a:bodyPr/>
          <a:lstStyle/>
          <a:p>
            <a:r>
              <a:rPr lang="en-US" smtClean="0"/>
              <a:t>July  2011</a:t>
            </a:r>
            <a:endParaRPr lang="en-US" dirty="0" smtClean="0"/>
          </a:p>
        </p:txBody>
      </p:sp>
      <p:sp>
        <p:nvSpPr>
          <p:cNvPr id="20483" name="Footer Placeholder 4"/>
          <p:cNvSpPr>
            <a:spLocks noGrp="1"/>
          </p:cNvSpPr>
          <p:nvPr>
            <p:ph type="ftr" sz="quarter" idx="11"/>
          </p:nvPr>
        </p:nvSpPr>
        <p:spPr>
          <a:noFill/>
        </p:spPr>
        <p:txBody>
          <a:bodyPr/>
          <a:lstStyle/>
          <a:p>
            <a:r>
              <a:rPr lang="en-US" smtClean="0"/>
              <a:t>Subir Das, Chair, IEEE 802.21</a:t>
            </a:r>
          </a:p>
        </p:txBody>
      </p:sp>
      <p:sp>
        <p:nvSpPr>
          <p:cNvPr id="20484" name="Slide Number Placeholder 5"/>
          <p:cNvSpPr>
            <a:spLocks noGrp="1"/>
          </p:cNvSpPr>
          <p:nvPr>
            <p:ph type="sldNum" sz="quarter" idx="12"/>
          </p:nvPr>
        </p:nvSpPr>
        <p:spPr>
          <a:noFill/>
        </p:spPr>
        <p:txBody>
          <a:bodyPr/>
          <a:lstStyle/>
          <a:p>
            <a:r>
              <a:rPr lang="en-US" smtClean="0"/>
              <a:t>Slide </a:t>
            </a:r>
            <a:fld id="{A9074AB9-F52F-4E15-BAF2-1AC81ECC9903}" type="slidenum">
              <a:rPr lang="en-US" smtClean="0"/>
              <a:pPr/>
              <a:t>5</a:t>
            </a:fld>
            <a:endParaRPr lang="en-US" smtClean="0"/>
          </a:p>
        </p:txBody>
      </p:sp>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572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a:t>
            </a:r>
          </a:p>
          <a:p>
            <a:pPr lvl="1">
              <a:lnSpc>
                <a:spcPct val="80000"/>
              </a:lnSpc>
              <a:defRPr/>
            </a:pPr>
            <a:r>
              <a:rPr lang="en-US" sz="2000" dirty="0" smtClean="0">
                <a:ln w="18415" cmpd="sng">
                  <a:solidFill>
                    <a:schemeClr val="tx1"/>
                  </a:solidFill>
                  <a:prstDash val="solid"/>
                </a:ln>
                <a:solidFill>
                  <a:srgbClr val="FFFFFF"/>
                </a:solidFill>
              </a:rPr>
              <a:t>https://murphy.events.ieee.org/imat</a:t>
            </a:r>
            <a:endParaRPr lang="en-US" altLang="ja-JP" sz="2000" dirty="0" smtClean="0">
              <a:ea typeface="ＭＳ Ｐゴシック" charset="-128"/>
            </a:endParaRPr>
          </a:p>
          <a:p>
            <a:pPr lvl="1">
              <a:lnSpc>
                <a:spcPct val="80000"/>
              </a:lnSpc>
              <a:defRPr/>
            </a:pPr>
            <a:r>
              <a:rPr lang="en-US" sz="2000" dirty="0" smtClean="0">
                <a:latin typeface="Arial" charset="0"/>
              </a:rPr>
              <a:t>Enter your personal information and profile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14</a:t>
            </a:r>
          </a:p>
          <a:p>
            <a:pPr>
              <a:lnSpc>
                <a:spcPct val="80000"/>
              </a:lnSpc>
              <a:defRPr/>
            </a:pPr>
            <a:r>
              <a:rPr lang="en-US" sz="2000" dirty="0" smtClean="0">
                <a:latin typeface="Arial" charset="0"/>
              </a:rPr>
              <a:t>11 sessions for 75% attendance to be counted towards WG voting membership</a:t>
            </a:r>
          </a:p>
          <a:p>
            <a:pPr>
              <a:lnSpc>
                <a:spcPct val="80000"/>
              </a:lnSpc>
              <a:defRPr/>
            </a:pPr>
            <a:r>
              <a:rPr lang="en-US" sz="2000" dirty="0" smtClean="0">
                <a:latin typeface="Arial" charset="0"/>
              </a:rPr>
              <a:t>All attendance records on the 802.21 website</a:t>
            </a:r>
          </a:p>
          <a:p>
            <a:pPr lvl="1">
              <a:lnSpc>
                <a:spcPct val="80000"/>
              </a:lnSpc>
              <a:defRPr/>
            </a:pPr>
            <a:r>
              <a:rPr lang="en-US" sz="1800" dirty="0" smtClean="0">
                <a:latin typeface="Arial" charset="0"/>
              </a:rPr>
              <a:t>Please check the attendance records for any errors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456"/>
            <a:ext cx="1066800" cy="215444"/>
          </a:xfrm>
          <a:noFill/>
        </p:spPr>
        <p:txBody>
          <a:bodyPr/>
          <a:lstStyle/>
          <a:p>
            <a:r>
              <a:rPr lang="en-US" smtClean="0"/>
              <a:t>July  2011</a:t>
            </a:r>
            <a:endParaRPr lang="en-US" dirty="0" smtClean="0"/>
          </a:p>
        </p:txBody>
      </p:sp>
      <p:sp>
        <p:nvSpPr>
          <p:cNvPr id="21507" name="Footer Placeholder 4"/>
          <p:cNvSpPr>
            <a:spLocks noGrp="1"/>
          </p:cNvSpPr>
          <p:nvPr>
            <p:ph type="ftr" sz="quarter" idx="11"/>
          </p:nvPr>
        </p:nvSpPr>
        <p:spPr>
          <a:noFill/>
        </p:spPr>
        <p:txBody>
          <a:bodyPr/>
          <a:lstStyle/>
          <a:p>
            <a:r>
              <a:rPr lang="en-US" smtClean="0"/>
              <a:t>Subir Das, Chair, IEEE 802.21</a:t>
            </a:r>
          </a:p>
        </p:txBody>
      </p:sp>
      <p:sp>
        <p:nvSpPr>
          <p:cNvPr id="21508" name="Slide Number Placeholder 5"/>
          <p:cNvSpPr>
            <a:spLocks noGrp="1"/>
          </p:cNvSpPr>
          <p:nvPr>
            <p:ph type="sldNum" sz="quarter" idx="12"/>
          </p:nvPr>
        </p:nvSpPr>
        <p:spPr>
          <a:noFill/>
        </p:spPr>
        <p:txBody>
          <a:bodyPr/>
          <a:lstStyle/>
          <a:p>
            <a:r>
              <a:rPr lang="en-US" smtClean="0"/>
              <a:t>Slide </a:t>
            </a:r>
            <a:fld id="{D2865B41-1C22-4A54-9C41-FBFDD5E88A93}" type="slidenum">
              <a:rPr lang="en-US" smtClean="0"/>
              <a:pPr/>
              <a:t>6</a:t>
            </a:fld>
            <a:endParaRPr lang="en-US" smtClean="0"/>
          </a:p>
        </p:txBody>
      </p:sp>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smtClean="0">
                <a:latin typeface="Arial" charset="0"/>
              </a:rPr>
              <a:t>802.21 Voting Membership described in</a:t>
            </a:r>
          </a:p>
          <a:p>
            <a:pPr lvl="1">
              <a:lnSpc>
                <a:spcPct val="90000"/>
              </a:lnSpc>
            </a:pPr>
            <a:r>
              <a:rPr lang="en-US" sz="2400" smtClean="0">
                <a:latin typeface="Arial" charset="0"/>
              </a:rPr>
              <a:t>DCN#: 21-06-0075-02-0000</a:t>
            </a:r>
          </a:p>
          <a:p>
            <a:pPr>
              <a:lnSpc>
                <a:spcPct val="90000"/>
              </a:lnSpc>
            </a:pPr>
            <a:r>
              <a:rPr lang="en-US" sz="2800" smtClean="0">
                <a:latin typeface="Arial" charset="0"/>
              </a:rPr>
              <a:t>Maintenance of Voting Membership</a:t>
            </a:r>
          </a:p>
          <a:p>
            <a:pPr lvl="1">
              <a:lnSpc>
                <a:spcPct val="90000"/>
              </a:lnSpc>
            </a:pPr>
            <a:r>
              <a:rPr lang="en-US" sz="2400" smtClean="0">
                <a:latin typeface="Arial" charset="0"/>
              </a:rPr>
              <a:t>Two Plenary sessions out of four consecutive Plenary sessions on a moving window basis</a:t>
            </a:r>
          </a:p>
          <a:p>
            <a:pPr lvl="1">
              <a:lnSpc>
                <a:spcPct val="90000"/>
              </a:lnSpc>
            </a:pPr>
            <a:r>
              <a:rPr lang="en-US" sz="2400" smtClean="0">
                <a:latin typeface="Arial" charset="0"/>
              </a:rPr>
              <a:t>One out of the two Plenary session requirement, could be substituted by an Interim session</a:t>
            </a:r>
          </a:p>
          <a:p>
            <a:pPr>
              <a:lnSpc>
                <a:spcPct val="90000"/>
              </a:lnSpc>
            </a:pPr>
            <a:r>
              <a:rPr lang="en-US" sz="2800" smtClean="0">
                <a:latin typeface="Arial" charset="0"/>
              </a:rPr>
              <a:t>WG Letter Ballots</a:t>
            </a:r>
          </a:p>
          <a:p>
            <a:pPr lvl="1">
              <a:lnSpc>
                <a:spcPct val="90000"/>
              </a:lnSpc>
            </a:pPr>
            <a:r>
              <a:rPr lang="en-US" sz="2400" smtClean="0">
                <a:latin typeface="Arial" charset="0"/>
              </a:rPr>
              <a:t>WG members are expected to vote on WG LBs</a:t>
            </a:r>
          </a:p>
          <a:p>
            <a:pPr lvl="1">
              <a:lnSpc>
                <a:spcPct val="90000"/>
              </a:lnSpc>
            </a:pPr>
            <a:r>
              <a:rPr lang="en-US" sz="2400" smtClean="0">
                <a:latin typeface="Arial" charset="0"/>
              </a:rPr>
              <a:t>Failure to vote on 2 out of last 3 WG LBs could result in loss of voting rights</a:t>
            </a:r>
            <a:endParaRPr lang="en-US" sz="2400" b="1"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456"/>
            <a:ext cx="1143000" cy="215444"/>
          </a:xfrm>
          <a:noFill/>
        </p:spPr>
        <p:txBody>
          <a:bodyPr/>
          <a:lstStyle/>
          <a:p>
            <a:r>
              <a:rPr lang="en-US" smtClean="0"/>
              <a:t>July  2011</a:t>
            </a:r>
            <a:endParaRPr lang="en-US" dirty="0" smtClean="0"/>
          </a:p>
        </p:txBody>
      </p:sp>
      <p:sp>
        <p:nvSpPr>
          <p:cNvPr id="22531" name="Footer Placeholder 4"/>
          <p:cNvSpPr>
            <a:spLocks noGrp="1"/>
          </p:cNvSpPr>
          <p:nvPr>
            <p:ph type="ftr" sz="quarter" idx="11"/>
          </p:nvPr>
        </p:nvSpPr>
        <p:spPr>
          <a:noFill/>
        </p:spPr>
        <p:txBody>
          <a:bodyPr/>
          <a:lstStyle/>
          <a:p>
            <a:r>
              <a:rPr lang="en-US" smtClean="0"/>
              <a:t>Subir Das, Chair, IEEE 802.21</a:t>
            </a:r>
          </a:p>
        </p:txBody>
      </p:sp>
      <p:sp>
        <p:nvSpPr>
          <p:cNvPr id="22532" name="Slide Number Placeholder 5"/>
          <p:cNvSpPr>
            <a:spLocks noGrp="1"/>
          </p:cNvSpPr>
          <p:nvPr>
            <p:ph type="sldNum" sz="quarter" idx="12"/>
          </p:nvPr>
        </p:nvSpPr>
        <p:spPr>
          <a:noFill/>
        </p:spPr>
        <p:txBody>
          <a:bodyPr/>
          <a:lstStyle/>
          <a:p>
            <a:r>
              <a:rPr lang="en-US" smtClean="0"/>
              <a:t>Slide </a:t>
            </a:r>
            <a:fld id="{C2D7BC5A-EA10-4A7F-823C-FBFAFE92DC30}" type="slidenum">
              <a:rPr lang="en-US" smtClean="0"/>
              <a:pPr/>
              <a:t>7</a:t>
            </a:fld>
            <a:endParaRPr lang="en-US" smtClean="0"/>
          </a:p>
        </p:txBody>
      </p:sp>
      <p:sp>
        <p:nvSpPr>
          <p:cNvPr id="22533" name="Rectangle 2"/>
          <p:cNvSpPr>
            <a:spLocks noGrp="1" noChangeArrowheads="1"/>
          </p:cNvSpPr>
          <p:nvPr>
            <p:ph type="title"/>
          </p:nvPr>
        </p:nvSpPr>
        <p:spPr>
          <a:xfrm>
            <a:off x="685800" y="685800"/>
            <a:ext cx="7772400" cy="7620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85800" y="1524000"/>
            <a:ext cx="7848600" cy="4419600"/>
          </a:xfrm>
        </p:spPr>
        <p:txBody>
          <a:bodyPr/>
          <a:lstStyle/>
          <a:p>
            <a:pPr>
              <a:lnSpc>
                <a:spcPct val="90000"/>
              </a:lnSpc>
            </a:pPr>
            <a:r>
              <a:rPr lang="en-US" sz="2800" dirty="0" smtClean="0">
                <a:latin typeface="Arial" charset="0"/>
              </a:rPr>
              <a:t>Breaks</a:t>
            </a:r>
          </a:p>
          <a:p>
            <a:pPr lvl="1">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Lunch: 12.30 -1:30 pm</a:t>
            </a:r>
          </a:p>
          <a:p>
            <a:pPr lvl="2">
              <a:lnSpc>
                <a:spcPct val="90000"/>
              </a:lnSpc>
            </a:pPr>
            <a:r>
              <a:rPr lang="en-US" sz="2000" dirty="0" smtClean="0">
                <a:latin typeface="Arial" charset="0"/>
              </a:rPr>
              <a:t>PM Coffee break: 3:30 - 4:00 pm</a:t>
            </a:r>
          </a:p>
          <a:p>
            <a:pPr>
              <a:lnSpc>
                <a:spcPct val="90000"/>
              </a:lnSpc>
            </a:pPr>
            <a:r>
              <a:rPr lang="en-US" sz="2800" dirty="0" smtClean="0">
                <a:latin typeface="Arial" charset="0"/>
              </a:rPr>
              <a:t>Default Location</a:t>
            </a:r>
          </a:p>
          <a:p>
            <a:pPr lvl="1">
              <a:lnSpc>
                <a:spcPct val="90000"/>
              </a:lnSpc>
            </a:pPr>
            <a:r>
              <a:rPr lang="en-US" dirty="0" smtClean="0">
                <a:latin typeface="Arial" charset="0"/>
              </a:rPr>
              <a:t> </a:t>
            </a:r>
            <a:r>
              <a:rPr lang="en-US" dirty="0" smtClean="0">
                <a:latin typeface="Arial" charset="0"/>
              </a:rPr>
              <a:t>Pacific B</a:t>
            </a:r>
            <a:endParaRPr lang="en-US" dirty="0" smtClean="0">
              <a:latin typeface="Arial" charset="0"/>
            </a:endParaRPr>
          </a:p>
          <a:p>
            <a:pPr>
              <a:lnSpc>
                <a:spcPct val="90000"/>
              </a:lnSpc>
            </a:pPr>
            <a:r>
              <a:rPr lang="en-US" sz="2800" dirty="0" smtClean="0">
                <a:latin typeface="Arial" charset="0"/>
              </a:rPr>
              <a:t>Wednesday Night </a:t>
            </a:r>
          </a:p>
          <a:p>
            <a:pPr lvl="1">
              <a:lnSpc>
                <a:spcPct val="90000"/>
              </a:lnSpc>
            </a:pPr>
            <a:r>
              <a:rPr lang="en-US" sz="2400" dirty="0" smtClean="0">
                <a:latin typeface="Arial" charset="0"/>
              </a:rPr>
              <a:t>Social (6:00 pm onwards)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456"/>
            <a:ext cx="1143000" cy="215444"/>
          </a:xfrm>
          <a:noFill/>
        </p:spPr>
        <p:txBody>
          <a:bodyPr/>
          <a:lstStyle/>
          <a:p>
            <a:r>
              <a:rPr lang="en-US" smtClean="0"/>
              <a:t>July  2011</a:t>
            </a:r>
            <a:endParaRPr lang="en-US" dirty="0" smtClean="0"/>
          </a:p>
        </p:txBody>
      </p:sp>
      <p:sp>
        <p:nvSpPr>
          <p:cNvPr id="23555" name="Footer Placeholder 4"/>
          <p:cNvSpPr>
            <a:spLocks noGrp="1"/>
          </p:cNvSpPr>
          <p:nvPr>
            <p:ph type="ftr" sz="quarter" idx="11"/>
          </p:nvPr>
        </p:nvSpPr>
        <p:spPr>
          <a:noFill/>
        </p:spPr>
        <p:txBody>
          <a:bodyPr/>
          <a:lstStyle/>
          <a:p>
            <a:r>
              <a:rPr lang="en-US" smtClean="0"/>
              <a:t>Subir Das, Chair, IEEE 802.21</a:t>
            </a:r>
          </a:p>
        </p:txBody>
      </p:sp>
      <p:sp>
        <p:nvSpPr>
          <p:cNvPr id="23556" name="Slide Number Placeholder 5"/>
          <p:cNvSpPr>
            <a:spLocks noGrp="1"/>
          </p:cNvSpPr>
          <p:nvPr>
            <p:ph type="sldNum" sz="quarter" idx="12"/>
          </p:nvPr>
        </p:nvSpPr>
        <p:spPr>
          <a:noFill/>
        </p:spPr>
        <p:txBody>
          <a:bodyPr/>
          <a:lstStyle/>
          <a:p>
            <a:r>
              <a:rPr lang="en-US" smtClean="0"/>
              <a:t>Slide </a:t>
            </a:r>
            <a:fld id="{C645A5C7-939A-4E80-81BC-45AFC1916895}" type="slidenum">
              <a:rPr lang="en-US" smtClean="0"/>
              <a:pPr/>
              <a:t>8</a:t>
            </a:fld>
            <a:endParaRPr lang="en-US"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456"/>
            <a:ext cx="910186" cy="215444"/>
          </a:xfrm>
          <a:noFill/>
        </p:spPr>
        <p:txBody>
          <a:bodyPr/>
          <a:lstStyle/>
          <a:p>
            <a:r>
              <a:rPr lang="en-US" smtClean="0"/>
              <a:t>July  2011</a:t>
            </a:r>
            <a:endParaRPr lang="en-US" dirty="0" smtClean="0"/>
          </a:p>
        </p:txBody>
      </p:sp>
      <p:sp>
        <p:nvSpPr>
          <p:cNvPr id="24579" name="Footer Placeholder 4"/>
          <p:cNvSpPr>
            <a:spLocks noGrp="1"/>
          </p:cNvSpPr>
          <p:nvPr>
            <p:ph type="ftr" sz="quarter" idx="11"/>
          </p:nvPr>
        </p:nvSpPr>
        <p:spPr>
          <a:noFill/>
        </p:spPr>
        <p:txBody>
          <a:bodyPr/>
          <a:lstStyle/>
          <a:p>
            <a:r>
              <a:rPr lang="en-US" smtClean="0"/>
              <a:t>Subir Das, Chair, IEEE 802.21</a:t>
            </a:r>
          </a:p>
        </p:txBody>
      </p:sp>
      <p:sp>
        <p:nvSpPr>
          <p:cNvPr id="24580" name="Slide Number Placeholder 5"/>
          <p:cNvSpPr>
            <a:spLocks noGrp="1"/>
          </p:cNvSpPr>
          <p:nvPr>
            <p:ph type="sldNum" sz="quarter" idx="12"/>
          </p:nvPr>
        </p:nvSpPr>
        <p:spPr>
          <a:noFill/>
        </p:spPr>
        <p:txBody>
          <a:bodyPr/>
          <a:lstStyle/>
          <a:p>
            <a:r>
              <a:rPr lang="en-US" smtClean="0"/>
              <a:t>Slide </a:t>
            </a:r>
            <a:fld id="{CC97BA20-F9B8-4093-B37E-11A5E9916499}" type="slidenum">
              <a:rPr lang="en-US" smtClean="0"/>
              <a:pPr/>
              <a:t>9</a:t>
            </a:fld>
            <a:endParaRPr lang="en-US"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28739</TotalTime>
  <Words>1997</Words>
  <Application>Microsoft Office PowerPoint</Application>
  <PresentationFormat>On-screen Show (4:3)</PresentationFormat>
  <Paragraphs>420</Paragraphs>
  <Slides>23</Slides>
  <Notes>23</Notes>
  <HiddenSlides>0</HiddenSlides>
  <MMClips>0</MMClips>
  <ScaleCrop>false</ScaleCrop>
  <HeadingPairs>
    <vt:vector size="4" baseType="variant">
      <vt:variant>
        <vt:lpstr>Theme</vt:lpstr>
      </vt:variant>
      <vt:variant>
        <vt:i4>5</vt:i4>
      </vt:variant>
      <vt:variant>
        <vt:lpstr>Slide Titles</vt:lpstr>
      </vt:variant>
      <vt:variant>
        <vt:i4>23</vt:i4>
      </vt:variant>
    </vt:vector>
  </HeadingPairs>
  <TitlesOfParts>
    <vt:vector size="28" baseType="lpstr">
      <vt:lpstr>802.11PowerPointTemplate-Landscape</vt:lpstr>
      <vt:lpstr>1_Custom Design</vt:lpstr>
      <vt:lpstr>2_Custom Design</vt:lpstr>
      <vt:lpstr>3_Custom Design</vt:lpstr>
      <vt:lpstr>Custom Design</vt:lpstr>
      <vt:lpstr>IEEE 802.21 Session #45 San Francisco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Summary of Completed Work</vt:lpstr>
      <vt:lpstr>Letter Ballot #4c Result </vt:lpstr>
      <vt:lpstr>Letter Ballot #5c Result </vt:lpstr>
      <vt:lpstr>Objectives for the July Meeting</vt:lpstr>
      <vt:lpstr>Future Sessions – 2011 </vt:lpstr>
      <vt:lpstr>Future Sessions – 2012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subject/>
  <dc:creator>Subir Das</dc:creator>
  <cp:keywords/>
  <cp:lastModifiedBy>Subir Das</cp:lastModifiedBy>
  <cp:revision>441</cp:revision>
  <cp:lastPrinted>1998-02-10T13:28:06Z</cp:lastPrinted>
  <dcterms:created xsi:type="dcterms:W3CDTF">2002-07-08T22:03:28Z</dcterms:created>
  <dcterms:modified xsi:type="dcterms:W3CDTF">2011-07-18T03:41:52Z</dcterms:modified>
</cp:coreProperties>
</file>