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4" r:id="rId2"/>
  </p:sldMasterIdLst>
  <p:notesMasterIdLst>
    <p:notesMasterId r:id="rId16"/>
  </p:notesMasterIdLst>
  <p:handoutMasterIdLst>
    <p:handoutMasterId r:id="rId17"/>
  </p:handoutMasterIdLst>
  <p:sldIdLst>
    <p:sldId id="260" r:id="rId3"/>
    <p:sldId id="261" r:id="rId4"/>
    <p:sldId id="262" r:id="rId5"/>
    <p:sldId id="263" r:id="rId6"/>
    <p:sldId id="264" r:id="rId7"/>
    <p:sldId id="265" r:id="rId8"/>
    <p:sldId id="273" r:id="rId9"/>
    <p:sldId id="274" r:id="rId10"/>
    <p:sldId id="272" r:id="rId11"/>
    <p:sldId id="267" r:id="rId12"/>
    <p:sldId id="270" r:id="rId13"/>
    <p:sldId id="271" r:id="rId14"/>
    <p:sldId id="275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747" autoAdjust="0"/>
    <p:restoredTop sz="99668" autoAdjust="0"/>
  </p:normalViewPr>
  <p:slideViewPr>
    <p:cSldViewPr>
      <p:cViewPr varScale="1">
        <p:scale>
          <a:sx n="109" d="100"/>
          <a:sy n="109" d="100"/>
        </p:scale>
        <p:origin x="-2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802.21-02/xxxr0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5229" y="8982075"/>
            <a:ext cx="5097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A327F0A4-BFCC-4999-81D7-F0A084A5E9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802.21-02/xxxr0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604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20xx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5FD7119-2480-4BDB-AC46-C8803C888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9A540E1B-6962-4294-B179-C720A1979A0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noFill/>
        </p:spPr>
        <p:txBody>
          <a:bodyPr/>
          <a:lstStyle/>
          <a:p>
            <a:fld id="{B3B0D77C-2BA1-4E45-9E07-F6CFFA185FEF}" type="slidenum">
              <a:rPr lang="ja-JP" altLang="en-US" smtClean="0"/>
              <a:pPr/>
              <a:t>9</a:t>
            </a:fld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7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E09B6D-EC44-4766-8603-89FCC68FF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2"/>
          </p:nvPr>
        </p:nvSpPr>
        <p:spPr>
          <a:xfrm>
            <a:off x="6553200" y="6476999"/>
            <a:ext cx="2133600" cy="228601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5800" y="6477456"/>
            <a:ext cx="70371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2010</a:t>
            </a: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4267200" y="381000"/>
            <a:ext cx="4343400" cy="304799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21-10-0155-00-0000-WG_Session_39_Closing_Plenary_report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0" y="6475412"/>
            <a:ext cx="2209800" cy="2301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C7533C-481D-4AD9-99E7-538FBC233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F2C465-4E51-4E30-8EED-52744DD6C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C196A9-140B-407E-9EEB-3A515CFA3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95AE0D-925A-4BE3-9138-5E0DF53F6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F94C70-512C-4C65-A12A-C408119E3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21F6B-4BAF-4CF0-8C8F-900CC09A2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F5565-0EDE-4823-B152-D3C2DDB40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54012-ECC0-4064-805C-0C7AB7824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A2D3-F0C4-40D6-A1CD-56F187247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E470-24D3-4B13-829E-4F0B983AA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959734-5DE8-4695-B22B-931CDC4AB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E91AD-B692-4D7E-BDAB-1433BF43E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7E782-EA17-4D2E-858F-09B20E9C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5626F-35EB-4E3B-911D-961C5272C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B2CBF-2BE1-49F1-A9A4-499CC2E4C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2D157-5567-4739-8769-F61CD3974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70A2-7577-4274-9A6B-CEAC24888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AA1EB-57C1-4672-8820-4EDAC0BA4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659B1A-4AB3-4436-943E-35365CC0A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 userDrawn="1">
            <p:ph type="ftr" sz="quarter" idx="12"/>
          </p:nvPr>
        </p:nvSpPr>
        <p:spPr>
          <a:xfrm>
            <a:off x="6553200" y="6476999"/>
            <a:ext cx="2133600" cy="228601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5800" y="6477456"/>
            <a:ext cx="70371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2010</a:t>
            </a:r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4267200" y="381000"/>
            <a:ext cx="4343400" cy="304799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21-10-0155-00-0000-WG_Session_39_Closing_Plenary_report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06BCE5-550D-40D6-8ADE-AA67E1401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F230FE-4F33-45A4-B395-C8B507B85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C07AFE1-7771-4237-A40E-CCC633A3E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FF7928-37C8-46D5-8D35-840CA1348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7F3A00-1FB8-4D40-97DB-4C2549954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377825"/>
            <a:ext cx="7683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48621D-5B88-454B-8BF8-1A14712DC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484563" y="393700"/>
            <a:ext cx="47910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/>
              <a:t>21-10-0125-00-0000-WG_Session-39_Opening_Notes.ppt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5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B067C4-7366-4410-960F-034507E6A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org/16/meetings/mtg69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0/21-10-0157-01-0000-bcst-802-21b-july-closing-report.ppt" TargetMode="External"/><Relationship Id="rId2" Type="http://schemas.openxmlformats.org/officeDocument/2006/relationships/hyperlink" Target="https://mentor.ieee.org/802.21/dcn/10/21-10-0151-00-0sec-security-tg-closing-report.ppt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21/dcn/10/21-10-0160-01-srho-802-21c-july-closing-report.pp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1/dcn/10/21-10-0156-02-0000-hwn-mgmt-sg-closing-report.ppt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848600" cy="3505200"/>
          </a:xfrm>
        </p:spPr>
        <p:txBody>
          <a:bodyPr/>
          <a:lstStyle/>
          <a:p>
            <a:r>
              <a:rPr lang="en-US" b="1" dirty="0" smtClean="0">
                <a:latin typeface="Arial" charset="0"/>
              </a:rPr>
              <a:t>IEEE 802.21</a:t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#39</a:t>
            </a:r>
            <a:r>
              <a:rPr lang="en-US" sz="4000" b="1" dirty="0" smtClean="0">
                <a:latin typeface="Arial" charset="0"/>
              </a:rPr>
              <a:t/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San Diego, California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Closing</a:t>
            </a:r>
            <a:r>
              <a:rPr lang="en-US" sz="4000" b="1" dirty="0" smtClean="0">
                <a:latin typeface="Arial" charset="0"/>
              </a:rPr>
              <a:t> Plenary</a:t>
            </a:r>
            <a:endParaRPr lang="en-US" sz="4000" b="1" dirty="0" smtClean="0">
              <a:latin typeface="Arial" charset="0"/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705600" cy="12192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Subir </a:t>
            </a:r>
            <a:r>
              <a:rPr lang="en-US" sz="2800" dirty="0" smtClean="0">
                <a:latin typeface="Arial" charset="0"/>
              </a:rPr>
              <a:t>Das</a:t>
            </a:r>
            <a:endParaRPr lang="en-US" sz="2800" dirty="0" smtClean="0">
              <a:latin typeface="Arial" charset="0"/>
            </a:endParaRPr>
          </a:p>
          <a:p>
            <a:r>
              <a:rPr lang="en-US" sz="2000" dirty="0" smtClean="0">
                <a:latin typeface="Arial" charset="0"/>
              </a:rPr>
              <a:t>subir@research.telcordia.com</a:t>
            </a: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5412"/>
            <a:ext cx="22098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AD4AA1-1E88-47BA-91D5-BCFEE2AB90A9}" type="slidenum">
              <a:rPr lang="zh-CN" altLang="en-US"/>
              <a:pPr>
                <a:defRPr/>
              </a:pPr>
              <a:t>10</a:t>
            </a:fld>
            <a:endParaRPr lang="en-US" altLang="zh-CN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133600"/>
            <a:ext cx="8270875" cy="685800"/>
          </a:xfrm>
        </p:spPr>
        <p:txBody>
          <a:bodyPr/>
          <a:lstStyle/>
          <a:p>
            <a:r>
              <a:rPr lang="en-US" altLang="zh-CN" smtClean="0">
                <a:ea typeface="SimSun" pitchFamily="2" charset="-122"/>
              </a:rPr>
              <a:t>Future Sessions</a:t>
            </a:r>
            <a:endParaRPr lang="zh-CN" altLang="en-US" smtClean="0">
              <a:ea typeface="SimSun" pitchFamily="2" charset="-122"/>
            </a:endParaRPr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6400800" y="6475412"/>
            <a:ext cx="22098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58825" cy="2301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 </a:t>
            </a:r>
            <a:fld id="{80143E3F-0593-4063-983F-BF7AEF729AF4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2010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Sept, </a:t>
            </a:r>
            <a:r>
              <a:rPr lang="en-US" sz="2400" b="1" dirty="0" smtClean="0">
                <a:solidFill>
                  <a:srgbClr val="0000FF"/>
                </a:solidFill>
              </a:rPr>
              <a:t>13-16, 2010</a:t>
            </a:r>
            <a:r>
              <a:rPr lang="en-US" sz="2400" b="1" dirty="0" smtClean="0">
                <a:solidFill>
                  <a:srgbClr val="0000FF"/>
                </a:solidFill>
              </a:rPr>
              <a:t>, St Petersburg Russia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</a:t>
            </a:r>
            <a:r>
              <a:rPr lang="en-US" sz="2000" dirty="0" smtClean="0">
                <a:solidFill>
                  <a:srgbClr val="0000FF"/>
                </a:solidFill>
              </a:rPr>
              <a:t>802.16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>
                <a:hlinkClick r:id="rId2"/>
              </a:rPr>
              <a:t>&lt;http://ieee802.org/16/meetings/mtg69&gt;</a:t>
            </a:r>
            <a:endParaRPr lang="en-US" sz="20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Nov 7-12, 2010, Hyatt Regency, Dallas, Texas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</a:t>
            </a:r>
            <a:r>
              <a:rPr lang="en-US" sz="2000" dirty="0" smtClean="0">
                <a:solidFill>
                  <a:srgbClr val="FF0000"/>
                </a:solidFill>
              </a:rPr>
              <a:t>with all 802 groups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5412"/>
            <a:ext cx="22098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28637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 </a:t>
            </a:r>
            <a:fld id="{1A6EEE1C-1440-48CC-BA1C-E1CAD1CA9C16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smtClean="0">
                <a:solidFill>
                  <a:schemeClr val="accent2"/>
                </a:solidFill>
              </a:rPr>
              <a:t>Future Sessions – 2011</a:t>
            </a:r>
            <a:r>
              <a:rPr lang="en-US" sz="4000" smtClean="0">
                <a:solidFill>
                  <a:schemeClr val="accent2"/>
                </a:solidFill>
              </a:rPr>
              <a:t/>
            </a:r>
            <a:br>
              <a:rPr lang="en-US" sz="4000" smtClean="0">
                <a:solidFill>
                  <a:schemeClr val="accent2"/>
                </a:solidFill>
              </a:rPr>
            </a:br>
            <a:endParaRPr lang="en-US" sz="2000" b="1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10-13 January 2011, Taipei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14-17 March 2011, Singapore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16-19 May 2011, </a:t>
            </a:r>
            <a:r>
              <a:rPr lang="en-US" sz="2400" b="1" dirty="0" smtClean="0">
                <a:solidFill>
                  <a:srgbClr val="0000FF"/>
                </a:solidFill>
              </a:rPr>
              <a:t>Banff, Alberta</a:t>
            </a:r>
            <a:r>
              <a:rPr lang="en-US" sz="2400" b="1" dirty="0" smtClean="0">
                <a:solidFill>
                  <a:srgbClr val="0000FF"/>
                </a:solidFill>
              </a:rPr>
              <a:t>, Canada.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18-21 July 2011, San Francisco,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19-22 September 2011,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7-10 Nov 2011, Atlanta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5412"/>
            <a:ext cx="22098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28637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 </a:t>
            </a:r>
            <a:fld id="{1A6EEE1C-1440-48CC-BA1C-E1CAD1CA9C16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</a:t>
            </a:r>
            <a:r>
              <a:rPr lang="en-US" sz="3600" dirty="0" smtClean="0">
                <a:solidFill>
                  <a:schemeClr val="accent2"/>
                </a:solidFill>
              </a:rPr>
              <a:t>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9-12 January  2012, Location TBD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Plenary:12-15 March 2012, location TBD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14-17 May 2012 (Target), Location TBD 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 smtClean="0">
                <a:solidFill>
                  <a:srgbClr val="FF0000"/>
                </a:solidFill>
              </a:rPr>
              <a:t>16-19 July 2012, San Francisco, CA,  USA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Interim:10-13 September 2012 , Location TBD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</a:t>
            </a:r>
            <a:r>
              <a:rPr lang="it-IT" sz="2400" b="1" dirty="0" smtClean="0">
                <a:solidFill>
                  <a:srgbClr val="FF0000"/>
                </a:solidFill>
              </a:rPr>
              <a:t>12-15 Nov 2012, San Antonio, TX, USA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5412"/>
            <a:ext cx="22098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41B2770-5DDB-447E-995C-1FC7879DE178}" type="slidenum">
              <a:rPr lang="zh-CN" altLang="en-US"/>
              <a:pPr>
                <a:defRPr/>
              </a:pPr>
              <a:t>2</a:t>
            </a:fld>
            <a:endParaRPr lang="en-US" altLang="zh-CN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July Plenary </a:t>
            </a:r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 Updates</a:t>
            </a:r>
          </a:p>
          <a:p>
            <a:r>
              <a:rPr lang="en-US" sz="2800" dirty="0" smtClean="0">
                <a:latin typeface="Arial" charset="0"/>
              </a:rPr>
              <a:t>Study Group Update</a:t>
            </a:r>
          </a:p>
          <a:p>
            <a:r>
              <a:rPr lang="en-US" sz="2800" dirty="0" smtClean="0">
                <a:latin typeface="Arial" charset="0"/>
              </a:rPr>
              <a:t>Teleconference update</a:t>
            </a:r>
          </a:p>
          <a:p>
            <a:r>
              <a:rPr lang="en-US" sz="2800" dirty="0" smtClean="0">
                <a:latin typeface="Arial" charset="0"/>
              </a:rPr>
              <a:t>Liaison update (802.11, 802.16, IETF, </a:t>
            </a:r>
            <a:r>
              <a:rPr lang="en-US" sz="2800" dirty="0" err="1" smtClean="0">
                <a:latin typeface="Arial" charset="0"/>
              </a:rPr>
              <a:t>WiMAX</a:t>
            </a:r>
            <a:r>
              <a:rPr lang="en-US" sz="2800" dirty="0" smtClean="0">
                <a:latin typeface="Arial" charset="0"/>
              </a:rPr>
              <a:t> Forum)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5412"/>
            <a:ext cx="22098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BB50B9-6823-42B7-98FF-C7228E6EF674}" type="slidenum">
              <a:rPr lang="zh-CN" altLang="en-US"/>
              <a:pPr>
                <a:defRPr/>
              </a:pPr>
              <a:t>3</a:t>
            </a:fld>
            <a:endParaRPr lang="en-US" altLang="zh-CN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802.21 Task Group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569325" cy="4446587"/>
          </a:xfrm>
        </p:spPr>
        <p:txBody>
          <a:bodyPr/>
          <a:lstStyle/>
          <a:p>
            <a:r>
              <a:rPr lang="en-US" dirty="0" smtClean="0"/>
              <a:t>802.21a Security Task Group </a:t>
            </a:r>
          </a:p>
          <a:p>
            <a:pPr lvl="1"/>
            <a:r>
              <a:rPr lang="en-US" sz="1800" dirty="0" smtClean="0">
                <a:hlinkClick r:id="rId2"/>
              </a:rPr>
              <a:t>https://mentor.ieee.org/802.21/dcn/10/21-10-0151-00-0sec-security-tg-closing-report.ppt</a:t>
            </a:r>
            <a:endParaRPr lang="en-US" sz="18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  <a:p>
            <a:r>
              <a:rPr lang="en-US" dirty="0" smtClean="0"/>
              <a:t>802.21b Broadcast Handovers Task Group</a:t>
            </a:r>
          </a:p>
          <a:p>
            <a:pPr lvl="1"/>
            <a:r>
              <a:rPr lang="en-US" sz="1800" dirty="0" smtClean="0">
                <a:hlinkClick r:id="rId3"/>
              </a:rPr>
              <a:t>https://mentor.ieee.org/802.21/dcn/10/21-10-0157-01-0000-bcst-802-21b-july-closing-report.ppt</a:t>
            </a:r>
            <a:endParaRPr lang="en-US" sz="18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r>
              <a:rPr lang="en-US" dirty="0" smtClean="0"/>
              <a:t>802.21c Single Radio Handovers Task Group</a:t>
            </a:r>
            <a:endParaRPr lang="en-US" sz="1600" dirty="0" smtClean="0"/>
          </a:p>
          <a:p>
            <a:pPr lvl="1"/>
            <a:r>
              <a:rPr lang="en-US" sz="1800" dirty="0" smtClean="0">
                <a:hlinkClick r:id="rId4"/>
              </a:rPr>
              <a:t>https://mentor.ieee.org/802.21/dcn/10/21-10-0160-01-srho-802-21c-july-closing-report.ppt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5412"/>
            <a:ext cx="22098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E64F1F-B094-4FAE-9D6B-A2ABFBAED086}" type="slidenum">
              <a:rPr lang="zh-CN" altLang="en-US"/>
              <a:pPr>
                <a:defRPr/>
              </a:pPr>
              <a:t>4</a:t>
            </a:fld>
            <a:endParaRPr lang="en-US" altLang="zh-CN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70875" cy="901700"/>
          </a:xfrm>
        </p:spPr>
        <p:txBody>
          <a:bodyPr/>
          <a:lstStyle/>
          <a:p>
            <a:r>
              <a:rPr lang="en-US" sz="2800" b="1" dirty="0" smtClean="0"/>
              <a:t>Study </a:t>
            </a:r>
            <a:r>
              <a:rPr lang="en-US" sz="2800" b="1" dirty="0" smtClean="0"/>
              <a:t>Group </a:t>
            </a:r>
            <a:r>
              <a:rPr lang="en-US" sz="2800" b="1" dirty="0" smtClean="0"/>
              <a:t>Update	</a:t>
            </a:r>
            <a:endParaRPr lang="en-US" sz="1400" b="1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99450" cy="4733925"/>
          </a:xfrm>
        </p:spPr>
        <p:txBody>
          <a:bodyPr/>
          <a:lstStyle/>
          <a:p>
            <a:r>
              <a:rPr lang="en-US" sz="2000" dirty="0" smtClean="0"/>
              <a:t>Wireless Network Management</a:t>
            </a:r>
            <a:endParaRPr lang="en-US" dirty="0" smtClean="0"/>
          </a:p>
          <a:p>
            <a:pPr lvl="1"/>
            <a:r>
              <a:rPr lang="en-US" sz="1800" dirty="0" smtClean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mentor.ieee.org/802.21/dcn/10/</a:t>
            </a:r>
            <a:r>
              <a:rPr lang="en-US" sz="1800" dirty="0" smtClean="0">
                <a:hlinkClick r:id="rId2"/>
              </a:rPr>
              <a:t>21-10-0156-02-0000-hwn-mgmt-sg-closing-report.ppt</a:t>
            </a:r>
            <a:endParaRPr lang="en-US" sz="1800" dirty="0" smtClean="0"/>
          </a:p>
          <a:p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5412"/>
            <a:ext cx="22098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58B921-D3F2-4EA6-9CE5-360BA5E1AC62}" type="slidenum">
              <a:rPr lang="zh-CN" altLang="en-US"/>
              <a:pPr>
                <a:defRPr/>
              </a:pPr>
              <a:t>5</a:t>
            </a:fld>
            <a:endParaRPr lang="en-US" altLang="zh-CN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dirty="0" smtClean="0"/>
              <a:t>Teleconferences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99450" cy="5067300"/>
          </a:xfrm>
        </p:spPr>
        <p:txBody>
          <a:bodyPr/>
          <a:lstStyle/>
          <a:p>
            <a:r>
              <a:rPr lang="en-US" sz="2400" dirty="0" smtClean="0"/>
              <a:t>802.21a Teleconferences:    </a:t>
            </a:r>
          </a:p>
          <a:p>
            <a:pPr lvl="1"/>
            <a:r>
              <a:rPr lang="en-US" sz="2000" dirty="0" smtClean="0"/>
              <a:t>August 17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 9-11am, ET</a:t>
            </a:r>
          </a:p>
          <a:p>
            <a:pPr lvl="1"/>
            <a:r>
              <a:rPr lang="en-US" sz="2000" dirty="0" smtClean="0"/>
              <a:t>August 31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,  9-11am ET</a:t>
            </a:r>
            <a:endParaRPr lang="en-US" sz="2000" dirty="0" smtClean="0"/>
          </a:p>
          <a:p>
            <a:r>
              <a:rPr lang="en-US" sz="2400" dirty="0" smtClean="0"/>
              <a:t>802.21b Teleconferences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None </a:t>
            </a:r>
            <a:endParaRPr lang="en-US" sz="2000" dirty="0" smtClean="0"/>
          </a:p>
          <a:p>
            <a:r>
              <a:rPr lang="en-US" sz="2400" dirty="0" smtClean="0"/>
              <a:t>802.21c Teleconferences</a:t>
            </a:r>
            <a:r>
              <a:rPr lang="en-US" sz="2400" dirty="0" smtClean="0"/>
              <a:t>:</a:t>
            </a:r>
          </a:p>
          <a:p>
            <a:pPr lvl="1"/>
            <a:r>
              <a:rPr lang="en-US" sz="1800" dirty="0" smtClean="0"/>
              <a:t>July 22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, 21:30 ET </a:t>
            </a:r>
          </a:p>
          <a:p>
            <a:pPr lvl="1"/>
            <a:r>
              <a:rPr lang="en-US" sz="1800" dirty="0" smtClean="0"/>
              <a:t>August 10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, 21:30 ET </a:t>
            </a:r>
          </a:p>
          <a:p>
            <a:pPr lvl="1"/>
            <a:r>
              <a:rPr lang="en-US" sz="1800" dirty="0" smtClean="0"/>
              <a:t>August 25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, 09:00 ET </a:t>
            </a:r>
          </a:p>
          <a:p>
            <a:pPr lvl="1"/>
            <a:r>
              <a:rPr lang="en-US" sz="1800" dirty="0" smtClean="0"/>
              <a:t>September 7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, 21:30 ET</a:t>
            </a:r>
            <a:endParaRPr lang="en-US" sz="2000" dirty="0" smtClean="0">
              <a:solidFill>
                <a:srgbClr val="990099"/>
              </a:solidFill>
            </a:endParaRPr>
          </a:p>
          <a:p>
            <a:r>
              <a:rPr lang="en-US" sz="2400" dirty="0" smtClean="0"/>
              <a:t>802 </a:t>
            </a:r>
            <a:r>
              <a:rPr lang="en-US" sz="2400" dirty="0" smtClean="0"/>
              <a:t>Architecture Teleconference:</a:t>
            </a:r>
          </a:p>
          <a:p>
            <a:pPr lvl="1"/>
            <a:r>
              <a:rPr lang="en-US" sz="1800" dirty="0" smtClean="0"/>
              <a:t>August 04, at 9:00 am ET  </a:t>
            </a:r>
          </a:p>
          <a:p>
            <a:endParaRPr lang="en-US" sz="24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5412"/>
            <a:ext cx="22098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9871880-088D-4397-B085-A210EE4248FC}" type="slidenum">
              <a:rPr lang="zh-CN" altLang="en-US"/>
              <a:pPr>
                <a:defRPr/>
              </a:pPr>
              <a:t>6</a:t>
            </a:fld>
            <a:endParaRPr lang="en-US" altLang="zh-CN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81300"/>
            <a:ext cx="8270875" cy="685800"/>
          </a:xfrm>
        </p:spPr>
        <p:txBody>
          <a:bodyPr/>
          <a:lstStyle/>
          <a:p>
            <a:r>
              <a:rPr lang="en-US" dirty="0" smtClean="0"/>
              <a:t>WG </a:t>
            </a:r>
            <a:r>
              <a:rPr lang="en-US" dirty="0" smtClean="0"/>
              <a:t>Motions</a:t>
            </a:r>
            <a:endParaRPr lang="en-US" dirty="0" smtClean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6400800" y="6475412"/>
            <a:ext cx="22098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609599"/>
            <a:ext cx="7772400" cy="838201"/>
          </a:xfrm>
        </p:spPr>
        <p:txBody>
          <a:bodyPr/>
          <a:lstStyle/>
          <a:p>
            <a:r>
              <a:rPr lang="en-US" smtClean="0"/>
              <a:t>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5029200"/>
          </a:xfrm>
        </p:spPr>
        <p:txBody>
          <a:bodyPr rtlCol="0">
            <a:normAutofit fontScale="77500" lnSpcReduction="2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b="1" dirty="0" smtClean="0"/>
              <a:t>To instruct the 802.21b Technical Editor to </a:t>
            </a:r>
            <a:r>
              <a:rPr lang="en-US" b="1" dirty="0" smtClean="0"/>
              <a:t>change in document </a:t>
            </a:r>
            <a:r>
              <a:rPr lang="en-US" b="1" dirty="0" smtClean="0"/>
              <a:t>P802.21b D0.01 </a:t>
            </a:r>
            <a:r>
              <a:rPr lang="en-US" b="1" dirty="0" smtClean="0"/>
              <a:t>the designation “D0.01” to “D01” to conform to the IEEE draft numbering as per 2009 IEEE Standards Style Manual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Mover: Juan Carlos Zuniga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Second</a:t>
            </a:r>
            <a:r>
              <a:rPr lang="en-US" dirty="0" smtClean="0"/>
              <a:t>: Anthony Chan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Yes: </a:t>
            </a:r>
            <a:r>
              <a:rPr lang="en-US" dirty="0" smtClean="0"/>
              <a:t>16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No</a:t>
            </a:r>
            <a:r>
              <a:rPr lang="en-US" dirty="0" smtClean="0"/>
              <a:t>: 0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Abstain</a:t>
            </a:r>
            <a:r>
              <a:rPr lang="en-US" dirty="0" smtClean="0"/>
              <a:t>: 0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Result: Motion</a:t>
            </a:r>
            <a:r>
              <a:rPr lang="en-US" dirty="0" smtClean="0"/>
              <a:t> </a:t>
            </a:r>
            <a:r>
              <a:rPr lang="en-US" dirty="0" smtClean="0"/>
              <a:t> Passes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51597" y="6475413"/>
            <a:ext cx="11541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fld id="{50E09B6D-EC44-4766-8603-89FCC68FF4B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6400800" y="6475412"/>
            <a:ext cx="22098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85800" y="533399"/>
            <a:ext cx="7772400" cy="838201"/>
          </a:xfrm>
        </p:spPr>
        <p:txBody>
          <a:bodyPr/>
          <a:lstStyle/>
          <a:p>
            <a:r>
              <a:rPr lang="en-US" sz="3600" dirty="0" smtClean="0"/>
              <a:t>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7772400" cy="5029200"/>
          </a:xfrm>
        </p:spPr>
        <p:txBody>
          <a:bodyPr rtlCol="0">
            <a:normAutofit fontScale="77500" lnSpcReduction="2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b="1" dirty="0" smtClean="0"/>
              <a:t>To carry out a Working Group 30 days Letter Ballot on </a:t>
            </a:r>
            <a:r>
              <a:rPr lang="en-US" b="1" dirty="0" smtClean="0"/>
              <a:t>the question "Should </a:t>
            </a:r>
            <a:r>
              <a:rPr lang="en-US" b="1" dirty="0" smtClean="0"/>
              <a:t>P802.21b </a:t>
            </a:r>
            <a:r>
              <a:rPr lang="en-US" b="1" dirty="0" smtClean="0"/>
              <a:t>D01 </a:t>
            </a:r>
            <a:r>
              <a:rPr lang="en-US" b="1" dirty="0" smtClean="0"/>
              <a:t>be forwarded to Sponsor </a:t>
            </a:r>
            <a:r>
              <a:rPr lang="en-US" b="1" dirty="0" smtClean="0"/>
              <a:t>Ballot?” no later than August 10, 2010 </a:t>
            </a:r>
            <a:endParaRPr lang="en-US" b="1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Mover</a:t>
            </a:r>
            <a:r>
              <a:rPr lang="en-US" dirty="0" smtClean="0"/>
              <a:t>: Juan Carlos Zuniga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Second</a:t>
            </a:r>
            <a:r>
              <a:rPr lang="en-US" dirty="0" smtClean="0"/>
              <a:t>: Christian </a:t>
            </a:r>
            <a:r>
              <a:rPr lang="en-US" dirty="0" err="1" smtClean="0"/>
              <a:t>Niephaus</a:t>
            </a:r>
            <a:r>
              <a:rPr lang="en-US" dirty="0" smtClean="0"/>
              <a:t>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Yes: </a:t>
            </a:r>
            <a:r>
              <a:rPr lang="en-US" dirty="0" smtClean="0"/>
              <a:t>17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No</a:t>
            </a:r>
            <a:r>
              <a:rPr lang="en-US" dirty="0" smtClean="0"/>
              <a:t>: 0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Abstain</a:t>
            </a:r>
            <a:r>
              <a:rPr lang="en-US" dirty="0" smtClean="0"/>
              <a:t>: 0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Result: Motion passes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51597" y="6475413"/>
            <a:ext cx="11541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fld id="{50E09B6D-EC44-4766-8603-89FCC68FF4B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6400800" y="6475412"/>
            <a:ext cx="22098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sz="3600" dirty="0" smtClean="0">
                <a:ea typeface="ＭＳ Ｐゴシック" pitchFamily="34" charset="-128"/>
              </a:rPr>
              <a:t>Motion</a:t>
            </a:r>
            <a:endParaRPr lang="en-US" sz="36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447800"/>
            <a:ext cx="7924800" cy="495300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buNone/>
            </a:pPr>
            <a:r>
              <a:rPr lang="en-US" sz="2000" b="1" dirty="0" smtClean="0">
                <a:latin typeface="Arial" charset="0"/>
                <a:cs typeface="Arial" charset="0"/>
              </a:rPr>
              <a:t>    Motion </a:t>
            </a:r>
            <a:r>
              <a:rPr lang="en-US" sz="2000" b="1" dirty="0" smtClean="0">
                <a:latin typeface="Arial" charset="0"/>
                <a:cs typeface="Arial" charset="0"/>
              </a:rPr>
              <a:t>to extend the IEEE 802.21 Study </a:t>
            </a:r>
            <a:r>
              <a:rPr lang="en-US" sz="2000" b="1" dirty="0" smtClean="0">
                <a:latin typeface="Arial" charset="0"/>
                <a:cs typeface="Arial" charset="0"/>
              </a:rPr>
              <a:t>Group “Heterogeneous Wireless </a:t>
            </a:r>
            <a:r>
              <a:rPr lang="en-US" sz="2000" b="1" dirty="0" smtClean="0">
                <a:latin typeface="Arial" charset="0"/>
                <a:cs typeface="Arial" charset="0"/>
              </a:rPr>
              <a:t>Networks Management” </a:t>
            </a:r>
            <a:r>
              <a:rPr lang="en-US" sz="2000" b="1" dirty="0" smtClean="0">
                <a:latin typeface="Arial" charset="0"/>
                <a:cs typeface="Arial" charset="0"/>
              </a:rPr>
              <a:t>to examine </a:t>
            </a:r>
            <a:r>
              <a:rPr lang="en-US" sz="2000" b="1" dirty="0" smtClean="0">
                <a:latin typeface="Arial" charset="0"/>
                <a:cs typeface="Arial" charset="0"/>
              </a:rPr>
              <a:t>issues related to supporting management of heterogeneous wireless networks (as per ref: 21-09-0187-00-0000), and if necessary create a PAR and </a:t>
            </a:r>
            <a:r>
              <a:rPr lang="en-US" sz="2000" b="1" dirty="0" smtClean="0">
                <a:latin typeface="Arial" charset="0"/>
                <a:cs typeface="Arial" charset="0"/>
              </a:rPr>
              <a:t>Five Criteria </a:t>
            </a:r>
            <a:r>
              <a:rPr lang="en-US" sz="2000" b="1" dirty="0" smtClean="0">
                <a:latin typeface="Arial" charset="0"/>
                <a:cs typeface="Arial" charset="0"/>
              </a:rPr>
              <a:t>to form a new Task Group." </a:t>
            </a:r>
          </a:p>
          <a:p>
            <a:pPr eaLnBrk="1" hangingPunct="1">
              <a:lnSpc>
                <a:spcPct val="100000"/>
              </a:lnSpc>
            </a:pPr>
            <a:endParaRPr lang="en-US" sz="1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sz="1800" dirty="0" smtClean="0">
                <a:latin typeface="Arial" charset="0"/>
                <a:cs typeface="Arial" charset="0"/>
              </a:rPr>
              <a:t>Mover</a:t>
            </a:r>
            <a:r>
              <a:rPr lang="en-US" sz="1800" dirty="0" smtClean="0">
                <a:latin typeface="Arial" charset="0"/>
                <a:cs typeface="Arial" charset="0"/>
              </a:rPr>
              <a:t>: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Johannes Lessmann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sz="1800" dirty="0" smtClean="0">
                <a:latin typeface="Arial" charset="0"/>
                <a:cs typeface="Arial" charset="0"/>
              </a:rPr>
              <a:t>Second</a:t>
            </a:r>
            <a:r>
              <a:rPr lang="en-US" sz="1800" dirty="0" smtClean="0">
                <a:latin typeface="Arial" charset="0"/>
                <a:cs typeface="Arial" charset="0"/>
              </a:rPr>
              <a:t>: Yoshihiro Ohba 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endParaRPr lang="en-US" sz="1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sz="1800" dirty="0" smtClean="0">
                <a:latin typeface="Arial" charset="0"/>
                <a:cs typeface="Arial" charset="0"/>
              </a:rPr>
              <a:t>Yes:  </a:t>
            </a:r>
            <a:r>
              <a:rPr lang="en-US" sz="1800" dirty="0" smtClean="0">
                <a:latin typeface="Arial" charset="0"/>
                <a:cs typeface="Arial" charset="0"/>
              </a:rPr>
              <a:t>15     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sz="1800" dirty="0" smtClean="0">
                <a:latin typeface="Arial" charset="0"/>
                <a:cs typeface="Arial" charset="0"/>
              </a:rPr>
              <a:t>No:     </a:t>
            </a:r>
            <a:r>
              <a:rPr lang="en-US" sz="1800" dirty="0" smtClean="0">
                <a:latin typeface="Arial" charset="0"/>
                <a:cs typeface="Arial" charset="0"/>
              </a:rPr>
              <a:t>0     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sz="1800" dirty="0" smtClean="0">
                <a:latin typeface="Arial" charset="0"/>
                <a:cs typeface="Arial" charset="0"/>
              </a:rPr>
              <a:t>Abstain:  </a:t>
            </a:r>
            <a:r>
              <a:rPr lang="en-US" sz="1800" dirty="0" smtClean="0">
                <a:latin typeface="Arial" charset="0"/>
                <a:cs typeface="Arial" charset="0"/>
              </a:rPr>
              <a:t>0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endParaRPr lang="en-US" sz="1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sz="1800" dirty="0" smtClean="0">
                <a:latin typeface="Arial" charset="0"/>
                <a:cs typeface="Arial" charset="0"/>
              </a:rPr>
              <a:t>Result</a:t>
            </a:r>
            <a:r>
              <a:rPr lang="en-US" sz="1800" dirty="0" smtClean="0">
                <a:latin typeface="Arial" charset="0"/>
                <a:cs typeface="Arial" charset="0"/>
              </a:rPr>
              <a:t>: Motion Passes </a:t>
            </a:r>
            <a:endParaRPr lang="en-US" sz="1800" dirty="0" smtClean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6400800" y="6475412"/>
            <a:ext cx="22098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51597" y="6475413"/>
            <a:ext cx="11541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fld id="{50E09B6D-EC44-4766-8603-89FCC68FF4B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28188</TotalTime>
  <Words>635</Words>
  <Application>Microsoft Office PowerPoint</Application>
  <PresentationFormat>On-screen Show (4:3)</PresentationFormat>
  <Paragraphs>137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Times New Roman</vt:lpstr>
      <vt:lpstr>Arial</vt:lpstr>
      <vt:lpstr>Calibri</vt:lpstr>
      <vt:lpstr>SimSun</vt:lpstr>
      <vt:lpstr>802.11PowerPointTemplate-Landscape</vt:lpstr>
      <vt:lpstr>Custom Design</vt:lpstr>
      <vt:lpstr>IEEE 802.21 Session #39 San Diego, California Closing Plenary</vt:lpstr>
      <vt:lpstr>July Plenary Meeting Updates</vt:lpstr>
      <vt:lpstr>802.21 Task Group Reports </vt:lpstr>
      <vt:lpstr>Study Group Update </vt:lpstr>
      <vt:lpstr>Teleconferences </vt:lpstr>
      <vt:lpstr>WG Motions</vt:lpstr>
      <vt:lpstr>Motion</vt:lpstr>
      <vt:lpstr>Motion</vt:lpstr>
      <vt:lpstr>Motion</vt:lpstr>
      <vt:lpstr>Future Sessions</vt:lpstr>
      <vt:lpstr>Future Sessions – 2010 </vt:lpstr>
      <vt:lpstr>Future Sessions – 2011 </vt:lpstr>
      <vt:lpstr>Future Sessions – 2012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420</cp:revision>
  <cp:lastPrinted>1998-02-10T13:28:06Z</cp:lastPrinted>
  <dcterms:created xsi:type="dcterms:W3CDTF">2002-07-08T22:03:28Z</dcterms:created>
  <dcterms:modified xsi:type="dcterms:W3CDTF">2010-07-16T07:21:44Z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1279049393</vt:lpwstr>
  </property>
</Properties>
</file>