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8" r:id="rId3"/>
    <p:sldId id="315" r:id="rId4"/>
    <p:sldId id="314" r:id="rId5"/>
    <p:sldId id="312" r:id="rId6"/>
    <p:sldId id="425" r:id="rId7"/>
    <p:sldId id="423" r:id="rId8"/>
    <p:sldId id="426" r:id="rId9"/>
    <p:sldId id="428" r:id="rId10"/>
    <p:sldId id="432" r:id="rId11"/>
    <p:sldId id="429" r:id="rId12"/>
    <p:sldId id="430" r:id="rId13"/>
    <p:sldId id="431" r:id="rId14"/>
    <p:sldId id="321" r:id="rId15"/>
    <p:sldId id="320" r:id="rId1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102" d="100"/>
          <a:sy n="102" d="100"/>
        </p:scale>
        <p:origin x="492" y="31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802.19-25/0051r0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TG19.3a Meeting Slides and Agenda </a:t>
            </a:r>
            <a:br>
              <a:rPr lang="en-US" sz="3600" dirty="0"/>
            </a:br>
            <a:r>
              <a:rPr lang="en-US" sz="3600" dirty="0"/>
              <a:t>September 2</a:t>
            </a:r>
            <a:r>
              <a:rPr lang="en-US" sz="3600" baseline="30000" dirty="0"/>
              <a:t>nd</a:t>
            </a:r>
            <a:r>
              <a:rPr lang="en-US" sz="3600" dirty="0"/>
              <a:t> Interim Call	</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2025-09-01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53545-EC7B-6041-FB52-D373E74B587F}"/>
              </a:ext>
            </a:extLst>
          </p:cNvPr>
          <p:cNvSpPr>
            <a:spLocks noGrp="1"/>
          </p:cNvSpPr>
          <p:nvPr>
            <p:ph type="title"/>
          </p:nvPr>
        </p:nvSpPr>
        <p:spPr/>
        <p:txBody>
          <a:bodyPr/>
          <a:lstStyle/>
          <a:p>
            <a:r>
              <a:rPr lang="en-US" dirty="0"/>
              <a:t>September Interim Planning	</a:t>
            </a:r>
          </a:p>
        </p:txBody>
      </p:sp>
      <p:sp>
        <p:nvSpPr>
          <p:cNvPr id="3" name="Text Placeholder 2">
            <a:extLst>
              <a:ext uri="{FF2B5EF4-FFF2-40B4-BE49-F238E27FC236}">
                <a16:creationId xmlns:a16="http://schemas.microsoft.com/office/drawing/2014/main" id="{84A572E1-1DAF-3930-791C-478A9B803D56}"/>
              </a:ext>
            </a:extLst>
          </p:cNvPr>
          <p:cNvSpPr>
            <a:spLocks noGrp="1"/>
          </p:cNvSpPr>
          <p:nvPr>
            <p:ph type="body" sz="half" idx="1"/>
          </p:nvPr>
        </p:nvSpPr>
        <p:spPr/>
        <p:txBody>
          <a:bodyPr/>
          <a:lstStyle/>
          <a:p>
            <a:pPr>
              <a:buFont typeface="Wingdings" panose="05000000000000000000" pitchFamily="2" charset="2"/>
              <a:buChar char="ü"/>
            </a:pPr>
            <a:r>
              <a:rPr lang="en-US" dirty="0"/>
              <a:t>Develop technical content</a:t>
            </a:r>
          </a:p>
          <a:p>
            <a:pPr marL="514350" indent="-514350">
              <a:buFont typeface="+mj-lt"/>
              <a:buAutoNum type="arabicPeriod"/>
            </a:pPr>
            <a:r>
              <a:rPr lang="en-US" dirty="0"/>
              <a:t>Review Proposed Draft Document so far</a:t>
            </a:r>
          </a:p>
          <a:p>
            <a:pPr marL="514350" indent="-514350">
              <a:buFont typeface="+mj-lt"/>
              <a:buAutoNum type="arabicPeriod"/>
            </a:pPr>
            <a:r>
              <a:rPr lang="en-US" dirty="0"/>
              <a:t>Technical contributions:</a:t>
            </a:r>
          </a:p>
          <a:p>
            <a:pPr marL="941082" lvl="1" indent="-514350">
              <a:buFont typeface="+mj-lt"/>
              <a:buAutoNum type="arabicPeriod"/>
            </a:pPr>
            <a:endParaRPr lang="en-US"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9B2A9B5A-1695-E584-C226-614AC4ED330F}"/>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120713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5554C-D4DE-3B31-D434-EE48401F952F}"/>
              </a:ext>
            </a:extLst>
          </p:cNvPr>
          <p:cNvSpPr>
            <a:spLocks noGrp="1"/>
          </p:cNvSpPr>
          <p:nvPr>
            <p:ph type="title"/>
          </p:nvPr>
        </p:nvSpPr>
        <p:spPr>
          <a:xfrm>
            <a:off x="731520" y="731520"/>
            <a:ext cx="8290560" cy="563880"/>
          </a:xfrm>
        </p:spPr>
        <p:txBody>
          <a:bodyPr/>
          <a:lstStyle/>
          <a:p>
            <a:r>
              <a:rPr lang="en-US" dirty="0"/>
              <a:t>Proposed Schedule</a:t>
            </a:r>
          </a:p>
        </p:txBody>
      </p:sp>
      <p:sp>
        <p:nvSpPr>
          <p:cNvPr id="4" name="Slide Number Placeholder 3">
            <a:extLst>
              <a:ext uri="{FF2B5EF4-FFF2-40B4-BE49-F238E27FC236}">
                <a16:creationId xmlns:a16="http://schemas.microsoft.com/office/drawing/2014/main" id="{41A227A9-A6CB-2639-0C2A-8EB46E8BF2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pic>
        <p:nvPicPr>
          <p:cNvPr id="8" name="Picture 7">
            <a:extLst>
              <a:ext uri="{FF2B5EF4-FFF2-40B4-BE49-F238E27FC236}">
                <a16:creationId xmlns:a16="http://schemas.microsoft.com/office/drawing/2014/main" id="{E842EFE2-2160-92BB-4362-3D960410771B}"/>
              </a:ext>
            </a:extLst>
          </p:cNvPr>
          <p:cNvPicPr>
            <a:picLocks noChangeAspect="1"/>
          </p:cNvPicPr>
          <p:nvPr/>
        </p:nvPicPr>
        <p:blipFill>
          <a:blip r:embed="rId2"/>
          <a:stretch>
            <a:fillRect/>
          </a:stretch>
        </p:blipFill>
        <p:spPr>
          <a:xfrm>
            <a:off x="533400" y="1524000"/>
            <a:ext cx="10287000" cy="5867400"/>
          </a:xfrm>
          <a:prstGeom prst="rect">
            <a:avLst/>
          </a:prstGeom>
        </p:spPr>
      </p:pic>
    </p:spTree>
    <p:extLst>
      <p:ext uri="{BB962C8B-B14F-4D97-AF65-F5344CB8AC3E}">
        <p14:creationId xmlns:p14="http://schemas.microsoft.com/office/powerpoint/2010/main" val="114892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0791-3E9C-3A37-B303-18380EF61B5B}"/>
              </a:ext>
            </a:extLst>
          </p:cNvPr>
          <p:cNvSpPr>
            <a:spLocks noGrp="1"/>
          </p:cNvSpPr>
          <p:nvPr>
            <p:ph type="title"/>
          </p:nvPr>
        </p:nvSpPr>
        <p:spPr/>
        <p:txBody>
          <a:bodyPr/>
          <a:lstStyle/>
          <a:p>
            <a:r>
              <a:rPr lang="en-US" dirty="0"/>
              <a:t>PDT Motion(s)</a:t>
            </a:r>
          </a:p>
        </p:txBody>
      </p:sp>
      <p:sp>
        <p:nvSpPr>
          <p:cNvPr id="3" name="Text Placeholder 2">
            <a:extLst>
              <a:ext uri="{FF2B5EF4-FFF2-40B4-BE49-F238E27FC236}">
                <a16:creationId xmlns:a16="http://schemas.microsoft.com/office/drawing/2014/main" id="{FEBA7B24-7388-71E0-DFB5-6AF810E2AB65}"/>
              </a:ext>
            </a:extLst>
          </p:cNvPr>
          <p:cNvSpPr>
            <a:spLocks noGrp="1"/>
          </p:cNvSpPr>
          <p:nvPr>
            <p:ph type="body" sz="half" idx="1"/>
          </p:nvPr>
        </p:nvSpPr>
        <p:spPr/>
        <p:txBody>
          <a:bodyPr>
            <a:normAutofit/>
          </a:bodyPr>
          <a:lstStyle/>
          <a:p>
            <a:r>
              <a:rPr lang="en-US" dirty="0"/>
              <a:t>Move to approve the text contents of  </a:t>
            </a:r>
          </a:p>
          <a:p>
            <a:r>
              <a:rPr lang="en-US" dirty="0"/>
              <a:t>Moved:  </a:t>
            </a:r>
          </a:p>
          <a:p>
            <a:r>
              <a:rPr lang="en-US" dirty="0"/>
              <a:t>Second:  </a:t>
            </a:r>
          </a:p>
          <a:p>
            <a:r>
              <a:rPr lang="en-US" dirty="0"/>
              <a:t>Discussion:  </a:t>
            </a:r>
          </a:p>
          <a:p>
            <a:r>
              <a:rPr lang="en-US" dirty="0"/>
              <a:t>Result:</a:t>
            </a:r>
          </a:p>
          <a:p>
            <a:endParaRPr lang="en-US" dirty="0"/>
          </a:p>
          <a:p>
            <a:endParaRPr lang="en-US" dirty="0"/>
          </a:p>
        </p:txBody>
      </p:sp>
      <p:sp>
        <p:nvSpPr>
          <p:cNvPr id="4" name="Slide Number Placeholder 3">
            <a:extLst>
              <a:ext uri="{FF2B5EF4-FFF2-40B4-BE49-F238E27FC236}">
                <a16:creationId xmlns:a16="http://schemas.microsoft.com/office/drawing/2014/main" id="{1614C5FB-079E-3D93-5499-A166726841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spTree>
    <p:extLst>
      <p:ext uri="{BB962C8B-B14F-4D97-AF65-F5344CB8AC3E}">
        <p14:creationId xmlns:p14="http://schemas.microsoft.com/office/powerpoint/2010/main" val="3990786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9B94E-A58E-6B72-BD6D-910CB2751096}"/>
              </a:ext>
            </a:extLst>
          </p:cNvPr>
          <p:cNvSpPr>
            <a:spLocks noGrp="1"/>
          </p:cNvSpPr>
          <p:nvPr>
            <p:ph type="title"/>
          </p:nvPr>
        </p:nvSpPr>
        <p:spPr>
          <a:xfrm>
            <a:off x="731520" y="731520"/>
            <a:ext cx="8290560" cy="633688"/>
          </a:xfrm>
        </p:spPr>
        <p:txBody>
          <a:bodyPr/>
          <a:lstStyle/>
          <a:p>
            <a:r>
              <a:rPr lang="en-US" dirty="0"/>
              <a:t>Interim Webex Aug-Sept</a:t>
            </a:r>
          </a:p>
        </p:txBody>
      </p:sp>
      <p:sp>
        <p:nvSpPr>
          <p:cNvPr id="3" name="Text Placeholder 2">
            <a:extLst>
              <a:ext uri="{FF2B5EF4-FFF2-40B4-BE49-F238E27FC236}">
                <a16:creationId xmlns:a16="http://schemas.microsoft.com/office/drawing/2014/main" id="{2A295439-3E75-07C3-BC60-DFF4FBECA04B}"/>
              </a:ext>
            </a:extLst>
          </p:cNvPr>
          <p:cNvSpPr>
            <a:spLocks noGrp="1"/>
          </p:cNvSpPr>
          <p:nvPr>
            <p:ph type="body" sz="half" idx="1"/>
          </p:nvPr>
        </p:nvSpPr>
        <p:spPr>
          <a:xfrm>
            <a:off x="784274" y="5425040"/>
            <a:ext cx="8290560" cy="1430877"/>
          </a:xfrm>
        </p:spPr>
        <p:txBody>
          <a:bodyPr>
            <a:normAutofit/>
          </a:bodyPr>
          <a:lstStyle/>
          <a:p>
            <a:r>
              <a:rPr lang="en-US" dirty="0"/>
              <a:t>Day: </a:t>
            </a:r>
          </a:p>
          <a:p>
            <a:r>
              <a:rPr lang="en-US" strike="sngStrike" dirty="0">
                <a:solidFill>
                  <a:schemeClr val="bg1">
                    <a:lumMod val="85000"/>
                  </a:schemeClr>
                </a:solidFill>
              </a:rPr>
              <a:t>20-Aug 06:00 PT USA</a:t>
            </a:r>
          </a:p>
          <a:p>
            <a:pPr marL="457200" indent="-457200">
              <a:buFont typeface="Wingdings" panose="05000000000000000000" pitchFamily="2" charset="2"/>
              <a:buChar char="ü"/>
            </a:pPr>
            <a:r>
              <a:rPr lang="en-US" dirty="0"/>
              <a:t>2-Sep 06:00 PT USA</a:t>
            </a:r>
          </a:p>
        </p:txBody>
      </p:sp>
      <p:sp>
        <p:nvSpPr>
          <p:cNvPr id="4" name="Slide Number Placeholder 3">
            <a:extLst>
              <a:ext uri="{FF2B5EF4-FFF2-40B4-BE49-F238E27FC236}">
                <a16:creationId xmlns:a16="http://schemas.microsoft.com/office/drawing/2014/main" id="{7D821BA5-D363-32BC-BF08-12C48F9128F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6" name="Picture 5">
            <a:extLst>
              <a:ext uri="{FF2B5EF4-FFF2-40B4-BE49-F238E27FC236}">
                <a16:creationId xmlns:a16="http://schemas.microsoft.com/office/drawing/2014/main" id="{7C3DDC20-0BB1-8158-1176-F824A12560E8}"/>
              </a:ext>
            </a:extLst>
          </p:cNvPr>
          <p:cNvPicPr>
            <a:picLocks noChangeAspect="1"/>
          </p:cNvPicPr>
          <p:nvPr/>
        </p:nvPicPr>
        <p:blipFill>
          <a:blip r:embed="rId2"/>
          <a:stretch>
            <a:fillRect/>
          </a:stretch>
        </p:blipFill>
        <p:spPr>
          <a:xfrm>
            <a:off x="2919139" y="1537490"/>
            <a:ext cx="3915321" cy="3715268"/>
          </a:xfrm>
          <a:prstGeom prst="rect">
            <a:avLst/>
          </a:prstGeom>
        </p:spPr>
      </p:pic>
      <p:sp>
        <p:nvSpPr>
          <p:cNvPr id="8" name="Rectangle 7">
            <a:extLst>
              <a:ext uri="{FF2B5EF4-FFF2-40B4-BE49-F238E27FC236}">
                <a16:creationId xmlns:a16="http://schemas.microsoft.com/office/drawing/2014/main" id="{758119D7-1AC6-1BB4-C390-7F7724BC40CF}"/>
              </a:ext>
            </a:extLst>
          </p:cNvPr>
          <p:cNvSpPr/>
          <p:nvPr/>
        </p:nvSpPr>
        <p:spPr bwMode="auto">
          <a:xfrm>
            <a:off x="3583962" y="3669876"/>
            <a:ext cx="3171463" cy="427907"/>
          </a:xfrm>
          <a:prstGeom prst="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B33302D7-515F-C7DF-3DE1-3FF95F21C427}"/>
              </a:ext>
            </a:extLst>
          </p:cNvPr>
          <p:cNvSpPr/>
          <p:nvPr/>
        </p:nvSpPr>
        <p:spPr bwMode="auto">
          <a:xfrm>
            <a:off x="4088425" y="2764938"/>
            <a:ext cx="457199" cy="296552"/>
          </a:xfrm>
          <a:prstGeom prst="ellipse">
            <a:avLst/>
          </a:prstGeom>
          <a:noFill/>
          <a:ln w="2857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67681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Sept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Sept 2025</a:t>
            </a:r>
            <a:endParaRPr lang="en-GB" dirty="0"/>
          </a:p>
        </p:txBody>
      </p:sp>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September 2</a:t>
            </a:r>
            <a:r>
              <a:rPr lang="en-US" baseline="30000" dirty="0"/>
              <a:t>nd</a:t>
            </a:r>
            <a:r>
              <a:rPr lang="en-US" dirty="0"/>
              <a:t> 2025 Interim Call</a:t>
            </a:r>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2025</a:t>
            </a:r>
            <a:endParaRPr lang="en-GB" dirty="0"/>
          </a:p>
        </p:txBody>
      </p:sp>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Sept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005241646"/>
              </p:ext>
            </p:extLst>
          </p:nvPr>
        </p:nvGraphicFramePr>
        <p:xfrm>
          <a:off x="591079" y="685800"/>
          <a:ext cx="8705321" cy="4505959"/>
        </p:xfrm>
        <a:graphic>
          <a:graphicData uri="http://schemas.openxmlformats.org/drawingml/2006/table">
            <a:tbl>
              <a:tblPr firstRow="1" bandRow="1">
                <a:tableStyleId>{5C22544A-7EE6-4342-B048-85BDC9FD1C3A}</a:tableStyleId>
              </a:tblPr>
              <a:tblGrid>
                <a:gridCol w="469116">
                  <a:extLst>
                    <a:ext uri="{9D8B030D-6E8A-4147-A177-3AD203B41FA5}">
                      <a16:colId xmlns:a16="http://schemas.microsoft.com/office/drawing/2014/main" val="126119602"/>
                    </a:ext>
                  </a:extLst>
                </a:gridCol>
                <a:gridCol w="4654805">
                  <a:extLst>
                    <a:ext uri="{9D8B030D-6E8A-4147-A177-3AD203B41FA5}">
                      <a16:colId xmlns:a16="http://schemas.microsoft.com/office/drawing/2014/main" val="3194517717"/>
                    </a:ext>
                  </a:extLst>
                </a:gridCol>
                <a:gridCol w="1600200">
                  <a:extLst>
                    <a:ext uri="{9D8B030D-6E8A-4147-A177-3AD203B41FA5}">
                      <a16:colId xmlns:a16="http://schemas.microsoft.com/office/drawing/2014/main" val="3870017320"/>
                    </a:ext>
                  </a:extLst>
                </a:gridCol>
                <a:gridCol w="739851">
                  <a:extLst>
                    <a:ext uri="{9D8B030D-6E8A-4147-A177-3AD203B41FA5}">
                      <a16:colId xmlns:a16="http://schemas.microsoft.com/office/drawing/2014/main" val="290908767"/>
                    </a:ext>
                  </a:extLst>
                </a:gridCol>
                <a:gridCol w="1241349">
                  <a:extLst>
                    <a:ext uri="{9D8B030D-6E8A-4147-A177-3AD203B41FA5}">
                      <a16:colId xmlns:a16="http://schemas.microsoft.com/office/drawing/2014/main" val="3497176276"/>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tc>
                  <a:txBody>
                    <a:bodyPr/>
                    <a:lstStyle/>
                    <a:p>
                      <a:r>
                        <a:rPr lang="en-US" sz="1600" dirty="0"/>
                        <a:t>DCN</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endParaRPr lang="en-US" sz="1600" b="1" dirty="0">
                        <a:solidFill>
                          <a:schemeClr val="accent2">
                            <a:lumMod val="50000"/>
                          </a:schemeClr>
                        </a:solidFill>
                      </a:endParaRP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00:10</a:t>
                      </a:r>
                    </a:p>
                  </a:txBody>
                  <a:tcPr/>
                </a:tc>
                <a:tc>
                  <a:txBody>
                    <a:bodyPr/>
                    <a:lstStyle/>
                    <a:p>
                      <a:endParaRPr lang="en-US" sz="1600" dirty="0"/>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tc>
                  <a:txBody>
                    <a:bodyPr/>
                    <a:lstStyle/>
                    <a:p>
                      <a:endParaRPr lang="en-US" sz="1600" dirty="0"/>
                    </a:p>
                  </a:txBody>
                  <a:tcPr/>
                </a:tc>
                <a:extLst>
                  <a:ext uri="{0D108BD9-81ED-4DB2-BD59-A6C34878D82A}">
                    <a16:rowId xmlns:a16="http://schemas.microsoft.com/office/drawing/2014/main" val="946731166"/>
                  </a:ext>
                </a:extLst>
              </a:tr>
              <a:tr h="355917">
                <a:tc>
                  <a:txBody>
                    <a:bodyPr/>
                    <a:lstStyle/>
                    <a:p>
                      <a:r>
                        <a:rPr lang="en-US" sz="1600" dirty="0"/>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 Contributions and Discussion</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507187736"/>
                  </a:ext>
                </a:extLst>
              </a:tr>
              <a:tr h="223837">
                <a:tc>
                  <a:txBody>
                    <a:bodyPr/>
                    <a:lstStyle/>
                    <a:p>
                      <a:pPr marL="0" algn="l" defTabSz="975386" rtl="0" eaLnBrk="1" latinLnBrk="0" hangingPunct="1"/>
                      <a:r>
                        <a:rPr lang="en-US" sz="1600" kern="1200" dirty="0">
                          <a:solidFill>
                            <a:schemeClr val="dk1"/>
                          </a:solidFill>
                          <a:latin typeface="+mn-lt"/>
                          <a:ea typeface="+mn-ea"/>
                          <a:cs typeface="+mn-cs"/>
                        </a:rPr>
                        <a:t>3.1</a:t>
                      </a:r>
                    </a:p>
                  </a:txBody>
                  <a:tcPr/>
                </a:tc>
                <a:tc>
                  <a:txBody>
                    <a:bodyPr/>
                    <a:lstStyle/>
                    <a:p>
                      <a:pPr marL="0" algn="l" defTabSz="975386" rtl="0" eaLnBrk="1" fontAlgn="b" latinLnBrk="0" hangingPunct="1">
                        <a:buNone/>
                      </a:pPr>
                      <a:r>
                        <a:rPr lang="en-US" sz="1600" kern="1200" dirty="0">
                          <a:solidFill>
                            <a:schemeClr val="dk1"/>
                          </a:solidFill>
                          <a:latin typeface="+mn-lt"/>
                          <a:ea typeface="+mn-ea"/>
                          <a:cs typeface="+mn-cs"/>
                        </a:rPr>
                        <a:t>Application of </a:t>
                      </a:r>
                      <a:r>
                        <a:rPr lang="en-US" sz="1600" kern="1200" dirty="0" err="1">
                          <a:solidFill>
                            <a:schemeClr val="dk1"/>
                          </a:solidFill>
                          <a:latin typeface="+mn-lt"/>
                          <a:ea typeface="+mn-ea"/>
                          <a:cs typeface="+mn-cs"/>
                        </a:rPr>
                        <a:t>Suspendable</a:t>
                      </a:r>
                      <a:r>
                        <a:rPr lang="en-US" sz="1600" kern="1200" dirty="0">
                          <a:solidFill>
                            <a:schemeClr val="dk1"/>
                          </a:solidFill>
                          <a:latin typeface="+mn-lt"/>
                          <a:ea typeface="+mn-ea"/>
                          <a:cs typeface="+mn-cs"/>
                        </a:rPr>
                        <a:t> CSMA/CA (update)</a:t>
                      </a:r>
                    </a:p>
                  </a:txBody>
                  <a:tcPr marL="9525" marR="9525" marT="9525" marB="0" anchor="b"/>
                </a:tc>
                <a:tc>
                  <a:txBody>
                    <a:bodyPr/>
                    <a:lstStyle/>
                    <a:p>
                      <a:pPr marL="0" algn="l" defTabSz="975386" rtl="0" eaLnBrk="1" fontAlgn="b" latinLnBrk="0" hangingPunct="1">
                        <a:buNone/>
                      </a:pPr>
                      <a:r>
                        <a:rPr lang="en-US" sz="1600" kern="1200" dirty="0">
                          <a:solidFill>
                            <a:schemeClr val="dk1"/>
                          </a:solidFill>
                          <a:latin typeface="+mn-lt"/>
                          <a:ea typeface="+mn-ea"/>
                          <a:cs typeface="+mn-cs"/>
                        </a:rPr>
                        <a:t>Jianlin Guo</a:t>
                      </a:r>
                    </a:p>
                  </a:txBody>
                  <a:tcPr marL="9525" marR="9525" marT="9525" marB="0" anchor="b"/>
                </a:tc>
                <a:tc>
                  <a:txBody>
                    <a:bodyPr/>
                    <a:lstStyle/>
                    <a:p>
                      <a:r>
                        <a:rPr lang="en-US" sz="1600" dirty="0"/>
                        <a:t>00:15</a:t>
                      </a:r>
                    </a:p>
                  </a:txBody>
                  <a:tcPr/>
                </a:tc>
                <a:tc>
                  <a:txBody>
                    <a:bodyPr/>
                    <a:lstStyle/>
                    <a:p>
                      <a:r>
                        <a:rPr lang="en-US" sz="1600" dirty="0"/>
                        <a:t> 19-25-0049</a:t>
                      </a:r>
                    </a:p>
                  </a:txBody>
                  <a:tcPr/>
                </a:tc>
                <a:extLst>
                  <a:ext uri="{0D108BD9-81ED-4DB2-BD59-A6C34878D82A}">
                    <a16:rowId xmlns:a16="http://schemas.microsoft.com/office/drawing/2014/main" val="36521392"/>
                  </a:ext>
                </a:extLst>
              </a:tr>
              <a:tr h="223837">
                <a:tc>
                  <a:txBody>
                    <a:bodyPr/>
                    <a:lstStyle/>
                    <a:p>
                      <a:pPr marL="0" algn="l" defTabSz="975386" rtl="0" eaLnBrk="1" latinLnBrk="0" hangingPunct="1"/>
                      <a:r>
                        <a:rPr lang="en-US" sz="1600" kern="1200" dirty="0">
                          <a:solidFill>
                            <a:schemeClr val="dk1"/>
                          </a:solidFill>
                          <a:latin typeface="+mn-lt"/>
                          <a:ea typeface="+mn-ea"/>
                          <a:cs typeface="+mn-cs"/>
                        </a:rPr>
                        <a:t>3.2</a:t>
                      </a:r>
                    </a:p>
                  </a:txBody>
                  <a:tcPr/>
                </a:tc>
                <a:tc>
                  <a:txBody>
                    <a:bodyPr/>
                    <a:lstStyle/>
                    <a:p>
                      <a:pPr marL="0" algn="l" defTabSz="975386" rtl="0" eaLnBrk="1" fontAlgn="b" latinLnBrk="0" hangingPunct="1">
                        <a:buNone/>
                      </a:pPr>
                      <a:r>
                        <a:rPr lang="en-US" sz="1600" kern="1200" dirty="0">
                          <a:solidFill>
                            <a:schemeClr val="dk1"/>
                          </a:solidFill>
                          <a:latin typeface="+mn-lt"/>
                          <a:ea typeface="+mn-ea"/>
                          <a:cs typeface="+mn-cs"/>
                        </a:rPr>
                        <a:t>Proposed draft text related to the coexistence experiment between IEEE 802.15.4 SUN and IEEE 802.11 S1G </a:t>
                      </a:r>
                    </a:p>
                  </a:txBody>
                  <a:tcPr marL="9525" marR="9525" marT="9525" marB="0" anchor="b"/>
                </a:tc>
                <a:tc>
                  <a:txBody>
                    <a:bodyPr/>
                    <a:lstStyle/>
                    <a:p>
                      <a:pPr marL="0" algn="l" defTabSz="975386" rtl="0" eaLnBrk="1" fontAlgn="b" latinLnBrk="0" hangingPunct="1">
                        <a:buNone/>
                      </a:pPr>
                      <a:r>
                        <a:rPr lang="en-US" sz="1600" kern="1200" dirty="0">
                          <a:solidFill>
                            <a:schemeClr val="dk1"/>
                          </a:solidFill>
                          <a:latin typeface="+mn-lt"/>
                          <a:ea typeface="+mn-ea"/>
                          <a:cs typeface="+mn-cs"/>
                        </a:rPr>
                        <a:t>Kazuto Yano</a:t>
                      </a:r>
                    </a:p>
                  </a:txBody>
                  <a:tcPr marL="9525" marR="9525" marT="9525" marB="0" anchor="b"/>
                </a:tc>
                <a:tc>
                  <a:txBody>
                    <a:bodyPr/>
                    <a:lstStyle/>
                    <a:p>
                      <a:r>
                        <a:rPr lang="en-US" sz="1600" dirty="0"/>
                        <a:t>00:20</a:t>
                      </a:r>
                    </a:p>
                  </a:txBody>
                  <a:tcPr/>
                </a:tc>
                <a:tc>
                  <a:txBody>
                    <a:bodyPr/>
                    <a:lstStyle/>
                    <a:p>
                      <a:r>
                        <a:rPr lang="en-US" sz="1600" dirty="0"/>
                        <a:t> 19-25-0048</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3.3</a:t>
                      </a:r>
                    </a:p>
                  </a:txBody>
                  <a:tcPr/>
                </a:tc>
                <a:tc>
                  <a:txBody>
                    <a:bodyPr/>
                    <a:lstStyle/>
                    <a:p>
                      <a:pPr marL="0" algn="l" defTabSz="975386" rtl="0" eaLnBrk="1" fontAlgn="b" latinLnBrk="0" hangingPunct="1">
                        <a:buNone/>
                      </a:pPr>
                      <a:r>
                        <a:rPr lang="en-US" sz="1600" kern="1200" dirty="0">
                          <a:solidFill>
                            <a:schemeClr val="dk1"/>
                          </a:solidFill>
                          <a:latin typeface="+mn-lt"/>
                          <a:ea typeface="+mn-ea"/>
                          <a:cs typeface="+mn-cs"/>
                        </a:rPr>
                        <a:t>Proposed draft text </a:t>
                      </a:r>
                    </a:p>
                  </a:txBody>
                  <a:tcPr marL="9525" marR="9525" marT="9525" marB="0" anchor="b"/>
                </a:tc>
                <a:tc>
                  <a:txBody>
                    <a:bodyPr/>
                    <a:lstStyle/>
                    <a:p>
                      <a:pPr marL="0" algn="l" defTabSz="975386" rtl="0" eaLnBrk="1" fontAlgn="b" latinLnBrk="0" hangingPunct="1">
                        <a:buNone/>
                      </a:pPr>
                      <a:r>
                        <a:rPr lang="en-US" sz="1600" kern="1200" dirty="0">
                          <a:solidFill>
                            <a:schemeClr val="dk1"/>
                          </a:solidFill>
                          <a:latin typeface="+mn-lt"/>
                          <a:ea typeface="+mn-ea"/>
                          <a:cs typeface="+mn-cs"/>
                        </a:rPr>
                        <a:t>Shoichi Kitazawa</a:t>
                      </a:r>
                    </a:p>
                  </a:txBody>
                  <a:tcPr marL="9525" marR="9525" marT="9525" marB="0" anchor="b"/>
                </a:tc>
                <a:tc>
                  <a:txBody>
                    <a:bodyPr/>
                    <a:lstStyle/>
                    <a:p>
                      <a:r>
                        <a:rPr lang="en-US" sz="1600" dirty="0"/>
                        <a:t>00:30</a:t>
                      </a:r>
                    </a:p>
                  </a:txBody>
                  <a:tcPr/>
                </a:tc>
                <a:tc>
                  <a:txBody>
                    <a:bodyPr/>
                    <a:lstStyle/>
                    <a:p>
                      <a:r>
                        <a:rPr lang="en-US" sz="1600" dirty="0"/>
                        <a:t> 19-25-0050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endParaRPr lang="en-US" sz="1600" kern="1200" dirty="0">
                        <a:solidFill>
                          <a:schemeClr val="dk1"/>
                        </a:solidFill>
                        <a:latin typeface="+mn-lt"/>
                        <a:ea typeface="+mn-ea"/>
                        <a:cs typeface="+mn-cs"/>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194778462"/>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September interim planning	</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Chair</a:t>
                      </a:r>
                    </a:p>
                  </a:txBody>
                  <a:tcPr/>
                </a:tc>
                <a:tc>
                  <a:txBody>
                    <a:bodyPr/>
                    <a:lstStyle/>
                    <a:p>
                      <a:r>
                        <a:rPr lang="en-US" sz="1600" dirty="0"/>
                        <a:t>00:10</a:t>
                      </a:r>
                    </a:p>
                  </a:txBody>
                  <a:tcPr/>
                </a:tc>
                <a:tc>
                  <a:txBody>
                    <a:bodyPr/>
                    <a:lstStyle/>
                    <a:p>
                      <a:endParaRPr lang="en-US" sz="1600" dirty="0"/>
                    </a:p>
                  </a:txBody>
                  <a:tcPr/>
                </a:tc>
                <a:extLst>
                  <a:ext uri="{0D108BD9-81ED-4DB2-BD59-A6C34878D82A}">
                    <a16:rowId xmlns:a16="http://schemas.microsoft.com/office/drawing/2014/main" val="1043593677"/>
                  </a:ext>
                </a:extLst>
              </a:tr>
              <a:tr h="223837">
                <a:tc>
                  <a:txBody>
                    <a:bodyPr/>
                    <a:lstStyle/>
                    <a:p>
                      <a:pPr marL="0" algn="l" defTabSz="975386" rtl="0" eaLnBrk="1" latinLnBrk="0" hangingPunct="1"/>
                      <a:r>
                        <a:rPr lang="en-US" sz="1600" kern="1200" dirty="0">
                          <a:solidFill>
                            <a:schemeClr val="dk1"/>
                          </a:solidFill>
                          <a:latin typeface="+mn-lt"/>
                          <a:ea typeface="+mn-ea"/>
                          <a:cs typeface="+mn-cs"/>
                        </a:rPr>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Any other business</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21483096"/>
                  </a:ext>
                </a:extLst>
              </a:tr>
              <a:tr h="223837">
                <a:tc>
                  <a:txBody>
                    <a:bodyPr/>
                    <a:lstStyle/>
                    <a:p>
                      <a:pPr marL="0" algn="l" defTabSz="975386" rtl="0" eaLnBrk="1" latinLnBrk="0" hangingPunct="1"/>
                      <a:r>
                        <a:rPr lang="en-US" sz="1600" kern="1200" dirty="0">
                          <a:solidFill>
                            <a:schemeClr val="dk1"/>
                          </a:solidFill>
                          <a:latin typeface="+mn-lt"/>
                          <a:ea typeface="+mn-ea"/>
                          <a:cs typeface="+mn-cs"/>
                        </a:rPr>
                        <a:t>6</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Adjourn</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109027198"/>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Sept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495957832"/>
              </p:ext>
            </p:extLst>
          </p:nvPr>
        </p:nvGraphicFramePr>
        <p:xfrm>
          <a:off x="591079" y="685800"/>
          <a:ext cx="8629121" cy="4211320"/>
        </p:xfrm>
        <a:graphic>
          <a:graphicData uri="http://schemas.openxmlformats.org/drawingml/2006/table">
            <a:tbl>
              <a:tblPr firstRow="1" bandRow="1">
                <a:tableStyleId>{5C22544A-7EE6-4342-B048-85BDC9FD1C3A}</a:tableStyleId>
              </a:tblPr>
              <a:tblGrid>
                <a:gridCol w="1694921">
                  <a:extLst>
                    <a:ext uri="{9D8B030D-6E8A-4147-A177-3AD203B41FA5}">
                      <a16:colId xmlns:a16="http://schemas.microsoft.com/office/drawing/2014/main" val="126119602"/>
                    </a:ext>
                  </a:extLst>
                </a:gridCol>
                <a:gridCol w="4419600">
                  <a:extLst>
                    <a:ext uri="{9D8B030D-6E8A-4147-A177-3AD203B41FA5}">
                      <a16:colId xmlns:a16="http://schemas.microsoft.com/office/drawing/2014/main" val="3194517717"/>
                    </a:ext>
                  </a:extLst>
                </a:gridCol>
                <a:gridCol w="17798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r>
                        <a:rPr lang="en-US" sz="1600" dirty="0"/>
                        <a:t>DCN</a:t>
                      </a:r>
                    </a:p>
                  </a:txBody>
                  <a:tcPr/>
                </a:tc>
                <a:tc>
                  <a:txBody>
                    <a:bodyPr/>
                    <a:lstStyle/>
                    <a:p>
                      <a:r>
                        <a:rPr lang="en-US" sz="1600" dirty="0"/>
                        <a:t>Title</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Coexistence experiment between IEEE 802.15.4 SUN and IEEE 802.11 S1G systems and recommendations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err="1"/>
                        <a:t>Suspendable</a:t>
                      </a:r>
                      <a:r>
                        <a:rPr lang="en-US" sz="1600" dirty="0"/>
                        <a:t> CAMA/CA</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1950329749"/>
                  </a:ext>
                </a:extLst>
              </a:tr>
              <a:tr h="223837">
                <a:tc>
                  <a:txBody>
                    <a:bodyPr/>
                    <a:lstStyle/>
                    <a:p>
                      <a:r>
                        <a:rPr lang="en-US" sz="1600" dirty="0"/>
                        <a:t>6.3</a:t>
                      </a:r>
                    </a:p>
                  </a:txBody>
                  <a:tcPr/>
                </a:tc>
                <a:tc>
                  <a:txBody>
                    <a:bodyPr/>
                    <a:lstStyle/>
                    <a:p>
                      <a:r>
                        <a:rPr lang="en-US" sz="1600" dirty="0"/>
                        <a:t>Simulation update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438814077"/>
                  </a:ext>
                </a:extLst>
              </a:tr>
              <a:tr h="223837">
                <a:tc>
                  <a:txBody>
                    <a:bodyPr/>
                    <a:lstStyle/>
                    <a:p>
                      <a:r>
                        <a:rPr lang="en-US" sz="1600" dirty="0"/>
                        <a:t>7</a:t>
                      </a:r>
                    </a:p>
                  </a:txBody>
                  <a:tcPr/>
                </a:tc>
                <a:tc>
                  <a:txBody>
                    <a:bodyPr/>
                    <a:lstStyle/>
                    <a:p>
                      <a:r>
                        <a:rPr lang="en-US" sz="1600" dirty="0"/>
                        <a:t>Schedule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00:15</a:t>
                      </a:r>
                    </a:p>
                  </a:txBody>
                  <a:tcPr/>
                </a:tc>
                <a:extLst>
                  <a:ext uri="{0D108BD9-81ED-4DB2-BD59-A6C34878D82A}">
                    <a16:rowId xmlns:a16="http://schemas.microsoft.com/office/drawing/2014/main" val="10060693"/>
                  </a:ext>
                </a:extLst>
              </a:tr>
              <a:tr h="223837">
                <a:tc>
                  <a:txBody>
                    <a:bodyPr/>
                    <a:lstStyle/>
                    <a:p>
                      <a:r>
                        <a:rPr lang="en-US" sz="1600" dirty="0"/>
                        <a:t>8</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9</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00:05</a:t>
                      </a:r>
                    </a:p>
                  </a:txBody>
                  <a:tcPr/>
                </a:tc>
                <a:extLst>
                  <a:ext uri="{0D108BD9-81ED-4DB2-BD59-A6C34878D82A}">
                    <a16:rowId xmlns:a16="http://schemas.microsoft.com/office/drawing/2014/main" val="402334769"/>
                  </a:ext>
                </a:extLst>
              </a:tr>
              <a:tr h="223837">
                <a:tc>
                  <a:txBody>
                    <a:bodyPr/>
                    <a:lstStyle/>
                    <a:p>
                      <a:r>
                        <a:rPr lang="en-US" sz="1600" dirty="0"/>
                        <a:t>10</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721280452"/>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3EADE-CC7F-AD35-6822-2804251018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9724EA-47C5-716B-318B-F3CA65FF55CD}"/>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FFD08948-C759-1A16-EBB1-020ABDAF648E}"/>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Develop a Proposed Draft Text document</a:t>
            </a:r>
          </a:p>
          <a:p>
            <a:pPr marL="883932" lvl="1" indent="-457200">
              <a:buFont typeface="Arial" panose="020B0604020202020204" pitchFamily="34" charset="0"/>
              <a:buChar char="•"/>
            </a:pPr>
            <a:r>
              <a:rPr lang="en-US" sz="2800" dirty="0"/>
              <a:t>Following the outline for the amendment as proposed</a:t>
            </a:r>
          </a:p>
          <a:p>
            <a:pPr marL="883932" lvl="1" indent="-457200">
              <a:buFont typeface="Arial" panose="020B0604020202020204" pitchFamily="34" charset="0"/>
              <a:buChar char="•"/>
            </a:pPr>
            <a:r>
              <a:rPr lang="en-US" sz="2800" dirty="0"/>
              <a:t>Develop and integrate text contributions for each are identified in the outline</a:t>
            </a:r>
          </a:p>
          <a:p>
            <a:pPr marL="883932" lvl="1" indent="-457200">
              <a:buFont typeface="Arial" panose="020B0604020202020204" pitchFamily="34" charset="0"/>
              <a:buChar char="•"/>
            </a:pPr>
            <a:r>
              <a:rPr lang="en-US" sz="2800" dirty="0"/>
              <a:t>Review and refine PDT contributions</a:t>
            </a:r>
          </a:p>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1F964372-96F5-36B6-D4F8-86224651F28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2371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C2B47B-8725-29DC-9503-1E5A31693C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F6A0E9-BEF9-D6D5-DD14-157769BF13EC}"/>
              </a:ext>
            </a:extLst>
          </p:cNvPr>
          <p:cNvSpPr>
            <a:spLocks noGrp="1"/>
          </p:cNvSpPr>
          <p:nvPr>
            <p:ph type="title"/>
          </p:nvPr>
        </p:nvSpPr>
        <p:spPr>
          <a:xfrm>
            <a:off x="731520" y="731520"/>
            <a:ext cx="8290560" cy="563880"/>
          </a:xfrm>
        </p:spPr>
        <p:txBody>
          <a:bodyPr/>
          <a:lstStyle/>
          <a:p>
            <a:r>
              <a:rPr lang="en-US" dirty="0"/>
              <a:t>Continue the Drafting Process</a:t>
            </a:r>
          </a:p>
        </p:txBody>
      </p:sp>
      <p:sp>
        <p:nvSpPr>
          <p:cNvPr id="3" name="Text Placeholder 2">
            <a:extLst>
              <a:ext uri="{FF2B5EF4-FFF2-40B4-BE49-F238E27FC236}">
                <a16:creationId xmlns:a16="http://schemas.microsoft.com/office/drawing/2014/main" id="{6AC7577C-8CD5-A082-2102-D0403BEDC9CC}"/>
              </a:ext>
            </a:extLst>
          </p:cNvPr>
          <p:cNvSpPr>
            <a:spLocks noGrp="1"/>
          </p:cNvSpPr>
          <p:nvPr>
            <p:ph type="body" sz="half" idx="1"/>
          </p:nvPr>
        </p:nvSpPr>
        <p:spPr>
          <a:xfrm>
            <a:off x="731520" y="1447801"/>
            <a:ext cx="8290560" cy="5459308"/>
          </a:xfrm>
        </p:spPr>
        <p:txBody>
          <a:bodyPr>
            <a:normAutofit/>
          </a:bodyPr>
          <a:lstStyle/>
          <a:p>
            <a:pPr marL="457200" indent="-457200">
              <a:buFont typeface="Arial" panose="020B0604020202020204" pitchFamily="34" charset="0"/>
              <a:buChar char="•"/>
            </a:pPr>
            <a:r>
              <a:rPr lang="en-US" sz="3200" dirty="0"/>
              <a:t>Upon reaching critical mass..</a:t>
            </a:r>
          </a:p>
          <a:p>
            <a:pPr marL="883932" lvl="1" indent="-457200">
              <a:buFont typeface="Arial" panose="020B0604020202020204" pitchFamily="34" charset="0"/>
              <a:buChar char="•"/>
            </a:pPr>
            <a:r>
              <a:rPr lang="en-US" sz="2800" dirty="0"/>
              <a:t>Submit PDT to TG for approval</a:t>
            </a:r>
          </a:p>
          <a:p>
            <a:pPr marL="883932" lvl="1" indent="-457200">
              <a:buFont typeface="Arial" panose="020B0604020202020204" pitchFamily="34" charset="0"/>
              <a:buChar char="•"/>
            </a:pPr>
            <a:r>
              <a:rPr lang="en-US" sz="2800" dirty="0"/>
              <a:t>Create draft amendment from PDT</a:t>
            </a:r>
          </a:p>
          <a:p>
            <a:pPr marL="883932" lvl="1" indent="-457200">
              <a:buFont typeface="Arial" panose="020B0604020202020204" pitchFamily="34" charset="0"/>
              <a:buChar char="•"/>
            </a:pPr>
            <a:r>
              <a:rPr lang="en-US" sz="2800" dirty="0"/>
              <a:t>Review and refine</a:t>
            </a:r>
          </a:p>
          <a:p>
            <a:pPr marL="883932" lvl="1" indent="-457200">
              <a:buFont typeface="Arial" panose="020B0604020202020204" pitchFamily="34" charset="0"/>
              <a:buChar char="•"/>
            </a:pPr>
            <a:r>
              <a:rPr lang="en-US" sz="2800" dirty="0"/>
              <a:t>Initiate WG letter ballot</a:t>
            </a:r>
          </a:p>
          <a:p>
            <a:pPr marL="1310662" lvl="2" indent="-457200">
              <a:buFont typeface="Arial" panose="020B0604020202020204" pitchFamily="34" charset="0"/>
              <a:buChar char="•"/>
            </a:pPr>
            <a:r>
              <a:rPr lang="en-US" sz="2400" dirty="0"/>
              <a:t>Comment collection</a:t>
            </a:r>
          </a:p>
          <a:p>
            <a:pPr marL="1310662" lvl="2" indent="-457200">
              <a:buFont typeface="Arial" panose="020B0604020202020204" pitchFamily="34" charset="0"/>
              <a:buChar char="•"/>
            </a:pPr>
            <a:r>
              <a:rPr lang="en-US" sz="2400" dirty="0"/>
              <a:t>Comment resolution</a:t>
            </a:r>
          </a:p>
          <a:p>
            <a:pPr marL="1310662" lvl="2" indent="-457200">
              <a:buFont typeface="Arial" panose="020B0604020202020204" pitchFamily="34" charset="0"/>
              <a:buChar char="•"/>
            </a:pPr>
            <a:r>
              <a:rPr lang="en-US" sz="2400" dirty="0"/>
              <a:t>Draft recirculation</a:t>
            </a:r>
          </a:p>
          <a:p>
            <a:pPr marL="883932" lvl="1" indent="-457200">
              <a:buFont typeface="Arial" panose="020B0604020202020204" pitchFamily="34" charset="0"/>
              <a:buChar char="•"/>
            </a:pPr>
            <a:r>
              <a:rPr lang="en-US" sz="2800" dirty="0"/>
              <a:t>Initiate SA ballot</a:t>
            </a:r>
          </a:p>
          <a:p>
            <a:pPr marL="1310662" lvl="2" indent="-457200">
              <a:buFont typeface="Arial" panose="020B0604020202020204" pitchFamily="34" charset="0"/>
              <a:buChar char="•"/>
            </a:pPr>
            <a:r>
              <a:rPr lang="en-US" sz="2400" dirty="0"/>
              <a:t>Repeat the same process as for WG letter ballot</a:t>
            </a:r>
          </a:p>
          <a:p>
            <a:pPr marL="883932" lvl="1" indent="-457200">
              <a:buFont typeface="Arial" panose="020B0604020202020204" pitchFamily="34" charset="0"/>
              <a:buChar char="•"/>
            </a:pPr>
            <a:endParaRPr lang="en-US" sz="2800" dirty="0"/>
          </a:p>
        </p:txBody>
      </p:sp>
      <p:sp>
        <p:nvSpPr>
          <p:cNvPr id="4" name="Slide Number Placeholder 3">
            <a:extLst>
              <a:ext uri="{FF2B5EF4-FFF2-40B4-BE49-F238E27FC236}">
                <a16:creationId xmlns:a16="http://schemas.microsoft.com/office/drawing/2014/main" id="{FB5FDB09-BBA1-AFC2-DE5F-2703845EA4E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10090723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13966</TotalTime>
  <Words>635</Words>
  <Application>Microsoft Office PowerPoint</Application>
  <PresentationFormat>Custom</PresentationFormat>
  <Paragraphs>179</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 Unicode MS</vt:lpstr>
      <vt:lpstr>Arial</vt:lpstr>
      <vt:lpstr>Calibri</vt:lpstr>
      <vt:lpstr>Courier New</vt:lpstr>
      <vt:lpstr>Times New Roman</vt:lpstr>
      <vt:lpstr>Wingdings</vt:lpstr>
      <vt:lpstr>Office Theme</vt:lpstr>
      <vt:lpstr>TG19.3a Meeting Slides and Agenda  September 2nd Interim Call </vt:lpstr>
      <vt:lpstr>Tg19.3a</vt:lpstr>
      <vt:lpstr>Project Overview</vt:lpstr>
      <vt:lpstr>TG Overview</vt:lpstr>
      <vt:lpstr>Agenda</vt:lpstr>
      <vt:lpstr>Agenda</vt:lpstr>
      <vt:lpstr>Next Steps</vt:lpstr>
      <vt:lpstr>Continue the Drafting Process</vt:lpstr>
      <vt:lpstr>Continue the Drafting Process</vt:lpstr>
      <vt:lpstr>September Interim Planning </vt:lpstr>
      <vt:lpstr>Proposed Schedule</vt:lpstr>
      <vt:lpstr>PDT Motion(s)</vt:lpstr>
      <vt:lpstr>Interim Webex Aug-Sept</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235</cp:revision>
  <cp:lastPrinted>2015-01-08T23:35:49Z</cp:lastPrinted>
  <dcterms:created xsi:type="dcterms:W3CDTF">2014-10-30T17:06:39Z</dcterms:created>
  <dcterms:modified xsi:type="dcterms:W3CDTF">2025-09-02T06:02:11Z</dcterms:modified>
</cp:coreProperties>
</file>