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6"/>
  </p:notesMasterIdLst>
  <p:handoutMasterIdLst>
    <p:handoutMasterId r:id="rId37"/>
  </p:handoutMasterIdLst>
  <p:sldIdLst>
    <p:sldId id="256" r:id="rId2"/>
    <p:sldId id="257" r:id="rId3"/>
    <p:sldId id="291" r:id="rId4"/>
    <p:sldId id="303" r:id="rId5"/>
    <p:sldId id="304" r:id="rId6"/>
    <p:sldId id="293" r:id="rId7"/>
    <p:sldId id="305" r:id="rId8"/>
    <p:sldId id="330" r:id="rId9"/>
    <p:sldId id="302" r:id="rId10"/>
    <p:sldId id="296" r:id="rId11"/>
    <p:sldId id="297" r:id="rId12"/>
    <p:sldId id="306" r:id="rId13"/>
    <p:sldId id="294" r:id="rId14"/>
    <p:sldId id="331" r:id="rId15"/>
    <p:sldId id="316" r:id="rId16"/>
    <p:sldId id="317" r:id="rId17"/>
    <p:sldId id="314" r:id="rId18"/>
    <p:sldId id="319" r:id="rId19"/>
    <p:sldId id="318" r:id="rId20"/>
    <p:sldId id="320" r:id="rId21"/>
    <p:sldId id="321" r:id="rId22"/>
    <p:sldId id="322" r:id="rId23"/>
    <p:sldId id="323" r:id="rId24"/>
    <p:sldId id="324" r:id="rId25"/>
    <p:sldId id="325" r:id="rId26"/>
    <p:sldId id="326" r:id="rId27"/>
    <p:sldId id="327" r:id="rId28"/>
    <p:sldId id="328" r:id="rId29"/>
    <p:sldId id="329" r:id="rId30"/>
    <p:sldId id="308" r:id="rId31"/>
    <p:sldId id="309" r:id="rId32"/>
    <p:sldId id="310" r:id="rId33"/>
    <p:sldId id="290" r:id="rId34"/>
    <p:sldId id="281" r:id="rId35"/>
  </p:sldIdLst>
  <p:sldSz cx="12192000" cy="6858000"/>
  <p:notesSz cx="6934200" cy="9280525"/>
  <p:defaultTex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F99FF"/>
    <a:srgbClr val="CC00CC"/>
    <a:srgbClr val="0000FF"/>
    <a:srgbClr val="CCFFFF"/>
    <a:srgbClr val="FFCCFF"/>
    <a:srgbClr val="FFFFCC"/>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p:cViewPr varScale="1">
        <p:scale>
          <a:sx n="93" d="100"/>
          <a:sy n="93" d="100"/>
        </p:scale>
        <p:origin x="1188" y="306"/>
      </p:cViewPr>
      <p:guideLst>
        <p:guide orient="horz" pos="2160"/>
        <p:guide pos="384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69" d="100"/>
          <a:sy n="69" d="100"/>
        </p:scale>
        <p:origin x="3276" y="6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3550"/>
          </a:xfrm>
          <a:prstGeom prst="rect">
            <a:avLst/>
          </a:prstGeom>
        </p:spPr>
        <p:txBody>
          <a:bodyPr vert="horz" lIns="91440" tIns="45720" rIns="91440" bIns="45720" rtlCol="0"/>
          <a:lstStyle>
            <a:lvl1pPr algn="l">
              <a:defRPr sz="1200"/>
            </a:lvl1pPr>
          </a:lstStyle>
          <a:p>
            <a:r>
              <a:rPr lang="en-US"/>
              <a:t>doc.: IEEE 802.19-25/0044r0</a:t>
            </a:r>
          </a:p>
        </p:txBody>
      </p:sp>
      <p:sp>
        <p:nvSpPr>
          <p:cNvPr id="3" name="Date Placeholder 2"/>
          <p:cNvSpPr>
            <a:spLocks noGrp="1"/>
          </p:cNvSpPr>
          <p:nvPr>
            <p:ph type="dt" sz="quarter" idx="1"/>
          </p:nvPr>
        </p:nvSpPr>
        <p:spPr>
          <a:xfrm>
            <a:off x="3927475" y="0"/>
            <a:ext cx="3005138" cy="463550"/>
          </a:xfrm>
          <a:prstGeom prst="rect">
            <a:avLst/>
          </a:prstGeom>
        </p:spPr>
        <p:txBody>
          <a:bodyPr vert="horz" lIns="91440" tIns="45720" rIns="91440" bIns="45720" rtlCol="0"/>
          <a:lstStyle>
            <a:lvl1pPr algn="r">
              <a:defRPr sz="1200"/>
            </a:lvl1pPr>
          </a:lstStyle>
          <a:p>
            <a:r>
              <a:rPr lang="en-US" altLang="ja-JP"/>
              <a:t>July 2025</a:t>
            </a:r>
            <a:endParaRPr lang="en-US"/>
          </a:p>
        </p:txBody>
      </p:sp>
      <p:sp>
        <p:nvSpPr>
          <p:cNvPr id="4" name="Footer Placeholder 3"/>
          <p:cNvSpPr>
            <a:spLocks noGrp="1"/>
          </p:cNvSpPr>
          <p:nvPr>
            <p:ph type="ftr" sz="quarter" idx="2"/>
          </p:nvPr>
        </p:nvSpPr>
        <p:spPr>
          <a:xfrm>
            <a:off x="0" y="8815388"/>
            <a:ext cx="3005138" cy="463550"/>
          </a:xfrm>
          <a:prstGeom prst="rect">
            <a:avLst/>
          </a:prstGeom>
        </p:spPr>
        <p:txBody>
          <a:bodyPr vert="horz" lIns="91440" tIns="45720" rIns="91440" bIns="45720" rtlCol="0" anchor="b"/>
          <a:lstStyle>
            <a:lvl1pPr algn="l">
              <a:defRPr sz="1200"/>
            </a:lvl1pPr>
          </a:lstStyle>
          <a:p>
            <a:r>
              <a:rPr lang="en-US"/>
              <a:t>Kazuto Yano, ATR</a:t>
            </a:r>
          </a:p>
        </p:txBody>
      </p:sp>
      <p:sp>
        <p:nvSpPr>
          <p:cNvPr id="5" name="Slide Number Placeholder 4"/>
          <p:cNvSpPr>
            <a:spLocks noGrp="1"/>
          </p:cNvSpPr>
          <p:nvPr>
            <p:ph type="sldNum" sz="quarter" idx="3"/>
          </p:nvPr>
        </p:nvSpPr>
        <p:spPr>
          <a:xfrm>
            <a:off x="3927475" y="8815388"/>
            <a:ext cx="3005138" cy="463550"/>
          </a:xfrm>
          <a:prstGeom prst="rect">
            <a:avLst/>
          </a:prstGeom>
        </p:spPr>
        <p:txBody>
          <a:bodyPr vert="horz" lIns="91440" tIns="45720" rIns="91440" bIns="45720" rtlCol="0" anchor="b"/>
          <a:lstStyle>
            <a:lvl1pPr algn="r">
              <a:defRPr sz="1200"/>
            </a:lvl1pPr>
          </a:lstStyle>
          <a:p>
            <a:fld id="{29996500-462A-4966-9632-4197CBF31A04}" type="slidenum">
              <a:rPr lang="en-US" smtClean="0"/>
              <a:pPr/>
              <a:t>‹#›</a:t>
            </a:fld>
            <a:endParaRPr lang="en-US"/>
          </a:p>
        </p:txBody>
      </p:sp>
    </p:spTree>
    <p:extLst>
      <p:ext uri="{BB962C8B-B14F-4D97-AF65-F5344CB8AC3E}">
        <p14:creationId xmlns:p14="http://schemas.microsoft.com/office/powerpoint/2010/main" val="40433744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934200" cy="9280525"/>
          </a:xfrm>
          <a:prstGeom prst="roundRect">
            <a:avLst>
              <a:gd name="adj" fmla="val 19"/>
            </a:avLst>
          </a:prstGeom>
          <a:solidFill>
            <a:srgbClr val="FFFFFF"/>
          </a:solidFill>
          <a:ln w="9525">
            <a:noFill/>
            <a:round/>
            <a:headEnd/>
            <a:tailEnd/>
          </a:ln>
          <a:effectLst/>
        </p:spPr>
        <p:txBody>
          <a:bodyPr wrap="none" anchor="ctr"/>
          <a:lstStyle/>
          <a:p>
            <a:endParaRPr lang="en-GB"/>
          </a:p>
        </p:txBody>
      </p:sp>
      <p:sp>
        <p:nvSpPr>
          <p:cNvPr id="2050" name="Rectangle 2"/>
          <p:cNvSpPr>
            <a:spLocks noGrp="1" noChangeArrowheads="1"/>
          </p:cNvSpPr>
          <p:nvPr>
            <p:ph type="hdr"/>
          </p:nvPr>
        </p:nvSpPr>
        <p:spPr bwMode="auto">
          <a:xfrm>
            <a:off x="5640388" y="96838"/>
            <a:ext cx="639762" cy="211137"/>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0000"/>
                </a:solidFill>
                <a:cs typeface="Arial Unicode MS" charset="0"/>
              </a:defRPr>
            </a:lvl1pPr>
          </a:lstStyle>
          <a:p>
            <a:r>
              <a:rPr lang="en-US"/>
              <a:t>doc.: IEEE 802.19-25/0044r0</a:t>
            </a:r>
          </a:p>
        </p:txBody>
      </p:sp>
      <p:sp>
        <p:nvSpPr>
          <p:cNvPr id="2051" name="Rectangle 3"/>
          <p:cNvSpPr>
            <a:spLocks noGrp="1" noChangeArrowheads="1"/>
          </p:cNvSpPr>
          <p:nvPr>
            <p:ph type="dt"/>
          </p:nvPr>
        </p:nvSpPr>
        <p:spPr bwMode="auto">
          <a:xfrm>
            <a:off x="654050" y="96838"/>
            <a:ext cx="825500" cy="211137"/>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0000"/>
                </a:solidFill>
                <a:cs typeface="Arial Unicode MS" charset="0"/>
              </a:defRPr>
            </a:lvl1pPr>
          </a:lstStyle>
          <a:p>
            <a:r>
              <a:rPr lang="en-US" altLang="ja-JP"/>
              <a:t>July 2025</a:t>
            </a:r>
            <a:endParaRPr lang="en-US"/>
          </a:p>
        </p:txBody>
      </p:sp>
      <p:sp>
        <p:nvSpPr>
          <p:cNvPr id="2052" name="Rectangle 4"/>
          <p:cNvSpPr>
            <a:spLocks noGrp="1" noRot="1" noChangeAspect="1" noChangeArrowheads="1"/>
          </p:cNvSpPr>
          <p:nvPr>
            <p:ph type="sldImg"/>
          </p:nvPr>
        </p:nvSpPr>
        <p:spPr bwMode="auto">
          <a:xfrm>
            <a:off x="385763" y="701675"/>
            <a:ext cx="6161087" cy="3467100"/>
          </a:xfrm>
          <a:prstGeom prst="rect">
            <a:avLst/>
          </a:prstGeom>
          <a:noFill/>
          <a:ln w="12600">
            <a:solidFill>
              <a:srgbClr val="000000"/>
            </a:solidFill>
            <a:miter lim="800000"/>
            <a:headEnd/>
            <a:tailEnd/>
          </a:ln>
          <a:effectLst/>
        </p:spPr>
      </p:sp>
      <p:sp>
        <p:nvSpPr>
          <p:cNvPr id="2053" name="Rectangle 5"/>
          <p:cNvSpPr>
            <a:spLocks noGrp="1" noChangeArrowheads="1"/>
          </p:cNvSpPr>
          <p:nvPr>
            <p:ph type="body"/>
          </p:nvPr>
        </p:nvSpPr>
        <p:spPr bwMode="auto">
          <a:xfrm>
            <a:off x="923925" y="4408488"/>
            <a:ext cx="5084763" cy="4175125"/>
          </a:xfrm>
          <a:prstGeom prst="rect">
            <a:avLst/>
          </a:prstGeom>
          <a:noFill/>
          <a:ln w="9525">
            <a:noFill/>
            <a:round/>
            <a:headEnd/>
            <a:tailEnd/>
          </a:ln>
          <a:effectLst/>
        </p:spPr>
        <p:txBody>
          <a:bodyPr vert="horz" wrap="square" lIns="93600" tIns="46080" rIns="93600" bIns="46080" numCol="1" anchor="t" anchorCtr="0" compatLnSpc="1">
            <a:prstTxWarp prst="textNoShape">
              <a:avLst/>
            </a:prstTxWarp>
          </a:bodyPr>
          <a:lstStyle/>
          <a:p>
            <a:pPr lvl="0"/>
            <a:endParaRPr lang="en-US"/>
          </a:p>
        </p:txBody>
      </p:sp>
      <p:sp>
        <p:nvSpPr>
          <p:cNvPr id="2054" name="Rectangle 6"/>
          <p:cNvSpPr>
            <a:spLocks noGrp="1" noChangeArrowheads="1"/>
          </p:cNvSpPr>
          <p:nvPr>
            <p:ph type="ftr"/>
          </p:nvPr>
        </p:nvSpPr>
        <p:spPr bwMode="auto">
          <a:xfrm>
            <a:off x="5357813" y="8985250"/>
            <a:ext cx="922337" cy="1809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1200">
                <a:solidFill>
                  <a:srgbClr val="000000"/>
                </a:solidFill>
                <a:cs typeface="Arial Unicode MS" charset="0"/>
              </a:defRPr>
            </a:lvl1pPr>
          </a:lstStyle>
          <a:p>
            <a:r>
              <a:rPr lang="en-US"/>
              <a:t>Kazuto Yano, ATR</a:t>
            </a:r>
          </a:p>
        </p:txBody>
      </p:sp>
      <p:sp>
        <p:nvSpPr>
          <p:cNvPr id="2055" name="Rectangle 7"/>
          <p:cNvSpPr>
            <a:spLocks noGrp="1" noChangeArrowheads="1"/>
          </p:cNvSpPr>
          <p:nvPr>
            <p:ph type="sldNum"/>
          </p:nvPr>
        </p:nvSpPr>
        <p:spPr bwMode="auto">
          <a:xfrm>
            <a:off x="3222625" y="8985250"/>
            <a:ext cx="511175" cy="36353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r>
              <a:rPr lang="en-US"/>
              <a:t>Page </a:t>
            </a:r>
            <a:fld id="{47A7FEEB-9CD2-43FE-843C-C5350BEACB45}" type="slidenum">
              <a:rPr lang="en-US"/>
              <a:pPr/>
              <a:t>‹#›</a:t>
            </a:fld>
            <a:endParaRPr lang="en-US"/>
          </a:p>
        </p:txBody>
      </p:sp>
      <p:sp>
        <p:nvSpPr>
          <p:cNvPr id="2056" name="Rectangle 8"/>
          <p:cNvSpPr>
            <a:spLocks noChangeArrowheads="1"/>
          </p:cNvSpPr>
          <p:nvPr/>
        </p:nvSpPr>
        <p:spPr bwMode="auto">
          <a:xfrm>
            <a:off x="722313" y="8985250"/>
            <a:ext cx="714375" cy="182563"/>
          </a:xfrm>
          <a:prstGeom prst="rect">
            <a:avLst/>
          </a:prstGeom>
          <a:noFill/>
          <a:ln w="9525">
            <a:noFill/>
            <a:round/>
            <a:headEnd/>
            <a:tailEnd/>
          </a:ln>
          <a:effectLst/>
        </p:spPr>
        <p:txBody>
          <a:bodyPr wrap="none" lIns="0" tIns="0" rIns="0" bIns="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a:solidFill>
                  <a:srgbClr val="000000"/>
                </a:solidFill>
              </a:rPr>
              <a:t>Submission</a:t>
            </a:r>
          </a:p>
        </p:txBody>
      </p:sp>
      <p:sp>
        <p:nvSpPr>
          <p:cNvPr id="2057" name="Line 9"/>
          <p:cNvSpPr>
            <a:spLocks noChangeShapeType="1"/>
          </p:cNvSpPr>
          <p:nvPr/>
        </p:nvSpPr>
        <p:spPr bwMode="auto">
          <a:xfrm>
            <a:off x="723900" y="8983663"/>
            <a:ext cx="5486400" cy="1587"/>
          </a:xfrm>
          <a:prstGeom prst="line">
            <a:avLst/>
          </a:prstGeom>
          <a:noFill/>
          <a:ln w="12600">
            <a:solidFill>
              <a:srgbClr val="000000"/>
            </a:solidFill>
            <a:miter lim="800000"/>
            <a:headEnd/>
            <a:tailEnd/>
          </a:ln>
          <a:effectLst/>
        </p:spPr>
        <p:txBody>
          <a:bodyPr/>
          <a:lstStyle/>
          <a:p>
            <a:endParaRPr lang="en-GB"/>
          </a:p>
        </p:txBody>
      </p:sp>
      <p:sp>
        <p:nvSpPr>
          <p:cNvPr id="2058" name="Line 10"/>
          <p:cNvSpPr>
            <a:spLocks noChangeShapeType="1"/>
          </p:cNvSpPr>
          <p:nvPr/>
        </p:nvSpPr>
        <p:spPr bwMode="auto">
          <a:xfrm>
            <a:off x="647700" y="296863"/>
            <a:ext cx="5638800" cy="1587"/>
          </a:xfrm>
          <a:prstGeom prst="line">
            <a:avLst/>
          </a:prstGeom>
          <a:noFill/>
          <a:ln w="12600">
            <a:solidFill>
              <a:srgbClr val="000000"/>
            </a:solidFill>
            <a:miter lim="800000"/>
            <a:headEnd/>
            <a:tailEnd/>
          </a:ln>
          <a:effectLst/>
        </p:spPr>
        <p:txBody>
          <a:bodyPr/>
          <a:lstStyle/>
          <a:p>
            <a:endParaRPr lang="en-GB"/>
          </a:p>
        </p:txBody>
      </p:sp>
    </p:spTree>
    <p:extLst>
      <p:ext uri="{BB962C8B-B14F-4D97-AF65-F5344CB8AC3E}">
        <p14:creationId xmlns:p14="http://schemas.microsoft.com/office/powerpoint/2010/main" val="640659187"/>
      </p:ext>
    </p:extLst>
  </p:cSld>
  <p:clrMap bg1="lt1" tx1="dk1" bg2="lt2" tx2="dk2" accent1="accent1" accent2="accent2" accent3="accent3" accent4="accent4" accent5="accent5" accent6="accent6" hlink="hlink" folHlink="folHlink"/>
  <p:hf/>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802.19-25/0044r0</a:t>
            </a:r>
          </a:p>
        </p:txBody>
      </p:sp>
      <p:sp>
        <p:nvSpPr>
          <p:cNvPr id="5" name="Rectangle 3"/>
          <p:cNvSpPr>
            <a:spLocks noGrp="1" noChangeArrowheads="1"/>
          </p:cNvSpPr>
          <p:nvPr>
            <p:ph type="dt"/>
          </p:nvPr>
        </p:nvSpPr>
        <p:spPr>
          <a:ln/>
        </p:spPr>
        <p:txBody>
          <a:bodyPr/>
          <a:lstStyle/>
          <a:p>
            <a:r>
              <a:rPr lang="en-US" altLang="ja-JP"/>
              <a:t>July 2025</a:t>
            </a:r>
            <a:endParaRPr lang="en-US"/>
          </a:p>
        </p:txBody>
      </p:sp>
      <p:sp>
        <p:nvSpPr>
          <p:cNvPr id="6" name="Rectangle 6"/>
          <p:cNvSpPr>
            <a:spLocks noGrp="1" noChangeArrowheads="1"/>
          </p:cNvSpPr>
          <p:nvPr>
            <p:ph type="ftr"/>
          </p:nvPr>
        </p:nvSpPr>
        <p:spPr>
          <a:ln/>
        </p:spPr>
        <p:txBody>
          <a:bodyPr/>
          <a:lstStyle/>
          <a:p>
            <a:r>
              <a:rPr lang="en-US"/>
              <a:t>Kazuto Yano, ATR</a:t>
            </a:r>
          </a:p>
        </p:txBody>
      </p:sp>
      <p:sp>
        <p:nvSpPr>
          <p:cNvPr id="7" name="Rectangle 7"/>
          <p:cNvSpPr>
            <a:spLocks noGrp="1" noChangeArrowheads="1"/>
          </p:cNvSpPr>
          <p:nvPr>
            <p:ph type="sldNum"/>
          </p:nvPr>
        </p:nvSpPr>
        <p:spPr>
          <a:ln/>
        </p:spPr>
        <p:txBody>
          <a:bodyPr/>
          <a:lstStyle/>
          <a:p>
            <a:r>
              <a:rPr lang="en-US"/>
              <a:t>Page </a:t>
            </a:r>
            <a:fld id="{465D53FD-DB5F-4815-BF01-6488A8FBD189}" type="slidenum">
              <a:rPr lang="en-US"/>
              <a:pPr/>
              <a:t>1</a:t>
            </a:fld>
            <a:endParaRPr lang="en-US"/>
          </a:p>
        </p:txBody>
      </p:sp>
      <p:sp>
        <p:nvSpPr>
          <p:cNvPr id="12289" name="Text Box 1"/>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a:p>
        </p:txBody>
      </p:sp>
      <p:sp>
        <p:nvSpPr>
          <p:cNvPr id="12290" name="Rectangle 2"/>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277044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6117B323-0A4F-E2FE-15D8-E3F349EE6A8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3507251-B2FB-B565-CA51-CBFA15229056}"/>
              </a:ext>
            </a:extLst>
          </p:cNvPr>
          <p:cNvSpPr>
            <a:spLocks noGrp="1" noChangeArrowheads="1"/>
          </p:cNvSpPr>
          <p:nvPr>
            <p:ph type="hdr"/>
          </p:nvPr>
        </p:nvSpPr>
        <p:spPr>
          <a:ln/>
        </p:spPr>
        <p:txBody>
          <a:bodyPr/>
          <a:lstStyle/>
          <a:p>
            <a:r>
              <a:rPr lang="en-US"/>
              <a:t>doc.: IEEE 802.19-25/0044r0</a:t>
            </a:r>
            <a:endParaRPr lang="en-US" dirty="0"/>
          </a:p>
        </p:txBody>
      </p:sp>
      <p:sp>
        <p:nvSpPr>
          <p:cNvPr id="5" name="Rectangle 3">
            <a:extLst>
              <a:ext uri="{FF2B5EF4-FFF2-40B4-BE49-F238E27FC236}">
                <a16:creationId xmlns:a16="http://schemas.microsoft.com/office/drawing/2014/main" id="{F079ADEC-EED1-A12D-7568-260378652F9F}"/>
              </a:ext>
            </a:extLst>
          </p:cNvPr>
          <p:cNvSpPr>
            <a:spLocks noGrp="1" noChangeArrowheads="1"/>
          </p:cNvSpPr>
          <p:nvPr>
            <p:ph type="dt"/>
          </p:nvPr>
        </p:nvSpPr>
        <p:spPr>
          <a:ln/>
        </p:spPr>
        <p:txBody>
          <a:bodyPr/>
          <a:lstStyle/>
          <a:p>
            <a:r>
              <a:rPr lang="en-US" altLang="ja-JP"/>
              <a:t>July 2025</a:t>
            </a:r>
            <a:endParaRPr lang="en-US" dirty="0"/>
          </a:p>
        </p:txBody>
      </p:sp>
      <p:sp>
        <p:nvSpPr>
          <p:cNvPr id="6" name="Rectangle 6">
            <a:extLst>
              <a:ext uri="{FF2B5EF4-FFF2-40B4-BE49-F238E27FC236}">
                <a16:creationId xmlns:a16="http://schemas.microsoft.com/office/drawing/2014/main" id="{4C1A47C5-DC95-1B73-37B0-95D815A5DB10}"/>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6D160B44-3BA9-45B7-E7B6-FE95FFFE271A}"/>
              </a:ext>
            </a:extLst>
          </p:cNvPr>
          <p:cNvSpPr>
            <a:spLocks noGrp="1" noChangeArrowheads="1"/>
          </p:cNvSpPr>
          <p:nvPr>
            <p:ph type="sldNum"/>
          </p:nvPr>
        </p:nvSpPr>
        <p:spPr>
          <a:ln/>
        </p:spPr>
        <p:txBody>
          <a:bodyPr/>
          <a:lstStyle/>
          <a:p>
            <a:r>
              <a:rPr lang="en-US" dirty="0"/>
              <a:t>Page </a:t>
            </a:r>
            <a:fld id="{CA5AFF69-4AEE-4693-9CD6-98E2EBC076EC}" type="slidenum">
              <a:rPr lang="en-US"/>
              <a:pPr/>
              <a:t>10</a:t>
            </a:fld>
            <a:endParaRPr lang="en-US" dirty="0"/>
          </a:p>
        </p:txBody>
      </p:sp>
      <p:sp>
        <p:nvSpPr>
          <p:cNvPr id="13313" name="Text Box 1">
            <a:extLst>
              <a:ext uri="{FF2B5EF4-FFF2-40B4-BE49-F238E27FC236}">
                <a16:creationId xmlns:a16="http://schemas.microsoft.com/office/drawing/2014/main" id="{AF0045C8-DB1E-BBF4-71AB-1BB37497FE78}"/>
              </a:ext>
            </a:extLst>
          </p:cNvPr>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dirty="0"/>
          </a:p>
        </p:txBody>
      </p:sp>
      <p:sp>
        <p:nvSpPr>
          <p:cNvPr id="13314" name="Rectangle 2">
            <a:extLst>
              <a:ext uri="{FF2B5EF4-FFF2-40B4-BE49-F238E27FC236}">
                <a16:creationId xmlns:a16="http://schemas.microsoft.com/office/drawing/2014/main" id="{8AD13870-0AA0-702D-DA89-BBFB017DD1D2}"/>
              </a:ext>
            </a:extLst>
          </p:cNvPr>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2924678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DF85AF68-B7CF-2515-3432-02FD4CB7DE5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73E0EA0-7BBD-D186-FBA9-0CD28508D0AF}"/>
              </a:ext>
            </a:extLst>
          </p:cNvPr>
          <p:cNvSpPr>
            <a:spLocks noGrp="1" noChangeArrowheads="1"/>
          </p:cNvSpPr>
          <p:nvPr>
            <p:ph type="hdr"/>
          </p:nvPr>
        </p:nvSpPr>
        <p:spPr>
          <a:ln/>
        </p:spPr>
        <p:txBody>
          <a:bodyPr/>
          <a:lstStyle/>
          <a:p>
            <a:r>
              <a:rPr lang="en-US"/>
              <a:t>doc.: IEEE 802.19-25/0044r0</a:t>
            </a:r>
            <a:endParaRPr lang="en-US" dirty="0"/>
          </a:p>
        </p:txBody>
      </p:sp>
      <p:sp>
        <p:nvSpPr>
          <p:cNvPr id="5" name="Rectangle 3">
            <a:extLst>
              <a:ext uri="{FF2B5EF4-FFF2-40B4-BE49-F238E27FC236}">
                <a16:creationId xmlns:a16="http://schemas.microsoft.com/office/drawing/2014/main" id="{6D1BBA7C-7898-2A8D-807A-AF3A9B1FD419}"/>
              </a:ext>
            </a:extLst>
          </p:cNvPr>
          <p:cNvSpPr>
            <a:spLocks noGrp="1" noChangeArrowheads="1"/>
          </p:cNvSpPr>
          <p:nvPr>
            <p:ph type="dt"/>
          </p:nvPr>
        </p:nvSpPr>
        <p:spPr>
          <a:ln/>
        </p:spPr>
        <p:txBody>
          <a:bodyPr/>
          <a:lstStyle/>
          <a:p>
            <a:r>
              <a:rPr lang="en-US" altLang="ja-JP"/>
              <a:t>July 2025</a:t>
            </a:r>
            <a:endParaRPr lang="en-US" dirty="0"/>
          </a:p>
        </p:txBody>
      </p:sp>
      <p:sp>
        <p:nvSpPr>
          <p:cNvPr id="6" name="Rectangle 6">
            <a:extLst>
              <a:ext uri="{FF2B5EF4-FFF2-40B4-BE49-F238E27FC236}">
                <a16:creationId xmlns:a16="http://schemas.microsoft.com/office/drawing/2014/main" id="{51567779-D89B-8AAF-69D0-14322BBEC498}"/>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C5BE1D40-8F7F-4E6E-2634-CC643250F53F}"/>
              </a:ext>
            </a:extLst>
          </p:cNvPr>
          <p:cNvSpPr>
            <a:spLocks noGrp="1" noChangeArrowheads="1"/>
          </p:cNvSpPr>
          <p:nvPr>
            <p:ph type="sldNum"/>
          </p:nvPr>
        </p:nvSpPr>
        <p:spPr>
          <a:ln/>
        </p:spPr>
        <p:txBody>
          <a:bodyPr/>
          <a:lstStyle/>
          <a:p>
            <a:r>
              <a:rPr lang="en-US" dirty="0"/>
              <a:t>Page </a:t>
            </a:r>
            <a:fld id="{CA5AFF69-4AEE-4693-9CD6-98E2EBC076EC}" type="slidenum">
              <a:rPr lang="en-US"/>
              <a:pPr/>
              <a:t>11</a:t>
            </a:fld>
            <a:endParaRPr lang="en-US" dirty="0"/>
          </a:p>
        </p:txBody>
      </p:sp>
      <p:sp>
        <p:nvSpPr>
          <p:cNvPr id="13313" name="Text Box 1">
            <a:extLst>
              <a:ext uri="{FF2B5EF4-FFF2-40B4-BE49-F238E27FC236}">
                <a16:creationId xmlns:a16="http://schemas.microsoft.com/office/drawing/2014/main" id="{22653890-C421-9237-CD7F-EF401B932E96}"/>
              </a:ext>
            </a:extLst>
          </p:cNvPr>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dirty="0"/>
          </a:p>
        </p:txBody>
      </p:sp>
      <p:sp>
        <p:nvSpPr>
          <p:cNvPr id="13314" name="Rectangle 2">
            <a:extLst>
              <a:ext uri="{FF2B5EF4-FFF2-40B4-BE49-F238E27FC236}">
                <a16:creationId xmlns:a16="http://schemas.microsoft.com/office/drawing/2014/main" id="{6E5EC10A-199C-E95A-C5EA-45F6848ABB10}"/>
              </a:ext>
            </a:extLst>
          </p:cNvPr>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68485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4BE1B2E9-7625-AF3F-DAE7-06B282BD792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2331367-74AB-D018-C1CB-0679EB511F1E}"/>
              </a:ext>
            </a:extLst>
          </p:cNvPr>
          <p:cNvSpPr>
            <a:spLocks noGrp="1" noChangeArrowheads="1"/>
          </p:cNvSpPr>
          <p:nvPr>
            <p:ph type="hdr"/>
          </p:nvPr>
        </p:nvSpPr>
        <p:spPr>
          <a:ln/>
        </p:spPr>
        <p:txBody>
          <a:bodyPr/>
          <a:lstStyle/>
          <a:p>
            <a:r>
              <a:rPr lang="en-US"/>
              <a:t>doc.: IEEE 802.19-25/0044r0</a:t>
            </a:r>
            <a:endParaRPr lang="en-US" dirty="0"/>
          </a:p>
        </p:txBody>
      </p:sp>
      <p:sp>
        <p:nvSpPr>
          <p:cNvPr id="5" name="Rectangle 3">
            <a:extLst>
              <a:ext uri="{FF2B5EF4-FFF2-40B4-BE49-F238E27FC236}">
                <a16:creationId xmlns:a16="http://schemas.microsoft.com/office/drawing/2014/main" id="{2B40E8AE-A6D7-C1AD-8317-148F9FFD2303}"/>
              </a:ext>
            </a:extLst>
          </p:cNvPr>
          <p:cNvSpPr>
            <a:spLocks noGrp="1" noChangeArrowheads="1"/>
          </p:cNvSpPr>
          <p:nvPr>
            <p:ph type="dt"/>
          </p:nvPr>
        </p:nvSpPr>
        <p:spPr>
          <a:ln/>
        </p:spPr>
        <p:txBody>
          <a:bodyPr/>
          <a:lstStyle/>
          <a:p>
            <a:r>
              <a:rPr lang="en-US" altLang="ja-JP"/>
              <a:t>July 2025</a:t>
            </a:r>
            <a:endParaRPr lang="en-US" dirty="0"/>
          </a:p>
        </p:txBody>
      </p:sp>
      <p:sp>
        <p:nvSpPr>
          <p:cNvPr id="6" name="Rectangle 6">
            <a:extLst>
              <a:ext uri="{FF2B5EF4-FFF2-40B4-BE49-F238E27FC236}">
                <a16:creationId xmlns:a16="http://schemas.microsoft.com/office/drawing/2014/main" id="{EBFFBDC1-83D0-4FFE-5F20-13B7AAF0AFAD}"/>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1B75FBD4-0E9A-01BE-EB87-ABA2AE2AA6B2}"/>
              </a:ext>
            </a:extLst>
          </p:cNvPr>
          <p:cNvSpPr>
            <a:spLocks noGrp="1" noChangeArrowheads="1"/>
          </p:cNvSpPr>
          <p:nvPr>
            <p:ph type="sldNum"/>
          </p:nvPr>
        </p:nvSpPr>
        <p:spPr>
          <a:ln/>
        </p:spPr>
        <p:txBody>
          <a:bodyPr/>
          <a:lstStyle/>
          <a:p>
            <a:r>
              <a:rPr lang="en-US" dirty="0"/>
              <a:t>Page </a:t>
            </a:r>
            <a:fld id="{CA5AFF69-4AEE-4693-9CD6-98E2EBC076EC}" type="slidenum">
              <a:rPr lang="en-US"/>
              <a:pPr/>
              <a:t>12</a:t>
            </a:fld>
            <a:endParaRPr lang="en-US" dirty="0"/>
          </a:p>
        </p:txBody>
      </p:sp>
      <p:sp>
        <p:nvSpPr>
          <p:cNvPr id="13313" name="Text Box 1">
            <a:extLst>
              <a:ext uri="{FF2B5EF4-FFF2-40B4-BE49-F238E27FC236}">
                <a16:creationId xmlns:a16="http://schemas.microsoft.com/office/drawing/2014/main" id="{AA18A12D-45EE-DCE4-7135-BA8A2A2B16DC}"/>
              </a:ext>
            </a:extLst>
          </p:cNvPr>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dirty="0"/>
          </a:p>
        </p:txBody>
      </p:sp>
      <p:sp>
        <p:nvSpPr>
          <p:cNvPr id="13314" name="Rectangle 2">
            <a:extLst>
              <a:ext uri="{FF2B5EF4-FFF2-40B4-BE49-F238E27FC236}">
                <a16:creationId xmlns:a16="http://schemas.microsoft.com/office/drawing/2014/main" id="{9340430E-7752-E0AF-029E-718F341E8F51}"/>
              </a:ext>
            </a:extLst>
          </p:cNvPr>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642924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50D0D952-AA99-6272-A411-861C6D12362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F72708D-243D-5EE9-56A4-6D81F1268C69}"/>
              </a:ext>
            </a:extLst>
          </p:cNvPr>
          <p:cNvSpPr>
            <a:spLocks noGrp="1" noChangeArrowheads="1"/>
          </p:cNvSpPr>
          <p:nvPr>
            <p:ph type="hdr"/>
          </p:nvPr>
        </p:nvSpPr>
        <p:spPr>
          <a:ln/>
        </p:spPr>
        <p:txBody>
          <a:bodyPr/>
          <a:lstStyle/>
          <a:p>
            <a:r>
              <a:rPr lang="en-US"/>
              <a:t>doc.: IEEE 802.19-25/0044r0</a:t>
            </a:r>
            <a:endParaRPr lang="en-US" dirty="0"/>
          </a:p>
        </p:txBody>
      </p:sp>
      <p:sp>
        <p:nvSpPr>
          <p:cNvPr id="5" name="Rectangle 3">
            <a:extLst>
              <a:ext uri="{FF2B5EF4-FFF2-40B4-BE49-F238E27FC236}">
                <a16:creationId xmlns:a16="http://schemas.microsoft.com/office/drawing/2014/main" id="{A78A73E2-09B8-BFA3-CE44-A48EDA40F9BD}"/>
              </a:ext>
            </a:extLst>
          </p:cNvPr>
          <p:cNvSpPr>
            <a:spLocks noGrp="1" noChangeArrowheads="1"/>
          </p:cNvSpPr>
          <p:nvPr>
            <p:ph type="dt"/>
          </p:nvPr>
        </p:nvSpPr>
        <p:spPr>
          <a:ln/>
        </p:spPr>
        <p:txBody>
          <a:bodyPr/>
          <a:lstStyle/>
          <a:p>
            <a:r>
              <a:rPr lang="en-US" altLang="ja-JP"/>
              <a:t>July 2025</a:t>
            </a:r>
            <a:endParaRPr lang="en-US" dirty="0"/>
          </a:p>
        </p:txBody>
      </p:sp>
      <p:sp>
        <p:nvSpPr>
          <p:cNvPr id="6" name="Rectangle 6">
            <a:extLst>
              <a:ext uri="{FF2B5EF4-FFF2-40B4-BE49-F238E27FC236}">
                <a16:creationId xmlns:a16="http://schemas.microsoft.com/office/drawing/2014/main" id="{E323F754-05FE-FEAE-B6DF-7C9A387D9EF6}"/>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82B9A9B3-71FC-B7FD-0CEE-8BFFEA63621F}"/>
              </a:ext>
            </a:extLst>
          </p:cNvPr>
          <p:cNvSpPr>
            <a:spLocks noGrp="1" noChangeArrowheads="1"/>
          </p:cNvSpPr>
          <p:nvPr>
            <p:ph type="sldNum"/>
          </p:nvPr>
        </p:nvSpPr>
        <p:spPr>
          <a:ln/>
        </p:spPr>
        <p:txBody>
          <a:bodyPr/>
          <a:lstStyle/>
          <a:p>
            <a:r>
              <a:rPr lang="en-US" dirty="0"/>
              <a:t>Page </a:t>
            </a:r>
            <a:fld id="{CA5AFF69-4AEE-4693-9CD6-98E2EBC076EC}" type="slidenum">
              <a:rPr lang="en-US"/>
              <a:pPr/>
              <a:t>13</a:t>
            </a:fld>
            <a:endParaRPr lang="en-US" dirty="0"/>
          </a:p>
        </p:txBody>
      </p:sp>
      <p:sp>
        <p:nvSpPr>
          <p:cNvPr id="13313" name="Text Box 1">
            <a:extLst>
              <a:ext uri="{FF2B5EF4-FFF2-40B4-BE49-F238E27FC236}">
                <a16:creationId xmlns:a16="http://schemas.microsoft.com/office/drawing/2014/main" id="{E7C2B74A-7D62-F160-3894-36B828CA280A}"/>
              </a:ext>
            </a:extLst>
          </p:cNvPr>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dirty="0"/>
          </a:p>
        </p:txBody>
      </p:sp>
      <p:sp>
        <p:nvSpPr>
          <p:cNvPr id="13314" name="Rectangle 2">
            <a:extLst>
              <a:ext uri="{FF2B5EF4-FFF2-40B4-BE49-F238E27FC236}">
                <a16:creationId xmlns:a16="http://schemas.microsoft.com/office/drawing/2014/main" id="{402B52A8-3808-7906-F8C6-D9EECADE404D}"/>
              </a:ext>
            </a:extLst>
          </p:cNvPr>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2338752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AE3A7EBF-A83C-EED3-5C6C-0C0C884215C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4019B84-A0E3-3137-50C7-36525ECC4845}"/>
              </a:ext>
            </a:extLst>
          </p:cNvPr>
          <p:cNvSpPr>
            <a:spLocks noGrp="1" noChangeArrowheads="1"/>
          </p:cNvSpPr>
          <p:nvPr>
            <p:ph type="hdr"/>
          </p:nvPr>
        </p:nvSpPr>
        <p:spPr>
          <a:ln/>
        </p:spPr>
        <p:txBody>
          <a:bodyPr/>
          <a:lstStyle/>
          <a:p>
            <a:r>
              <a:rPr lang="en-US"/>
              <a:t>doc.: IEEE 802.19-25/0044r0</a:t>
            </a:r>
            <a:endParaRPr lang="en-US" dirty="0"/>
          </a:p>
        </p:txBody>
      </p:sp>
      <p:sp>
        <p:nvSpPr>
          <p:cNvPr id="5" name="Rectangle 3">
            <a:extLst>
              <a:ext uri="{FF2B5EF4-FFF2-40B4-BE49-F238E27FC236}">
                <a16:creationId xmlns:a16="http://schemas.microsoft.com/office/drawing/2014/main" id="{A65CAA05-0228-2C77-212D-2733200CF84D}"/>
              </a:ext>
            </a:extLst>
          </p:cNvPr>
          <p:cNvSpPr>
            <a:spLocks noGrp="1" noChangeArrowheads="1"/>
          </p:cNvSpPr>
          <p:nvPr>
            <p:ph type="dt"/>
          </p:nvPr>
        </p:nvSpPr>
        <p:spPr>
          <a:ln/>
        </p:spPr>
        <p:txBody>
          <a:bodyPr/>
          <a:lstStyle/>
          <a:p>
            <a:r>
              <a:rPr lang="en-US" altLang="ja-JP"/>
              <a:t>July 2025</a:t>
            </a:r>
            <a:endParaRPr lang="en-US" dirty="0"/>
          </a:p>
        </p:txBody>
      </p:sp>
      <p:sp>
        <p:nvSpPr>
          <p:cNvPr id="6" name="Rectangle 6">
            <a:extLst>
              <a:ext uri="{FF2B5EF4-FFF2-40B4-BE49-F238E27FC236}">
                <a16:creationId xmlns:a16="http://schemas.microsoft.com/office/drawing/2014/main" id="{26B2CEC4-F40E-716F-F2C3-062FF48EA901}"/>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77A40D50-20E9-7BE9-DFCC-FF0CBF9F4DDE}"/>
              </a:ext>
            </a:extLst>
          </p:cNvPr>
          <p:cNvSpPr>
            <a:spLocks noGrp="1" noChangeArrowheads="1"/>
          </p:cNvSpPr>
          <p:nvPr>
            <p:ph type="sldNum"/>
          </p:nvPr>
        </p:nvSpPr>
        <p:spPr>
          <a:ln/>
        </p:spPr>
        <p:txBody>
          <a:bodyPr/>
          <a:lstStyle/>
          <a:p>
            <a:r>
              <a:rPr lang="en-US" dirty="0"/>
              <a:t>Page </a:t>
            </a:r>
            <a:fld id="{CA5AFF69-4AEE-4693-9CD6-98E2EBC076EC}" type="slidenum">
              <a:rPr lang="en-US"/>
              <a:pPr/>
              <a:t>14</a:t>
            </a:fld>
            <a:endParaRPr lang="en-US" dirty="0"/>
          </a:p>
        </p:txBody>
      </p:sp>
      <p:sp>
        <p:nvSpPr>
          <p:cNvPr id="13313" name="Text Box 1">
            <a:extLst>
              <a:ext uri="{FF2B5EF4-FFF2-40B4-BE49-F238E27FC236}">
                <a16:creationId xmlns:a16="http://schemas.microsoft.com/office/drawing/2014/main" id="{FF48F1F4-20DC-F79B-F583-11104FA7FD1F}"/>
              </a:ext>
            </a:extLst>
          </p:cNvPr>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dirty="0"/>
          </a:p>
        </p:txBody>
      </p:sp>
      <p:sp>
        <p:nvSpPr>
          <p:cNvPr id="13314" name="Rectangle 2">
            <a:extLst>
              <a:ext uri="{FF2B5EF4-FFF2-40B4-BE49-F238E27FC236}">
                <a16:creationId xmlns:a16="http://schemas.microsoft.com/office/drawing/2014/main" id="{F7AC5C83-7F80-4543-444F-350B5A53907A}"/>
              </a:ext>
            </a:extLst>
          </p:cNvPr>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2807195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502719D7-8674-2D83-0042-1E02BF3A538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E4B6CD8-E063-49E3-8B38-58EBF0C595D1}"/>
              </a:ext>
            </a:extLst>
          </p:cNvPr>
          <p:cNvSpPr>
            <a:spLocks noGrp="1" noChangeArrowheads="1"/>
          </p:cNvSpPr>
          <p:nvPr>
            <p:ph type="hdr"/>
          </p:nvPr>
        </p:nvSpPr>
        <p:spPr>
          <a:ln/>
        </p:spPr>
        <p:txBody>
          <a:bodyPr/>
          <a:lstStyle/>
          <a:p>
            <a:r>
              <a:rPr lang="en-US"/>
              <a:t>doc.: IEEE 802.19-25/0044r0</a:t>
            </a:r>
            <a:endParaRPr lang="en-US" dirty="0"/>
          </a:p>
        </p:txBody>
      </p:sp>
      <p:sp>
        <p:nvSpPr>
          <p:cNvPr id="5" name="Rectangle 3">
            <a:extLst>
              <a:ext uri="{FF2B5EF4-FFF2-40B4-BE49-F238E27FC236}">
                <a16:creationId xmlns:a16="http://schemas.microsoft.com/office/drawing/2014/main" id="{9FA854FA-5466-3519-5958-C0DFA4067DD6}"/>
              </a:ext>
            </a:extLst>
          </p:cNvPr>
          <p:cNvSpPr>
            <a:spLocks noGrp="1" noChangeArrowheads="1"/>
          </p:cNvSpPr>
          <p:nvPr>
            <p:ph type="dt"/>
          </p:nvPr>
        </p:nvSpPr>
        <p:spPr>
          <a:ln/>
        </p:spPr>
        <p:txBody>
          <a:bodyPr/>
          <a:lstStyle/>
          <a:p>
            <a:r>
              <a:rPr lang="en-US" altLang="ja-JP"/>
              <a:t>July 2025</a:t>
            </a:r>
            <a:endParaRPr lang="en-US" dirty="0"/>
          </a:p>
        </p:txBody>
      </p:sp>
      <p:sp>
        <p:nvSpPr>
          <p:cNvPr id="6" name="Rectangle 6">
            <a:extLst>
              <a:ext uri="{FF2B5EF4-FFF2-40B4-BE49-F238E27FC236}">
                <a16:creationId xmlns:a16="http://schemas.microsoft.com/office/drawing/2014/main" id="{8AD903F2-983D-7B35-C2E6-235B94EFE619}"/>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35990099-FC9E-8D96-884A-903E9C6DAD9E}"/>
              </a:ext>
            </a:extLst>
          </p:cNvPr>
          <p:cNvSpPr>
            <a:spLocks noGrp="1" noChangeArrowheads="1"/>
          </p:cNvSpPr>
          <p:nvPr>
            <p:ph type="sldNum"/>
          </p:nvPr>
        </p:nvSpPr>
        <p:spPr>
          <a:ln/>
        </p:spPr>
        <p:txBody>
          <a:bodyPr/>
          <a:lstStyle/>
          <a:p>
            <a:r>
              <a:rPr lang="en-US" dirty="0"/>
              <a:t>Page </a:t>
            </a:r>
            <a:fld id="{CA5AFF69-4AEE-4693-9CD6-98E2EBC076EC}" type="slidenum">
              <a:rPr lang="en-US"/>
              <a:pPr/>
              <a:t>15</a:t>
            </a:fld>
            <a:endParaRPr lang="en-US" dirty="0"/>
          </a:p>
        </p:txBody>
      </p:sp>
      <p:sp>
        <p:nvSpPr>
          <p:cNvPr id="13313" name="Text Box 1">
            <a:extLst>
              <a:ext uri="{FF2B5EF4-FFF2-40B4-BE49-F238E27FC236}">
                <a16:creationId xmlns:a16="http://schemas.microsoft.com/office/drawing/2014/main" id="{DC828F40-8D0D-8729-213B-0717D4D3A1CC}"/>
              </a:ext>
            </a:extLst>
          </p:cNvPr>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dirty="0"/>
          </a:p>
        </p:txBody>
      </p:sp>
      <p:sp>
        <p:nvSpPr>
          <p:cNvPr id="13314" name="Rectangle 2">
            <a:extLst>
              <a:ext uri="{FF2B5EF4-FFF2-40B4-BE49-F238E27FC236}">
                <a16:creationId xmlns:a16="http://schemas.microsoft.com/office/drawing/2014/main" id="{6E86A114-8235-04F0-998B-30647D9769D8}"/>
              </a:ext>
            </a:extLst>
          </p:cNvPr>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1199809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4F5ECF9E-6CEF-E1D2-CFEC-33198417B7F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1843F9A-E4CB-B3D0-6665-E6B4F7C17E9F}"/>
              </a:ext>
            </a:extLst>
          </p:cNvPr>
          <p:cNvSpPr>
            <a:spLocks noGrp="1" noChangeArrowheads="1"/>
          </p:cNvSpPr>
          <p:nvPr>
            <p:ph type="hdr"/>
          </p:nvPr>
        </p:nvSpPr>
        <p:spPr>
          <a:ln/>
        </p:spPr>
        <p:txBody>
          <a:bodyPr/>
          <a:lstStyle/>
          <a:p>
            <a:r>
              <a:rPr lang="en-US"/>
              <a:t>doc.: IEEE 802.19-25/0044r0</a:t>
            </a:r>
            <a:endParaRPr lang="en-US" dirty="0"/>
          </a:p>
        </p:txBody>
      </p:sp>
      <p:sp>
        <p:nvSpPr>
          <p:cNvPr id="5" name="Rectangle 3">
            <a:extLst>
              <a:ext uri="{FF2B5EF4-FFF2-40B4-BE49-F238E27FC236}">
                <a16:creationId xmlns:a16="http://schemas.microsoft.com/office/drawing/2014/main" id="{86D3DE0A-01E9-37DE-E6C6-C47036EA6A8B}"/>
              </a:ext>
            </a:extLst>
          </p:cNvPr>
          <p:cNvSpPr>
            <a:spLocks noGrp="1" noChangeArrowheads="1"/>
          </p:cNvSpPr>
          <p:nvPr>
            <p:ph type="dt"/>
          </p:nvPr>
        </p:nvSpPr>
        <p:spPr>
          <a:ln/>
        </p:spPr>
        <p:txBody>
          <a:bodyPr/>
          <a:lstStyle/>
          <a:p>
            <a:r>
              <a:rPr lang="en-US" altLang="ja-JP"/>
              <a:t>July 2025</a:t>
            </a:r>
            <a:endParaRPr lang="en-US" dirty="0"/>
          </a:p>
        </p:txBody>
      </p:sp>
      <p:sp>
        <p:nvSpPr>
          <p:cNvPr id="6" name="Rectangle 6">
            <a:extLst>
              <a:ext uri="{FF2B5EF4-FFF2-40B4-BE49-F238E27FC236}">
                <a16:creationId xmlns:a16="http://schemas.microsoft.com/office/drawing/2014/main" id="{BAC5D668-5E6E-816D-F596-55C2DDF1BD4D}"/>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3C5F2F32-5F25-1FD5-2038-1C7317D3E4D1}"/>
              </a:ext>
            </a:extLst>
          </p:cNvPr>
          <p:cNvSpPr>
            <a:spLocks noGrp="1" noChangeArrowheads="1"/>
          </p:cNvSpPr>
          <p:nvPr>
            <p:ph type="sldNum"/>
          </p:nvPr>
        </p:nvSpPr>
        <p:spPr>
          <a:ln/>
        </p:spPr>
        <p:txBody>
          <a:bodyPr/>
          <a:lstStyle/>
          <a:p>
            <a:r>
              <a:rPr lang="en-US" dirty="0"/>
              <a:t>Page </a:t>
            </a:r>
            <a:fld id="{CA5AFF69-4AEE-4693-9CD6-98E2EBC076EC}" type="slidenum">
              <a:rPr lang="en-US"/>
              <a:pPr/>
              <a:t>16</a:t>
            </a:fld>
            <a:endParaRPr lang="en-US" dirty="0"/>
          </a:p>
        </p:txBody>
      </p:sp>
      <p:sp>
        <p:nvSpPr>
          <p:cNvPr id="13313" name="Text Box 1">
            <a:extLst>
              <a:ext uri="{FF2B5EF4-FFF2-40B4-BE49-F238E27FC236}">
                <a16:creationId xmlns:a16="http://schemas.microsoft.com/office/drawing/2014/main" id="{7C87B577-5D5E-B08F-4A22-503405034592}"/>
              </a:ext>
            </a:extLst>
          </p:cNvPr>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dirty="0"/>
          </a:p>
        </p:txBody>
      </p:sp>
      <p:sp>
        <p:nvSpPr>
          <p:cNvPr id="13314" name="Rectangle 2">
            <a:extLst>
              <a:ext uri="{FF2B5EF4-FFF2-40B4-BE49-F238E27FC236}">
                <a16:creationId xmlns:a16="http://schemas.microsoft.com/office/drawing/2014/main" id="{4994659C-135C-E4D8-8401-1DE72E031AAA}"/>
              </a:ext>
            </a:extLst>
          </p:cNvPr>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1966828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E3E8487E-E75F-366B-0780-B09C7F93F60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E98E384-F593-4562-137A-9E4B4E653822}"/>
              </a:ext>
            </a:extLst>
          </p:cNvPr>
          <p:cNvSpPr>
            <a:spLocks noGrp="1" noChangeArrowheads="1"/>
          </p:cNvSpPr>
          <p:nvPr>
            <p:ph type="hdr"/>
          </p:nvPr>
        </p:nvSpPr>
        <p:spPr>
          <a:ln/>
        </p:spPr>
        <p:txBody>
          <a:bodyPr/>
          <a:lstStyle/>
          <a:p>
            <a:r>
              <a:rPr lang="en-US"/>
              <a:t>doc.: IEEE 802.19-25/0044r0</a:t>
            </a:r>
            <a:endParaRPr lang="en-US" dirty="0"/>
          </a:p>
        </p:txBody>
      </p:sp>
      <p:sp>
        <p:nvSpPr>
          <p:cNvPr id="5" name="Rectangle 3">
            <a:extLst>
              <a:ext uri="{FF2B5EF4-FFF2-40B4-BE49-F238E27FC236}">
                <a16:creationId xmlns:a16="http://schemas.microsoft.com/office/drawing/2014/main" id="{DD0E0A2C-F7A9-33A6-9DB3-1981C07D56EE}"/>
              </a:ext>
            </a:extLst>
          </p:cNvPr>
          <p:cNvSpPr>
            <a:spLocks noGrp="1" noChangeArrowheads="1"/>
          </p:cNvSpPr>
          <p:nvPr>
            <p:ph type="dt"/>
          </p:nvPr>
        </p:nvSpPr>
        <p:spPr>
          <a:ln/>
        </p:spPr>
        <p:txBody>
          <a:bodyPr/>
          <a:lstStyle/>
          <a:p>
            <a:r>
              <a:rPr lang="en-US" altLang="ja-JP"/>
              <a:t>July 2025</a:t>
            </a:r>
            <a:endParaRPr lang="en-US" dirty="0"/>
          </a:p>
        </p:txBody>
      </p:sp>
      <p:sp>
        <p:nvSpPr>
          <p:cNvPr id="6" name="Rectangle 6">
            <a:extLst>
              <a:ext uri="{FF2B5EF4-FFF2-40B4-BE49-F238E27FC236}">
                <a16:creationId xmlns:a16="http://schemas.microsoft.com/office/drawing/2014/main" id="{3415B7D5-42D6-C3C2-48DB-BBF3E77E26F3}"/>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0AE17383-5AE8-B746-71FC-5BC6FB8E056F}"/>
              </a:ext>
            </a:extLst>
          </p:cNvPr>
          <p:cNvSpPr>
            <a:spLocks noGrp="1" noChangeArrowheads="1"/>
          </p:cNvSpPr>
          <p:nvPr>
            <p:ph type="sldNum"/>
          </p:nvPr>
        </p:nvSpPr>
        <p:spPr>
          <a:ln/>
        </p:spPr>
        <p:txBody>
          <a:bodyPr/>
          <a:lstStyle/>
          <a:p>
            <a:r>
              <a:rPr lang="en-US" dirty="0"/>
              <a:t>Page </a:t>
            </a:r>
            <a:fld id="{CA5AFF69-4AEE-4693-9CD6-98E2EBC076EC}" type="slidenum">
              <a:rPr lang="en-US"/>
              <a:pPr/>
              <a:t>17</a:t>
            </a:fld>
            <a:endParaRPr lang="en-US" dirty="0"/>
          </a:p>
        </p:txBody>
      </p:sp>
      <p:sp>
        <p:nvSpPr>
          <p:cNvPr id="13313" name="Text Box 1">
            <a:extLst>
              <a:ext uri="{FF2B5EF4-FFF2-40B4-BE49-F238E27FC236}">
                <a16:creationId xmlns:a16="http://schemas.microsoft.com/office/drawing/2014/main" id="{CFA3E7A2-BA66-334C-1DDA-6C08BF60D8F6}"/>
              </a:ext>
            </a:extLst>
          </p:cNvPr>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dirty="0"/>
          </a:p>
        </p:txBody>
      </p:sp>
      <p:sp>
        <p:nvSpPr>
          <p:cNvPr id="13314" name="Rectangle 2">
            <a:extLst>
              <a:ext uri="{FF2B5EF4-FFF2-40B4-BE49-F238E27FC236}">
                <a16:creationId xmlns:a16="http://schemas.microsoft.com/office/drawing/2014/main" id="{40C41C12-2FBC-BBB2-CFD2-A15FC15453A5}"/>
              </a:ext>
            </a:extLst>
          </p:cNvPr>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3090854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A4BE58C8-1A1D-CF4E-10AE-C569E12E7A4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7E02207-FDF8-1338-8246-FE45EBFA13FF}"/>
              </a:ext>
            </a:extLst>
          </p:cNvPr>
          <p:cNvSpPr>
            <a:spLocks noGrp="1" noChangeArrowheads="1"/>
          </p:cNvSpPr>
          <p:nvPr>
            <p:ph type="hdr"/>
          </p:nvPr>
        </p:nvSpPr>
        <p:spPr>
          <a:ln/>
        </p:spPr>
        <p:txBody>
          <a:bodyPr/>
          <a:lstStyle/>
          <a:p>
            <a:r>
              <a:rPr lang="en-US"/>
              <a:t>doc.: IEEE 802.19-25/0044r0</a:t>
            </a:r>
            <a:endParaRPr lang="en-US" dirty="0"/>
          </a:p>
        </p:txBody>
      </p:sp>
      <p:sp>
        <p:nvSpPr>
          <p:cNvPr id="5" name="Rectangle 3">
            <a:extLst>
              <a:ext uri="{FF2B5EF4-FFF2-40B4-BE49-F238E27FC236}">
                <a16:creationId xmlns:a16="http://schemas.microsoft.com/office/drawing/2014/main" id="{BF7164B2-0A38-361A-E690-0D8028AC7194}"/>
              </a:ext>
            </a:extLst>
          </p:cNvPr>
          <p:cNvSpPr>
            <a:spLocks noGrp="1" noChangeArrowheads="1"/>
          </p:cNvSpPr>
          <p:nvPr>
            <p:ph type="dt"/>
          </p:nvPr>
        </p:nvSpPr>
        <p:spPr>
          <a:ln/>
        </p:spPr>
        <p:txBody>
          <a:bodyPr/>
          <a:lstStyle/>
          <a:p>
            <a:r>
              <a:rPr lang="en-US" altLang="ja-JP"/>
              <a:t>July 2025</a:t>
            </a:r>
            <a:endParaRPr lang="en-US" dirty="0"/>
          </a:p>
        </p:txBody>
      </p:sp>
      <p:sp>
        <p:nvSpPr>
          <p:cNvPr id="6" name="Rectangle 6">
            <a:extLst>
              <a:ext uri="{FF2B5EF4-FFF2-40B4-BE49-F238E27FC236}">
                <a16:creationId xmlns:a16="http://schemas.microsoft.com/office/drawing/2014/main" id="{00C34C38-9516-6727-66E7-FD1583F52701}"/>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F9E541C6-1F00-05BD-E88B-06E0420DB4DC}"/>
              </a:ext>
            </a:extLst>
          </p:cNvPr>
          <p:cNvSpPr>
            <a:spLocks noGrp="1" noChangeArrowheads="1"/>
          </p:cNvSpPr>
          <p:nvPr>
            <p:ph type="sldNum"/>
          </p:nvPr>
        </p:nvSpPr>
        <p:spPr>
          <a:ln/>
        </p:spPr>
        <p:txBody>
          <a:bodyPr/>
          <a:lstStyle/>
          <a:p>
            <a:r>
              <a:rPr lang="en-US" dirty="0"/>
              <a:t>Page </a:t>
            </a:r>
            <a:fld id="{CA5AFF69-4AEE-4693-9CD6-98E2EBC076EC}" type="slidenum">
              <a:rPr lang="en-US"/>
              <a:pPr/>
              <a:t>18</a:t>
            </a:fld>
            <a:endParaRPr lang="en-US" dirty="0"/>
          </a:p>
        </p:txBody>
      </p:sp>
      <p:sp>
        <p:nvSpPr>
          <p:cNvPr id="13313" name="Text Box 1">
            <a:extLst>
              <a:ext uri="{FF2B5EF4-FFF2-40B4-BE49-F238E27FC236}">
                <a16:creationId xmlns:a16="http://schemas.microsoft.com/office/drawing/2014/main" id="{1D7E9A4A-A6C7-52D1-A907-F7936E335980}"/>
              </a:ext>
            </a:extLst>
          </p:cNvPr>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dirty="0"/>
          </a:p>
        </p:txBody>
      </p:sp>
      <p:sp>
        <p:nvSpPr>
          <p:cNvPr id="13314" name="Rectangle 2">
            <a:extLst>
              <a:ext uri="{FF2B5EF4-FFF2-40B4-BE49-F238E27FC236}">
                <a16:creationId xmlns:a16="http://schemas.microsoft.com/office/drawing/2014/main" id="{5CC81EDE-48E5-5897-4052-ECC6345AD324}"/>
              </a:ext>
            </a:extLst>
          </p:cNvPr>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589313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04F2A5FE-A1C2-8DF0-E416-54EF796735A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05EC2B4-1488-83D5-51D8-0B22C4B5A585}"/>
              </a:ext>
            </a:extLst>
          </p:cNvPr>
          <p:cNvSpPr>
            <a:spLocks noGrp="1" noChangeArrowheads="1"/>
          </p:cNvSpPr>
          <p:nvPr>
            <p:ph type="hdr"/>
          </p:nvPr>
        </p:nvSpPr>
        <p:spPr>
          <a:ln/>
        </p:spPr>
        <p:txBody>
          <a:bodyPr/>
          <a:lstStyle/>
          <a:p>
            <a:r>
              <a:rPr lang="en-US"/>
              <a:t>doc.: IEEE 802.19-25/0044r0</a:t>
            </a:r>
            <a:endParaRPr lang="en-US" dirty="0"/>
          </a:p>
        </p:txBody>
      </p:sp>
      <p:sp>
        <p:nvSpPr>
          <p:cNvPr id="5" name="Rectangle 3">
            <a:extLst>
              <a:ext uri="{FF2B5EF4-FFF2-40B4-BE49-F238E27FC236}">
                <a16:creationId xmlns:a16="http://schemas.microsoft.com/office/drawing/2014/main" id="{2FB021FF-A693-7089-D470-CF1AE43FBA8E}"/>
              </a:ext>
            </a:extLst>
          </p:cNvPr>
          <p:cNvSpPr>
            <a:spLocks noGrp="1" noChangeArrowheads="1"/>
          </p:cNvSpPr>
          <p:nvPr>
            <p:ph type="dt"/>
          </p:nvPr>
        </p:nvSpPr>
        <p:spPr>
          <a:ln/>
        </p:spPr>
        <p:txBody>
          <a:bodyPr/>
          <a:lstStyle/>
          <a:p>
            <a:r>
              <a:rPr lang="en-US" altLang="ja-JP"/>
              <a:t>July 2025</a:t>
            </a:r>
            <a:endParaRPr lang="en-US" dirty="0"/>
          </a:p>
        </p:txBody>
      </p:sp>
      <p:sp>
        <p:nvSpPr>
          <p:cNvPr id="6" name="Rectangle 6">
            <a:extLst>
              <a:ext uri="{FF2B5EF4-FFF2-40B4-BE49-F238E27FC236}">
                <a16:creationId xmlns:a16="http://schemas.microsoft.com/office/drawing/2014/main" id="{52BA97EB-3ADB-B174-A64D-E1B1A73D4F32}"/>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1941BB14-0E35-6ADF-CC4F-309B75A186D0}"/>
              </a:ext>
            </a:extLst>
          </p:cNvPr>
          <p:cNvSpPr>
            <a:spLocks noGrp="1" noChangeArrowheads="1"/>
          </p:cNvSpPr>
          <p:nvPr>
            <p:ph type="sldNum"/>
          </p:nvPr>
        </p:nvSpPr>
        <p:spPr>
          <a:ln/>
        </p:spPr>
        <p:txBody>
          <a:bodyPr/>
          <a:lstStyle/>
          <a:p>
            <a:r>
              <a:rPr lang="en-US" dirty="0"/>
              <a:t>Page </a:t>
            </a:r>
            <a:fld id="{CA5AFF69-4AEE-4693-9CD6-98E2EBC076EC}" type="slidenum">
              <a:rPr lang="en-US"/>
              <a:pPr/>
              <a:t>19</a:t>
            </a:fld>
            <a:endParaRPr lang="en-US" dirty="0"/>
          </a:p>
        </p:txBody>
      </p:sp>
      <p:sp>
        <p:nvSpPr>
          <p:cNvPr id="13313" name="Text Box 1">
            <a:extLst>
              <a:ext uri="{FF2B5EF4-FFF2-40B4-BE49-F238E27FC236}">
                <a16:creationId xmlns:a16="http://schemas.microsoft.com/office/drawing/2014/main" id="{CBF23E3D-47A1-36ED-4BB0-C19C2354487A}"/>
              </a:ext>
            </a:extLst>
          </p:cNvPr>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dirty="0"/>
          </a:p>
        </p:txBody>
      </p:sp>
      <p:sp>
        <p:nvSpPr>
          <p:cNvPr id="13314" name="Rectangle 2">
            <a:extLst>
              <a:ext uri="{FF2B5EF4-FFF2-40B4-BE49-F238E27FC236}">
                <a16:creationId xmlns:a16="http://schemas.microsoft.com/office/drawing/2014/main" id="{FF17D028-7693-3044-8EC2-8A2FEE370F2C}"/>
              </a:ext>
            </a:extLst>
          </p:cNvPr>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1719985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802.19-25/0044r0</a:t>
            </a:r>
            <a:endParaRPr lang="en-US" dirty="0"/>
          </a:p>
        </p:txBody>
      </p:sp>
      <p:sp>
        <p:nvSpPr>
          <p:cNvPr id="5" name="Rectangle 3"/>
          <p:cNvSpPr>
            <a:spLocks noGrp="1" noChangeArrowheads="1"/>
          </p:cNvSpPr>
          <p:nvPr>
            <p:ph type="dt"/>
          </p:nvPr>
        </p:nvSpPr>
        <p:spPr>
          <a:ln/>
        </p:spPr>
        <p:txBody>
          <a:bodyPr/>
          <a:lstStyle/>
          <a:p>
            <a:r>
              <a:rPr lang="en-US" altLang="ja-JP"/>
              <a:t>July 2025</a:t>
            </a:r>
            <a:endParaRPr lang="en-US" dirty="0"/>
          </a:p>
        </p:txBody>
      </p:sp>
      <p:sp>
        <p:nvSpPr>
          <p:cNvPr id="6" name="Rectangle 6"/>
          <p:cNvSpPr>
            <a:spLocks noGrp="1" noChangeArrowheads="1"/>
          </p:cNvSpPr>
          <p:nvPr>
            <p:ph type="ftr"/>
          </p:nvPr>
        </p:nvSpPr>
        <p:spPr>
          <a:ln/>
        </p:spPr>
        <p:txBody>
          <a:bodyPr/>
          <a:lstStyle/>
          <a:p>
            <a:r>
              <a:rPr lang="en-US"/>
              <a:t>Kazuto Yano, ATR</a:t>
            </a:r>
            <a:endParaRPr lang="en-US" dirty="0"/>
          </a:p>
        </p:txBody>
      </p:sp>
      <p:sp>
        <p:nvSpPr>
          <p:cNvPr id="7" name="Rectangle 7"/>
          <p:cNvSpPr>
            <a:spLocks noGrp="1" noChangeArrowheads="1"/>
          </p:cNvSpPr>
          <p:nvPr>
            <p:ph type="sldNum"/>
          </p:nvPr>
        </p:nvSpPr>
        <p:spPr>
          <a:ln/>
        </p:spPr>
        <p:txBody>
          <a:bodyPr/>
          <a:lstStyle/>
          <a:p>
            <a:r>
              <a:rPr lang="en-US" dirty="0"/>
              <a:t>Page </a:t>
            </a:r>
            <a:fld id="{CA5AFF69-4AEE-4693-9CD6-98E2EBC076EC}" type="slidenum">
              <a:rPr lang="en-US"/>
              <a:pPr/>
              <a:t>2</a:t>
            </a:fld>
            <a:endParaRPr lang="en-US" dirty="0"/>
          </a:p>
        </p:txBody>
      </p:sp>
      <p:sp>
        <p:nvSpPr>
          <p:cNvPr id="13313" name="Text Box 1"/>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dirty="0"/>
          </a:p>
        </p:txBody>
      </p:sp>
      <p:sp>
        <p:nvSpPr>
          <p:cNvPr id="13314" name="Rectangle 2"/>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8403076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0CF3072E-8AB0-CDFD-3937-C55A5FE5510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B886252-CB10-3235-1C83-6D11285EA3F2}"/>
              </a:ext>
            </a:extLst>
          </p:cNvPr>
          <p:cNvSpPr>
            <a:spLocks noGrp="1" noChangeArrowheads="1"/>
          </p:cNvSpPr>
          <p:nvPr>
            <p:ph type="hdr"/>
          </p:nvPr>
        </p:nvSpPr>
        <p:spPr>
          <a:ln/>
        </p:spPr>
        <p:txBody>
          <a:bodyPr/>
          <a:lstStyle/>
          <a:p>
            <a:r>
              <a:rPr lang="en-US"/>
              <a:t>doc.: IEEE 802.19-25/0044r0</a:t>
            </a:r>
            <a:endParaRPr lang="en-US" dirty="0"/>
          </a:p>
        </p:txBody>
      </p:sp>
      <p:sp>
        <p:nvSpPr>
          <p:cNvPr id="5" name="Rectangle 3">
            <a:extLst>
              <a:ext uri="{FF2B5EF4-FFF2-40B4-BE49-F238E27FC236}">
                <a16:creationId xmlns:a16="http://schemas.microsoft.com/office/drawing/2014/main" id="{9D4E9B58-471E-C16D-54F0-B38C55B975FE}"/>
              </a:ext>
            </a:extLst>
          </p:cNvPr>
          <p:cNvSpPr>
            <a:spLocks noGrp="1" noChangeArrowheads="1"/>
          </p:cNvSpPr>
          <p:nvPr>
            <p:ph type="dt"/>
          </p:nvPr>
        </p:nvSpPr>
        <p:spPr>
          <a:ln/>
        </p:spPr>
        <p:txBody>
          <a:bodyPr/>
          <a:lstStyle/>
          <a:p>
            <a:r>
              <a:rPr lang="en-US" altLang="ja-JP"/>
              <a:t>July 2025</a:t>
            </a:r>
            <a:endParaRPr lang="en-US" dirty="0"/>
          </a:p>
        </p:txBody>
      </p:sp>
      <p:sp>
        <p:nvSpPr>
          <p:cNvPr id="6" name="Rectangle 6">
            <a:extLst>
              <a:ext uri="{FF2B5EF4-FFF2-40B4-BE49-F238E27FC236}">
                <a16:creationId xmlns:a16="http://schemas.microsoft.com/office/drawing/2014/main" id="{E162F02E-3BB0-78CE-20B4-A2C85144677B}"/>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A2C91BEE-3464-0DE5-C203-D4C7907A8B78}"/>
              </a:ext>
            </a:extLst>
          </p:cNvPr>
          <p:cNvSpPr>
            <a:spLocks noGrp="1" noChangeArrowheads="1"/>
          </p:cNvSpPr>
          <p:nvPr>
            <p:ph type="sldNum"/>
          </p:nvPr>
        </p:nvSpPr>
        <p:spPr>
          <a:ln/>
        </p:spPr>
        <p:txBody>
          <a:bodyPr/>
          <a:lstStyle/>
          <a:p>
            <a:r>
              <a:rPr lang="en-US" dirty="0"/>
              <a:t>Page </a:t>
            </a:r>
            <a:fld id="{CA5AFF69-4AEE-4693-9CD6-98E2EBC076EC}" type="slidenum">
              <a:rPr lang="en-US"/>
              <a:pPr/>
              <a:t>20</a:t>
            </a:fld>
            <a:endParaRPr lang="en-US" dirty="0"/>
          </a:p>
        </p:txBody>
      </p:sp>
      <p:sp>
        <p:nvSpPr>
          <p:cNvPr id="13313" name="Text Box 1">
            <a:extLst>
              <a:ext uri="{FF2B5EF4-FFF2-40B4-BE49-F238E27FC236}">
                <a16:creationId xmlns:a16="http://schemas.microsoft.com/office/drawing/2014/main" id="{BC77971F-8839-7553-171F-78417B233B0F}"/>
              </a:ext>
            </a:extLst>
          </p:cNvPr>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dirty="0"/>
          </a:p>
        </p:txBody>
      </p:sp>
      <p:sp>
        <p:nvSpPr>
          <p:cNvPr id="13314" name="Rectangle 2">
            <a:extLst>
              <a:ext uri="{FF2B5EF4-FFF2-40B4-BE49-F238E27FC236}">
                <a16:creationId xmlns:a16="http://schemas.microsoft.com/office/drawing/2014/main" id="{C612CE06-5CC5-B96C-2D1B-465342F3B034}"/>
              </a:ext>
            </a:extLst>
          </p:cNvPr>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42561012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1BA784C5-2308-EB5A-C2FB-AB68F8A5266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B3B0465-0F9E-AD9F-7684-39E9268BFE04}"/>
              </a:ext>
            </a:extLst>
          </p:cNvPr>
          <p:cNvSpPr>
            <a:spLocks noGrp="1" noChangeArrowheads="1"/>
          </p:cNvSpPr>
          <p:nvPr>
            <p:ph type="hdr"/>
          </p:nvPr>
        </p:nvSpPr>
        <p:spPr>
          <a:ln/>
        </p:spPr>
        <p:txBody>
          <a:bodyPr/>
          <a:lstStyle/>
          <a:p>
            <a:r>
              <a:rPr lang="en-US"/>
              <a:t>doc.: IEEE 802.19-25/0044r0</a:t>
            </a:r>
            <a:endParaRPr lang="en-US" dirty="0"/>
          </a:p>
        </p:txBody>
      </p:sp>
      <p:sp>
        <p:nvSpPr>
          <p:cNvPr id="5" name="Rectangle 3">
            <a:extLst>
              <a:ext uri="{FF2B5EF4-FFF2-40B4-BE49-F238E27FC236}">
                <a16:creationId xmlns:a16="http://schemas.microsoft.com/office/drawing/2014/main" id="{4EDBC3A2-9C4F-C750-BFA7-CA031D89A392}"/>
              </a:ext>
            </a:extLst>
          </p:cNvPr>
          <p:cNvSpPr>
            <a:spLocks noGrp="1" noChangeArrowheads="1"/>
          </p:cNvSpPr>
          <p:nvPr>
            <p:ph type="dt"/>
          </p:nvPr>
        </p:nvSpPr>
        <p:spPr>
          <a:ln/>
        </p:spPr>
        <p:txBody>
          <a:bodyPr/>
          <a:lstStyle/>
          <a:p>
            <a:r>
              <a:rPr lang="en-US" altLang="ja-JP"/>
              <a:t>July 2025</a:t>
            </a:r>
            <a:endParaRPr lang="en-US" dirty="0"/>
          </a:p>
        </p:txBody>
      </p:sp>
      <p:sp>
        <p:nvSpPr>
          <p:cNvPr id="6" name="Rectangle 6">
            <a:extLst>
              <a:ext uri="{FF2B5EF4-FFF2-40B4-BE49-F238E27FC236}">
                <a16:creationId xmlns:a16="http://schemas.microsoft.com/office/drawing/2014/main" id="{A1734313-C0A0-3550-DEFF-4F12A63AD8EE}"/>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C3FFB779-B38A-8EEF-AB23-25AEE254660E}"/>
              </a:ext>
            </a:extLst>
          </p:cNvPr>
          <p:cNvSpPr>
            <a:spLocks noGrp="1" noChangeArrowheads="1"/>
          </p:cNvSpPr>
          <p:nvPr>
            <p:ph type="sldNum"/>
          </p:nvPr>
        </p:nvSpPr>
        <p:spPr>
          <a:ln/>
        </p:spPr>
        <p:txBody>
          <a:bodyPr/>
          <a:lstStyle/>
          <a:p>
            <a:r>
              <a:rPr lang="en-US" dirty="0"/>
              <a:t>Page </a:t>
            </a:r>
            <a:fld id="{CA5AFF69-4AEE-4693-9CD6-98E2EBC076EC}" type="slidenum">
              <a:rPr lang="en-US"/>
              <a:pPr/>
              <a:t>21</a:t>
            </a:fld>
            <a:endParaRPr lang="en-US" dirty="0"/>
          </a:p>
        </p:txBody>
      </p:sp>
      <p:sp>
        <p:nvSpPr>
          <p:cNvPr id="13313" name="Text Box 1">
            <a:extLst>
              <a:ext uri="{FF2B5EF4-FFF2-40B4-BE49-F238E27FC236}">
                <a16:creationId xmlns:a16="http://schemas.microsoft.com/office/drawing/2014/main" id="{49EB2450-BDC9-9412-E796-54B687B6C4B5}"/>
              </a:ext>
            </a:extLst>
          </p:cNvPr>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dirty="0"/>
          </a:p>
        </p:txBody>
      </p:sp>
      <p:sp>
        <p:nvSpPr>
          <p:cNvPr id="13314" name="Rectangle 2">
            <a:extLst>
              <a:ext uri="{FF2B5EF4-FFF2-40B4-BE49-F238E27FC236}">
                <a16:creationId xmlns:a16="http://schemas.microsoft.com/office/drawing/2014/main" id="{88D52C06-6A93-79FD-D578-5B6A31D1F18D}"/>
              </a:ext>
            </a:extLst>
          </p:cNvPr>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3856828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02FA2F6B-3D37-8AB1-1F10-5A410E88B71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E1B37FE-C99C-DEA6-A56E-09394A087242}"/>
              </a:ext>
            </a:extLst>
          </p:cNvPr>
          <p:cNvSpPr>
            <a:spLocks noGrp="1" noChangeArrowheads="1"/>
          </p:cNvSpPr>
          <p:nvPr>
            <p:ph type="hdr"/>
          </p:nvPr>
        </p:nvSpPr>
        <p:spPr>
          <a:ln/>
        </p:spPr>
        <p:txBody>
          <a:bodyPr/>
          <a:lstStyle/>
          <a:p>
            <a:r>
              <a:rPr lang="en-US"/>
              <a:t>doc.: IEEE 802.19-25/0044r0</a:t>
            </a:r>
            <a:endParaRPr lang="en-US" dirty="0"/>
          </a:p>
        </p:txBody>
      </p:sp>
      <p:sp>
        <p:nvSpPr>
          <p:cNvPr id="5" name="Rectangle 3">
            <a:extLst>
              <a:ext uri="{FF2B5EF4-FFF2-40B4-BE49-F238E27FC236}">
                <a16:creationId xmlns:a16="http://schemas.microsoft.com/office/drawing/2014/main" id="{723538CF-2104-3C40-0F9A-F39C94D15DF6}"/>
              </a:ext>
            </a:extLst>
          </p:cNvPr>
          <p:cNvSpPr>
            <a:spLocks noGrp="1" noChangeArrowheads="1"/>
          </p:cNvSpPr>
          <p:nvPr>
            <p:ph type="dt"/>
          </p:nvPr>
        </p:nvSpPr>
        <p:spPr>
          <a:ln/>
        </p:spPr>
        <p:txBody>
          <a:bodyPr/>
          <a:lstStyle/>
          <a:p>
            <a:r>
              <a:rPr lang="en-US" altLang="ja-JP"/>
              <a:t>July 2025</a:t>
            </a:r>
            <a:endParaRPr lang="en-US" dirty="0"/>
          </a:p>
        </p:txBody>
      </p:sp>
      <p:sp>
        <p:nvSpPr>
          <p:cNvPr id="6" name="Rectangle 6">
            <a:extLst>
              <a:ext uri="{FF2B5EF4-FFF2-40B4-BE49-F238E27FC236}">
                <a16:creationId xmlns:a16="http://schemas.microsoft.com/office/drawing/2014/main" id="{3BD93EA6-B97D-B6BD-E8F4-24A574DB3F0A}"/>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FBF5BFA3-82CF-7EBA-926B-444EF349779D}"/>
              </a:ext>
            </a:extLst>
          </p:cNvPr>
          <p:cNvSpPr>
            <a:spLocks noGrp="1" noChangeArrowheads="1"/>
          </p:cNvSpPr>
          <p:nvPr>
            <p:ph type="sldNum"/>
          </p:nvPr>
        </p:nvSpPr>
        <p:spPr>
          <a:ln/>
        </p:spPr>
        <p:txBody>
          <a:bodyPr/>
          <a:lstStyle/>
          <a:p>
            <a:r>
              <a:rPr lang="en-US" dirty="0"/>
              <a:t>Page </a:t>
            </a:r>
            <a:fld id="{CA5AFF69-4AEE-4693-9CD6-98E2EBC076EC}" type="slidenum">
              <a:rPr lang="en-US"/>
              <a:pPr/>
              <a:t>22</a:t>
            </a:fld>
            <a:endParaRPr lang="en-US" dirty="0"/>
          </a:p>
        </p:txBody>
      </p:sp>
      <p:sp>
        <p:nvSpPr>
          <p:cNvPr id="13313" name="Text Box 1">
            <a:extLst>
              <a:ext uri="{FF2B5EF4-FFF2-40B4-BE49-F238E27FC236}">
                <a16:creationId xmlns:a16="http://schemas.microsoft.com/office/drawing/2014/main" id="{2D1C4995-661C-BEC1-C691-2EB898973669}"/>
              </a:ext>
            </a:extLst>
          </p:cNvPr>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dirty="0"/>
          </a:p>
        </p:txBody>
      </p:sp>
      <p:sp>
        <p:nvSpPr>
          <p:cNvPr id="13314" name="Rectangle 2">
            <a:extLst>
              <a:ext uri="{FF2B5EF4-FFF2-40B4-BE49-F238E27FC236}">
                <a16:creationId xmlns:a16="http://schemas.microsoft.com/office/drawing/2014/main" id="{D2E25838-BBD0-37C6-F854-DCAC897A2F68}"/>
              </a:ext>
            </a:extLst>
          </p:cNvPr>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4161335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F0B9277B-B5C3-D263-94C6-811637AD6F4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A49041B-C304-917A-16DC-D7FC5E326D2A}"/>
              </a:ext>
            </a:extLst>
          </p:cNvPr>
          <p:cNvSpPr>
            <a:spLocks noGrp="1" noChangeArrowheads="1"/>
          </p:cNvSpPr>
          <p:nvPr>
            <p:ph type="hdr"/>
          </p:nvPr>
        </p:nvSpPr>
        <p:spPr>
          <a:ln/>
        </p:spPr>
        <p:txBody>
          <a:bodyPr/>
          <a:lstStyle/>
          <a:p>
            <a:r>
              <a:rPr lang="en-US"/>
              <a:t>doc.: IEEE 802.19-25/0044r0</a:t>
            </a:r>
            <a:endParaRPr lang="en-US" dirty="0"/>
          </a:p>
        </p:txBody>
      </p:sp>
      <p:sp>
        <p:nvSpPr>
          <p:cNvPr id="5" name="Rectangle 3">
            <a:extLst>
              <a:ext uri="{FF2B5EF4-FFF2-40B4-BE49-F238E27FC236}">
                <a16:creationId xmlns:a16="http://schemas.microsoft.com/office/drawing/2014/main" id="{33784216-0B3A-FBE4-0618-EC48F3994A24}"/>
              </a:ext>
            </a:extLst>
          </p:cNvPr>
          <p:cNvSpPr>
            <a:spLocks noGrp="1" noChangeArrowheads="1"/>
          </p:cNvSpPr>
          <p:nvPr>
            <p:ph type="dt"/>
          </p:nvPr>
        </p:nvSpPr>
        <p:spPr>
          <a:ln/>
        </p:spPr>
        <p:txBody>
          <a:bodyPr/>
          <a:lstStyle/>
          <a:p>
            <a:r>
              <a:rPr lang="en-US" altLang="ja-JP"/>
              <a:t>July 2025</a:t>
            </a:r>
            <a:endParaRPr lang="en-US" dirty="0"/>
          </a:p>
        </p:txBody>
      </p:sp>
      <p:sp>
        <p:nvSpPr>
          <p:cNvPr id="6" name="Rectangle 6">
            <a:extLst>
              <a:ext uri="{FF2B5EF4-FFF2-40B4-BE49-F238E27FC236}">
                <a16:creationId xmlns:a16="http://schemas.microsoft.com/office/drawing/2014/main" id="{B234B5E1-6EC8-2C18-D44E-A0F12B33DDAD}"/>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10B4C126-8EDB-700C-39C4-CAD10760BF67}"/>
              </a:ext>
            </a:extLst>
          </p:cNvPr>
          <p:cNvSpPr>
            <a:spLocks noGrp="1" noChangeArrowheads="1"/>
          </p:cNvSpPr>
          <p:nvPr>
            <p:ph type="sldNum"/>
          </p:nvPr>
        </p:nvSpPr>
        <p:spPr>
          <a:ln/>
        </p:spPr>
        <p:txBody>
          <a:bodyPr/>
          <a:lstStyle/>
          <a:p>
            <a:r>
              <a:rPr lang="en-US" dirty="0"/>
              <a:t>Page </a:t>
            </a:r>
            <a:fld id="{CA5AFF69-4AEE-4693-9CD6-98E2EBC076EC}" type="slidenum">
              <a:rPr lang="en-US"/>
              <a:pPr/>
              <a:t>23</a:t>
            </a:fld>
            <a:endParaRPr lang="en-US" dirty="0"/>
          </a:p>
        </p:txBody>
      </p:sp>
      <p:sp>
        <p:nvSpPr>
          <p:cNvPr id="13313" name="Text Box 1">
            <a:extLst>
              <a:ext uri="{FF2B5EF4-FFF2-40B4-BE49-F238E27FC236}">
                <a16:creationId xmlns:a16="http://schemas.microsoft.com/office/drawing/2014/main" id="{5D26EEF4-0BCC-8F0A-BA3B-CB858D565F56}"/>
              </a:ext>
            </a:extLst>
          </p:cNvPr>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dirty="0"/>
          </a:p>
        </p:txBody>
      </p:sp>
      <p:sp>
        <p:nvSpPr>
          <p:cNvPr id="13314" name="Rectangle 2">
            <a:extLst>
              <a:ext uri="{FF2B5EF4-FFF2-40B4-BE49-F238E27FC236}">
                <a16:creationId xmlns:a16="http://schemas.microsoft.com/office/drawing/2014/main" id="{F4B331F9-33CD-75AC-B8B1-09F3E742B620}"/>
              </a:ext>
            </a:extLst>
          </p:cNvPr>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1403310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64D981C5-2A27-ACCC-23A6-B157A8AA981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26EFF38-D625-AD95-0A72-48D2A660525E}"/>
              </a:ext>
            </a:extLst>
          </p:cNvPr>
          <p:cNvSpPr>
            <a:spLocks noGrp="1" noChangeArrowheads="1"/>
          </p:cNvSpPr>
          <p:nvPr>
            <p:ph type="hdr"/>
          </p:nvPr>
        </p:nvSpPr>
        <p:spPr>
          <a:ln/>
        </p:spPr>
        <p:txBody>
          <a:bodyPr/>
          <a:lstStyle/>
          <a:p>
            <a:r>
              <a:rPr lang="en-US"/>
              <a:t>doc.: IEEE 802.19-25/0044r0</a:t>
            </a:r>
            <a:endParaRPr lang="en-US" dirty="0"/>
          </a:p>
        </p:txBody>
      </p:sp>
      <p:sp>
        <p:nvSpPr>
          <p:cNvPr id="5" name="Rectangle 3">
            <a:extLst>
              <a:ext uri="{FF2B5EF4-FFF2-40B4-BE49-F238E27FC236}">
                <a16:creationId xmlns:a16="http://schemas.microsoft.com/office/drawing/2014/main" id="{54CD60C7-7451-EA82-0BC0-0BC95BAFC1FB}"/>
              </a:ext>
            </a:extLst>
          </p:cNvPr>
          <p:cNvSpPr>
            <a:spLocks noGrp="1" noChangeArrowheads="1"/>
          </p:cNvSpPr>
          <p:nvPr>
            <p:ph type="dt"/>
          </p:nvPr>
        </p:nvSpPr>
        <p:spPr>
          <a:ln/>
        </p:spPr>
        <p:txBody>
          <a:bodyPr/>
          <a:lstStyle/>
          <a:p>
            <a:r>
              <a:rPr lang="en-US" altLang="ja-JP"/>
              <a:t>July 2025</a:t>
            </a:r>
            <a:endParaRPr lang="en-US" dirty="0"/>
          </a:p>
        </p:txBody>
      </p:sp>
      <p:sp>
        <p:nvSpPr>
          <p:cNvPr id="6" name="Rectangle 6">
            <a:extLst>
              <a:ext uri="{FF2B5EF4-FFF2-40B4-BE49-F238E27FC236}">
                <a16:creationId xmlns:a16="http://schemas.microsoft.com/office/drawing/2014/main" id="{960CA86D-3830-92D2-E288-4E8B2D464D87}"/>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B22803D1-108F-1909-AAD8-B9689E26F247}"/>
              </a:ext>
            </a:extLst>
          </p:cNvPr>
          <p:cNvSpPr>
            <a:spLocks noGrp="1" noChangeArrowheads="1"/>
          </p:cNvSpPr>
          <p:nvPr>
            <p:ph type="sldNum"/>
          </p:nvPr>
        </p:nvSpPr>
        <p:spPr>
          <a:ln/>
        </p:spPr>
        <p:txBody>
          <a:bodyPr/>
          <a:lstStyle/>
          <a:p>
            <a:r>
              <a:rPr lang="en-US" dirty="0"/>
              <a:t>Page </a:t>
            </a:r>
            <a:fld id="{CA5AFF69-4AEE-4693-9CD6-98E2EBC076EC}" type="slidenum">
              <a:rPr lang="en-US"/>
              <a:pPr/>
              <a:t>24</a:t>
            </a:fld>
            <a:endParaRPr lang="en-US" dirty="0"/>
          </a:p>
        </p:txBody>
      </p:sp>
      <p:sp>
        <p:nvSpPr>
          <p:cNvPr id="13313" name="Text Box 1">
            <a:extLst>
              <a:ext uri="{FF2B5EF4-FFF2-40B4-BE49-F238E27FC236}">
                <a16:creationId xmlns:a16="http://schemas.microsoft.com/office/drawing/2014/main" id="{10944E39-903F-0C77-F3F0-770DCA070B98}"/>
              </a:ext>
            </a:extLst>
          </p:cNvPr>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dirty="0"/>
          </a:p>
        </p:txBody>
      </p:sp>
      <p:sp>
        <p:nvSpPr>
          <p:cNvPr id="13314" name="Rectangle 2">
            <a:extLst>
              <a:ext uri="{FF2B5EF4-FFF2-40B4-BE49-F238E27FC236}">
                <a16:creationId xmlns:a16="http://schemas.microsoft.com/office/drawing/2014/main" id="{EAD15E02-302B-AB3A-7041-A9156985C2E0}"/>
              </a:ext>
            </a:extLst>
          </p:cNvPr>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4376911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E1E4BCC-90D6-AAEB-E6FF-E0609C47831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2C33764-CC63-D2CD-E853-451B75C2F671}"/>
              </a:ext>
            </a:extLst>
          </p:cNvPr>
          <p:cNvSpPr>
            <a:spLocks noGrp="1" noChangeArrowheads="1"/>
          </p:cNvSpPr>
          <p:nvPr>
            <p:ph type="hdr"/>
          </p:nvPr>
        </p:nvSpPr>
        <p:spPr>
          <a:ln/>
        </p:spPr>
        <p:txBody>
          <a:bodyPr/>
          <a:lstStyle/>
          <a:p>
            <a:r>
              <a:rPr lang="en-US"/>
              <a:t>doc.: IEEE 802.19-25/0044r0</a:t>
            </a:r>
            <a:endParaRPr lang="en-US" dirty="0"/>
          </a:p>
        </p:txBody>
      </p:sp>
      <p:sp>
        <p:nvSpPr>
          <p:cNvPr id="5" name="Rectangle 3">
            <a:extLst>
              <a:ext uri="{FF2B5EF4-FFF2-40B4-BE49-F238E27FC236}">
                <a16:creationId xmlns:a16="http://schemas.microsoft.com/office/drawing/2014/main" id="{52176109-0BEE-8B1F-319F-9A74EC6F5BE0}"/>
              </a:ext>
            </a:extLst>
          </p:cNvPr>
          <p:cNvSpPr>
            <a:spLocks noGrp="1" noChangeArrowheads="1"/>
          </p:cNvSpPr>
          <p:nvPr>
            <p:ph type="dt"/>
          </p:nvPr>
        </p:nvSpPr>
        <p:spPr>
          <a:ln/>
        </p:spPr>
        <p:txBody>
          <a:bodyPr/>
          <a:lstStyle/>
          <a:p>
            <a:r>
              <a:rPr lang="en-US" altLang="ja-JP"/>
              <a:t>July 2025</a:t>
            </a:r>
            <a:endParaRPr lang="en-US" dirty="0"/>
          </a:p>
        </p:txBody>
      </p:sp>
      <p:sp>
        <p:nvSpPr>
          <p:cNvPr id="6" name="Rectangle 6">
            <a:extLst>
              <a:ext uri="{FF2B5EF4-FFF2-40B4-BE49-F238E27FC236}">
                <a16:creationId xmlns:a16="http://schemas.microsoft.com/office/drawing/2014/main" id="{EBFF9BA9-BC85-4EB1-9139-6FC8DD60AF65}"/>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9CF9086D-2498-FFBB-15F4-07BF97DA560F}"/>
              </a:ext>
            </a:extLst>
          </p:cNvPr>
          <p:cNvSpPr>
            <a:spLocks noGrp="1" noChangeArrowheads="1"/>
          </p:cNvSpPr>
          <p:nvPr>
            <p:ph type="sldNum"/>
          </p:nvPr>
        </p:nvSpPr>
        <p:spPr>
          <a:ln/>
        </p:spPr>
        <p:txBody>
          <a:bodyPr/>
          <a:lstStyle/>
          <a:p>
            <a:r>
              <a:rPr lang="en-US" dirty="0"/>
              <a:t>Page </a:t>
            </a:r>
            <a:fld id="{CA5AFF69-4AEE-4693-9CD6-98E2EBC076EC}" type="slidenum">
              <a:rPr lang="en-US"/>
              <a:pPr/>
              <a:t>25</a:t>
            </a:fld>
            <a:endParaRPr lang="en-US" dirty="0"/>
          </a:p>
        </p:txBody>
      </p:sp>
      <p:sp>
        <p:nvSpPr>
          <p:cNvPr id="13313" name="Text Box 1">
            <a:extLst>
              <a:ext uri="{FF2B5EF4-FFF2-40B4-BE49-F238E27FC236}">
                <a16:creationId xmlns:a16="http://schemas.microsoft.com/office/drawing/2014/main" id="{600AE2E2-6B1D-4DD4-2E56-ECC2E15D97A3}"/>
              </a:ext>
            </a:extLst>
          </p:cNvPr>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dirty="0"/>
          </a:p>
        </p:txBody>
      </p:sp>
      <p:sp>
        <p:nvSpPr>
          <p:cNvPr id="13314" name="Rectangle 2">
            <a:extLst>
              <a:ext uri="{FF2B5EF4-FFF2-40B4-BE49-F238E27FC236}">
                <a16:creationId xmlns:a16="http://schemas.microsoft.com/office/drawing/2014/main" id="{27DBC530-8178-4087-3A1D-68A736FEF3A6}"/>
              </a:ext>
            </a:extLst>
          </p:cNvPr>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36059788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8BBD9EED-FB8F-E32D-095E-0C5111D9AB8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61C0E82-6E5D-946E-C00A-092C6FC98144}"/>
              </a:ext>
            </a:extLst>
          </p:cNvPr>
          <p:cNvSpPr>
            <a:spLocks noGrp="1" noChangeArrowheads="1"/>
          </p:cNvSpPr>
          <p:nvPr>
            <p:ph type="hdr"/>
          </p:nvPr>
        </p:nvSpPr>
        <p:spPr>
          <a:ln/>
        </p:spPr>
        <p:txBody>
          <a:bodyPr/>
          <a:lstStyle/>
          <a:p>
            <a:r>
              <a:rPr lang="en-US"/>
              <a:t>doc.: IEEE 802.19-25/0044r0</a:t>
            </a:r>
            <a:endParaRPr lang="en-US" dirty="0"/>
          </a:p>
        </p:txBody>
      </p:sp>
      <p:sp>
        <p:nvSpPr>
          <p:cNvPr id="5" name="Rectangle 3">
            <a:extLst>
              <a:ext uri="{FF2B5EF4-FFF2-40B4-BE49-F238E27FC236}">
                <a16:creationId xmlns:a16="http://schemas.microsoft.com/office/drawing/2014/main" id="{2B57DDC0-5A79-EA3E-0470-CB0FB19E240B}"/>
              </a:ext>
            </a:extLst>
          </p:cNvPr>
          <p:cNvSpPr>
            <a:spLocks noGrp="1" noChangeArrowheads="1"/>
          </p:cNvSpPr>
          <p:nvPr>
            <p:ph type="dt"/>
          </p:nvPr>
        </p:nvSpPr>
        <p:spPr>
          <a:ln/>
        </p:spPr>
        <p:txBody>
          <a:bodyPr/>
          <a:lstStyle/>
          <a:p>
            <a:r>
              <a:rPr lang="en-US" altLang="ja-JP"/>
              <a:t>July 2025</a:t>
            </a:r>
            <a:endParaRPr lang="en-US" dirty="0"/>
          </a:p>
        </p:txBody>
      </p:sp>
      <p:sp>
        <p:nvSpPr>
          <p:cNvPr id="6" name="Rectangle 6">
            <a:extLst>
              <a:ext uri="{FF2B5EF4-FFF2-40B4-BE49-F238E27FC236}">
                <a16:creationId xmlns:a16="http://schemas.microsoft.com/office/drawing/2014/main" id="{CA1D76C3-4F46-C002-D249-4D254FE3BD2B}"/>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D48CC3C5-C40D-2F4E-0B18-D1DCE74013F0}"/>
              </a:ext>
            </a:extLst>
          </p:cNvPr>
          <p:cNvSpPr>
            <a:spLocks noGrp="1" noChangeArrowheads="1"/>
          </p:cNvSpPr>
          <p:nvPr>
            <p:ph type="sldNum"/>
          </p:nvPr>
        </p:nvSpPr>
        <p:spPr>
          <a:ln/>
        </p:spPr>
        <p:txBody>
          <a:bodyPr/>
          <a:lstStyle/>
          <a:p>
            <a:r>
              <a:rPr lang="en-US" dirty="0"/>
              <a:t>Page </a:t>
            </a:r>
            <a:fld id="{CA5AFF69-4AEE-4693-9CD6-98E2EBC076EC}" type="slidenum">
              <a:rPr lang="en-US"/>
              <a:pPr/>
              <a:t>26</a:t>
            </a:fld>
            <a:endParaRPr lang="en-US" dirty="0"/>
          </a:p>
        </p:txBody>
      </p:sp>
      <p:sp>
        <p:nvSpPr>
          <p:cNvPr id="13313" name="Text Box 1">
            <a:extLst>
              <a:ext uri="{FF2B5EF4-FFF2-40B4-BE49-F238E27FC236}">
                <a16:creationId xmlns:a16="http://schemas.microsoft.com/office/drawing/2014/main" id="{826DAEF6-C088-CDA8-2ACA-7B00FF52E500}"/>
              </a:ext>
            </a:extLst>
          </p:cNvPr>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dirty="0"/>
          </a:p>
        </p:txBody>
      </p:sp>
      <p:sp>
        <p:nvSpPr>
          <p:cNvPr id="13314" name="Rectangle 2">
            <a:extLst>
              <a:ext uri="{FF2B5EF4-FFF2-40B4-BE49-F238E27FC236}">
                <a16:creationId xmlns:a16="http://schemas.microsoft.com/office/drawing/2014/main" id="{104C8528-DBC7-405F-862A-D60B98668B1B}"/>
              </a:ext>
            </a:extLst>
          </p:cNvPr>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1100985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A2DC0D92-4721-CD5A-79A0-DB29931B896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928E854-FDC1-09E4-9F1D-0CFE88D29C14}"/>
              </a:ext>
            </a:extLst>
          </p:cNvPr>
          <p:cNvSpPr>
            <a:spLocks noGrp="1" noChangeArrowheads="1"/>
          </p:cNvSpPr>
          <p:nvPr>
            <p:ph type="hdr"/>
          </p:nvPr>
        </p:nvSpPr>
        <p:spPr>
          <a:ln/>
        </p:spPr>
        <p:txBody>
          <a:bodyPr/>
          <a:lstStyle/>
          <a:p>
            <a:r>
              <a:rPr lang="en-US"/>
              <a:t>doc.: IEEE 802.19-25/0044r0</a:t>
            </a:r>
            <a:endParaRPr lang="en-US" dirty="0"/>
          </a:p>
        </p:txBody>
      </p:sp>
      <p:sp>
        <p:nvSpPr>
          <p:cNvPr id="5" name="Rectangle 3">
            <a:extLst>
              <a:ext uri="{FF2B5EF4-FFF2-40B4-BE49-F238E27FC236}">
                <a16:creationId xmlns:a16="http://schemas.microsoft.com/office/drawing/2014/main" id="{7FCFEBFB-A85D-FFFA-3491-67A57D888DF7}"/>
              </a:ext>
            </a:extLst>
          </p:cNvPr>
          <p:cNvSpPr>
            <a:spLocks noGrp="1" noChangeArrowheads="1"/>
          </p:cNvSpPr>
          <p:nvPr>
            <p:ph type="dt"/>
          </p:nvPr>
        </p:nvSpPr>
        <p:spPr>
          <a:ln/>
        </p:spPr>
        <p:txBody>
          <a:bodyPr/>
          <a:lstStyle/>
          <a:p>
            <a:r>
              <a:rPr lang="en-US" altLang="ja-JP"/>
              <a:t>July 2025</a:t>
            </a:r>
            <a:endParaRPr lang="en-US" dirty="0"/>
          </a:p>
        </p:txBody>
      </p:sp>
      <p:sp>
        <p:nvSpPr>
          <p:cNvPr id="6" name="Rectangle 6">
            <a:extLst>
              <a:ext uri="{FF2B5EF4-FFF2-40B4-BE49-F238E27FC236}">
                <a16:creationId xmlns:a16="http://schemas.microsoft.com/office/drawing/2014/main" id="{8A3269E4-7D9E-B7E6-CE9C-1F408E41162D}"/>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6F7C3CDE-715D-B3A2-4D24-4BB9A9E0C767}"/>
              </a:ext>
            </a:extLst>
          </p:cNvPr>
          <p:cNvSpPr>
            <a:spLocks noGrp="1" noChangeArrowheads="1"/>
          </p:cNvSpPr>
          <p:nvPr>
            <p:ph type="sldNum"/>
          </p:nvPr>
        </p:nvSpPr>
        <p:spPr>
          <a:ln/>
        </p:spPr>
        <p:txBody>
          <a:bodyPr/>
          <a:lstStyle/>
          <a:p>
            <a:r>
              <a:rPr lang="en-US" dirty="0"/>
              <a:t>Page </a:t>
            </a:r>
            <a:fld id="{CA5AFF69-4AEE-4693-9CD6-98E2EBC076EC}" type="slidenum">
              <a:rPr lang="en-US"/>
              <a:pPr/>
              <a:t>27</a:t>
            </a:fld>
            <a:endParaRPr lang="en-US" dirty="0"/>
          </a:p>
        </p:txBody>
      </p:sp>
      <p:sp>
        <p:nvSpPr>
          <p:cNvPr id="13313" name="Text Box 1">
            <a:extLst>
              <a:ext uri="{FF2B5EF4-FFF2-40B4-BE49-F238E27FC236}">
                <a16:creationId xmlns:a16="http://schemas.microsoft.com/office/drawing/2014/main" id="{B505251C-E3CC-3D68-5B5A-CCF91DD99ED6}"/>
              </a:ext>
            </a:extLst>
          </p:cNvPr>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dirty="0"/>
          </a:p>
        </p:txBody>
      </p:sp>
      <p:sp>
        <p:nvSpPr>
          <p:cNvPr id="13314" name="Rectangle 2">
            <a:extLst>
              <a:ext uri="{FF2B5EF4-FFF2-40B4-BE49-F238E27FC236}">
                <a16:creationId xmlns:a16="http://schemas.microsoft.com/office/drawing/2014/main" id="{8896336F-B681-00EC-CA53-CFC23324B7A7}"/>
              </a:ext>
            </a:extLst>
          </p:cNvPr>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11698411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9074D27A-7B9E-CF39-7059-4A429906D43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677AC9F-0A38-85F1-6C9D-EE0079C84C9E}"/>
              </a:ext>
            </a:extLst>
          </p:cNvPr>
          <p:cNvSpPr>
            <a:spLocks noGrp="1" noChangeArrowheads="1"/>
          </p:cNvSpPr>
          <p:nvPr>
            <p:ph type="hdr"/>
          </p:nvPr>
        </p:nvSpPr>
        <p:spPr>
          <a:ln/>
        </p:spPr>
        <p:txBody>
          <a:bodyPr/>
          <a:lstStyle/>
          <a:p>
            <a:r>
              <a:rPr lang="en-US"/>
              <a:t>doc.: IEEE 802.19-25/0044r0</a:t>
            </a:r>
            <a:endParaRPr lang="en-US" dirty="0"/>
          </a:p>
        </p:txBody>
      </p:sp>
      <p:sp>
        <p:nvSpPr>
          <p:cNvPr id="5" name="Rectangle 3">
            <a:extLst>
              <a:ext uri="{FF2B5EF4-FFF2-40B4-BE49-F238E27FC236}">
                <a16:creationId xmlns:a16="http://schemas.microsoft.com/office/drawing/2014/main" id="{5427D72C-3163-37B5-8E95-7EA966BDEF6F}"/>
              </a:ext>
            </a:extLst>
          </p:cNvPr>
          <p:cNvSpPr>
            <a:spLocks noGrp="1" noChangeArrowheads="1"/>
          </p:cNvSpPr>
          <p:nvPr>
            <p:ph type="dt"/>
          </p:nvPr>
        </p:nvSpPr>
        <p:spPr>
          <a:ln/>
        </p:spPr>
        <p:txBody>
          <a:bodyPr/>
          <a:lstStyle/>
          <a:p>
            <a:r>
              <a:rPr lang="en-US" altLang="ja-JP"/>
              <a:t>July 2025</a:t>
            </a:r>
            <a:endParaRPr lang="en-US" dirty="0"/>
          </a:p>
        </p:txBody>
      </p:sp>
      <p:sp>
        <p:nvSpPr>
          <p:cNvPr id="6" name="Rectangle 6">
            <a:extLst>
              <a:ext uri="{FF2B5EF4-FFF2-40B4-BE49-F238E27FC236}">
                <a16:creationId xmlns:a16="http://schemas.microsoft.com/office/drawing/2014/main" id="{95DAE57A-6CC5-CD09-9FB6-EE0E06765881}"/>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5B69E8A8-CD08-BDF3-770C-F5BE28CAF66B}"/>
              </a:ext>
            </a:extLst>
          </p:cNvPr>
          <p:cNvSpPr>
            <a:spLocks noGrp="1" noChangeArrowheads="1"/>
          </p:cNvSpPr>
          <p:nvPr>
            <p:ph type="sldNum"/>
          </p:nvPr>
        </p:nvSpPr>
        <p:spPr>
          <a:ln/>
        </p:spPr>
        <p:txBody>
          <a:bodyPr/>
          <a:lstStyle/>
          <a:p>
            <a:r>
              <a:rPr lang="en-US" dirty="0"/>
              <a:t>Page </a:t>
            </a:r>
            <a:fld id="{CA5AFF69-4AEE-4693-9CD6-98E2EBC076EC}" type="slidenum">
              <a:rPr lang="en-US"/>
              <a:pPr/>
              <a:t>28</a:t>
            </a:fld>
            <a:endParaRPr lang="en-US" dirty="0"/>
          </a:p>
        </p:txBody>
      </p:sp>
      <p:sp>
        <p:nvSpPr>
          <p:cNvPr id="13313" name="Text Box 1">
            <a:extLst>
              <a:ext uri="{FF2B5EF4-FFF2-40B4-BE49-F238E27FC236}">
                <a16:creationId xmlns:a16="http://schemas.microsoft.com/office/drawing/2014/main" id="{EA74FA99-AE4E-8355-9568-95E408EDC047}"/>
              </a:ext>
            </a:extLst>
          </p:cNvPr>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dirty="0"/>
          </a:p>
        </p:txBody>
      </p:sp>
      <p:sp>
        <p:nvSpPr>
          <p:cNvPr id="13314" name="Rectangle 2">
            <a:extLst>
              <a:ext uri="{FF2B5EF4-FFF2-40B4-BE49-F238E27FC236}">
                <a16:creationId xmlns:a16="http://schemas.microsoft.com/office/drawing/2014/main" id="{E9E4D3A1-E61A-B8C7-3C84-CFC435D25BD6}"/>
              </a:ext>
            </a:extLst>
          </p:cNvPr>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17465302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637A8E3-BA5B-6804-B881-7EE77DC49D1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FD28B25-A81F-A550-B48A-9CB53ED36208}"/>
              </a:ext>
            </a:extLst>
          </p:cNvPr>
          <p:cNvSpPr>
            <a:spLocks noGrp="1" noChangeArrowheads="1"/>
          </p:cNvSpPr>
          <p:nvPr>
            <p:ph type="hdr"/>
          </p:nvPr>
        </p:nvSpPr>
        <p:spPr>
          <a:ln/>
        </p:spPr>
        <p:txBody>
          <a:bodyPr/>
          <a:lstStyle/>
          <a:p>
            <a:r>
              <a:rPr lang="en-US"/>
              <a:t>doc.: IEEE 802.19-25/0044r0</a:t>
            </a:r>
            <a:endParaRPr lang="en-US" dirty="0"/>
          </a:p>
        </p:txBody>
      </p:sp>
      <p:sp>
        <p:nvSpPr>
          <p:cNvPr id="5" name="Rectangle 3">
            <a:extLst>
              <a:ext uri="{FF2B5EF4-FFF2-40B4-BE49-F238E27FC236}">
                <a16:creationId xmlns:a16="http://schemas.microsoft.com/office/drawing/2014/main" id="{26DBC15E-2B81-940F-40A3-945D29CCCE15}"/>
              </a:ext>
            </a:extLst>
          </p:cNvPr>
          <p:cNvSpPr>
            <a:spLocks noGrp="1" noChangeArrowheads="1"/>
          </p:cNvSpPr>
          <p:nvPr>
            <p:ph type="dt"/>
          </p:nvPr>
        </p:nvSpPr>
        <p:spPr>
          <a:ln/>
        </p:spPr>
        <p:txBody>
          <a:bodyPr/>
          <a:lstStyle/>
          <a:p>
            <a:r>
              <a:rPr lang="en-US" altLang="ja-JP"/>
              <a:t>July 2025</a:t>
            </a:r>
            <a:endParaRPr lang="en-US" dirty="0"/>
          </a:p>
        </p:txBody>
      </p:sp>
      <p:sp>
        <p:nvSpPr>
          <p:cNvPr id="6" name="Rectangle 6">
            <a:extLst>
              <a:ext uri="{FF2B5EF4-FFF2-40B4-BE49-F238E27FC236}">
                <a16:creationId xmlns:a16="http://schemas.microsoft.com/office/drawing/2014/main" id="{1B000134-637D-AD83-6FD8-42C09B7BB1E5}"/>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76571EB5-CA1E-5BF5-AC5E-26D7D0586F3F}"/>
              </a:ext>
            </a:extLst>
          </p:cNvPr>
          <p:cNvSpPr>
            <a:spLocks noGrp="1" noChangeArrowheads="1"/>
          </p:cNvSpPr>
          <p:nvPr>
            <p:ph type="sldNum"/>
          </p:nvPr>
        </p:nvSpPr>
        <p:spPr>
          <a:ln/>
        </p:spPr>
        <p:txBody>
          <a:bodyPr/>
          <a:lstStyle/>
          <a:p>
            <a:r>
              <a:rPr lang="en-US" dirty="0"/>
              <a:t>Page </a:t>
            </a:r>
            <a:fld id="{CA5AFF69-4AEE-4693-9CD6-98E2EBC076EC}" type="slidenum">
              <a:rPr lang="en-US"/>
              <a:pPr/>
              <a:t>29</a:t>
            </a:fld>
            <a:endParaRPr lang="en-US" dirty="0"/>
          </a:p>
        </p:txBody>
      </p:sp>
      <p:sp>
        <p:nvSpPr>
          <p:cNvPr id="13313" name="Text Box 1">
            <a:extLst>
              <a:ext uri="{FF2B5EF4-FFF2-40B4-BE49-F238E27FC236}">
                <a16:creationId xmlns:a16="http://schemas.microsoft.com/office/drawing/2014/main" id="{C80D6BDE-5FBF-C066-3F1F-80BBA25249CE}"/>
              </a:ext>
            </a:extLst>
          </p:cNvPr>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dirty="0"/>
          </a:p>
        </p:txBody>
      </p:sp>
      <p:sp>
        <p:nvSpPr>
          <p:cNvPr id="13314" name="Rectangle 2">
            <a:extLst>
              <a:ext uri="{FF2B5EF4-FFF2-40B4-BE49-F238E27FC236}">
                <a16:creationId xmlns:a16="http://schemas.microsoft.com/office/drawing/2014/main" id="{14D03120-778C-345F-3CE6-018E2A627167}"/>
              </a:ext>
            </a:extLst>
          </p:cNvPr>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574369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AEB01C5F-A0ED-4F12-B42B-24C6346D5C7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83C2179-F5F1-61D1-F7EF-73C7A96E67B6}"/>
              </a:ext>
            </a:extLst>
          </p:cNvPr>
          <p:cNvSpPr>
            <a:spLocks noGrp="1" noChangeArrowheads="1"/>
          </p:cNvSpPr>
          <p:nvPr>
            <p:ph type="hdr"/>
          </p:nvPr>
        </p:nvSpPr>
        <p:spPr>
          <a:ln/>
        </p:spPr>
        <p:txBody>
          <a:bodyPr/>
          <a:lstStyle/>
          <a:p>
            <a:r>
              <a:rPr lang="en-US"/>
              <a:t>doc.: IEEE 802.19-25/0044r0</a:t>
            </a:r>
            <a:endParaRPr lang="en-US" dirty="0"/>
          </a:p>
        </p:txBody>
      </p:sp>
      <p:sp>
        <p:nvSpPr>
          <p:cNvPr id="5" name="Rectangle 3">
            <a:extLst>
              <a:ext uri="{FF2B5EF4-FFF2-40B4-BE49-F238E27FC236}">
                <a16:creationId xmlns:a16="http://schemas.microsoft.com/office/drawing/2014/main" id="{839B606E-8906-3D9B-6407-00E114603C15}"/>
              </a:ext>
            </a:extLst>
          </p:cNvPr>
          <p:cNvSpPr>
            <a:spLocks noGrp="1" noChangeArrowheads="1"/>
          </p:cNvSpPr>
          <p:nvPr>
            <p:ph type="dt"/>
          </p:nvPr>
        </p:nvSpPr>
        <p:spPr>
          <a:ln/>
        </p:spPr>
        <p:txBody>
          <a:bodyPr/>
          <a:lstStyle/>
          <a:p>
            <a:r>
              <a:rPr lang="en-US" altLang="ja-JP"/>
              <a:t>July 2025</a:t>
            </a:r>
            <a:endParaRPr lang="en-US" dirty="0"/>
          </a:p>
        </p:txBody>
      </p:sp>
      <p:sp>
        <p:nvSpPr>
          <p:cNvPr id="6" name="Rectangle 6">
            <a:extLst>
              <a:ext uri="{FF2B5EF4-FFF2-40B4-BE49-F238E27FC236}">
                <a16:creationId xmlns:a16="http://schemas.microsoft.com/office/drawing/2014/main" id="{A511EB79-DBF6-9423-10E1-4246B0CD0D46}"/>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F087ACA5-A3FA-4D79-3FED-EE13D4B0AA87}"/>
              </a:ext>
            </a:extLst>
          </p:cNvPr>
          <p:cNvSpPr>
            <a:spLocks noGrp="1" noChangeArrowheads="1"/>
          </p:cNvSpPr>
          <p:nvPr>
            <p:ph type="sldNum"/>
          </p:nvPr>
        </p:nvSpPr>
        <p:spPr>
          <a:ln/>
        </p:spPr>
        <p:txBody>
          <a:bodyPr/>
          <a:lstStyle/>
          <a:p>
            <a:r>
              <a:rPr lang="en-US" dirty="0"/>
              <a:t>Page </a:t>
            </a:r>
            <a:fld id="{CA5AFF69-4AEE-4693-9CD6-98E2EBC076EC}" type="slidenum">
              <a:rPr lang="en-US"/>
              <a:pPr/>
              <a:t>3</a:t>
            </a:fld>
            <a:endParaRPr lang="en-US" dirty="0"/>
          </a:p>
        </p:txBody>
      </p:sp>
      <p:sp>
        <p:nvSpPr>
          <p:cNvPr id="13313" name="Text Box 1">
            <a:extLst>
              <a:ext uri="{FF2B5EF4-FFF2-40B4-BE49-F238E27FC236}">
                <a16:creationId xmlns:a16="http://schemas.microsoft.com/office/drawing/2014/main" id="{D610FE16-E275-F5A1-BA68-F8ABAF73D8F9}"/>
              </a:ext>
            </a:extLst>
          </p:cNvPr>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dirty="0"/>
          </a:p>
        </p:txBody>
      </p:sp>
      <p:sp>
        <p:nvSpPr>
          <p:cNvPr id="13314" name="Rectangle 2">
            <a:extLst>
              <a:ext uri="{FF2B5EF4-FFF2-40B4-BE49-F238E27FC236}">
                <a16:creationId xmlns:a16="http://schemas.microsoft.com/office/drawing/2014/main" id="{30153D15-3C40-7F69-DF29-1E63FAC90835}"/>
              </a:ext>
            </a:extLst>
          </p:cNvPr>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36831400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FCDB973E-7159-C166-F439-12DE6E170EB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4060820-0C6D-1BFC-3B87-489E0DB48457}"/>
              </a:ext>
            </a:extLst>
          </p:cNvPr>
          <p:cNvSpPr>
            <a:spLocks noGrp="1" noChangeArrowheads="1"/>
          </p:cNvSpPr>
          <p:nvPr>
            <p:ph type="hdr"/>
          </p:nvPr>
        </p:nvSpPr>
        <p:spPr>
          <a:ln/>
        </p:spPr>
        <p:txBody>
          <a:bodyPr/>
          <a:lstStyle/>
          <a:p>
            <a:r>
              <a:rPr lang="en-US"/>
              <a:t>doc.: IEEE 802.19-25/0044r0</a:t>
            </a:r>
            <a:endParaRPr lang="en-US" dirty="0"/>
          </a:p>
        </p:txBody>
      </p:sp>
      <p:sp>
        <p:nvSpPr>
          <p:cNvPr id="5" name="Rectangle 3">
            <a:extLst>
              <a:ext uri="{FF2B5EF4-FFF2-40B4-BE49-F238E27FC236}">
                <a16:creationId xmlns:a16="http://schemas.microsoft.com/office/drawing/2014/main" id="{C050B9E9-CBF7-10B2-4DDE-0FCCCB81DF8F}"/>
              </a:ext>
            </a:extLst>
          </p:cNvPr>
          <p:cNvSpPr>
            <a:spLocks noGrp="1" noChangeArrowheads="1"/>
          </p:cNvSpPr>
          <p:nvPr>
            <p:ph type="dt"/>
          </p:nvPr>
        </p:nvSpPr>
        <p:spPr>
          <a:ln/>
        </p:spPr>
        <p:txBody>
          <a:bodyPr/>
          <a:lstStyle/>
          <a:p>
            <a:r>
              <a:rPr lang="en-US" altLang="ja-JP"/>
              <a:t>July 2025</a:t>
            </a:r>
            <a:endParaRPr lang="en-US" dirty="0"/>
          </a:p>
        </p:txBody>
      </p:sp>
      <p:sp>
        <p:nvSpPr>
          <p:cNvPr id="6" name="Rectangle 6">
            <a:extLst>
              <a:ext uri="{FF2B5EF4-FFF2-40B4-BE49-F238E27FC236}">
                <a16:creationId xmlns:a16="http://schemas.microsoft.com/office/drawing/2014/main" id="{172819E9-258C-6E46-38DE-B1EC65F98DC2}"/>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B7B76B59-CB99-74E2-D731-18F69FACABD2}"/>
              </a:ext>
            </a:extLst>
          </p:cNvPr>
          <p:cNvSpPr>
            <a:spLocks noGrp="1" noChangeArrowheads="1"/>
          </p:cNvSpPr>
          <p:nvPr>
            <p:ph type="sldNum"/>
          </p:nvPr>
        </p:nvSpPr>
        <p:spPr>
          <a:ln/>
        </p:spPr>
        <p:txBody>
          <a:bodyPr/>
          <a:lstStyle/>
          <a:p>
            <a:r>
              <a:rPr lang="en-US" dirty="0"/>
              <a:t>Page </a:t>
            </a:r>
            <a:fld id="{CA5AFF69-4AEE-4693-9CD6-98E2EBC076EC}" type="slidenum">
              <a:rPr lang="en-US"/>
              <a:pPr/>
              <a:t>30</a:t>
            </a:fld>
            <a:endParaRPr lang="en-US" dirty="0"/>
          </a:p>
        </p:txBody>
      </p:sp>
      <p:sp>
        <p:nvSpPr>
          <p:cNvPr id="13313" name="Text Box 1">
            <a:extLst>
              <a:ext uri="{FF2B5EF4-FFF2-40B4-BE49-F238E27FC236}">
                <a16:creationId xmlns:a16="http://schemas.microsoft.com/office/drawing/2014/main" id="{E81BC2CC-C0BF-5EE1-9FDB-45856D909BC7}"/>
              </a:ext>
            </a:extLst>
          </p:cNvPr>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dirty="0"/>
          </a:p>
        </p:txBody>
      </p:sp>
      <p:sp>
        <p:nvSpPr>
          <p:cNvPr id="13314" name="Rectangle 2">
            <a:extLst>
              <a:ext uri="{FF2B5EF4-FFF2-40B4-BE49-F238E27FC236}">
                <a16:creationId xmlns:a16="http://schemas.microsoft.com/office/drawing/2014/main" id="{8F89CE3D-E3F1-DA6D-43CE-CAB03B884256}"/>
              </a:ext>
            </a:extLst>
          </p:cNvPr>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13470284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C36EB27A-9554-EC1A-705B-82169E12B6D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F73D715-509F-8C57-71DC-F87B9D9E298A}"/>
              </a:ext>
            </a:extLst>
          </p:cNvPr>
          <p:cNvSpPr>
            <a:spLocks noGrp="1" noChangeArrowheads="1"/>
          </p:cNvSpPr>
          <p:nvPr>
            <p:ph type="hdr"/>
          </p:nvPr>
        </p:nvSpPr>
        <p:spPr>
          <a:ln/>
        </p:spPr>
        <p:txBody>
          <a:bodyPr/>
          <a:lstStyle/>
          <a:p>
            <a:r>
              <a:rPr lang="en-US"/>
              <a:t>doc.: IEEE 802.19-25/0044r0</a:t>
            </a:r>
            <a:endParaRPr lang="en-US" dirty="0"/>
          </a:p>
        </p:txBody>
      </p:sp>
      <p:sp>
        <p:nvSpPr>
          <p:cNvPr id="5" name="Rectangle 3">
            <a:extLst>
              <a:ext uri="{FF2B5EF4-FFF2-40B4-BE49-F238E27FC236}">
                <a16:creationId xmlns:a16="http://schemas.microsoft.com/office/drawing/2014/main" id="{78CF846C-CF77-1F55-C189-20DEE45AB9A4}"/>
              </a:ext>
            </a:extLst>
          </p:cNvPr>
          <p:cNvSpPr>
            <a:spLocks noGrp="1" noChangeArrowheads="1"/>
          </p:cNvSpPr>
          <p:nvPr>
            <p:ph type="dt"/>
          </p:nvPr>
        </p:nvSpPr>
        <p:spPr>
          <a:ln/>
        </p:spPr>
        <p:txBody>
          <a:bodyPr/>
          <a:lstStyle/>
          <a:p>
            <a:r>
              <a:rPr lang="en-US" altLang="ja-JP"/>
              <a:t>July 2025</a:t>
            </a:r>
            <a:endParaRPr lang="en-US" dirty="0"/>
          </a:p>
        </p:txBody>
      </p:sp>
      <p:sp>
        <p:nvSpPr>
          <p:cNvPr id="6" name="Rectangle 6">
            <a:extLst>
              <a:ext uri="{FF2B5EF4-FFF2-40B4-BE49-F238E27FC236}">
                <a16:creationId xmlns:a16="http://schemas.microsoft.com/office/drawing/2014/main" id="{0949F1A2-EE17-FC76-ABAE-0B2D2B3184B0}"/>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043A98EF-1293-FC37-708D-6708D631C163}"/>
              </a:ext>
            </a:extLst>
          </p:cNvPr>
          <p:cNvSpPr>
            <a:spLocks noGrp="1" noChangeArrowheads="1"/>
          </p:cNvSpPr>
          <p:nvPr>
            <p:ph type="sldNum"/>
          </p:nvPr>
        </p:nvSpPr>
        <p:spPr>
          <a:ln/>
        </p:spPr>
        <p:txBody>
          <a:bodyPr/>
          <a:lstStyle/>
          <a:p>
            <a:r>
              <a:rPr lang="en-US" dirty="0"/>
              <a:t>Page </a:t>
            </a:r>
            <a:fld id="{CA5AFF69-4AEE-4693-9CD6-98E2EBC076EC}" type="slidenum">
              <a:rPr lang="en-US"/>
              <a:pPr/>
              <a:t>31</a:t>
            </a:fld>
            <a:endParaRPr lang="en-US" dirty="0"/>
          </a:p>
        </p:txBody>
      </p:sp>
      <p:sp>
        <p:nvSpPr>
          <p:cNvPr id="13313" name="Text Box 1">
            <a:extLst>
              <a:ext uri="{FF2B5EF4-FFF2-40B4-BE49-F238E27FC236}">
                <a16:creationId xmlns:a16="http://schemas.microsoft.com/office/drawing/2014/main" id="{DA54A3E8-0F45-47A2-D8EE-8F236CBC21DD}"/>
              </a:ext>
            </a:extLst>
          </p:cNvPr>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dirty="0"/>
          </a:p>
        </p:txBody>
      </p:sp>
      <p:sp>
        <p:nvSpPr>
          <p:cNvPr id="13314" name="Rectangle 2">
            <a:extLst>
              <a:ext uri="{FF2B5EF4-FFF2-40B4-BE49-F238E27FC236}">
                <a16:creationId xmlns:a16="http://schemas.microsoft.com/office/drawing/2014/main" id="{90654010-7EC3-6E7D-E34A-2930C431EAFD}"/>
              </a:ext>
            </a:extLst>
          </p:cNvPr>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13754757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A8AC5268-184B-D522-7360-DC0C0C13CBA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960907B-68A8-AEBF-C7A8-A0F442E3E1AF}"/>
              </a:ext>
            </a:extLst>
          </p:cNvPr>
          <p:cNvSpPr>
            <a:spLocks noGrp="1" noChangeArrowheads="1"/>
          </p:cNvSpPr>
          <p:nvPr>
            <p:ph type="hdr"/>
          </p:nvPr>
        </p:nvSpPr>
        <p:spPr>
          <a:ln/>
        </p:spPr>
        <p:txBody>
          <a:bodyPr/>
          <a:lstStyle/>
          <a:p>
            <a:r>
              <a:rPr lang="en-US"/>
              <a:t>doc.: IEEE 802.19-25/0044r0</a:t>
            </a:r>
            <a:endParaRPr lang="en-US" dirty="0"/>
          </a:p>
        </p:txBody>
      </p:sp>
      <p:sp>
        <p:nvSpPr>
          <p:cNvPr id="5" name="Rectangle 3">
            <a:extLst>
              <a:ext uri="{FF2B5EF4-FFF2-40B4-BE49-F238E27FC236}">
                <a16:creationId xmlns:a16="http://schemas.microsoft.com/office/drawing/2014/main" id="{0664EF8B-04E3-36EE-8BAB-16B6CE170C89}"/>
              </a:ext>
            </a:extLst>
          </p:cNvPr>
          <p:cNvSpPr>
            <a:spLocks noGrp="1" noChangeArrowheads="1"/>
          </p:cNvSpPr>
          <p:nvPr>
            <p:ph type="dt"/>
          </p:nvPr>
        </p:nvSpPr>
        <p:spPr>
          <a:ln/>
        </p:spPr>
        <p:txBody>
          <a:bodyPr/>
          <a:lstStyle/>
          <a:p>
            <a:r>
              <a:rPr lang="en-US" altLang="ja-JP"/>
              <a:t>July 2025</a:t>
            </a:r>
            <a:endParaRPr lang="en-US" dirty="0"/>
          </a:p>
        </p:txBody>
      </p:sp>
      <p:sp>
        <p:nvSpPr>
          <p:cNvPr id="6" name="Rectangle 6">
            <a:extLst>
              <a:ext uri="{FF2B5EF4-FFF2-40B4-BE49-F238E27FC236}">
                <a16:creationId xmlns:a16="http://schemas.microsoft.com/office/drawing/2014/main" id="{32460166-7420-47FA-F9D1-152D274E0360}"/>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EDA9ABAE-3B50-8278-ECC4-45CBD4DDA4DE}"/>
              </a:ext>
            </a:extLst>
          </p:cNvPr>
          <p:cNvSpPr>
            <a:spLocks noGrp="1" noChangeArrowheads="1"/>
          </p:cNvSpPr>
          <p:nvPr>
            <p:ph type="sldNum"/>
          </p:nvPr>
        </p:nvSpPr>
        <p:spPr>
          <a:ln/>
        </p:spPr>
        <p:txBody>
          <a:bodyPr/>
          <a:lstStyle/>
          <a:p>
            <a:r>
              <a:rPr lang="en-US" dirty="0"/>
              <a:t>Page </a:t>
            </a:r>
            <a:fld id="{CA5AFF69-4AEE-4693-9CD6-98E2EBC076EC}" type="slidenum">
              <a:rPr lang="en-US"/>
              <a:pPr/>
              <a:t>32</a:t>
            </a:fld>
            <a:endParaRPr lang="en-US" dirty="0"/>
          </a:p>
        </p:txBody>
      </p:sp>
      <p:sp>
        <p:nvSpPr>
          <p:cNvPr id="13313" name="Text Box 1">
            <a:extLst>
              <a:ext uri="{FF2B5EF4-FFF2-40B4-BE49-F238E27FC236}">
                <a16:creationId xmlns:a16="http://schemas.microsoft.com/office/drawing/2014/main" id="{CFCB456A-EDBE-A67A-6F9C-ED42D460E9DC}"/>
              </a:ext>
            </a:extLst>
          </p:cNvPr>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dirty="0"/>
          </a:p>
        </p:txBody>
      </p:sp>
      <p:sp>
        <p:nvSpPr>
          <p:cNvPr id="13314" name="Rectangle 2">
            <a:extLst>
              <a:ext uri="{FF2B5EF4-FFF2-40B4-BE49-F238E27FC236}">
                <a16:creationId xmlns:a16="http://schemas.microsoft.com/office/drawing/2014/main" id="{D9A755D0-E020-A8E4-C867-39CDFF12BFB7}"/>
              </a:ext>
            </a:extLst>
          </p:cNvPr>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21545666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B29298CF-C57D-6985-3235-B6236EBCB49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5FA0411-4BAB-20A8-8A1C-FB19A9F3C14B}"/>
              </a:ext>
            </a:extLst>
          </p:cNvPr>
          <p:cNvSpPr>
            <a:spLocks noGrp="1" noChangeArrowheads="1"/>
          </p:cNvSpPr>
          <p:nvPr>
            <p:ph type="hdr"/>
          </p:nvPr>
        </p:nvSpPr>
        <p:spPr>
          <a:ln/>
        </p:spPr>
        <p:txBody>
          <a:bodyPr/>
          <a:lstStyle/>
          <a:p>
            <a:r>
              <a:rPr lang="en-US"/>
              <a:t>doc.: IEEE 802.19-25/0044r0</a:t>
            </a:r>
            <a:endParaRPr lang="en-US" dirty="0"/>
          </a:p>
        </p:txBody>
      </p:sp>
      <p:sp>
        <p:nvSpPr>
          <p:cNvPr id="5" name="Rectangle 3">
            <a:extLst>
              <a:ext uri="{FF2B5EF4-FFF2-40B4-BE49-F238E27FC236}">
                <a16:creationId xmlns:a16="http://schemas.microsoft.com/office/drawing/2014/main" id="{01D95596-64A2-4EA1-369E-494AA0F9665A}"/>
              </a:ext>
            </a:extLst>
          </p:cNvPr>
          <p:cNvSpPr>
            <a:spLocks noGrp="1" noChangeArrowheads="1"/>
          </p:cNvSpPr>
          <p:nvPr>
            <p:ph type="dt"/>
          </p:nvPr>
        </p:nvSpPr>
        <p:spPr>
          <a:ln/>
        </p:spPr>
        <p:txBody>
          <a:bodyPr/>
          <a:lstStyle/>
          <a:p>
            <a:r>
              <a:rPr lang="en-US" altLang="ja-JP"/>
              <a:t>July 2025</a:t>
            </a:r>
            <a:endParaRPr lang="en-US" dirty="0"/>
          </a:p>
        </p:txBody>
      </p:sp>
      <p:sp>
        <p:nvSpPr>
          <p:cNvPr id="6" name="Rectangle 6">
            <a:extLst>
              <a:ext uri="{FF2B5EF4-FFF2-40B4-BE49-F238E27FC236}">
                <a16:creationId xmlns:a16="http://schemas.microsoft.com/office/drawing/2014/main" id="{9D3A0CFE-13A1-4566-3FA4-A434290FCF0E}"/>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80F080BD-1B45-A17B-156F-29A77579B0C6}"/>
              </a:ext>
            </a:extLst>
          </p:cNvPr>
          <p:cNvSpPr>
            <a:spLocks noGrp="1" noChangeArrowheads="1"/>
          </p:cNvSpPr>
          <p:nvPr>
            <p:ph type="sldNum"/>
          </p:nvPr>
        </p:nvSpPr>
        <p:spPr>
          <a:ln/>
        </p:spPr>
        <p:txBody>
          <a:bodyPr/>
          <a:lstStyle/>
          <a:p>
            <a:r>
              <a:rPr lang="en-US" dirty="0"/>
              <a:t>Page </a:t>
            </a:r>
            <a:fld id="{EA25EADA-8DDC-4EE3-B5F1-3BBBDDDD6BEC}" type="slidenum">
              <a:rPr lang="en-US"/>
              <a:pPr/>
              <a:t>33</a:t>
            </a:fld>
            <a:endParaRPr lang="en-US" dirty="0"/>
          </a:p>
        </p:txBody>
      </p:sp>
      <p:sp>
        <p:nvSpPr>
          <p:cNvPr id="14337" name="Rectangle 1">
            <a:extLst>
              <a:ext uri="{FF2B5EF4-FFF2-40B4-BE49-F238E27FC236}">
                <a16:creationId xmlns:a16="http://schemas.microsoft.com/office/drawing/2014/main" id="{7A8E0683-0424-EB05-28EE-A0ACED1F4EFE}"/>
              </a:ext>
            </a:extLst>
          </p:cNvPr>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4338" name="Rectangle 2">
            <a:extLst>
              <a:ext uri="{FF2B5EF4-FFF2-40B4-BE49-F238E27FC236}">
                <a16:creationId xmlns:a16="http://schemas.microsoft.com/office/drawing/2014/main" id="{42638CBF-5CF5-865B-34B6-9426020D48B8}"/>
              </a:ext>
            </a:extLst>
          </p:cNvPr>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3385211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5607C939-0376-ADB9-385D-EA83AC7F276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27D0F3F-9E84-1A68-1CB6-FD4BF1BA0472}"/>
              </a:ext>
            </a:extLst>
          </p:cNvPr>
          <p:cNvSpPr>
            <a:spLocks noGrp="1" noChangeArrowheads="1"/>
          </p:cNvSpPr>
          <p:nvPr>
            <p:ph type="hdr"/>
          </p:nvPr>
        </p:nvSpPr>
        <p:spPr>
          <a:ln/>
        </p:spPr>
        <p:txBody>
          <a:bodyPr/>
          <a:lstStyle/>
          <a:p>
            <a:r>
              <a:rPr lang="en-US"/>
              <a:t>doc.: IEEE 802.19-25/0044r0</a:t>
            </a:r>
            <a:endParaRPr lang="en-US" dirty="0"/>
          </a:p>
        </p:txBody>
      </p:sp>
      <p:sp>
        <p:nvSpPr>
          <p:cNvPr id="5" name="Rectangle 3">
            <a:extLst>
              <a:ext uri="{FF2B5EF4-FFF2-40B4-BE49-F238E27FC236}">
                <a16:creationId xmlns:a16="http://schemas.microsoft.com/office/drawing/2014/main" id="{9EC3E140-6733-22E6-DCD4-68E6E24EF51D}"/>
              </a:ext>
            </a:extLst>
          </p:cNvPr>
          <p:cNvSpPr>
            <a:spLocks noGrp="1" noChangeArrowheads="1"/>
          </p:cNvSpPr>
          <p:nvPr>
            <p:ph type="dt"/>
          </p:nvPr>
        </p:nvSpPr>
        <p:spPr>
          <a:ln/>
        </p:spPr>
        <p:txBody>
          <a:bodyPr/>
          <a:lstStyle/>
          <a:p>
            <a:r>
              <a:rPr lang="en-US" altLang="ja-JP"/>
              <a:t>July 2025</a:t>
            </a:r>
            <a:endParaRPr lang="en-US" dirty="0"/>
          </a:p>
        </p:txBody>
      </p:sp>
      <p:sp>
        <p:nvSpPr>
          <p:cNvPr id="6" name="Rectangle 6">
            <a:extLst>
              <a:ext uri="{FF2B5EF4-FFF2-40B4-BE49-F238E27FC236}">
                <a16:creationId xmlns:a16="http://schemas.microsoft.com/office/drawing/2014/main" id="{1D0317C2-587C-EEE1-1780-4AB78B0427EE}"/>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4EA119C8-53C0-BD41-6EC4-4F4D2C200116}"/>
              </a:ext>
            </a:extLst>
          </p:cNvPr>
          <p:cNvSpPr>
            <a:spLocks noGrp="1" noChangeArrowheads="1"/>
          </p:cNvSpPr>
          <p:nvPr>
            <p:ph type="sldNum"/>
          </p:nvPr>
        </p:nvSpPr>
        <p:spPr>
          <a:ln/>
        </p:spPr>
        <p:txBody>
          <a:bodyPr/>
          <a:lstStyle/>
          <a:p>
            <a:r>
              <a:rPr lang="en-US" dirty="0"/>
              <a:t>Page </a:t>
            </a:r>
            <a:fld id="{EA25EADA-8DDC-4EE3-B5F1-3BBBDDDD6BEC}" type="slidenum">
              <a:rPr lang="en-US"/>
              <a:pPr/>
              <a:t>34</a:t>
            </a:fld>
            <a:endParaRPr lang="en-US" dirty="0"/>
          </a:p>
        </p:txBody>
      </p:sp>
      <p:sp>
        <p:nvSpPr>
          <p:cNvPr id="14337" name="Rectangle 1">
            <a:extLst>
              <a:ext uri="{FF2B5EF4-FFF2-40B4-BE49-F238E27FC236}">
                <a16:creationId xmlns:a16="http://schemas.microsoft.com/office/drawing/2014/main" id="{7CBF60C5-62E5-2AD7-2385-E68B8CA925FC}"/>
              </a:ext>
            </a:extLst>
          </p:cNvPr>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4338" name="Rectangle 2">
            <a:extLst>
              <a:ext uri="{FF2B5EF4-FFF2-40B4-BE49-F238E27FC236}">
                <a16:creationId xmlns:a16="http://schemas.microsoft.com/office/drawing/2014/main" id="{4459CE75-DD38-637F-5763-A285351784CE}"/>
              </a:ext>
            </a:extLst>
          </p:cNvPr>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4195388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DC0EB256-0E82-6163-0E4B-799283A8183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8E76D0C-5930-15E9-22F5-59C0D133A171}"/>
              </a:ext>
            </a:extLst>
          </p:cNvPr>
          <p:cNvSpPr>
            <a:spLocks noGrp="1" noChangeArrowheads="1"/>
          </p:cNvSpPr>
          <p:nvPr>
            <p:ph type="hdr"/>
          </p:nvPr>
        </p:nvSpPr>
        <p:spPr>
          <a:ln/>
        </p:spPr>
        <p:txBody>
          <a:bodyPr/>
          <a:lstStyle/>
          <a:p>
            <a:r>
              <a:rPr lang="en-US"/>
              <a:t>doc.: IEEE 802.19-25/0044r0</a:t>
            </a:r>
            <a:endParaRPr lang="en-US" dirty="0"/>
          </a:p>
        </p:txBody>
      </p:sp>
      <p:sp>
        <p:nvSpPr>
          <p:cNvPr id="5" name="Rectangle 3">
            <a:extLst>
              <a:ext uri="{FF2B5EF4-FFF2-40B4-BE49-F238E27FC236}">
                <a16:creationId xmlns:a16="http://schemas.microsoft.com/office/drawing/2014/main" id="{4BAABEEC-3ADD-8FC5-EE7D-3F583D12082C}"/>
              </a:ext>
            </a:extLst>
          </p:cNvPr>
          <p:cNvSpPr>
            <a:spLocks noGrp="1" noChangeArrowheads="1"/>
          </p:cNvSpPr>
          <p:nvPr>
            <p:ph type="dt"/>
          </p:nvPr>
        </p:nvSpPr>
        <p:spPr>
          <a:ln/>
        </p:spPr>
        <p:txBody>
          <a:bodyPr/>
          <a:lstStyle/>
          <a:p>
            <a:r>
              <a:rPr lang="en-US" altLang="ja-JP"/>
              <a:t>July 2025</a:t>
            </a:r>
            <a:endParaRPr lang="en-US" dirty="0"/>
          </a:p>
        </p:txBody>
      </p:sp>
      <p:sp>
        <p:nvSpPr>
          <p:cNvPr id="6" name="Rectangle 6">
            <a:extLst>
              <a:ext uri="{FF2B5EF4-FFF2-40B4-BE49-F238E27FC236}">
                <a16:creationId xmlns:a16="http://schemas.microsoft.com/office/drawing/2014/main" id="{4AA6AED9-1340-69DA-E98A-949AFD721C91}"/>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8086A7FC-EA8A-3EE8-8A75-38821EBED1BA}"/>
              </a:ext>
            </a:extLst>
          </p:cNvPr>
          <p:cNvSpPr>
            <a:spLocks noGrp="1" noChangeArrowheads="1"/>
          </p:cNvSpPr>
          <p:nvPr>
            <p:ph type="sldNum"/>
          </p:nvPr>
        </p:nvSpPr>
        <p:spPr>
          <a:ln/>
        </p:spPr>
        <p:txBody>
          <a:bodyPr/>
          <a:lstStyle/>
          <a:p>
            <a:r>
              <a:rPr lang="en-US" dirty="0"/>
              <a:t>Page </a:t>
            </a:r>
            <a:fld id="{CA5AFF69-4AEE-4693-9CD6-98E2EBC076EC}" type="slidenum">
              <a:rPr lang="en-US"/>
              <a:pPr/>
              <a:t>4</a:t>
            </a:fld>
            <a:endParaRPr lang="en-US" dirty="0"/>
          </a:p>
        </p:txBody>
      </p:sp>
      <p:sp>
        <p:nvSpPr>
          <p:cNvPr id="13313" name="Text Box 1">
            <a:extLst>
              <a:ext uri="{FF2B5EF4-FFF2-40B4-BE49-F238E27FC236}">
                <a16:creationId xmlns:a16="http://schemas.microsoft.com/office/drawing/2014/main" id="{38E801C8-8948-C77D-16DE-5F880AE7CC3A}"/>
              </a:ext>
            </a:extLst>
          </p:cNvPr>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dirty="0"/>
          </a:p>
        </p:txBody>
      </p:sp>
      <p:sp>
        <p:nvSpPr>
          <p:cNvPr id="13314" name="Rectangle 2">
            <a:extLst>
              <a:ext uri="{FF2B5EF4-FFF2-40B4-BE49-F238E27FC236}">
                <a16:creationId xmlns:a16="http://schemas.microsoft.com/office/drawing/2014/main" id="{63CA12F6-5494-8F11-F291-0359129B3D50}"/>
              </a:ext>
            </a:extLst>
          </p:cNvPr>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2916912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336CB998-64C0-6FC9-DA69-CE7F57950FA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84462BF-7CC4-0B5F-CA0D-C87E47CED6E1}"/>
              </a:ext>
            </a:extLst>
          </p:cNvPr>
          <p:cNvSpPr>
            <a:spLocks noGrp="1" noChangeArrowheads="1"/>
          </p:cNvSpPr>
          <p:nvPr>
            <p:ph type="hdr"/>
          </p:nvPr>
        </p:nvSpPr>
        <p:spPr>
          <a:ln/>
        </p:spPr>
        <p:txBody>
          <a:bodyPr/>
          <a:lstStyle/>
          <a:p>
            <a:r>
              <a:rPr lang="en-US"/>
              <a:t>doc.: IEEE 802.19-25/0044r0</a:t>
            </a:r>
            <a:endParaRPr lang="en-US" dirty="0"/>
          </a:p>
        </p:txBody>
      </p:sp>
      <p:sp>
        <p:nvSpPr>
          <p:cNvPr id="5" name="Rectangle 3">
            <a:extLst>
              <a:ext uri="{FF2B5EF4-FFF2-40B4-BE49-F238E27FC236}">
                <a16:creationId xmlns:a16="http://schemas.microsoft.com/office/drawing/2014/main" id="{6102C227-A7DD-1E6D-2207-4659C53D6F04}"/>
              </a:ext>
            </a:extLst>
          </p:cNvPr>
          <p:cNvSpPr>
            <a:spLocks noGrp="1" noChangeArrowheads="1"/>
          </p:cNvSpPr>
          <p:nvPr>
            <p:ph type="dt"/>
          </p:nvPr>
        </p:nvSpPr>
        <p:spPr>
          <a:ln/>
        </p:spPr>
        <p:txBody>
          <a:bodyPr/>
          <a:lstStyle/>
          <a:p>
            <a:r>
              <a:rPr lang="en-US" altLang="ja-JP"/>
              <a:t>July 2025</a:t>
            </a:r>
            <a:endParaRPr lang="en-US" dirty="0"/>
          </a:p>
        </p:txBody>
      </p:sp>
      <p:sp>
        <p:nvSpPr>
          <p:cNvPr id="6" name="Rectangle 6">
            <a:extLst>
              <a:ext uri="{FF2B5EF4-FFF2-40B4-BE49-F238E27FC236}">
                <a16:creationId xmlns:a16="http://schemas.microsoft.com/office/drawing/2014/main" id="{8D44A258-C995-E7F2-DD8F-0B4A15D5E364}"/>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72B71ED7-7FD5-51C0-B514-5A177C8F91AB}"/>
              </a:ext>
            </a:extLst>
          </p:cNvPr>
          <p:cNvSpPr>
            <a:spLocks noGrp="1" noChangeArrowheads="1"/>
          </p:cNvSpPr>
          <p:nvPr>
            <p:ph type="sldNum"/>
          </p:nvPr>
        </p:nvSpPr>
        <p:spPr>
          <a:ln/>
        </p:spPr>
        <p:txBody>
          <a:bodyPr/>
          <a:lstStyle/>
          <a:p>
            <a:r>
              <a:rPr lang="en-US" dirty="0"/>
              <a:t>Page </a:t>
            </a:r>
            <a:fld id="{CA5AFF69-4AEE-4693-9CD6-98E2EBC076EC}" type="slidenum">
              <a:rPr lang="en-US"/>
              <a:pPr/>
              <a:t>5</a:t>
            </a:fld>
            <a:endParaRPr lang="en-US" dirty="0"/>
          </a:p>
        </p:txBody>
      </p:sp>
      <p:sp>
        <p:nvSpPr>
          <p:cNvPr id="13313" name="Text Box 1">
            <a:extLst>
              <a:ext uri="{FF2B5EF4-FFF2-40B4-BE49-F238E27FC236}">
                <a16:creationId xmlns:a16="http://schemas.microsoft.com/office/drawing/2014/main" id="{CA62E1F4-B1D0-A516-C0BB-13D6447E838B}"/>
              </a:ext>
            </a:extLst>
          </p:cNvPr>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dirty="0"/>
          </a:p>
        </p:txBody>
      </p:sp>
      <p:sp>
        <p:nvSpPr>
          <p:cNvPr id="13314" name="Rectangle 2">
            <a:extLst>
              <a:ext uri="{FF2B5EF4-FFF2-40B4-BE49-F238E27FC236}">
                <a16:creationId xmlns:a16="http://schemas.microsoft.com/office/drawing/2014/main" id="{9FD67EBD-E306-4C03-AF6A-A06FB260FF2E}"/>
              </a:ext>
            </a:extLst>
          </p:cNvPr>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2130397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73DE8A4-BE6C-5D92-015C-B91C250B9A6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02BCCCA-2F69-C86F-695D-4E0F06BEA4E7}"/>
              </a:ext>
            </a:extLst>
          </p:cNvPr>
          <p:cNvSpPr>
            <a:spLocks noGrp="1" noChangeArrowheads="1"/>
          </p:cNvSpPr>
          <p:nvPr>
            <p:ph type="hdr"/>
          </p:nvPr>
        </p:nvSpPr>
        <p:spPr>
          <a:ln/>
        </p:spPr>
        <p:txBody>
          <a:bodyPr/>
          <a:lstStyle/>
          <a:p>
            <a:r>
              <a:rPr lang="en-US"/>
              <a:t>doc.: IEEE 802.19-25/0044r0</a:t>
            </a:r>
            <a:endParaRPr lang="en-US" dirty="0"/>
          </a:p>
        </p:txBody>
      </p:sp>
      <p:sp>
        <p:nvSpPr>
          <p:cNvPr id="5" name="Rectangle 3">
            <a:extLst>
              <a:ext uri="{FF2B5EF4-FFF2-40B4-BE49-F238E27FC236}">
                <a16:creationId xmlns:a16="http://schemas.microsoft.com/office/drawing/2014/main" id="{AF95A56E-0E81-268E-FA77-A4F648FA0CB5}"/>
              </a:ext>
            </a:extLst>
          </p:cNvPr>
          <p:cNvSpPr>
            <a:spLocks noGrp="1" noChangeArrowheads="1"/>
          </p:cNvSpPr>
          <p:nvPr>
            <p:ph type="dt"/>
          </p:nvPr>
        </p:nvSpPr>
        <p:spPr>
          <a:ln/>
        </p:spPr>
        <p:txBody>
          <a:bodyPr/>
          <a:lstStyle/>
          <a:p>
            <a:r>
              <a:rPr lang="en-US" altLang="ja-JP"/>
              <a:t>July 2025</a:t>
            </a:r>
            <a:endParaRPr lang="en-US" dirty="0"/>
          </a:p>
        </p:txBody>
      </p:sp>
      <p:sp>
        <p:nvSpPr>
          <p:cNvPr id="6" name="Rectangle 6">
            <a:extLst>
              <a:ext uri="{FF2B5EF4-FFF2-40B4-BE49-F238E27FC236}">
                <a16:creationId xmlns:a16="http://schemas.microsoft.com/office/drawing/2014/main" id="{3220F193-6906-EA24-08BF-E0C920DC6190}"/>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BEAACFBD-BEBC-27F0-37F8-FFDB5305EF1D}"/>
              </a:ext>
            </a:extLst>
          </p:cNvPr>
          <p:cNvSpPr>
            <a:spLocks noGrp="1" noChangeArrowheads="1"/>
          </p:cNvSpPr>
          <p:nvPr>
            <p:ph type="sldNum"/>
          </p:nvPr>
        </p:nvSpPr>
        <p:spPr>
          <a:ln/>
        </p:spPr>
        <p:txBody>
          <a:bodyPr/>
          <a:lstStyle/>
          <a:p>
            <a:r>
              <a:rPr lang="en-US" dirty="0"/>
              <a:t>Page </a:t>
            </a:r>
            <a:fld id="{CA5AFF69-4AEE-4693-9CD6-98E2EBC076EC}" type="slidenum">
              <a:rPr lang="en-US"/>
              <a:pPr/>
              <a:t>6</a:t>
            </a:fld>
            <a:endParaRPr lang="en-US" dirty="0"/>
          </a:p>
        </p:txBody>
      </p:sp>
      <p:sp>
        <p:nvSpPr>
          <p:cNvPr id="13313" name="Text Box 1">
            <a:extLst>
              <a:ext uri="{FF2B5EF4-FFF2-40B4-BE49-F238E27FC236}">
                <a16:creationId xmlns:a16="http://schemas.microsoft.com/office/drawing/2014/main" id="{0D61466B-45F5-24B9-9EE4-56F0EE9CD7C0}"/>
              </a:ext>
            </a:extLst>
          </p:cNvPr>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dirty="0"/>
          </a:p>
        </p:txBody>
      </p:sp>
      <p:sp>
        <p:nvSpPr>
          <p:cNvPr id="13314" name="Rectangle 2">
            <a:extLst>
              <a:ext uri="{FF2B5EF4-FFF2-40B4-BE49-F238E27FC236}">
                <a16:creationId xmlns:a16="http://schemas.microsoft.com/office/drawing/2014/main" id="{72C28286-33EF-B476-3593-144F7EA89F65}"/>
              </a:ext>
            </a:extLst>
          </p:cNvPr>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2187146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00D2EF89-4905-354D-A75E-3D0CDAF9212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8767B85-6213-5145-2E33-DA274248F0E0}"/>
              </a:ext>
            </a:extLst>
          </p:cNvPr>
          <p:cNvSpPr>
            <a:spLocks noGrp="1" noChangeArrowheads="1"/>
          </p:cNvSpPr>
          <p:nvPr>
            <p:ph type="hdr"/>
          </p:nvPr>
        </p:nvSpPr>
        <p:spPr>
          <a:ln/>
        </p:spPr>
        <p:txBody>
          <a:bodyPr/>
          <a:lstStyle/>
          <a:p>
            <a:r>
              <a:rPr lang="en-US"/>
              <a:t>doc.: IEEE 802.19-25/0044r0</a:t>
            </a:r>
            <a:endParaRPr lang="en-US" dirty="0"/>
          </a:p>
        </p:txBody>
      </p:sp>
      <p:sp>
        <p:nvSpPr>
          <p:cNvPr id="5" name="Rectangle 3">
            <a:extLst>
              <a:ext uri="{FF2B5EF4-FFF2-40B4-BE49-F238E27FC236}">
                <a16:creationId xmlns:a16="http://schemas.microsoft.com/office/drawing/2014/main" id="{EAD0986B-1271-8A94-785F-D04C644E3878}"/>
              </a:ext>
            </a:extLst>
          </p:cNvPr>
          <p:cNvSpPr>
            <a:spLocks noGrp="1" noChangeArrowheads="1"/>
          </p:cNvSpPr>
          <p:nvPr>
            <p:ph type="dt"/>
          </p:nvPr>
        </p:nvSpPr>
        <p:spPr>
          <a:ln/>
        </p:spPr>
        <p:txBody>
          <a:bodyPr/>
          <a:lstStyle/>
          <a:p>
            <a:r>
              <a:rPr lang="en-US" altLang="ja-JP"/>
              <a:t>July 2025</a:t>
            </a:r>
            <a:endParaRPr lang="en-US" dirty="0"/>
          </a:p>
        </p:txBody>
      </p:sp>
      <p:sp>
        <p:nvSpPr>
          <p:cNvPr id="6" name="Rectangle 6">
            <a:extLst>
              <a:ext uri="{FF2B5EF4-FFF2-40B4-BE49-F238E27FC236}">
                <a16:creationId xmlns:a16="http://schemas.microsoft.com/office/drawing/2014/main" id="{E1BFFEEE-7678-1D19-1846-BA1EE7E476EB}"/>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F1A504BC-4F83-2D4C-15DB-7F7568834C42}"/>
              </a:ext>
            </a:extLst>
          </p:cNvPr>
          <p:cNvSpPr>
            <a:spLocks noGrp="1" noChangeArrowheads="1"/>
          </p:cNvSpPr>
          <p:nvPr>
            <p:ph type="sldNum"/>
          </p:nvPr>
        </p:nvSpPr>
        <p:spPr>
          <a:ln/>
        </p:spPr>
        <p:txBody>
          <a:bodyPr/>
          <a:lstStyle/>
          <a:p>
            <a:r>
              <a:rPr lang="en-US" dirty="0"/>
              <a:t>Page </a:t>
            </a:r>
            <a:fld id="{CA5AFF69-4AEE-4693-9CD6-98E2EBC076EC}" type="slidenum">
              <a:rPr lang="en-US"/>
              <a:pPr/>
              <a:t>7</a:t>
            </a:fld>
            <a:endParaRPr lang="en-US" dirty="0"/>
          </a:p>
        </p:txBody>
      </p:sp>
      <p:sp>
        <p:nvSpPr>
          <p:cNvPr id="13313" name="Text Box 1">
            <a:extLst>
              <a:ext uri="{FF2B5EF4-FFF2-40B4-BE49-F238E27FC236}">
                <a16:creationId xmlns:a16="http://schemas.microsoft.com/office/drawing/2014/main" id="{7CA00061-9DF2-02DE-9055-C8698D83BE81}"/>
              </a:ext>
            </a:extLst>
          </p:cNvPr>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dirty="0"/>
          </a:p>
        </p:txBody>
      </p:sp>
      <p:sp>
        <p:nvSpPr>
          <p:cNvPr id="13314" name="Rectangle 2">
            <a:extLst>
              <a:ext uri="{FF2B5EF4-FFF2-40B4-BE49-F238E27FC236}">
                <a16:creationId xmlns:a16="http://schemas.microsoft.com/office/drawing/2014/main" id="{00BC93AE-D4C4-351A-E439-4D0588F710B9}"/>
              </a:ext>
            </a:extLst>
          </p:cNvPr>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3815852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94AE665-E040-5836-57DB-D6720E1FBF9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DB6D479-643F-D538-E6B6-6BFC483EE511}"/>
              </a:ext>
            </a:extLst>
          </p:cNvPr>
          <p:cNvSpPr>
            <a:spLocks noGrp="1" noChangeArrowheads="1"/>
          </p:cNvSpPr>
          <p:nvPr>
            <p:ph type="hdr"/>
          </p:nvPr>
        </p:nvSpPr>
        <p:spPr>
          <a:ln/>
        </p:spPr>
        <p:txBody>
          <a:bodyPr/>
          <a:lstStyle/>
          <a:p>
            <a:r>
              <a:rPr lang="en-US"/>
              <a:t>doc.: IEEE 802.19-25/0044r0</a:t>
            </a:r>
            <a:endParaRPr lang="en-US" dirty="0"/>
          </a:p>
        </p:txBody>
      </p:sp>
      <p:sp>
        <p:nvSpPr>
          <p:cNvPr id="5" name="Rectangle 3">
            <a:extLst>
              <a:ext uri="{FF2B5EF4-FFF2-40B4-BE49-F238E27FC236}">
                <a16:creationId xmlns:a16="http://schemas.microsoft.com/office/drawing/2014/main" id="{51A97CC9-68B5-7EEB-E348-1872FFAE2F47}"/>
              </a:ext>
            </a:extLst>
          </p:cNvPr>
          <p:cNvSpPr>
            <a:spLocks noGrp="1" noChangeArrowheads="1"/>
          </p:cNvSpPr>
          <p:nvPr>
            <p:ph type="dt"/>
          </p:nvPr>
        </p:nvSpPr>
        <p:spPr>
          <a:ln/>
        </p:spPr>
        <p:txBody>
          <a:bodyPr/>
          <a:lstStyle/>
          <a:p>
            <a:r>
              <a:rPr lang="en-US" altLang="ja-JP"/>
              <a:t>July 2025</a:t>
            </a:r>
            <a:endParaRPr lang="en-US" dirty="0"/>
          </a:p>
        </p:txBody>
      </p:sp>
      <p:sp>
        <p:nvSpPr>
          <p:cNvPr id="6" name="Rectangle 6">
            <a:extLst>
              <a:ext uri="{FF2B5EF4-FFF2-40B4-BE49-F238E27FC236}">
                <a16:creationId xmlns:a16="http://schemas.microsoft.com/office/drawing/2014/main" id="{1D60FC54-ACBD-A9CA-CD29-0C56C59F8B99}"/>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49C09AA6-2C85-0FA6-C43B-7CED1DC5FC8A}"/>
              </a:ext>
            </a:extLst>
          </p:cNvPr>
          <p:cNvSpPr>
            <a:spLocks noGrp="1" noChangeArrowheads="1"/>
          </p:cNvSpPr>
          <p:nvPr>
            <p:ph type="sldNum"/>
          </p:nvPr>
        </p:nvSpPr>
        <p:spPr>
          <a:ln/>
        </p:spPr>
        <p:txBody>
          <a:bodyPr/>
          <a:lstStyle/>
          <a:p>
            <a:r>
              <a:rPr lang="en-US" dirty="0"/>
              <a:t>Page </a:t>
            </a:r>
            <a:fld id="{CA5AFF69-4AEE-4693-9CD6-98E2EBC076EC}" type="slidenum">
              <a:rPr lang="en-US"/>
              <a:pPr/>
              <a:t>8</a:t>
            </a:fld>
            <a:endParaRPr lang="en-US" dirty="0"/>
          </a:p>
        </p:txBody>
      </p:sp>
      <p:sp>
        <p:nvSpPr>
          <p:cNvPr id="13313" name="Text Box 1">
            <a:extLst>
              <a:ext uri="{FF2B5EF4-FFF2-40B4-BE49-F238E27FC236}">
                <a16:creationId xmlns:a16="http://schemas.microsoft.com/office/drawing/2014/main" id="{C144E9E9-A134-5A02-7FAE-C84B7A833A37}"/>
              </a:ext>
            </a:extLst>
          </p:cNvPr>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dirty="0"/>
          </a:p>
        </p:txBody>
      </p:sp>
      <p:sp>
        <p:nvSpPr>
          <p:cNvPr id="13314" name="Rectangle 2">
            <a:extLst>
              <a:ext uri="{FF2B5EF4-FFF2-40B4-BE49-F238E27FC236}">
                <a16:creationId xmlns:a16="http://schemas.microsoft.com/office/drawing/2014/main" id="{82B2BE46-3554-C502-A9F7-1945BBCD3ACD}"/>
              </a:ext>
            </a:extLst>
          </p:cNvPr>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3158970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08AD640E-3B0F-21AA-14EE-631CBBBBD7F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32BABA8-82F2-01F8-DFE7-22D794C726F8}"/>
              </a:ext>
            </a:extLst>
          </p:cNvPr>
          <p:cNvSpPr>
            <a:spLocks noGrp="1" noChangeArrowheads="1"/>
          </p:cNvSpPr>
          <p:nvPr>
            <p:ph type="hdr"/>
          </p:nvPr>
        </p:nvSpPr>
        <p:spPr>
          <a:ln/>
        </p:spPr>
        <p:txBody>
          <a:bodyPr/>
          <a:lstStyle/>
          <a:p>
            <a:r>
              <a:rPr lang="en-US"/>
              <a:t>doc.: IEEE 802.19-25/0044r0</a:t>
            </a:r>
            <a:endParaRPr lang="en-US" dirty="0"/>
          </a:p>
        </p:txBody>
      </p:sp>
      <p:sp>
        <p:nvSpPr>
          <p:cNvPr id="5" name="Rectangle 3">
            <a:extLst>
              <a:ext uri="{FF2B5EF4-FFF2-40B4-BE49-F238E27FC236}">
                <a16:creationId xmlns:a16="http://schemas.microsoft.com/office/drawing/2014/main" id="{67B80E59-3DF8-6FB7-B69C-6FE873C519AE}"/>
              </a:ext>
            </a:extLst>
          </p:cNvPr>
          <p:cNvSpPr>
            <a:spLocks noGrp="1" noChangeArrowheads="1"/>
          </p:cNvSpPr>
          <p:nvPr>
            <p:ph type="dt"/>
          </p:nvPr>
        </p:nvSpPr>
        <p:spPr>
          <a:ln/>
        </p:spPr>
        <p:txBody>
          <a:bodyPr/>
          <a:lstStyle/>
          <a:p>
            <a:r>
              <a:rPr lang="en-US" altLang="ja-JP"/>
              <a:t>July 2025</a:t>
            </a:r>
            <a:endParaRPr lang="en-US" dirty="0"/>
          </a:p>
        </p:txBody>
      </p:sp>
      <p:sp>
        <p:nvSpPr>
          <p:cNvPr id="6" name="Rectangle 6">
            <a:extLst>
              <a:ext uri="{FF2B5EF4-FFF2-40B4-BE49-F238E27FC236}">
                <a16:creationId xmlns:a16="http://schemas.microsoft.com/office/drawing/2014/main" id="{D9E71BE8-FE64-9929-A9AF-936ED45A28C6}"/>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83390BA6-2EF2-704D-5B91-4F4C880E0125}"/>
              </a:ext>
            </a:extLst>
          </p:cNvPr>
          <p:cNvSpPr>
            <a:spLocks noGrp="1" noChangeArrowheads="1"/>
          </p:cNvSpPr>
          <p:nvPr>
            <p:ph type="sldNum"/>
          </p:nvPr>
        </p:nvSpPr>
        <p:spPr>
          <a:ln/>
        </p:spPr>
        <p:txBody>
          <a:bodyPr/>
          <a:lstStyle/>
          <a:p>
            <a:r>
              <a:rPr lang="en-US" dirty="0"/>
              <a:t>Page </a:t>
            </a:r>
            <a:fld id="{CA5AFF69-4AEE-4693-9CD6-98E2EBC076EC}" type="slidenum">
              <a:rPr lang="en-US"/>
              <a:pPr/>
              <a:t>9</a:t>
            </a:fld>
            <a:endParaRPr lang="en-US" dirty="0"/>
          </a:p>
        </p:txBody>
      </p:sp>
      <p:sp>
        <p:nvSpPr>
          <p:cNvPr id="13313" name="Text Box 1">
            <a:extLst>
              <a:ext uri="{FF2B5EF4-FFF2-40B4-BE49-F238E27FC236}">
                <a16:creationId xmlns:a16="http://schemas.microsoft.com/office/drawing/2014/main" id="{387EE3EC-C6C4-9E11-ECE1-5782A27D5B83}"/>
              </a:ext>
            </a:extLst>
          </p:cNvPr>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dirty="0"/>
          </a:p>
        </p:txBody>
      </p:sp>
      <p:sp>
        <p:nvSpPr>
          <p:cNvPr id="13314" name="Rectangle 2">
            <a:extLst>
              <a:ext uri="{FF2B5EF4-FFF2-40B4-BE49-F238E27FC236}">
                <a16:creationId xmlns:a16="http://schemas.microsoft.com/office/drawing/2014/main" id="{F675471B-DD96-B828-E053-11C8F3E7069C}"/>
              </a:ext>
            </a:extLst>
          </p:cNvPr>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3937878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ja-JP" altLang="en-US"/>
              <a:t>マスター タイトルの書式設定</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endParaRPr lang="en-GB"/>
          </a:p>
        </p:txBody>
      </p:sp>
      <p:sp>
        <p:nvSpPr>
          <p:cNvPr id="4" name="Date Placeholder 3"/>
          <p:cNvSpPr>
            <a:spLocks noGrp="1"/>
          </p:cNvSpPr>
          <p:nvPr>
            <p:ph type="dt" idx="10"/>
          </p:nvPr>
        </p:nvSpPr>
        <p:spPr/>
        <p:txBody>
          <a:bodyPr/>
          <a:lstStyle>
            <a:lvl1pPr>
              <a:defRPr/>
            </a:lvl1pPr>
          </a:lstStyle>
          <a:p>
            <a:r>
              <a:rPr lang="en-US" altLang="ja-JP"/>
              <a:t>July 2025</a:t>
            </a:r>
            <a:endParaRPr lang="en-GB" dirty="0"/>
          </a:p>
        </p:txBody>
      </p:sp>
      <p:sp>
        <p:nvSpPr>
          <p:cNvPr id="5" name="Footer Placeholder 4"/>
          <p:cNvSpPr>
            <a:spLocks noGrp="1"/>
          </p:cNvSpPr>
          <p:nvPr>
            <p:ph type="ftr" idx="11"/>
          </p:nvPr>
        </p:nvSpPr>
        <p:spPr/>
        <p:txBody>
          <a:bodyPr/>
          <a:lstStyle>
            <a:lvl1pPr>
              <a:defRPr/>
            </a:lvl1pPr>
          </a:lstStyle>
          <a:p>
            <a:r>
              <a:rPr lang="en-GB" dirty="0"/>
              <a:t>Kazuto Yano, ATR</a:t>
            </a:r>
          </a:p>
        </p:txBody>
      </p:sp>
      <p:sp>
        <p:nvSpPr>
          <p:cNvPr id="6" name="Slide Number Placeholder 5"/>
          <p:cNvSpPr>
            <a:spLocks noGrp="1"/>
          </p:cNvSpPr>
          <p:nvPr>
            <p:ph type="sldNum" idx="12"/>
          </p:nvPr>
        </p:nvSpPr>
        <p:spPr/>
        <p:txBody>
          <a:bodyPr/>
          <a:lstStyle>
            <a:lvl1pPr>
              <a:defRPr/>
            </a:lvl1pPr>
          </a:lstStyle>
          <a:p>
            <a:r>
              <a:rPr lang="en-GB"/>
              <a:t>Slide </a:t>
            </a:r>
            <a:fld id="{DE40C9FC-4879-4F20-9ECA-A574A90476B7}" type="slidenum">
              <a:rPr lang="en-GB"/>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GB"/>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a:p>
        </p:txBody>
      </p:sp>
      <p:sp>
        <p:nvSpPr>
          <p:cNvPr id="6" name="Slide Number Placeholder 5"/>
          <p:cNvSpPr>
            <a:spLocks noGrp="1"/>
          </p:cNvSpPr>
          <p:nvPr>
            <p:ph type="sldNum" idx="12"/>
          </p:nvPr>
        </p:nvSpPr>
        <p:spPr/>
        <p:txBody>
          <a:bodyPr/>
          <a:lstStyle>
            <a:lvl1pPr>
              <a:defRPr/>
            </a:lvl1pPr>
          </a:lstStyle>
          <a:p>
            <a:r>
              <a:rPr lang="en-GB" dirty="0"/>
              <a:t>Slide </a:t>
            </a:r>
            <a:fld id="{440F5867-744E-4AA6-B0ED-4C44D2DFBB7B}" type="slidenum">
              <a:rPr lang="en-GB"/>
              <a:pPr/>
              <a:t>‹#›</a:t>
            </a:fld>
            <a:endParaRPr lang="en-GB" dirty="0"/>
          </a:p>
        </p:txBody>
      </p:sp>
      <p:sp>
        <p:nvSpPr>
          <p:cNvPr id="11" name="Rectangle 4"/>
          <p:cNvSpPr>
            <a:spLocks noGrp="1" noChangeArrowheads="1"/>
          </p:cNvSpPr>
          <p:nvPr>
            <p:ph type="ftr" idx="14"/>
          </p:nvPr>
        </p:nvSpPr>
        <p:spPr bwMode="auto">
          <a:xfrm>
            <a:off x="7143757" y="6475414"/>
            <a:ext cx="4246027" cy="1809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r>
              <a:rPr lang="en-GB"/>
              <a:t>Kazuto Yano, ATR</a:t>
            </a:r>
            <a:endParaRPr lang="en-GB" dirty="0"/>
          </a:p>
        </p:txBody>
      </p:sp>
      <p:sp>
        <p:nvSpPr>
          <p:cNvPr id="12" name="Rectangle 3"/>
          <p:cNvSpPr>
            <a:spLocks noGrp="1" noChangeArrowheads="1"/>
          </p:cNvSpPr>
          <p:nvPr>
            <p:ph type="dt" idx="15"/>
          </p:nvPr>
        </p:nvSpPr>
        <p:spPr bwMode="auto">
          <a:xfrm>
            <a:off x="929217" y="333375"/>
            <a:ext cx="2499764" cy="2730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1">
                <a:solidFill>
                  <a:srgbClr val="000000"/>
                </a:solidFill>
                <a:cs typeface="Arial Unicode MS" charset="0"/>
              </a:defRPr>
            </a:lvl1pPr>
          </a:lstStyle>
          <a:p>
            <a:r>
              <a:rPr lang="en-US" altLang="ja-JP"/>
              <a:t>July 2025</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ja-JP" altLang="en-US"/>
              <a:t>マスター タイトルの書式設定</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Date Placeholder 3"/>
          <p:cNvSpPr>
            <a:spLocks noGrp="1"/>
          </p:cNvSpPr>
          <p:nvPr>
            <p:ph type="dt" idx="10"/>
          </p:nvPr>
        </p:nvSpPr>
        <p:spPr/>
        <p:txBody>
          <a:bodyPr/>
          <a:lstStyle>
            <a:lvl1pPr>
              <a:defRPr/>
            </a:lvl1pPr>
          </a:lstStyle>
          <a:p>
            <a:r>
              <a:rPr lang="en-US" altLang="ja-JP"/>
              <a:t>July 2025</a:t>
            </a:r>
            <a:endParaRPr lang="en-GB" dirty="0"/>
          </a:p>
        </p:txBody>
      </p:sp>
      <p:sp>
        <p:nvSpPr>
          <p:cNvPr id="5" name="Footer Placeholder 4"/>
          <p:cNvSpPr>
            <a:spLocks noGrp="1"/>
          </p:cNvSpPr>
          <p:nvPr>
            <p:ph type="ftr" idx="11"/>
          </p:nvPr>
        </p:nvSpPr>
        <p:spPr/>
        <p:txBody>
          <a:bodyPr/>
          <a:lstStyle>
            <a:lvl1pPr>
              <a:defRPr/>
            </a:lvl1pPr>
          </a:lstStyle>
          <a:p>
            <a:r>
              <a:rPr lang="en-GB"/>
              <a:t>Kazuto Yano, ATR</a:t>
            </a:r>
          </a:p>
        </p:txBody>
      </p:sp>
      <p:sp>
        <p:nvSpPr>
          <p:cNvPr id="6" name="Slide Number Placeholder 5"/>
          <p:cNvSpPr>
            <a:spLocks noGrp="1"/>
          </p:cNvSpPr>
          <p:nvPr>
            <p:ph type="sldNum" idx="12"/>
          </p:nvPr>
        </p:nvSpPr>
        <p:spPr/>
        <p:txBody>
          <a:bodyPr/>
          <a:lstStyle>
            <a:lvl1pPr>
              <a:defRPr/>
            </a:lvl1pPr>
          </a:lstStyle>
          <a:p>
            <a:r>
              <a:rPr lang="en-GB"/>
              <a:t>Slide </a:t>
            </a:r>
            <a:fld id="{3ABCC52B-A3F7-440B-BBF2-55191E6E7773}" type="slidenum">
              <a:rPr lang="en-GB"/>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GB"/>
          </a:p>
        </p:txBody>
      </p:sp>
      <p:sp>
        <p:nvSpPr>
          <p:cNvPr id="3" name="Content Placeholder 2"/>
          <p:cNvSpPr>
            <a:spLocks noGrp="1"/>
          </p:cNvSpPr>
          <p:nvPr>
            <p:ph sz="half" idx="1"/>
          </p:nvPr>
        </p:nvSpPr>
        <p:spPr>
          <a:xfrm>
            <a:off x="914401" y="1981201"/>
            <a:ext cx="5077884"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a:p>
        </p:txBody>
      </p:sp>
      <p:sp>
        <p:nvSpPr>
          <p:cNvPr id="4" name="Content Placeholder 3"/>
          <p:cNvSpPr>
            <a:spLocks noGrp="1"/>
          </p:cNvSpPr>
          <p:nvPr>
            <p:ph sz="half" idx="2"/>
          </p:nvPr>
        </p:nvSpPr>
        <p:spPr>
          <a:xfrm>
            <a:off x="6195484" y="1981201"/>
            <a:ext cx="508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a:p>
        </p:txBody>
      </p:sp>
      <p:sp>
        <p:nvSpPr>
          <p:cNvPr id="5" name="Date Placeholder 4"/>
          <p:cNvSpPr>
            <a:spLocks noGrp="1"/>
          </p:cNvSpPr>
          <p:nvPr>
            <p:ph type="dt" idx="10"/>
          </p:nvPr>
        </p:nvSpPr>
        <p:spPr/>
        <p:txBody>
          <a:bodyPr/>
          <a:lstStyle>
            <a:lvl1pPr>
              <a:defRPr/>
            </a:lvl1pPr>
          </a:lstStyle>
          <a:p>
            <a:r>
              <a:rPr lang="en-US" altLang="ja-JP"/>
              <a:t>July 2025</a:t>
            </a:r>
            <a:endParaRPr lang="en-GB" dirty="0"/>
          </a:p>
        </p:txBody>
      </p:sp>
      <p:sp>
        <p:nvSpPr>
          <p:cNvPr id="6" name="Footer Placeholder 5"/>
          <p:cNvSpPr>
            <a:spLocks noGrp="1"/>
          </p:cNvSpPr>
          <p:nvPr>
            <p:ph type="ftr" idx="11"/>
          </p:nvPr>
        </p:nvSpPr>
        <p:spPr/>
        <p:txBody>
          <a:bodyPr/>
          <a:lstStyle>
            <a:lvl1pPr>
              <a:defRPr/>
            </a:lvl1pPr>
          </a:lstStyle>
          <a:p>
            <a:r>
              <a:rPr lang="en-GB"/>
              <a:t>Kazuto Yano, ATR</a:t>
            </a:r>
          </a:p>
        </p:txBody>
      </p:sp>
      <p:sp>
        <p:nvSpPr>
          <p:cNvPr id="7" name="Slide Number Placeholder 6"/>
          <p:cNvSpPr>
            <a:spLocks noGrp="1"/>
          </p:cNvSpPr>
          <p:nvPr>
            <p:ph type="sldNum" idx="12"/>
          </p:nvPr>
        </p:nvSpPr>
        <p:spPr/>
        <p:txBody>
          <a:bodyPr/>
          <a:lstStyle>
            <a:lvl1pPr>
              <a:defRPr/>
            </a:lvl1pPr>
          </a:lstStyle>
          <a:p>
            <a:r>
              <a:rPr lang="en-GB"/>
              <a:t>Slide </a:t>
            </a:r>
            <a:fld id="{1CD163DD-D5E7-41DA-95F2-71530C24F8C3}" type="slidenum">
              <a:rPr lang="en-GB"/>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ja-JP" altLang="en-US"/>
              <a:t>マスター タイトルの書式設定</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a:p>
        </p:txBody>
      </p:sp>
      <p:sp>
        <p:nvSpPr>
          <p:cNvPr id="7" name="Date Placeholder 6"/>
          <p:cNvSpPr>
            <a:spLocks noGrp="1"/>
          </p:cNvSpPr>
          <p:nvPr>
            <p:ph type="dt" idx="10"/>
          </p:nvPr>
        </p:nvSpPr>
        <p:spPr/>
        <p:txBody>
          <a:bodyPr/>
          <a:lstStyle>
            <a:lvl1pPr>
              <a:defRPr/>
            </a:lvl1pPr>
          </a:lstStyle>
          <a:p>
            <a:r>
              <a:rPr lang="en-US" altLang="ja-JP"/>
              <a:t>July 2025</a:t>
            </a:r>
            <a:endParaRPr lang="en-GB" dirty="0"/>
          </a:p>
        </p:txBody>
      </p:sp>
      <p:sp>
        <p:nvSpPr>
          <p:cNvPr id="8" name="Footer Placeholder 7"/>
          <p:cNvSpPr>
            <a:spLocks noGrp="1"/>
          </p:cNvSpPr>
          <p:nvPr>
            <p:ph type="ftr" idx="11"/>
          </p:nvPr>
        </p:nvSpPr>
        <p:spPr>
          <a:xfrm>
            <a:off x="7524760" y="6475414"/>
            <a:ext cx="3865024" cy="180975"/>
          </a:xfrm>
        </p:spPr>
        <p:txBody>
          <a:bodyPr/>
          <a:lstStyle>
            <a:lvl1pPr>
              <a:defRPr/>
            </a:lvl1pPr>
          </a:lstStyle>
          <a:p>
            <a:r>
              <a:rPr lang="en-GB"/>
              <a:t>Kazuto Yano, ATR</a:t>
            </a:r>
            <a:endParaRPr lang="en-GB" dirty="0"/>
          </a:p>
        </p:txBody>
      </p:sp>
      <p:sp>
        <p:nvSpPr>
          <p:cNvPr id="9" name="Slide Number Placeholder 8"/>
          <p:cNvSpPr>
            <a:spLocks noGrp="1"/>
          </p:cNvSpPr>
          <p:nvPr>
            <p:ph type="sldNum" idx="12"/>
          </p:nvPr>
        </p:nvSpPr>
        <p:spPr/>
        <p:txBody>
          <a:bodyPr/>
          <a:lstStyle>
            <a:lvl1pPr>
              <a:defRPr/>
            </a:lvl1pPr>
          </a:lstStyle>
          <a:p>
            <a:r>
              <a:rPr lang="en-GB"/>
              <a:t>Slide </a:t>
            </a:r>
            <a:fld id="{69B99EC4-A1FB-4C79-B9A5-C1FFD5A90380}" type="slidenum">
              <a:rPr lang="en-GB"/>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GB"/>
          </a:p>
        </p:txBody>
      </p:sp>
      <p:sp>
        <p:nvSpPr>
          <p:cNvPr id="3" name="Date Placeholder 2"/>
          <p:cNvSpPr>
            <a:spLocks noGrp="1"/>
          </p:cNvSpPr>
          <p:nvPr>
            <p:ph type="dt" idx="10"/>
          </p:nvPr>
        </p:nvSpPr>
        <p:spPr/>
        <p:txBody>
          <a:bodyPr/>
          <a:lstStyle>
            <a:lvl1pPr>
              <a:defRPr/>
            </a:lvl1pPr>
          </a:lstStyle>
          <a:p>
            <a:r>
              <a:rPr lang="en-US" altLang="ja-JP"/>
              <a:t>July 2025</a:t>
            </a:r>
            <a:endParaRPr lang="en-GB" dirty="0"/>
          </a:p>
        </p:txBody>
      </p:sp>
      <p:sp>
        <p:nvSpPr>
          <p:cNvPr id="4" name="Footer Placeholder 3"/>
          <p:cNvSpPr>
            <a:spLocks noGrp="1"/>
          </p:cNvSpPr>
          <p:nvPr>
            <p:ph type="ftr" idx="11"/>
          </p:nvPr>
        </p:nvSpPr>
        <p:spPr/>
        <p:txBody>
          <a:bodyPr/>
          <a:lstStyle>
            <a:lvl1pPr>
              <a:defRPr/>
            </a:lvl1pPr>
          </a:lstStyle>
          <a:p>
            <a:r>
              <a:rPr lang="en-GB"/>
              <a:t>Kazuto Yano, ATR</a:t>
            </a:r>
          </a:p>
        </p:txBody>
      </p:sp>
      <p:sp>
        <p:nvSpPr>
          <p:cNvPr id="5" name="Slide Number Placeholder 4"/>
          <p:cNvSpPr>
            <a:spLocks noGrp="1"/>
          </p:cNvSpPr>
          <p:nvPr>
            <p:ph type="sldNum" idx="12"/>
          </p:nvPr>
        </p:nvSpPr>
        <p:spPr/>
        <p:txBody>
          <a:bodyPr/>
          <a:lstStyle>
            <a:lvl1pPr>
              <a:defRPr/>
            </a:lvl1pPr>
          </a:lstStyle>
          <a:p>
            <a:r>
              <a:rPr lang="en-GB"/>
              <a:t>Slide </a:t>
            </a:r>
            <a:fld id="{06B781AF-4CCF-49B0-A572-DE54FBE5D942}" type="slidenum">
              <a:rPr lang="en-GB"/>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r>
              <a:rPr lang="en-US" altLang="ja-JP"/>
              <a:t>July 2025</a:t>
            </a:r>
            <a:endParaRPr lang="en-GB" dirty="0"/>
          </a:p>
        </p:txBody>
      </p:sp>
      <p:sp>
        <p:nvSpPr>
          <p:cNvPr id="3" name="Footer Placeholder 2"/>
          <p:cNvSpPr>
            <a:spLocks noGrp="1"/>
          </p:cNvSpPr>
          <p:nvPr>
            <p:ph type="ftr" idx="11"/>
          </p:nvPr>
        </p:nvSpPr>
        <p:spPr/>
        <p:txBody>
          <a:bodyPr/>
          <a:lstStyle>
            <a:lvl1pPr>
              <a:defRPr/>
            </a:lvl1pPr>
          </a:lstStyle>
          <a:p>
            <a:r>
              <a:rPr lang="en-GB"/>
              <a:t>Kazuto Yano, ATR</a:t>
            </a:r>
          </a:p>
        </p:txBody>
      </p:sp>
      <p:sp>
        <p:nvSpPr>
          <p:cNvPr id="4" name="Slide Number Placeholder 3"/>
          <p:cNvSpPr>
            <a:spLocks noGrp="1"/>
          </p:cNvSpPr>
          <p:nvPr>
            <p:ph type="sldNum" idx="12"/>
          </p:nvPr>
        </p:nvSpPr>
        <p:spPr/>
        <p:txBody>
          <a:bodyPr/>
          <a:lstStyle>
            <a:lvl1pPr>
              <a:defRPr/>
            </a:lvl1pPr>
          </a:lstStyle>
          <a:p>
            <a:r>
              <a:rPr lang="en-GB"/>
              <a:t>Slide </a:t>
            </a:r>
            <a:fld id="{F5D8E26B-7BCF-4D25-9C89-0168A6618F18}" type="slidenum">
              <a:rPr lang="en-GB"/>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GB"/>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a:p>
        </p:txBody>
      </p:sp>
      <p:sp>
        <p:nvSpPr>
          <p:cNvPr id="4" name="Date Placeholder 3"/>
          <p:cNvSpPr>
            <a:spLocks noGrp="1"/>
          </p:cNvSpPr>
          <p:nvPr>
            <p:ph type="dt" idx="10"/>
          </p:nvPr>
        </p:nvSpPr>
        <p:spPr/>
        <p:txBody>
          <a:bodyPr/>
          <a:lstStyle>
            <a:lvl1pPr>
              <a:defRPr/>
            </a:lvl1pPr>
          </a:lstStyle>
          <a:p>
            <a:r>
              <a:rPr lang="en-US" altLang="ja-JP"/>
              <a:t>July 2025</a:t>
            </a:r>
            <a:endParaRPr lang="en-GB" dirty="0"/>
          </a:p>
        </p:txBody>
      </p:sp>
      <p:sp>
        <p:nvSpPr>
          <p:cNvPr id="5" name="Footer Placeholder 4"/>
          <p:cNvSpPr>
            <a:spLocks noGrp="1"/>
          </p:cNvSpPr>
          <p:nvPr>
            <p:ph type="ftr" idx="11"/>
          </p:nvPr>
        </p:nvSpPr>
        <p:spPr/>
        <p:txBody>
          <a:bodyPr/>
          <a:lstStyle>
            <a:lvl1pPr>
              <a:defRPr/>
            </a:lvl1pPr>
          </a:lstStyle>
          <a:p>
            <a:r>
              <a:rPr lang="en-GB"/>
              <a:t>Kazuto Yano, ATR</a:t>
            </a:r>
          </a:p>
        </p:txBody>
      </p:sp>
      <p:sp>
        <p:nvSpPr>
          <p:cNvPr id="6" name="Slide Number Placeholder 5"/>
          <p:cNvSpPr>
            <a:spLocks noGrp="1"/>
          </p:cNvSpPr>
          <p:nvPr>
            <p:ph type="sldNum" idx="12"/>
          </p:nvPr>
        </p:nvSpPr>
        <p:spPr/>
        <p:txBody>
          <a:bodyPr/>
          <a:lstStyle>
            <a:lvl1pPr>
              <a:defRPr/>
            </a:lvl1pPr>
          </a:lstStyle>
          <a:p>
            <a:r>
              <a:rPr lang="en-GB"/>
              <a:t>Slide </a:t>
            </a:r>
            <a:fld id="{6B5E41C2-EF12-4EF2-8280-F2B4208277C2}" type="slidenum">
              <a:rPr lang="en-GB"/>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1" y="685801"/>
            <a:ext cx="2588684" cy="5408613"/>
          </a:xfrm>
        </p:spPr>
        <p:txBody>
          <a:bodyPr vert="eaVert"/>
          <a:lstStyle/>
          <a:p>
            <a:r>
              <a:rPr lang="ja-JP" altLang="en-US"/>
              <a:t>マスター タイトルの書式設定</a:t>
            </a:r>
            <a:endParaRPr lang="en-GB"/>
          </a:p>
        </p:txBody>
      </p:sp>
      <p:sp>
        <p:nvSpPr>
          <p:cNvPr id="3" name="Vertical Text Placeholder 2"/>
          <p:cNvSpPr>
            <a:spLocks noGrp="1"/>
          </p:cNvSpPr>
          <p:nvPr>
            <p:ph type="body" orient="vert" idx="1"/>
          </p:nvPr>
        </p:nvSpPr>
        <p:spPr>
          <a:xfrm>
            <a:off x="914400" y="685801"/>
            <a:ext cx="7569200" cy="540861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a:p>
        </p:txBody>
      </p:sp>
      <p:sp>
        <p:nvSpPr>
          <p:cNvPr id="4" name="Date Placeholder 3"/>
          <p:cNvSpPr>
            <a:spLocks noGrp="1"/>
          </p:cNvSpPr>
          <p:nvPr>
            <p:ph type="dt" idx="10"/>
          </p:nvPr>
        </p:nvSpPr>
        <p:spPr/>
        <p:txBody>
          <a:bodyPr/>
          <a:lstStyle>
            <a:lvl1pPr>
              <a:defRPr/>
            </a:lvl1pPr>
          </a:lstStyle>
          <a:p>
            <a:r>
              <a:rPr lang="en-US" altLang="ja-JP"/>
              <a:t>July 2025</a:t>
            </a:r>
            <a:endParaRPr lang="en-GB" dirty="0"/>
          </a:p>
        </p:txBody>
      </p:sp>
      <p:sp>
        <p:nvSpPr>
          <p:cNvPr id="5" name="Footer Placeholder 4"/>
          <p:cNvSpPr>
            <a:spLocks noGrp="1"/>
          </p:cNvSpPr>
          <p:nvPr>
            <p:ph type="ftr" idx="11"/>
          </p:nvPr>
        </p:nvSpPr>
        <p:spPr/>
        <p:txBody>
          <a:bodyPr/>
          <a:lstStyle>
            <a:lvl1pPr>
              <a:defRPr/>
            </a:lvl1pPr>
          </a:lstStyle>
          <a:p>
            <a:r>
              <a:rPr lang="en-GB"/>
              <a:t>Kazuto Yano, ATR</a:t>
            </a:r>
          </a:p>
        </p:txBody>
      </p:sp>
      <p:sp>
        <p:nvSpPr>
          <p:cNvPr id="6" name="Slide Number Placeholder 5"/>
          <p:cNvSpPr>
            <a:spLocks noGrp="1"/>
          </p:cNvSpPr>
          <p:nvPr>
            <p:ph type="sldNum" idx="12"/>
          </p:nvPr>
        </p:nvSpPr>
        <p:spPr/>
        <p:txBody>
          <a:bodyPr/>
          <a:lstStyle>
            <a:lvl1pPr>
              <a:defRPr/>
            </a:lvl1pPr>
          </a:lstStyle>
          <a:p>
            <a:r>
              <a:rPr lang="en-GB"/>
              <a:t>Slide </a:t>
            </a:r>
            <a:fld id="{9B0D65C8-A0CA-4DDA-83BB-897866218593}" type="slidenum">
              <a:rPr lang="en-GB"/>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914401" y="685801"/>
            <a:ext cx="10361084" cy="106521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914401" y="1981201"/>
            <a:ext cx="10361084" cy="4113213"/>
          </a:xfrm>
          <a:prstGeom prst="rect">
            <a:avLst/>
          </a:prstGeom>
          <a:noFill/>
          <a:ln w="9525">
            <a:noFill/>
            <a:round/>
            <a:headEnd/>
            <a:tailEnd/>
          </a:ln>
          <a:effectLst/>
        </p:spPr>
        <p:txBody>
          <a:bodyPr vert="horz" wrap="square" lIns="92160" tIns="46080" rIns="92160" bIns="4608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Rectangle 3"/>
          <p:cNvSpPr>
            <a:spLocks noGrp="1" noChangeArrowheads="1"/>
          </p:cNvSpPr>
          <p:nvPr>
            <p:ph type="dt"/>
          </p:nvPr>
        </p:nvSpPr>
        <p:spPr bwMode="auto">
          <a:xfrm>
            <a:off x="929217" y="333375"/>
            <a:ext cx="2499764" cy="2730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1">
                <a:solidFill>
                  <a:srgbClr val="000000"/>
                </a:solidFill>
                <a:cs typeface="Arial Unicode MS" charset="0"/>
              </a:defRPr>
            </a:lvl1pPr>
          </a:lstStyle>
          <a:p>
            <a:r>
              <a:rPr lang="en-US" altLang="ja-JP"/>
              <a:t>July 2025</a:t>
            </a:r>
            <a:endParaRPr lang="en-GB" dirty="0"/>
          </a:p>
        </p:txBody>
      </p:sp>
      <p:sp>
        <p:nvSpPr>
          <p:cNvPr id="1028" name="Rectangle 4"/>
          <p:cNvSpPr>
            <a:spLocks noGrp="1" noChangeArrowheads="1"/>
          </p:cNvSpPr>
          <p:nvPr>
            <p:ph type="ftr"/>
          </p:nvPr>
        </p:nvSpPr>
        <p:spPr bwMode="auto">
          <a:xfrm>
            <a:off x="7143757" y="6475414"/>
            <a:ext cx="4246027" cy="1809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r>
              <a:rPr lang="en-GB"/>
              <a:t>Kazuto Yano, ATR</a:t>
            </a:r>
            <a:endParaRPr lang="en-GB" dirty="0"/>
          </a:p>
        </p:txBody>
      </p:sp>
      <p:sp>
        <p:nvSpPr>
          <p:cNvPr id="1029" name="Rectangle 5"/>
          <p:cNvSpPr>
            <a:spLocks noGrp="1" noChangeArrowheads="1"/>
          </p:cNvSpPr>
          <p:nvPr>
            <p:ph type="sldNum"/>
          </p:nvPr>
        </p:nvSpPr>
        <p:spPr bwMode="auto">
          <a:xfrm>
            <a:off x="5793318" y="6475414"/>
            <a:ext cx="704849" cy="36353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r>
              <a:rPr lang="en-GB"/>
              <a:t>Slide </a:t>
            </a:r>
            <a:fld id="{D09C756B-EB39-4236-ADBB-73052B179AE4}" type="slidenum">
              <a:rPr lang="en-GB"/>
              <a:pPr/>
              <a:t>‹#›</a:t>
            </a:fld>
            <a:endParaRPr lang="en-GB"/>
          </a:p>
        </p:txBody>
      </p:sp>
      <p:sp>
        <p:nvSpPr>
          <p:cNvPr id="1030" name="Line 6"/>
          <p:cNvSpPr>
            <a:spLocks noChangeShapeType="1"/>
          </p:cNvSpPr>
          <p:nvPr/>
        </p:nvSpPr>
        <p:spPr bwMode="auto">
          <a:xfrm>
            <a:off x="914400" y="609600"/>
            <a:ext cx="10363200" cy="1588"/>
          </a:xfrm>
          <a:prstGeom prst="line">
            <a:avLst/>
          </a:prstGeom>
          <a:noFill/>
          <a:ln w="12600">
            <a:solidFill>
              <a:srgbClr val="000000"/>
            </a:solidFill>
            <a:miter lim="800000"/>
            <a:headEnd/>
            <a:tailEnd/>
          </a:ln>
          <a:effectLst/>
        </p:spPr>
        <p:txBody>
          <a:bodyPr/>
          <a:lstStyle/>
          <a:p>
            <a:endParaRPr lang="en-GB" sz="2400"/>
          </a:p>
        </p:txBody>
      </p:sp>
      <p:sp>
        <p:nvSpPr>
          <p:cNvPr id="1031" name="Rectangle 7"/>
          <p:cNvSpPr>
            <a:spLocks noChangeArrowheads="1"/>
          </p:cNvSpPr>
          <p:nvPr/>
        </p:nvSpPr>
        <p:spPr bwMode="auto">
          <a:xfrm>
            <a:off x="912285" y="6475413"/>
            <a:ext cx="718145" cy="184666"/>
          </a:xfrm>
          <a:prstGeom prst="rect">
            <a:avLst/>
          </a:prstGeom>
          <a:noFill/>
          <a:ln w="9525">
            <a:noFill/>
            <a:round/>
            <a:headEnd/>
            <a:tailEnd/>
          </a:ln>
          <a:effectLst/>
        </p:spPr>
        <p:txBody>
          <a:bodyPr wrap="none" lIns="0" tIns="0" rIns="0" bIns="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dirty="0">
                <a:solidFill>
                  <a:srgbClr val="000000"/>
                </a:solidFill>
              </a:rPr>
              <a:t>Submission</a:t>
            </a:r>
          </a:p>
        </p:txBody>
      </p:sp>
      <p:sp>
        <p:nvSpPr>
          <p:cNvPr id="1032" name="Line 8"/>
          <p:cNvSpPr>
            <a:spLocks noChangeShapeType="1"/>
          </p:cNvSpPr>
          <p:nvPr/>
        </p:nvSpPr>
        <p:spPr bwMode="auto">
          <a:xfrm>
            <a:off x="914400" y="6477000"/>
            <a:ext cx="10464800" cy="1588"/>
          </a:xfrm>
          <a:prstGeom prst="line">
            <a:avLst/>
          </a:prstGeom>
          <a:noFill/>
          <a:ln w="12600">
            <a:solidFill>
              <a:srgbClr val="000000"/>
            </a:solidFill>
            <a:miter lim="800000"/>
            <a:headEnd/>
            <a:tailEnd/>
          </a:ln>
          <a:effectLst/>
        </p:spPr>
        <p:txBody>
          <a:bodyPr/>
          <a:lstStyle/>
          <a:p>
            <a:endParaRPr lang="en-GB" sz="2400"/>
          </a:p>
        </p:txBody>
      </p:sp>
      <p:sp>
        <p:nvSpPr>
          <p:cNvPr id="10" name="Date Placeholder 3"/>
          <p:cNvSpPr txBox="1">
            <a:spLocks/>
          </p:cNvSpPr>
          <p:nvPr userDrawn="1"/>
        </p:nvSpPr>
        <p:spPr bwMode="auto">
          <a:xfrm>
            <a:off x="6667504" y="357166"/>
            <a:ext cx="4667283" cy="2730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defRPr/>
            </a:lvl1pPr>
          </a:lstStyle>
          <a:p>
            <a:pPr marL="0" marR="0" lvl="0" indent="0" algn="r"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800" b="1" i="0" u="none" strike="noStrike" kern="1200" cap="none" spc="0" normalizeH="0" baseline="0" noProof="0" dirty="0">
                <a:ln>
                  <a:noFill/>
                </a:ln>
                <a:solidFill>
                  <a:srgbClr val="000000"/>
                </a:solidFill>
                <a:effectLst/>
                <a:uLnTx/>
                <a:uFillTx/>
                <a:latin typeface="Times New Roman" pitchFamily="16" charset="0"/>
                <a:ea typeface="MS Gothic" charset="-128"/>
                <a:cs typeface="Arial Unicode MS" charset="0"/>
              </a:rPr>
              <a:t>doc.: IEEE 802.19-25/0044r0</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8" r:id="rId8"/>
    <p:sldLayoutId id="2147483659" r:id="rId9"/>
  </p:sldLayoutIdLst>
  <p:hf hdr="0"/>
  <p:txStyles>
    <p:titleStyle>
      <a:lvl1pPr algn="ctr" defTabSz="449263" rtl="0" eaLnBrk="1" fontAlgn="base" hangingPunct="1">
        <a:spcBef>
          <a:spcPct val="0"/>
        </a:spcBef>
        <a:spcAft>
          <a:spcPct val="0"/>
        </a:spcAft>
        <a:buClr>
          <a:srgbClr val="000000"/>
        </a:buClr>
        <a:buSzPct val="100000"/>
        <a:buFont typeface="Times New Roman" pitchFamily="16" charset="0"/>
        <a:defRPr kumimoji="1"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kumimoji="1"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kumimoji="1"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kumimoji="1"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kumimoji="1"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kumimoji="1"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kumimoji="1"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kumimoji="1"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kumimoji="1" sz="3200" b="1">
          <a:solidFill>
            <a:srgbClr val="000000"/>
          </a:solidFill>
          <a:latin typeface="Times New Roman" pitchFamily="16" charset="0"/>
          <a:ea typeface="MS Gothic" charset="-128"/>
        </a:defRPr>
      </a:lvl9pPr>
    </p:titleStyle>
    <p:bodyStyle>
      <a:lvl1pPr marL="342900" indent="-342900" algn="l" defTabSz="449263" rtl="0" eaLnBrk="1" fontAlgn="base" hangingPunct="1">
        <a:spcBef>
          <a:spcPts val="600"/>
        </a:spcBef>
        <a:spcAft>
          <a:spcPct val="0"/>
        </a:spcAft>
        <a:buClr>
          <a:srgbClr val="000000"/>
        </a:buClr>
        <a:buSzPct val="100000"/>
        <a:buFont typeface="Times New Roman" pitchFamily="16" charset="0"/>
        <a:defRPr kumimoji="1" sz="2400" b="1">
          <a:solidFill>
            <a:srgbClr val="000000"/>
          </a:solidFill>
          <a:latin typeface="+mn-lt"/>
          <a:ea typeface="+mn-ea"/>
          <a:cs typeface="+mn-cs"/>
        </a:defRPr>
      </a:lvl1pPr>
      <a:lvl2pPr marL="742950" indent="-285750" algn="l" defTabSz="449263" rtl="0" eaLnBrk="1" fontAlgn="base" hangingPunct="1">
        <a:spcBef>
          <a:spcPts val="500"/>
        </a:spcBef>
        <a:spcAft>
          <a:spcPct val="0"/>
        </a:spcAft>
        <a:buClr>
          <a:srgbClr val="000000"/>
        </a:buClr>
        <a:buSzPct val="100000"/>
        <a:buFont typeface="Times New Roman" pitchFamily="16" charset="0"/>
        <a:defRPr kumimoji="1" sz="2000">
          <a:solidFill>
            <a:srgbClr val="000000"/>
          </a:solidFill>
          <a:latin typeface="+mn-lt"/>
          <a:ea typeface="+mn-ea"/>
        </a:defRPr>
      </a:lvl2pPr>
      <a:lvl3pPr marL="1143000" indent="-228600" algn="l" defTabSz="449263" rtl="0" eaLnBrk="1" fontAlgn="base" hangingPunct="1">
        <a:spcBef>
          <a:spcPts val="450"/>
        </a:spcBef>
        <a:spcAft>
          <a:spcPct val="0"/>
        </a:spcAft>
        <a:buClr>
          <a:srgbClr val="000000"/>
        </a:buClr>
        <a:buSzPct val="100000"/>
        <a:buFont typeface="Times New Roman" pitchFamily="16" charset="0"/>
        <a:defRPr kumimoji="1">
          <a:solidFill>
            <a:srgbClr val="000000"/>
          </a:solidFill>
          <a:latin typeface="+mn-lt"/>
          <a:ea typeface="+mn-ea"/>
        </a:defRPr>
      </a:lvl3pPr>
      <a:lvl4pPr marL="1600200" indent="-228600" algn="l" defTabSz="449263" rtl="0" eaLnBrk="1" fontAlgn="base" hangingPunct="1">
        <a:spcBef>
          <a:spcPts val="400"/>
        </a:spcBef>
        <a:spcAft>
          <a:spcPct val="0"/>
        </a:spcAft>
        <a:buClr>
          <a:srgbClr val="000000"/>
        </a:buClr>
        <a:buSzPct val="100000"/>
        <a:buFont typeface="Times New Roman" pitchFamily="16" charset="0"/>
        <a:defRPr kumimoji="1" sz="1600">
          <a:solidFill>
            <a:srgbClr val="000000"/>
          </a:solidFill>
          <a:latin typeface="+mn-lt"/>
          <a:ea typeface="+mn-ea"/>
        </a:defRPr>
      </a:lvl4pPr>
      <a:lvl5pPr marL="2057400" indent="-228600" algn="l" defTabSz="449263" rtl="0" eaLnBrk="1" fontAlgn="base" hangingPunct="1">
        <a:spcBef>
          <a:spcPts val="400"/>
        </a:spcBef>
        <a:spcAft>
          <a:spcPct val="0"/>
        </a:spcAft>
        <a:buClr>
          <a:srgbClr val="000000"/>
        </a:buClr>
        <a:buSzPct val="100000"/>
        <a:buFont typeface="Times New Roman" pitchFamily="16" charset="0"/>
        <a:defRPr kumimoji="1" sz="1600">
          <a:solidFill>
            <a:srgbClr val="000000"/>
          </a:solidFill>
          <a:latin typeface="+mn-lt"/>
          <a:ea typeface="+mn-ea"/>
        </a:defRPr>
      </a:lvl5pPr>
      <a:lvl6pPr marL="2514600" indent="-228600" algn="l" defTabSz="449263" rtl="0" eaLnBrk="1" fontAlgn="base" hangingPunct="1">
        <a:spcBef>
          <a:spcPts val="400"/>
        </a:spcBef>
        <a:spcAft>
          <a:spcPct val="0"/>
        </a:spcAft>
        <a:buClr>
          <a:srgbClr val="000000"/>
        </a:buClr>
        <a:buSzPct val="100000"/>
        <a:buFont typeface="Times New Roman" pitchFamily="16" charset="0"/>
        <a:defRPr kumimoji="1" sz="1600">
          <a:solidFill>
            <a:srgbClr val="000000"/>
          </a:solidFill>
          <a:latin typeface="+mn-lt"/>
          <a:ea typeface="+mn-ea"/>
        </a:defRPr>
      </a:lvl6pPr>
      <a:lvl7pPr marL="2971800" indent="-228600" algn="l" defTabSz="449263" rtl="0" eaLnBrk="1" fontAlgn="base" hangingPunct="1">
        <a:spcBef>
          <a:spcPts val="400"/>
        </a:spcBef>
        <a:spcAft>
          <a:spcPct val="0"/>
        </a:spcAft>
        <a:buClr>
          <a:srgbClr val="000000"/>
        </a:buClr>
        <a:buSzPct val="100000"/>
        <a:buFont typeface="Times New Roman" pitchFamily="16" charset="0"/>
        <a:defRPr kumimoji="1" sz="1600">
          <a:solidFill>
            <a:srgbClr val="000000"/>
          </a:solidFill>
          <a:latin typeface="+mn-lt"/>
          <a:ea typeface="+mn-ea"/>
        </a:defRPr>
      </a:lvl7pPr>
      <a:lvl8pPr marL="3429000" indent="-228600" algn="l" defTabSz="449263" rtl="0" eaLnBrk="1" fontAlgn="base" hangingPunct="1">
        <a:spcBef>
          <a:spcPts val="400"/>
        </a:spcBef>
        <a:spcAft>
          <a:spcPct val="0"/>
        </a:spcAft>
        <a:buClr>
          <a:srgbClr val="000000"/>
        </a:buClr>
        <a:buSzPct val="100000"/>
        <a:buFont typeface="Times New Roman" pitchFamily="16" charset="0"/>
        <a:defRPr kumimoji="1" sz="1600">
          <a:solidFill>
            <a:srgbClr val="000000"/>
          </a:solidFill>
          <a:latin typeface="+mn-lt"/>
          <a:ea typeface="+mn-ea"/>
        </a:defRPr>
      </a:lvl8pPr>
      <a:lvl9pPr marL="3886200" indent="-228600" algn="l" defTabSz="449263" rtl="0" eaLnBrk="1" fontAlgn="base" hangingPunct="1">
        <a:spcBef>
          <a:spcPts val="400"/>
        </a:spcBef>
        <a:spcAft>
          <a:spcPct val="0"/>
        </a:spcAft>
        <a:buClr>
          <a:srgbClr val="000000"/>
        </a:buClr>
        <a:buSzPct val="100000"/>
        <a:buFont typeface="Times New Roman" pitchFamily="16" charset="0"/>
        <a:defRPr kumimoji="1" sz="1600">
          <a:solidFill>
            <a:srgbClr val="000000"/>
          </a:solidFill>
          <a:latin typeface="+mn-lt"/>
          <a:ea typeface="+mn-ea"/>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7.png"/><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ctrTitle"/>
          </p:nvPr>
        </p:nvSpPr>
        <p:spPr>
          <a:xfrm>
            <a:off x="914400" y="789210"/>
            <a:ext cx="10363200" cy="1470025"/>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ja-JP" dirty="0"/>
              <a:t>Coexistence experiment between IEEE 802.15.4 SUN and IEEE 802.11 S1G systems, and possible recommended practice</a:t>
            </a:r>
            <a:endParaRPr lang="en-GB" dirty="0"/>
          </a:p>
        </p:txBody>
      </p:sp>
      <p:sp>
        <p:nvSpPr>
          <p:cNvPr id="3074" name="Rectangle 2"/>
          <p:cNvSpPr>
            <a:spLocks noGrp="1" noChangeArrowheads="1"/>
          </p:cNvSpPr>
          <p:nvPr>
            <p:ph type="subTitle" idx="1"/>
          </p:nvPr>
        </p:nvSpPr>
        <p:spPr>
          <a:xfrm>
            <a:off x="1828800" y="2407964"/>
            <a:ext cx="8534400" cy="476250"/>
          </a:xfrm>
          <a:ln/>
        </p:spPr>
        <p:txBody>
          <a:bodyPr/>
          <a:lstStyle/>
          <a:p>
            <a:pPr algn="ctr">
              <a:spcBef>
                <a:spcPts val="5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n-GB" sz="2000" dirty="0"/>
              <a:t>Date:</a:t>
            </a:r>
            <a:r>
              <a:rPr lang="en-GB" sz="2000" b="0" dirty="0"/>
              <a:t> 2025-07-29</a:t>
            </a:r>
          </a:p>
        </p:txBody>
      </p:sp>
      <p:sp>
        <p:nvSpPr>
          <p:cNvPr id="6" name="Date Placeholder 3"/>
          <p:cNvSpPr>
            <a:spLocks noGrp="1"/>
          </p:cNvSpPr>
          <p:nvPr>
            <p:ph type="dt" idx="10"/>
          </p:nvPr>
        </p:nvSpPr>
        <p:spPr/>
        <p:txBody>
          <a:bodyPr/>
          <a:lstStyle/>
          <a:p>
            <a:r>
              <a:rPr lang="en-US" altLang="ja-JP"/>
              <a:t>July 2025</a:t>
            </a:r>
            <a:endParaRPr lang="en-GB" dirty="0"/>
          </a:p>
        </p:txBody>
      </p:sp>
      <p:sp>
        <p:nvSpPr>
          <p:cNvPr id="7" name="Footer Placeholder 4"/>
          <p:cNvSpPr>
            <a:spLocks noGrp="1"/>
          </p:cNvSpPr>
          <p:nvPr>
            <p:ph type="ftr" idx="11"/>
          </p:nvPr>
        </p:nvSpPr>
        <p:spPr/>
        <p:txBody>
          <a:bodyPr/>
          <a:lstStyle/>
          <a:p>
            <a:r>
              <a:rPr lang="en-GB"/>
              <a:t>Kazuto Yano, ATR</a:t>
            </a:r>
            <a:endParaRPr lang="en-GB" dirty="0"/>
          </a:p>
        </p:txBody>
      </p:sp>
      <p:sp>
        <p:nvSpPr>
          <p:cNvPr id="8" name="Slide Number Placeholder 5"/>
          <p:cNvSpPr>
            <a:spLocks noGrp="1"/>
          </p:cNvSpPr>
          <p:nvPr>
            <p:ph type="sldNum" idx="12"/>
          </p:nvPr>
        </p:nvSpPr>
        <p:spPr/>
        <p:txBody>
          <a:bodyPr/>
          <a:lstStyle/>
          <a:p>
            <a:r>
              <a:rPr lang="en-GB" dirty="0"/>
              <a:t>Slide </a:t>
            </a:r>
            <a:fld id="{93823DB3-BAA4-4F4A-B4B3-ED9ABE70E976}" type="slidenum">
              <a:rPr lang="en-GB"/>
              <a:pPr/>
              <a:t>1</a:t>
            </a:fld>
            <a:endParaRPr lang="en-GB" dirty="0"/>
          </a:p>
        </p:txBody>
      </p:sp>
      <p:graphicFrame>
        <p:nvGraphicFramePr>
          <p:cNvPr id="3075" name="Object 3"/>
          <p:cNvGraphicFramePr>
            <a:graphicFrameLocks noChangeAspect="1"/>
          </p:cNvGraphicFramePr>
          <p:nvPr>
            <p:extLst>
              <p:ext uri="{D42A27DB-BD31-4B8C-83A1-F6EECF244321}">
                <p14:modId xmlns:p14="http://schemas.microsoft.com/office/powerpoint/2010/main" val="1661280539"/>
              </p:ext>
            </p:extLst>
          </p:nvPr>
        </p:nvGraphicFramePr>
        <p:xfrm>
          <a:off x="2062163" y="2773363"/>
          <a:ext cx="8697912" cy="3171825"/>
        </p:xfrm>
        <a:graphic>
          <a:graphicData uri="http://schemas.openxmlformats.org/presentationml/2006/ole">
            <mc:AlternateContent xmlns:mc="http://schemas.openxmlformats.org/markup-compatibility/2006">
              <mc:Choice xmlns:v="urn:schemas-microsoft-com:vml" Requires="v">
                <p:oleObj name="Document" r:id="rId3" imgW="9175781" imgH="3349546" progId="Word.Document.8">
                  <p:embed/>
                </p:oleObj>
              </mc:Choice>
              <mc:Fallback>
                <p:oleObj name="Document" r:id="rId3" imgW="9175781" imgH="3349546" progId="Word.Document.8">
                  <p:embed/>
                  <p:pic>
                    <p:nvPicPr>
                      <p:cNvPr id="0" name="Picture 3"/>
                      <p:cNvPicPr>
                        <a:picLocks noChangeAspect="1" noChangeArrowheads="1"/>
                      </p:cNvPicPr>
                      <p:nvPr/>
                    </p:nvPicPr>
                    <p:blipFill>
                      <a:blip r:embed="rId4"/>
                      <a:srcRect/>
                      <a:stretch>
                        <a:fillRect/>
                      </a:stretch>
                    </p:blipFill>
                    <p:spPr bwMode="auto">
                      <a:xfrm>
                        <a:off x="2062163" y="2773363"/>
                        <a:ext cx="8697912" cy="3171825"/>
                      </a:xfrm>
                      <a:prstGeom prst="rect">
                        <a:avLst/>
                      </a:prstGeom>
                      <a:noFill/>
                    </p:spPr>
                  </p:pic>
                </p:oleObj>
              </mc:Fallback>
            </mc:AlternateContent>
          </a:graphicData>
        </a:graphic>
      </p:graphicFrame>
      <p:sp>
        <p:nvSpPr>
          <p:cNvPr id="3076" name="Rectangle 4"/>
          <p:cNvSpPr>
            <a:spLocks noChangeArrowheads="1"/>
          </p:cNvSpPr>
          <p:nvPr/>
        </p:nvSpPr>
        <p:spPr bwMode="auto">
          <a:xfrm>
            <a:off x="993775" y="2556645"/>
            <a:ext cx="1447800" cy="381000"/>
          </a:xfrm>
          <a:prstGeom prst="rect">
            <a:avLst/>
          </a:prstGeom>
          <a:noFill/>
          <a:ln w="9525">
            <a:noFill/>
            <a:round/>
            <a:headEnd/>
            <a:tailEnd/>
          </a:ln>
          <a:effectLst/>
        </p:spPr>
        <p:txBody>
          <a:bodyPr lIns="92160" tIns="46080" rIns="92160" bIns="46080"/>
          <a:lstStyle/>
          <a:p>
            <a:pPr>
              <a:spcBef>
                <a:spcPts val="5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en-GB" sz="2000" dirty="0">
                <a:solidFill>
                  <a:srgbClr val="000000"/>
                </a:solidFill>
              </a:rPr>
              <a:t>Authors:</a:t>
            </a:r>
          </a:p>
        </p:txBody>
      </p:sp>
      <p:grpSp>
        <p:nvGrpSpPr>
          <p:cNvPr id="2" name="Group 11">
            <a:extLst>
              <a:ext uri="{FF2B5EF4-FFF2-40B4-BE49-F238E27FC236}">
                <a16:creationId xmlns:a16="http://schemas.microsoft.com/office/drawing/2014/main" id="{5708C653-252E-EA9C-1CE8-CD94AFD68791}"/>
              </a:ext>
            </a:extLst>
          </p:cNvPr>
          <p:cNvGrpSpPr/>
          <p:nvPr/>
        </p:nvGrpSpPr>
        <p:grpSpPr>
          <a:xfrm>
            <a:off x="946610" y="5700866"/>
            <a:ext cx="10443174" cy="694109"/>
            <a:chOff x="571500" y="5449669"/>
            <a:chExt cx="8001000" cy="650727"/>
          </a:xfrm>
        </p:grpSpPr>
        <p:sp>
          <p:nvSpPr>
            <p:cNvPr id="3" name="TextBox 3">
              <a:extLst>
                <a:ext uri="{FF2B5EF4-FFF2-40B4-BE49-F238E27FC236}">
                  <a16:creationId xmlns:a16="http://schemas.microsoft.com/office/drawing/2014/main" id="{13419458-3EE9-AC8E-243E-268567747A3C}"/>
                </a:ext>
              </a:extLst>
            </p:cNvPr>
            <p:cNvSpPr txBox="1"/>
            <p:nvPr/>
          </p:nvSpPr>
          <p:spPr>
            <a:xfrm>
              <a:off x="571500" y="5449669"/>
              <a:ext cx="8001000" cy="650727"/>
            </a:xfrm>
            <a:prstGeom prst="rect">
              <a:avLst/>
            </a:prstGeom>
            <a:noFill/>
          </p:spPr>
          <p:txBody>
            <a:bodyPr wrap="square" rtlCol="0">
              <a:spAutoFit/>
            </a:bodyPr>
            <a:lstStyle/>
            <a:p>
              <a:r>
                <a:rPr lang="en-US" sz="1280" dirty="0">
                  <a:solidFill>
                    <a:schemeClr val="tx1"/>
                  </a:solidFill>
                  <a:latin typeface="Calibri" panose="020F0502020204030204" pitchFamily="34" charset="0"/>
                </a:rPr>
                <a:t>Notice: This document has been prepared to assist IEEE 802.19. It is offered as a basis for discussion and is not binding on the contributing individual(s) or organization(s). The material in this document is subject to change in form and content after further study. The contributor(s) reserve(s) the right to add, amend or withdraw material contained herein.</a:t>
              </a:r>
            </a:p>
          </p:txBody>
        </p:sp>
        <p:sp>
          <p:nvSpPr>
            <p:cNvPr id="4" name="Rectangle 4">
              <a:extLst>
                <a:ext uri="{FF2B5EF4-FFF2-40B4-BE49-F238E27FC236}">
                  <a16:creationId xmlns:a16="http://schemas.microsoft.com/office/drawing/2014/main" id="{8B4BF407-204F-1402-49FF-2A699E73063A}"/>
                </a:ext>
              </a:extLst>
            </p:cNvPr>
            <p:cNvSpPr/>
            <p:nvPr/>
          </p:nvSpPr>
          <p:spPr bwMode="auto">
            <a:xfrm>
              <a:off x="571500" y="5486400"/>
              <a:ext cx="8001000" cy="601234"/>
            </a:xfrm>
            <a:prstGeom prst="rect">
              <a:avLst/>
            </a:prstGeom>
            <a:noFill/>
            <a:ln w="19050" cap="flat" cmpd="sng" algn="ctr">
              <a:solidFill>
                <a:schemeClr val="tx1"/>
              </a:solidFill>
              <a:prstDash val="solid"/>
              <a:round/>
              <a:headEnd type="none" w="med" len="med"/>
              <a:tailEnd type="none" w="med" len="med"/>
            </a:ln>
            <a:effectLst/>
          </p:spPr>
          <p:txBody>
            <a:bodyPr vert="horz" wrap="square" lIns="97536" tIns="48768" rIns="97536" bIns="48768" numCol="1" rtlCol="0" anchor="t" anchorCtr="0" compatLnSpc="1">
              <a:prstTxWarp prst="textNoShape">
                <a:avLst/>
              </a:prstTxWarp>
            </a:bodyPr>
            <a:lstStyle/>
            <a:p>
              <a:pPr defTabSz="479226"/>
              <a:endParaRPr lang="en-US" sz="2560"/>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0A9BB-E8C7-FAD8-81AC-CD14C1FA3C5A}"/>
            </a:ext>
          </a:extLst>
        </p:cNvPr>
        <p:cNvGrpSpPr/>
        <p:nvPr/>
      </p:nvGrpSpPr>
      <p:grpSpPr>
        <a:xfrm>
          <a:off x="0" y="0"/>
          <a:ext cx="0" cy="0"/>
          <a:chOff x="0" y="0"/>
          <a:chExt cx="0" cy="0"/>
        </a:xfrm>
      </p:grpSpPr>
      <p:sp>
        <p:nvSpPr>
          <p:cNvPr id="4097" name="Rectangle 1">
            <a:extLst>
              <a:ext uri="{FF2B5EF4-FFF2-40B4-BE49-F238E27FC236}">
                <a16:creationId xmlns:a16="http://schemas.microsoft.com/office/drawing/2014/main" id="{ACF64923-803A-7E44-349E-0CA359461650}"/>
              </a:ext>
            </a:extLst>
          </p:cNvPr>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Parameters of PHY</a:t>
            </a:r>
          </a:p>
        </p:txBody>
      </p:sp>
      <p:sp>
        <p:nvSpPr>
          <p:cNvPr id="4098" name="Rectangle 2">
            <a:extLst>
              <a:ext uri="{FF2B5EF4-FFF2-40B4-BE49-F238E27FC236}">
                <a16:creationId xmlns:a16="http://schemas.microsoft.com/office/drawing/2014/main" id="{5902DC6B-AD18-B4E9-53D8-871B67807873}"/>
              </a:ext>
            </a:extLst>
          </p:cNvPr>
          <p:cNvSpPr>
            <a:spLocks noGrp="1" noChangeArrowheads="1"/>
          </p:cNvSpPr>
          <p:nvPr>
            <p:ph idx="1"/>
          </p:nvPr>
        </p:nvSpPr>
        <p:spPr>
          <a:xfrm>
            <a:off x="914401" y="1764059"/>
            <a:ext cx="10361084" cy="4113213"/>
          </a:xfrm>
          <a:ln/>
        </p:spPr>
        <p:txBody>
          <a:bodyPr/>
          <a:lstStyle/>
          <a:p>
            <a:pP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In this experiment, following PHY parameters were used.</a:t>
            </a:r>
          </a:p>
          <a:p>
            <a:pPr marL="627063" lvl="1" indent="-227013">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MCS</a:t>
            </a:r>
          </a:p>
          <a:p>
            <a:pPr marL="1027113" lvl="2" indent="-227013">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IEEE 802.15.4 SUN: 2-FSK (FSK PHY) or MCS 5 (OFDM PHY)</a:t>
            </a:r>
          </a:p>
          <a:p>
            <a:pPr marL="1027113" lvl="2" indent="-227013">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IEEE 802.11 S1G: MCS 0</a:t>
            </a:r>
          </a:p>
          <a:p>
            <a:pPr marL="627063" lvl="1" indent="-227013">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Transmission power: 13 dBm</a:t>
            </a:r>
          </a:p>
          <a:p>
            <a:pPr marL="627063" lvl="1" indent="-227013">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Channel bandwidth</a:t>
            </a:r>
          </a:p>
          <a:p>
            <a:pPr marL="1027113" lvl="2" indent="-227013">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IEEE 802.15.4 SUN: 400 kHz</a:t>
            </a:r>
          </a:p>
          <a:p>
            <a:pPr marL="1027113" lvl="2" indent="-227013">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IEEE 802.11 S1G: 1 MHz or 4 MHz</a:t>
            </a:r>
          </a:p>
        </p:txBody>
      </p:sp>
      <p:sp>
        <p:nvSpPr>
          <p:cNvPr id="5" name="Footer Placeholder 4">
            <a:extLst>
              <a:ext uri="{FF2B5EF4-FFF2-40B4-BE49-F238E27FC236}">
                <a16:creationId xmlns:a16="http://schemas.microsoft.com/office/drawing/2014/main" id="{6CB07D1C-BBE0-0E30-16F9-9F73B10A3182}"/>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9056BA96-533B-2B46-F03A-621F37D5FDB5}"/>
              </a:ext>
            </a:extLst>
          </p:cNvPr>
          <p:cNvSpPr>
            <a:spLocks noGrp="1"/>
          </p:cNvSpPr>
          <p:nvPr>
            <p:ph type="dt" idx="15"/>
          </p:nvPr>
        </p:nvSpPr>
        <p:spPr/>
        <p:txBody>
          <a:bodyPr/>
          <a:lstStyle/>
          <a:p>
            <a:r>
              <a:rPr lang="en-US" altLang="ja-JP"/>
              <a:t>July 2025</a:t>
            </a:r>
            <a:endParaRPr lang="en-GB" dirty="0"/>
          </a:p>
        </p:txBody>
      </p:sp>
      <p:sp>
        <p:nvSpPr>
          <p:cNvPr id="2" name="スライド番号プレースホルダー 1">
            <a:extLst>
              <a:ext uri="{FF2B5EF4-FFF2-40B4-BE49-F238E27FC236}">
                <a16:creationId xmlns:a16="http://schemas.microsoft.com/office/drawing/2014/main" id="{A49FC923-53EE-69C8-DE9F-81F977879A14}"/>
              </a:ext>
            </a:extLst>
          </p:cNvPr>
          <p:cNvSpPr>
            <a:spLocks noGrp="1"/>
          </p:cNvSpPr>
          <p:nvPr>
            <p:ph type="sldNum" idx="12"/>
          </p:nvPr>
        </p:nvSpPr>
        <p:spPr/>
        <p:txBody>
          <a:bodyPr/>
          <a:lstStyle/>
          <a:p>
            <a:r>
              <a:rPr lang="en-GB"/>
              <a:t>Slide </a:t>
            </a:r>
            <a:fld id="{440F5867-744E-4AA6-B0ED-4C44D2DFBB7B}" type="slidenum">
              <a:rPr lang="en-GB" smtClean="0"/>
              <a:pPr/>
              <a:t>10</a:t>
            </a:fld>
            <a:endParaRPr lang="en-GB" dirty="0"/>
          </a:p>
        </p:txBody>
      </p:sp>
    </p:spTree>
    <p:extLst>
      <p:ext uri="{BB962C8B-B14F-4D97-AF65-F5344CB8AC3E}">
        <p14:creationId xmlns:p14="http://schemas.microsoft.com/office/powerpoint/2010/main" val="27091433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5BF96-4EF9-E167-7623-C485319D58D3}"/>
            </a:ext>
          </a:extLst>
        </p:cNvPr>
        <p:cNvGrpSpPr/>
        <p:nvPr/>
      </p:nvGrpSpPr>
      <p:grpSpPr>
        <a:xfrm>
          <a:off x="0" y="0"/>
          <a:ext cx="0" cy="0"/>
          <a:chOff x="0" y="0"/>
          <a:chExt cx="0" cy="0"/>
        </a:xfrm>
      </p:grpSpPr>
      <p:sp>
        <p:nvSpPr>
          <p:cNvPr id="4097" name="Rectangle 1">
            <a:extLst>
              <a:ext uri="{FF2B5EF4-FFF2-40B4-BE49-F238E27FC236}">
                <a16:creationId xmlns:a16="http://schemas.microsoft.com/office/drawing/2014/main" id="{63CAE206-949F-5939-C464-AA1B19FEDB9C}"/>
              </a:ext>
            </a:extLst>
          </p:cNvPr>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Channel configurations</a:t>
            </a:r>
          </a:p>
        </p:txBody>
      </p:sp>
      <p:sp>
        <p:nvSpPr>
          <p:cNvPr id="4098" name="Rectangle 2">
            <a:extLst>
              <a:ext uri="{FF2B5EF4-FFF2-40B4-BE49-F238E27FC236}">
                <a16:creationId xmlns:a16="http://schemas.microsoft.com/office/drawing/2014/main" id="{5B5151F7-F48F-3D7D-04AD-76D56262083A}"/>
              </a:ext>
            </a:extLst>
          </p:cNvPr>
          <p:cNvSpPr>
            <a:spLocks noGrp="1" noChangeArrowheads="1"/>
          </p:cNvSpPr>
          <p:nvPr>
            <p:ph idx="1"/>
          </p:nvPr>
        </p:nvSpPr>
        <p:spPr>
          <a:xfrm>
            <a:off x="914401" y="1981201"/>
            <a:ext cx="10361084" cy="871735"/>
          </a:xfrm>
          <a:ln/>
        </p:spPr>
        <p:txBody>
          <a:bodyPr/>
          <a:lstStyle/>
          <a:p>
            <a:pP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sz="2400" dirty="0"/>
              <a:t>The</a:t>
            </a:r>
            <a:r>
              <a:rPr lang="en-US" altLang="ja-JP" dirty="0"/>
              <a:t> channel configurations for IEEE 802.15.4 SUN and IEEE 802.11 S1G systems are shown below. The frequency channel of IEEE 802.15.4 SUN was set to overlap the spectra of IEEE 802.15.4 SUN and IEEE 802.11 S1G each other.</a:t>
            </a:r>
            <a:endParaRPr lang="en-GB" altLang="ja-JP" dirty="0"/>
          </a:p>
        </p:txBody>
      </p:sp>
      <p:sp>
        <p:nvSpPr>
          <p:cNvPr id="6" name="Slide Number Placeholder 5">
            <a:extLst>
              <a:ext uri="{FF2B5EF4-FFF2-40B4-BE49-F238E27FC236}">
                <a16:creationId xmlns:a16="http://schemas.microsoft.com/office/drawing/2014/main" id="{D5F54C5F-1533-6DC4-7802-1FC0AD6ADA92}"/>
              </a:ext>
            </a:extLst>
          </p:cNvPr>
          <p:cNvSpPr>
            <a:spLocks noGrp="1"/>
          </p:cNvSpPr>
          <p:nvPr>
            <p:ph type="sldNum" idx="12"/>
          </p:nvPr>
        </p:nvSpPr>
        <p:spPr/>
        <p:txBody>
          <a:bodyPr/>
          <a:lstStyle/>
          <a:p>
            <a:r>
              <a:rPr lang="en-GB"/>
              <a:t>Slide </a:t>
            </a:r>
            <a:fld id="{351F4386-A5E2-41A1-B4D0-BE653C929E06}" type="slidenum">
              <a:rPr lang="en-GB"/>
              <a:pPr/>
              <a:t>11</a:t>
            </a:fld>
            <a:endParaRPr lang="en-GB"/>
          </a:p>
        </p:txBody>
      </p:sp>
      <p:sp>
        <p:nvSpPr>
          <p:cNvPr id="5" name="Footer Placeholder 4">
            <a:extLst>
              <a:ext uri="{FF2B5EF4-FFF2-40B4-BE49-F238E27FC236}">
                <a16:creationId xmlns:a16="http://schemas.microsoft.com/office/drawing/2014/main" id="{0D082FE4-D02E-B657-1C72-DE0B2EA653E6}"/>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4A317154-F670-CF77-643F-4BF77A91749D}"/>
              </a:ext>
            </a:extLst>
          </p:cNvPr>
          <p:cNvSpPr>
            <a:spLocks noGrp="1"/>
          </p:cNvSpPr>
          <p:nvPr>
            <p:ph type="dt" idx="15"/>
          </p:nvPr>
        </p:nvSpPr>
        <p:spPr/>
        <p:txBody>
          <a:bodyPr/>
          <a:lstStyle/>
          <a:p>
            <a:r>
              <a:rPr lang="en-US" altLang="ja-JP"/>
              <a:t>July 2025</a:t>
            </a:r>
            <a:endParaRPr lang="en-GB" dirty="0"/>
          </a:p>
        </p:txBody>
      </p:sp>
      <p:sp>
        <p:nvSpPr>
          <p:cNvPr id="2" name="テキスト ボックス 1">
            <a:extLst>
              <a:ext uri="{FF2B5EF4-FFF2-40B4-BE49-F238E27FC236}">
                <a16:creationId xmlns:a16="http://schemas.microsoft.com/office/drawing/2014/main" id="{F2124E26-98D0-9742-7527-97B11A1F31FB}"/>
              </a:ext>
            </a:extLst>
          </p:cNvPr>
          <p:cNvSpPr txBox="1"/>
          <p:nvPr/>
        </p:nvSpPr>
        <p:spPr>
          <a:xfrm>
            <a:off x="1775298" y="3647415"/>
            <a:ext cx="2939652" cy="369332"/>
          </a:xfrm>
          <a:prstGeom prst="rect">
            <a:avLst/>
          </a:prstGeom>
          <a:noFill/>
        </p:spPr>
        <p:txBody>
          <a:bodyPr wrap="none" rtlCol="0">
            <a:spAutoFit/>
          </a:bodyPr>
          <a:lstStyle/>
          <a:p>
            <a:pPr algn="ctr"/>
            <a:r>
              <a:rPr kumimoji="1" lang="en-US" altLang="ja-JP" sz="1800" dirty="0">
                <a:solidFill>
                  <a:schemeClr val="tx1"/>
                </a:solidFill>
              </a:rPr>
              <a:t>For 1-MHz IEEE 802.11 S1G</a:t>
            </a:r>
            <a:endParaRPr kumimoji="1" lang="ja-JP" altLang="en-US" sz="1800" dirty="0">
              <a:solidFill>
                <a:schemeClr val="tx1"/>
              </a:solidFill>
            </a:endParaRPr>
          </a:p>
        </p:txBody>
      </p:sp>
      <p:sp>
        <p:nvSpPr>
          <p:cNvPr id="3" name="テキスト ボックス 2">
            <a:extLst>
              <a:ext uri="{FF2B5EF4-FFF2-40B4-BE49-F238E27FC236}">
                <a16:creationId xmlns:a16="http://schemas.microsoft.com/office/drawing/2014/main" id="{99F2829D-2F31-84E2-65D1-80C0EB977036}"/>
              </a:ext>
            </a:extLst>
          </p:cNvPr>
          <p:cNvSpPr txBox="1"/>
          <p:nvPr/>
        </p:nvSpPr>
        <p:spPr>
          <a:xfrm>
            <a:off x="6521513" y="3645024"/>
            <a:ext cx="2939652" cy="369332"/>
          </a:xfrm>
          <a:prstGeom prst="rect">
            <a:avLst/>
          </a:prstGeom>
          <a:noFill/>
        </p:spPr>
        <p:txBody>
          <a:bodyPr wrap="none" rtlCol="0">
            <a:spAutoFit/>
          </a:bodyPr>
          <a:lstStyle/>
          <a:p>
            <a:pPr algn="ctr"/>
            <a:r>
              <a:rPr kumimoji="1" lang="en-US" altLang="ja-JP" sz="1800" dirty="0">
                <a:solidFill>
                  <a:schemeClr val="tx1"/>
                </a:solidFill>
              </a:rPr>
              <a:t>For 4-MHz IEEE 802.11 S1G</a:t>
            </a:r>
            <a:endParaRPr kumimoji="1" lang="ja-JP" altLang="en-US" sz="1800" dirty="0">
              <a:solidFill>
                <a:schemeClr val="tx1"/>
              </a:solidFill>
            </a:endParaRPr>
          </a:p>
        </p:txBody>
      </p:sp>
      <p:cxnSp>
        <p:nvCxnSpPr>
          <p:cNvPr id="16" name="直線矢印コネクタ 15">
            <a:extLst>
              <a:ext uri="{FF2B5EF4-FFF2-40B4-BE49-F238E27FC236}">
                <a16:creationId xmlns:a16="http://schemas.microsoft.com/office/drawing/2014/main" id="{613DE6DA-3ACA-C9FA-3C22-4E995B1E3A72}"/>
              </a:ext>
            </a:extLst>
          </p:cNvPr>
          <p:cNvCxnSpPr>
            <a:cxnSpLocks/>
          </p:cNvCxnSpPr>
          <p:nvPr/>
        </p:nvCxnSpPr>
        <p:spPr bwMode="auto">
          <a:xfrm>
            <a:off x="1555960" y="5634827"/>
            <a:ext cx="2880320" cy="0"/>
          </a:xfrm>
          <a:prstGeom prst="straightConnector1">
            <a:avLst/>
          </a:prstGeom>
          <a:solidFill>
            <a:srgbClr val="00B8FF"/>
          </a:solidFill>
          <a:ln w="28575" cap="flat" cmpd="sng" algn="ctr">
            <a:solidFill>
              <a:schemeClr val="tx1"/>
            </a:solidFill>
            <a:prstDash val="solid"/>
            <a:round/>
            <a:headEnd type="none" w="med" len="med"/>
            <a:tailEnd type="triangle" w="lg" len="lg"/>
          </a:ln>
          <a:effectLst/>
        </p:spPr>
      </p:cxnSp>
      <p:sp>
        <p:nvSpPr>
          <p:cNvPr id="25" name="テキスト ボックス 24">
            <a:extLst>
              <a:ext uri="{FF2B5EF4-FFF2-40B4-BE49-F238E27FC236}">
                <a16:creationId xmlns:a16="http://schemas.microsoft.com/office/drawing/2014/main" id="{526B28D8-E6EF-0CD8-CAB5-D31CF544E9C9}"/>
              </a:ext>
            </a:extLst>
          </p:cNvPr>
          <p:cNvSpPr txBox="1"/>
          <p:nvPr/>
        </p:nvSpPr>
        <p:spPr>
          <a:xfrm>
            <a:off x="4470349" y="5449798"/>
            <a:ext cx="665567" cy="369332"/>
          </a:xfrm>
          <a:prstGeom prst="rect">
            <a:avLst/>
          </a:prstGeom>
          <a:noFill/>
        </p:spPr>
        <p:txBody>
          <a:bodyPr wrap="none" rtlCol="0">
            <a:spAutoFit/>
          </a:bodyPr>
          <a:lstStyle/>
          <a:p>
            <a:pPr algn="ctr"/>
            <a:r>
              <a:rPr kumimoji="1" lang="en-US" altLang="ja-JP" sz="1800" dirty="0">
                <a:solidFill>
                  <a:schemeClr val="tx1"/>
                </a:solidFill>
              </a:rPr>
              <a:t>Freq.</a:t>
            </a:r>
            <a:endParaRPr kumimoji="1" lang="ja-JP" altLang="en-US" sz="1800" dirty="0">
              <a:solidFill>
                <a:schemeClr val="tx1"/>
              </a:solidFill>
            </a:endParaRPr>
          </a:p>
        </p:txBody>
      </p:sp>
      <p:cxnSp>
        <p:nvCxnSpPr>
          <p:cNvPr id="28" name="直線矢印コネクタ 27">
            <a:extLst>
              <a:ext uri="{FF2B5EF4-FFF2-40B4-BE49-F238E27FC236}">
                <a16:creationId xmlns:a16="http://schemas.microsoft.com/office/drawing/2014/main" id="{47A4F70B-75FF-C1F2-F4F1-5118FB31D296}"/>
              </a:ext>
            </a:extLst>
          </p:cNvPr>
          <p:cNvCxnSpPr>
            <a:cxnSpLocks/>
          </p:cNvCxnSpPr>
          <p:nvPr/>
        </p:nvCxnSpPr>
        <p:spPr bwMode="auto">
          <a:xfrm>
            <a:off x="6374183" y="5634827"/>
            <a:ext cx="3600000" cy="0"/>
          </a:xfrm>
          <a:prstGeom prst="straightConnector1">
            <a:avLst/>
          </a:prstGeom>
          <a:solidFill>
            <a:srgbClr val="00B8FF"/>
          </a:solidFill>
          <a:ln w="28575" cap="flat" cmpd="sng" algn="ctr">
            <a:solidFill>
              <a:schemeClr val="tx1"/>
            </a:solidFill>
            <a:prstDash val="solid"/>
            <a:round/>
            <a:headEnd type="none" w="med" len="med"/>
            <a:tailEnd type="triangle" w="lg" len="lg"/>
          </a:ln>
          <a:effectLst/>
        </p:spPr>
      </p:cxnSp>
      <p:sp>
        <p:nvSpPr>
          <p:cNvPr id="32" name="テキスト ボックス 31">
            <a:extLst>
              <a:ext uri="{FF2B5EF4-FFF2-40B4-BE49-F238E27FC236}">
                <a16:creationId xmlns:a16="http://schemas.microsoft.com/office/drawing/2014/main" id="{24C5BCC5-FE58-F7F7-8F47-5049C302CDB1}"/>
              </a:ext>
            </a:extLst>
          </p:cNvPr>
          <p:cNvSpPr txBox="1"/>
          <p:nvPr/>
        </p:nvSpPr>
        <p:spPr>
          <a:xfrm>
            <a:off x="9984432" y="5450161"/>
            <a:ext cx="665567" cy="369332"/>
          </a:xfrm>
          <a:prstGeom prst="rect">
            <a:avLst/>
          </a:prstGeom>
          <a:noFill/>
        </p:spPr>
        <p:txBody>
          <a:bodyPr wrap="none" rtlCol="0">
            <a:spAutoFit/>
          </a:bodyPr>
          <a:lstStyle/>
          <a:p>
            <a:pPr algn="ctr"/>
            <a:r>
              <a:rPr kumimoji="1" lang="en-US" altLang="ja-JP" sz="1800" dirty="0">
                <a:solidFill>
                  <a:schemeClr val="tx1"/>
                </a:solidFill>
              </a:rPr>
              <a:t>Freq.</a:t>
            </a:r>
            <a:endParaRPr kumimoji="1" lang="ja-JP" altLang="en-US" sz="1800" dirty="0">
              <a:solidFill>
                <a:schemeClr val="tx1"/>
              </a:solidFill>
            </a:endParaRPr>
          </a:p>
        </p:txBody>
      </p:sp>
      <p:sp>
        <p:nvSpPr>
          <p:cNvPr id="34" name="四角形: 上の 2 つの角を切り取る 33">
            <a:extLst>
              <a:ext uri="{FF2B5EF4-FFF2-40B4-BE49-F238E27FC236}">
                <a16:creationId xmlns:a16="http://schemas.microsoft.com/office/drawing/2014/main" id="{786D8D21-4460-846E-6D07-AC12C73A94E5}"/>
              </a:ext>
            </a:extLst>
          </p:cNvPr>
          <p:cNvSpPr/>
          <p:nvPr/>
        </p:nvSpPr>
        <p:spPr bwMode="auto">
          <a:xfrm>
            <a:off x="6656825" y="5269798"/>
            <a:ext cx="2880000" cy="360000"/>
          </a:xfrm>
          <a:prstGeom prst="snip2SameRect">
            <a:avLst>
              <a:gd name="adj1" fmla="val 24580"/>
              <a:gd name="adj2" fmla="val 0"/>
            </a:avLst>
          </a:prstGeom>
          <a:solidFill>
            <a:srgbClr val="FFCCFF"/>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ja-JP" altLang="en-US" sz="2400" b="0" i="0" u="none" strike="noStrike" cap="none" normalizeH="0" baseline="0" dirty="0">
              <a:ln>
                <a:noFill/>
              </a:ln>
              <a:solidFill>
                <a:schemeClr val="bg1"/>
              </a:solidFill>
              <a:effectLst/>
              <a:latin typeface="Times New Roman" pitchFamily="16" charset="0"/>
              <a:ea typeface="MS Gothic" charset="-128"/>
            </a:endParaRPr>
          </a:p>
        </p:txBody>
      </p:sp>
      <p:sp>
        <p:nvSpPr>
          <p:cNvPr id="35" name="テキスト ボックス 34">
            <a:extLst>
              <a:ext uri="{FF2B5EF4-FFF2-40B4-BE49-F238E27FC236}">
                <a16:creationId xmlns:a16="http://schemas.microsoft.com/office/drawing/2014/main" id="{6D5D9F9E-D911-CAE9-AC79-C366C6112DF1}"/>
              </a:ext>
            </a:extLst>
          </p:cNvPr>
          <p:cNvSpPr txBox="1"/>
          <p:nvPr/>
        </p:nvSpPr>
        <p:spPr>
          <a:xfrm>
            <a:off x="9441103" y="4672120"/>
            <a:ext cx="2127505" cy="646331"/>
          </a:xfrm>
          <a:prstGeom prst="rect">
            <a:avLst/>
          </a:prstGeom>
          <a:noFill/>
        </p:spPr>
        <p:txBody>
          <a:bodyPr wrap="none" rtlCol="0">
            <a:spAutoFit/>
          </a:bodyPr>
          <a:lstStyle/>
          <a:p>
            <a:pPr algn="ctr"/>
            <a:r>
              <a:rPr kumimoji="1" lang="en-US" altLang="ja-JP" sz="1800" dirty="0">
                <a:solidFill>
                  <a:srgbClr val="FF0000"/>
                </a:solidFill>
              </a:rPr>
              <a:t>IEEE 802.11 S1G</a:t>
            </a:r>
          </a:p>
          <a:p>
            <a:pPr algn="ctr"/>
            <a:r>
              <a:rPr kumimoji="1" lang="en-US" altLang="ja-JP" sz="1800" dirty="0">
                <a:solidFill>
                  <a:srgbClr val="FF0000"/>
                </a:solidFill>
              </a:rPr>
              <a:t>(Center: 924.5 MHz)</a:t>
            </a:r>
          </a:p>
        </p:txBody>
      </p:sp>
      <p:sp>
        <p:nvSpPr>
          <p:cNvPr id="37" name="四角形: 上の 2 つの角を切り取る 36">
            <a:extLst>
              <a:ext uri="{FF2B5EF4-FFF2-40B4-BE49-F238E27FC236}">
                <a16:creationId xmlns:a16="http://schemas.microsoft.com/office/drawing/2014/main" id="{003FA169-8000-23D1-C16B-D8F9432E4B9F}"/>
              </a:ext>
            </a:extLst>
          </p:cNvPr>
          <p:cNvSpPr/>
          <p:nvPr/>
        </p:nvSpPr>
        <p:spPr bwMode="auto">
          <a:xfrm>
            <a:off x="2558753" y="5269798"/>
            <a:ext cx="720000" cy="360000"/>
          </a:xfrm>
          <a:prstGeom prst="snip2SameRect">
            <a:avLst>
              <a:gd name="adj1" fmla="val 24580"/>
              <a:gd name="adj2" fmla="val 0"/>
            </a:avLst>
          </a:prstGeom>
          <a:solidFill>
            <a:srgbClr val="FFCCFF"/>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ja-JP" altLang="en-US" sz="2400" b="0" i="0" u="none" strike="noStrike" cap="none" normalizeH="0" baseline="0" dirty="0">
              <a:ln>
                <a:noFill/>
              </a:ln>
              <a:solidFill>
                <a:schemeClr val="bg1"/>
              </a:solidFill>
              <a:effectLst/>
              <a:latin typeface="Times New Roman" pitchFamily="16" charset="0"/>
              <a:ea typeface="MS Gothic" charset="-128"/>
            </a:endParaRPr>
          </a:p>
        </p:txBody>
      </p:sp>
      <p:sp>
        <p:nvSpPr>
          <p:cNvPr id="38" name="四角形: 上の 2 つの角を切り取る 37">
            <a:extLst>
              <a:ext uri="{FF2B5EF4-FFF2-40B4-BE49-F238E27FC236}">
                <a16:creationId xmlns:a16="http://schemas.microsoft.com/office/drawing/2014/main" id="{E03C2277-F1CE-9ABE-8261-F7D199E08020}"/>
              </a:ext>
            </a:extLst>
          </p:cNvPr>
          <p:cNvSpPr/>
          <p:nvPr/>
        </p:nvSpPr>
        <p:spPr bwMode="auto">
          <a:xfrm>
            <a:off x="2826662" y="4729798"/>
            <a:ext cx="288000" cy="900000"/>
          </a:xfrm>
          <a:prstGeom prst="snip2SameRect">
            <a:avLst>
              <a:gd name="adj1" fmla="val 24580"/>
              <a:gd name="adj2" fmla="val 0"/>
            </a:avLst>
          </a:prstGeom>
          <a:solidFill>
            <a:srgbClr val="00B0F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ja-JP" altLang="en-US" sz="2400" b="0" i="0" u="none" strike="noStrike" cap="none" normalizeH="0" baseline="0" dirty="0">
              <a:ln>
                <a:noFill/>
              </a:ln>
              <a:solidFill>
                <a:schemeClr val="bg1"/>
              </a:solidFill>
              <a:effectLst/>
              <a:latin typeface="Times New Roman" pitchFamily="16" charset="0"/>
              <a:ea typeface="MS Gothic" charset="-128"/>
            </a:endParaRPr>
          </a:p>
        </p:txBody>
      </p:sp>
      <p:sp>
        <p:nvSpPr>
          <p:cNvPr id="40" name="テキスト ボックス 39">
            <a:extLst>
              <a:ext uri="{FF2B5EF4-FFF2-40B4-BE49-F238E27FC236}">
                <a16:creationId xmlns:a16="http://schemas.microsoft.com/office/drawing/2014/main" id="{8F206ABA-3C98-C749-4B2B-0C605EC3A949}"/>
              </a:ext>
            </a:extLst>
          </p:cNvPr>
          <p:cNvSpPr txBox="1"/>
          <p:nvPr/>
        </p:nvSpPr>
        <p:spPr>
          <a:xfrm>
            <a:off x="6865278" y="4020994"/>
            <a:ext cx="3486852" cy="646331"/>
          </a:xfrm>
          <a:prstGeom prst="rect">
            <a:avLst/>
          </a:prstGeom>
          <a:noFill/>
        </p:spPr>
        <p:txBody>
          <a:bodyPr wrap="none" rtlCol="0">
            <a:spAutoFit/>
          </a:bodyPr>
          <a:lstStyle/>
          <a:p>
            <a:pPr algn="ctr"/>
            <a:r>
              <a:rPr kumimoji="1" lang="en-US" altLang="ja-JP" sz="1800" dirty="0">
                <a:solidFill>
                  <a:srgbClr val="0000FF"/>
                </a:solidFill>
              </a:rPr>
              <a:t>IEEE 802.15.4 SUN</a:t>
            </a:r>
          </a:p>
          <a:p>
            <a:pPr algn="ctr"/>
            <a:r>
              <a:rPr kumimoji="1" lang="en-US" altLang="ja-JP" sz="1800" dirty="0">
                <a:solidFill>
                  <a:srgbClr val="0000FF"/>
                </a:solidFill>
              </a:rPr>
              <a:t>(Center: 924.5 MHz or 923.3 MHz)</a:t>
            </a:r>
          </a:p>
        </p:txBody>
      </p:sp>
      <p:sp>
        <p:nvSpPr>
          <p:cNvPr id="41" name="四角形: 上の 2 つの角を切り取る 40">
            <a:extLst>
              <a:ext uri="{FF2B5EF4-FFF2-40B4-BE49-F238E27FC236}">
                <a16:creationId xmlns:a16="http://schemas.microsoft.com/office/drawing/2014/main" id="{7721D1D5-1BCB-1063-7350-CD55AEF05972}"/>
              </a:ext>
            </a:extLst>
          </p:cNvPr>
          <p:cNvSpPr/>
          <p:nvPr/>
        </p:nvSpPr>
        <p:spPr bwMode="auto">
          <a:xfrm>
            <a:off x="7920880" y="4727855"/>
            <a:ext cx="288000" cy="900000"/>
          </a:xfrm>
          <a:prstGeom prst="snip2SameRect">
            <a:avLst>
              <a:gd name="adj1" fmla="val 24580"/>
              <a:gd name="adj2" fmla="val 0"/>
            </a:avLst>
          </a:prstGeom>
          <a:solidFill>
            <a:srgbClr val="00B0F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ja-JP" altLang="en-US" sz="2400" b="0" i="0" u="none" strike="noStrike" cap="none" normalizeH="0" baseline="0" dirty="0">
              <a:ln>
                <a:noFill/>
              </a:ln>
              <a:solidFill>
                <a:schemeClr val="bg1"/>
              </a:solidFill>
              <a:effectLst/>
              <a:latin typeface="Times New Roman" pitchFamily="16" charset="0"/>
              <a:ea typeface="MS Gothic" charset="-128"/>
            </a:endParaRPr>
          </a:p>
        </p:txBody>
      </p:sp>
      <p:sp>
        <p:nvSpPr>
          <p:cNvPr id="42" name="テキスト ボックス 41">
            <a:extLst>
              <a:ext uri="{FF2B5EF4-FFF2-40B4-BE49-F238E27FC236}">
                <a16:creationId xmlns:a16="http://schemas.microsoft.com/office/drawing/2014/main" id="{ACF197A7-1D1E-7672-7A36-1BE3CEF688AB}"/>
              </a:ext>
            </a:extLst>
          </p:cNvPr>
          <p:cNvSpPr txBox="1"/>
          <p:nvPr/>
        </p:nvSpPr>
        <p:spPr>
          <a:xfrm>
            <a:off x="410023" y="4912563"/>
            <a:ext cx="2127505" cy="646331"/>
          </a:xfrm>
          <a:prstGeom prst="rect">
            <a:avLst/>
          </a:prstGeom>
          <a:noFill/>
        </p:spPr>
        <p:txBody>
          <a:bodyPr wrap="none" rtlCol="0">
            <a:spAutoFit/>
          </a:bodyPr>
          <a:lstStyle/>
          <a:p>
            <a:pPr algn="ctr"/>
            <a:r>
              <a:rPr kumimoji="1" lang="en-US" altLang="ja-JP" sz="1800" dirty="0">
                <a:solidFill>
                  <a:srgbClr val="FF0000"/>
                </a:solidFill>
              </a:rPr>
              <a:t>IEEE 802.11 S1G</a:t>
            </a:r>
          </a:p>
          <a:p>
            <a:pPr algn="ctr"/>
            <a:r>
              <a:rPr kumimoji="1" lang="en-US" altLang="ja-JP" sz="1800" dirty="0">
                <a:solidFill>
                  <a:srgbClr val="FF0000"/>
                </a:solidFill>
              </a:rPr>
              <a:t>(Center: 924.0 MHz)</a:t>
            </a:r>
          </a:p>
        </p:txBody>
      </p:sp>
      <p:sp>
        <p:nvSpPr>
          <p:cNvPr id="43" name="テキスト ボックス 42">
            <a:extLst>
              <a:ext uri="{FF2B5EF4-FFF2-40B4-BE49-F238E27FC236}">
                <a16:creationId xmlns:a16="http://schemas.microsoft.com/office/drawing/2014/main" id="{F92E3253-DBF5-F5D1-CC26-B901CAE03C14}"/>
              </a:ext>
            </a:extLst>
          </p:cNvPr>
          <p:cNvSpPr txBox="1"/>
          <p:nvPr/>
        </p:nvSpPr>
        <p:spPr>
          <a:xfrm>
            <a:off x="3194633" y="4105987"/>
            <a:ext cx="2204450" cy="646331"/>
          </a:xfrm>
          <a:prstGeom prst="rect">
            <a:avLst/>
          </a:prstGeom>
          <a:noFill/>
        </p:spPr>
        <p:txBody>
          <a:bodyPr wrap="none" rtlCol="0">
            <a:spAutoFit/>
          </a:bodyPr>
          <a:lstStyle/>
          <a:p>
            <a:pPr algn="ctr"/>
            <a:r>
              <a:rPr kumimoji="1" lang="en-US" altLang="ja-JP" sz="1800" dirty="0">
                <a:solidFill>
                  <a:srgbClr val="0000FF"/>
                </a:solidFill>
              </a:rPr>
              <a:t>IEEE 802.15.4 SUN</a:t>
            </a:r>
          </a:p>
          <a:p>
            <a:pPr algn="ctr"/>
            <a:r>
              <a:rPr kumimoji="1" lang="en-US" altLang="ja-JP" sz="1800" dirty="0">
                <a:solidFill>
                  <a:srgbClr val="0000FF"/>
                </a:solidFill>
              </a:rPr>
              <a:t>(Center: 924.1 MHz))</a:t>
            </a:r>
          </a:p>
        </p:txBody>
      </p:sp>
      <p:cxnSp>
        <p:nvCxnSpPr>
          <p:cNvPr id="45" name="直線コネクタ 44">
            <a:extLst>
              <a:ext uri="{FF2B5EF4-FFF2-40B4-BE49-F238E27FC236}">
                <a16:creationId xmlns:a16="http://schemas.microsoft.com/office/drawing/2014/main" id="{9CBEE7E9-4FE5-D616-EA12-50A59B4E1196}"/>
              </a:ext>
            </a:extLst>
          </p:cNvPr>
          <p:cNvCxnSpPr/>
          <p:nvPr/>
        </p:nvCxnSpPr>
        <p:spPr bwMode="auto">
          <a:xfrm>
            <a:off x="5845447" y="3645024"/>
            <a:ext cx="0" cy="2412000"/>
          </a:xfrm>
          <a:prstGeom prst="line">
            <a:avLst/>
          </a:prstGeom>
          <a:solidFill>
            <a:srgbClr val="00B8FF"/>
          </a:solidFill>
          <a:ln w="19050" cap="flat" cmpd="sng" algn="ctr">
            <a:solidFill>
              <a:schemeClr val="tx1"/>
            </a:solidFill>
            <a:prstDash val="dash"/>
            <a:round/>
            <a:headEnd type="none" w="med" len="med"/>
            <a:tailEnd type="none" w="med" len="med"/>
          </a:ln>
          <a:effectLst/>
        </p:spPr>
      </p:cxnSp>
      <p:sp>
        <p:nvSpPr>
          <p:cNvPr id="7" name="四角形: 上の 2 つの角を切り取る 6">
            <a:extLst>
              <a:ext uri="{FF2B5EF4-FFF2-40B4-BE49-F238E27FC236}">
                <a16:creationId xmlns:a16="http://schemas.microsoft.com/office/drawing/2014/main" id="{C0DC45C9-7F91-A971-D8DA-9F02CE51E42A}"/>
              </a:ext>
            </a:extLst>
          </p:cNvPr>
          <p:cNvSpPr/>
          <p:nvPr/>
        </p:nvSpPr>
        <p:spPr bwMode="auto">
          <a:xfrm>
            <a:off x="7147564" y="4734464"/>
            <a:ext cx="288000" cy="900000"/>
          </a:xfrm>
          <a:prstGeom prst="snip2SameRect">
            <a:avLst>
              <a:gd name="adj1" fmla="val 24580"/>
              <a:gd name="adj2" fmla="val 0"/>
            </a:avLst>
          </a:prstGeom>
          <a:solidFill>
            <a:srgbClr val="00B0F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ja-JP" altLang="en-US" sz="2400" b="0" i="0" u="none" strike="noStrike" cap="none" normalizeH="0" baseline="0" dirty="0">
              <a:ln>
                <a:noFill/>
              </a:ln>
              <a:solidFill>
                <a:schemeClr val="bg1"/>
              </a:solidFill>
              <a:effectLst/>
              <a:latin typeface="Times New Roman" pitchFamily="16" charset="0"/>
              <a:ea typeface="MS Gothic" charset="-128"/>
            </a:endParaRPr>
          </a:p>
        </p:txBody>
      </p:sp>
      <p:sp>
        <p:nvSpPr>
          <p:cNvPr id="8" name="テキスト ボックス 7">
            <a:extLst>
              <a:ext uri="{FF2B5EF4-FFF2-40B4-BE49-F238E27FC236}">
                <a16:creationId xmlns:a16="http://schemas.microsoft.com/office/drawing/2014/main" id="{1DD5800A-669C-EB31-6F52-C41DF79DB481}"/>
              </a:ext>
            </a:extLst>
          </p:cNvPr>
          <p:cNvSpPr txBox="1"/>
          <p:nvPr/>
        </p:nvSpPr>
        <p:spPr>
          <a:xfrm>
            <a:off x="6168999" y="6040867"/>
            <a:ext cx="3275256" cy="369332"/>
          </a:xfrm>
          <a:prstGeom prst="rect">
            <a:avLst/>
          </a:prstGeom>
          <a:noFill/>
        </p:spPr>
        <p:txBody>
          <a:bodyPr wrap="none" rtlCol="0">
            <a:spAutoFit/>
          </a:bodyPr>
          <a:lstStyle/>
          <a:p>
            <a:pPr algn="ctr"/>
            <a:r>
              <a:rPr kumimoji="1" lang="en-US" altLang="ja-JP" sz="1800" dirty="0">
                <a:solidFill>
                  <a:srgbClr val="0000FF"/>
                </a:solidFill>
              </a:rPr>
              <a:t>Either of two frequencies is used.</a:t>
            </a:r>
          </a:p>
        </p:txBody>
      </p:sp>
      <p:cxnSp>
        <p:nvCxnSpPr>
          <p:cNvPr id="10" name="直線コネクタ 9">
            <a:extLst>
              <a:ext uri="{FF2B5EF4-FFF2-40B4-BE49-F238E27FC236}">
                <a16:creationId xmlns:a16="http://schemas.microsoft.com/office/drawing/2014/main" id="{D6CBD810-225D-599B-BCEF-194A69A6BA16}"/>
              </a:ext>
            </a:extLst>
          </p:cNvPr>
          <p:cNvCxnSpPr>
            <a:cxnSpLocks/>
            <a:stCxn id="8" idx="0"/>
          </p:cNvCxnSpPr>
          <p:nvPr/>
        </p:nvCxnSpPr>
        <p:spPr bwMode="auto">
          <a:xfrm flipH="1" flipV="1">
            <a:off x="7291564" y="5721949"/>
            <a:ext cx="515063" cy="318918"/>
          </a:xfrm>
          <a:prstGeom prst="line">
            <a:avLst/>
          </a:prstGeom>
          <a:solidFill>
            <a:srgbClr val="00B8FF"/>
          </a:solidFill>
          <a:ln w="28575" cap="flat" cmpd="sng" algn="ctr">
            <a:solidFill>
              <a:srgbClr val="0000FF"/>
            </a:solidFill>
            <a:prstDash val="solid"/>
            <a:round/>
            <a:headEnd type="none" w="med" len="med"/>
            <a:tailEnd type="none" w="med" len="med"/>
          </a:ln>
          <a:effectLst/>
        </p:spPr>
      </p:cxnSp>
      <p:cxnSp>
        <p:nvCxnSpPr>
          <p:cNvPr id="13" name="直線コネクタ 12">
            <a:extLst>
              <a:ext uri="{FF2B5EF4-FFF2-40B4-BE49-F238E27FC236}">
                <a16:creationId xmlns:a16="http://schemas.microsoft.com/office/drawing/2014/main" id="{BBBB7269-827E-1DEF-D54D-046C000131CB}"/>
              </a:ext>
            </a:extLst>
          </p:cNvPr>
          <p:cNvCxnSpPr>
            <a:cxnSpLocks/>
            <a:stCxn id="8" idx="0"/>
          </p:cNvCxnSpPr>
          <p:nvPr/>
        </p:nvCxnSpPr>
        <p:spPr bwMode="auto">
          <a:xfrm flipV="1">
            <a:off x="7806627" y="5721949"/>
            <a:ext cx="290198" cy="318918"/>
          </a:xfrm>
          <a:prstGeom prst="line">
            <a:avLst/>
          </a:prstGeom>
          <a:solidFill>
            <a:srgbClr val="00B8FF"/>
          </a:solidFill>
          <a:ln w="28575" cap="flat" cmpd="sng" algn="ctr">
            <a:solidFill>
              <a:srgbClr val="0000FF"/>
            </a:solidFill>
            <a:prstDash val="solid"/>
            <a:round/>
            <a:headEnd type="none" w="med" len="med"/>
            <a:tailEnd type="none" w="med" len="med"/>
          </a:ln>
          <a:effectLst/>
        </p:spPr>
      </p:cxnSp>
    </p:spTree>
    <p:extLst>
      <p:ext uri="{BB962C8B-B14F-4D97-AF65-F5344CB8AC3E}">
        <p14:creationId xmlns:p14="http://schemas.microsoft.com/office/powerpoint/2010/main" val="34295326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AD84C-A2A4-B0D5-C48A-421BF0CE39DD}"/>
            </a:ext>
          </a:extLst>
        </p:cNvPr>
        <p:cNvGrpSpPr/>
        <p:nvPr/>
      </p:nvGrpSpPr>
      <p:grpSpPr>
        <a:xfrm>
          <a:off x="0" y="0"/>
          <a:ext cx="0" cy="0"/>
          <a:chOff x="0" y="0"/>
          <a:chExt cx="0" cy="0"/>
        </a:xfrm>
      </p:grpSpPr>
      <p:sp>
        <p:nvSpPr>
          <p:cNvPr id="4097" name="Rectangle 1">
            <a:extLst>
              <a:ext uri="{FF2B5EF4-FFF2-40B4-BE49-F238E27FC236}">
                <a16:creationId xmlns:a16="http://schemas.microsoft.com/office/drawing/2014/main" id="{EB8A549F-67C6-C8BB-4456-5D1DE7A59479}"/>
              </a:ext>
            </a:extLst>
          </p:cNvPr>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Parameters of data traffic</a:t>
            </a:r>
          </a:p>
        </p:txBody>
      </p:sp>
      <p:sp>
        <p:nvSpPr>
          <p:cNvPr id="4098" name="Rectangle 2">
            <a:extLst>
              <a:ext uri="{FF2B5EF4-FFF2-40B4-BE49-F238E27FC236}">
                <a16:creationId xmlns:a16="http://schemas.microsoft.com/office/drawing/2014/main" id="{59829FC2-B294-55DF-960A-E27FD3CADFC5}"/>
              </a:ext>
            </a:extLst>
          </p:cNvPr>
          <p:cNvSpPr>
            <a:spLocks noGrp="1" noChangeArrowheads="1"/>
          </p:cNvSpPr>
          <p:nvPr>
            <p:ph idx="1"/>
          </p:nvPr>
        </p:nvSpPr>
        <p:spPr>
          <a:xfrm>
            <a:off x="914401" y="1764059"/>
            <a:ext cx="10361084" cy="4113213"/>
          </a:xfrm>
          <a:ln/>
        </p:spPr>
        <p:txBody>
          <a:bodyPr/>
          <a:lstStyle/>
          <a:p>
            <a:pP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In this experiment, following traffic configurations were used.</a:t>
            </a:r>
          </a:p>
          <a:p>
            <a:pPr marL="627063" lvl="1" indent="-227013">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IEEE 802.15.4 SUN NODEs send constant bitrate (CBR) traffic in the uplink using a dedicated packet generator.</a:t>
            </a:r>
          </a:p>
          <a:p>
            <a:pPr marL="627063" lvl="1" indent="-227013">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IEEE 802.11 S1G STAs send CBR traffic over UDP in the uplink using </a:t>
            </a:r>
            <a:r>
              <a:rPr lang="en-US" altLang="ja-JP" dirty="0" err="1"/>
              <a:t>Iperf</a:t>
            </a:r>
            <a:r>
              <a:rPr lang="en-US" altLang="ja-JP" dirty="0"/>
              <a:t>.</a:t>
            </a:r>
          </a:p>
          <a:p>
            <a:pPr marL="627063" lvl="1" indent="-227013">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endParaRPr lang="en-US" altLang="ja-JP" dirty="0"/>
          </a:p>
          <a:p>
            <a:pPr marL="627063" lvl="1" indent="-227013">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Offered load per node:</a:t>
            </a:r>
          </a:p>
          <a:p>
            <a:pPr marL="1027113" lvl="2" indent="-227013">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Equipment 15-A (FSK/OFDM PHY) : 7.5 kb/s (due to the limitation of the equipment capability)</a:t>
            </a:r>
          </a:p>
          <a:p>
            <a:pPr marL="1027113" lvl="2" indent="-227013">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Equipment 15-B (FSK PHY) : 10 kb/s</a:t>
            </a:r>
          </a:p>
          <a:p>
            <a:pPr marL="1027113" lvl="2" indent="-227013">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IEEE 802.11ah (1-MHz signal bandwidth) : 10 kb/s</a:t>
            </a:r>
          </a:p>
          <a:p>
            <a:pPr marL="1027113" lvl="2" indent="-227013">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IEEE 802.11ah (4-MHz signal bandwidth) : 10 kb/s or 40 kb/s</a:t>
            </a:r>
          </a:p>
          <a:p>
            <a:pPr marL="627063" lvl="1" indent="-227013">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Packet size: 100 bytes, 200 bytes (15.4 SUN and 11 S1G) or 1250 bytes (11 S1G only)</a:t>
            </a:r>
          </a:p>
        </p:txBody>
      </p:sp>
      <p:sp>
        <p:nvSpPr>
          <p:cNvPr id="5" name="Footer Placeholder 4">
            <a:extLst>
              <a:ext uri="{FF2B5EF4-FFF2-40B4-BE49-F238E27FC236}">
                <a16:creationId xmlns:a16="http://schemas.microsoft.com/office/drawing/2014/main" id="{F3F8DBED-491F-0A81-ACCE-DA934276C054}"/>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D2EFA009-2896-6B1E-22B8-42F28056EB79}"/>
              </a:ext>
            </a:extLst>
          </p:cNvPr>
          <p:cNvSpPr>
            <a:spLocks noGrp="1"/>
          </p:cNvSpPr>
          <p:nvPr>
            <p:ph type="dt" idx="15"/>
          </p:nvPr>
        </p:nvSpPr>
        <p:spPr/>
        <p:txBody>
          <a:bodyPr/>
          <a:lstStyle/>
          <a:p>
            <a:r>
              <a:rPr lang="en-US" altLang="ja-JP"/>
              <a:t>July 2025</a:t>
            </a:r>
            <a:endParaRPr lang="en-GB" dirty="0"/>
          </a:p>
        </p:txBody>
      </p:sp>
      <p:sp>
        <p:nvSpPr>
          <p:cNvPr id="2" name="スライド番号プレースホルダー 1">
            <a:extLst>
              <a:ext uri="{FF2B5EF4-FFF2-40B4-BE49-F238E27FC236}">
                <a16:creationId xmlns:a16="http://schemas.microsoft.com/office/drawing/2014/main" id="{CEFC4669-DCFD-8EF4-5514-16A607A6EDDC}"/>
              </a:ext>
            </a:extLst>
          </p:cNvPr>
          <p:cNvSpPr>
            <a:spLocks noGrp="1"/>
          </p:cNvSpPr>
          <p:nvPr>
            <p:ph type="sldNum" idx="12"/>
          </p:nvPr>
        </p:nvSpPr>
        <p:spPr/>
        <p:txBody>
          <a:bodyPr/>
          <a:lstStyle/>
          <a:p>
            <a:r>
              <a:rPr lang="en-GB"/>
              <a:t>Slide </a:t>
            </a:r>
            <a:fld id="{440F5867-744E-4AA6-B0ED-4C44D2DFBB7B}" type="slidenum">
              <a:rPr lang="en-GB" smtClean="0"/>
              <a:pPr/>
              <a:t>12</a:t>
            </a:fld>
            <a:endParaRPr lang="en-GB" dirty="0"/>
          </a:p>
        </p:txBody>
      </p:sp>
    </p:spTree>
    <p:extLst>
      <p:ext uri="{BB962C8B-B14F-4D97-AF65-F5344CB8AC3E}">
        <p14:creationId xmlns:p14="http://schemas.microsoft.com/office/powerpoint/2010/main" val="18660977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FE95A-7DB3-A9BA-FC34-F83EB1058291}"/>
            </a:ext>
          </a:extLst>
        </p:cNvPr>
        <p:cNvGrpSpPr/>
        <p:nvPr/>
      </p:nvGrpSpPr>
      <p:grpSpPr>
        <a:xfrm>
          <a:off x="0" y="0"/>
          <a:ext cx="0" cy="0"/>
          <a:chOff x="0" y="0"/>
          <a:chExt cx="0" cy="0"/>
        </a:xfrm>
      </p:grpSpPr>
      <p:sp>
        <p:nvSpPr>
          <p:cNvPr id="4097" name="Rectangle 1">
            <a:extLst>
              <a:ext uri="{FF2B5EF4-FFF2-40B4-BE49-F238E27FC236}">
                <a16:creationId xmlns:a16="http://schemas.microsoft.com/office/drawing/2014/main" id="{1044C39A-0A63-5972-514D-C0BED53D29D2}"/>
              </a:ext>
            </a:extLst>
          </p:cNvPr>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Measurement configurations</a:t>
            </a:r>
            <a:r>
              <a:rPr lang="ja-JP" altLang="en-US" dirty="0"/>
              <a:t> </a:t>
            </a:r>
            <a:r>
              <a:rPr lang="en-US" altLang="ja-JP"/>
              <a:t>(1/2)</a:t>
            </a:r>
            <a:endParaRPr lang="en-GB" dirty="0"/>
          </a:p>
        </p:txBody>
      </p:sp>
      <p:sp>
        <p:nvSpPr>
          <p:cNvPr id="4098" name="Rectangle 2">
            <a:extLst>
              <a:ext uri="{FF2B5EF4-FFF2-40B4-BE49-F238E27FC236}">
                <a16:creationId xmlns:a16="http://schemas.microsoft.com/office/drawing/2014/main" id="{5FAD0ED2-650A-C4C0-1853-03773D462921}"/>
              </a:ext>
            </a:extLst>
          </p:cNvPr>
          <p:cNvSpPr>
            <a:spLocks noGrp="1" noChangeArrowheads="1"/>
          </p:cNvSpPr>
          <p:nvPr>
            <p:ph idx="1"/>
          </p:nvPr>
        </p:nvSpPr>
        <p:spPr>
          <a:ln/>
        </p:spPr>
        <p:txBody>
          <a:bodyPr/>
          <a:lstStyle/>
          <a:p>
            <a:pP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sz="2400" dirty="0"/>
              <a:t>IQ data was recorded by a USRP.</a:t>
            </a:r>
            <a:r>
              <a:rPr lang="ja-JP" altLang="en-US" dirty="0"/>
              <a:t> </a:t>
            </a:r>
            <a:r>
              <a:rPr lang="en-US" altLang="ja-JP" dirty="0"/>
              <a:t>From</a:t>
            </a:r>
            <a:r>
              <a:rPr lang="ja-JP" altLang="en-US" dirty="0"/>
              <a:t> </a:t>
            </a:r>
            <a:r>
              <a:rPr lang="en-US" altLang="ja-JP" dirty="0"/>
              <a:t>the</a:t>
            </a:r>
            <a:r>
              <a:rPr lang="ja-JP" altLang="en-US" dirty="0"/>
              <a:t> </a:t>
            </a:r>
            <a:r>
              <a:rPr lang="en-US" altLang="ja-JP" dirty="0"/>
              <a:t>recorded</a:t>
            </a:r>
            <a:r>
              <a:rPr lang="ja-JP" altLang="en-US" dirty="0"/>
              <a:t> </a:t>
            </a:r>
            <a:r>
              <a:rPr lang="en-US" altLang="ja-JP" dirty="0"/>
              <a:t>IQ</a:t>
            </a:r>
            <a:r>
              <a:rPr lang="ja-JP" altLang="en-US" dirty="0"/>
              <a:t> </a:t>
            </a:r>
            <a:r>
              <a:rPr lang="en-US" altLang="ja-JP" dirty="0"/>
              <a:t>data,</a:t>
            </a:r>
            <a:r>
              <a:rPr lang="ja-JP" altLang="en-US" dirty="0"/>
              <a:t> </a:t>
            </a:r>
            <a:r>
              <a:rPr lang="en-US" altLang="ja-JP" dirty="0"/>
              <a:t>spectrogram</a:t>
            </a:r>
            <a:r>
              <a:rPr lang="ja-JP" altLang="en-US" dirty="0"/>
              <a:t> </a:t>
            </a:r>
            <a:r>
              <a:rPr lang="en-US" altLang="ja-JP" dirty="0"/>
              <a:t>was calculated.</a:t>
            </a:r>
          </a:p>
          <a:p>
            <a:pPr marL="627063" lvl="1" indent="-227013">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Sampling rate: 4 MHz</a:t>
            </a:r>
          </a:p>
          <a:p>
            <a:pPr marL="627063" lvl="1" indent="-227013">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FFT size for spectrogram calculation: 500</a:t>
            </a:r>
          </a:p>
          <a:p>
            <a:pPr marL="627063" lvl="1" indent="-227013">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Frequence range of spectrogram: 4 MHz (The center frequency is set to that of the IEEE 802.11 S1G signal.) </a:t>
            </a:r>
          </a:p>
        </p:txBody>
      </p:sp>
      <p:sp>
        <p:nvSpPr>
          <p:cNvPr id="6" name="Slide Number Placeholder 5">
            <a:extLst>
              <a:ext uri="{FF2B5EF4-FFF2-40B4-BE49-F238E27FC236}">
                <a16:creationId xmlns:a16="http://schemas.microsoft.com/office/drawing/2014/main" id="{F9B9BDFD-04BA-8293-4FA6-8B3FD24BA75E}"/>
              </a:ext>
            </a:extLst>
          </p:cNvPr>
          <p:cNvSpPr>
            <a:spLocks noGrp="1"/>
          </p:cNvSpPr>
          <p:nvPr>
            <p:ph type="sldNum" idx="12"/>
          </p:nvPr>
        </p:nvSpPr>
        <p:spPr/>
        <p:txBody>
          <a:bodyPr/>
          <a:lstStyle/>
          <a:p>
            <a:r>
              <a:rPr lang="en-GB"/>
              <a:t>Slide </a:t>
            </a:r>
            <a:fld id="{351F4386-A5E2-41A1-B4D0-BE653C929E06}" type="slidenum">
              <a:rPr lang="en-GB"/>
              <a:pPr/>
              <a:t>13</a:t>
            </a:fld>
            <a:endParaRPr lang="en-GB"/>
          </a:p>
        </p:txBody>
      </p:sp>
      <p:sp>
        <p:nvSpPr>
          <p:cNvPr id="5" name="Footer Placeholder 4">
            <a:extLst>
              <a:ext uri="{FF2B5EF4-FFF2-40B4-BE49-F238E27FC236}">
                <a16:creationId xmlns:a16="http://schemas.microsoft.com/office/drawing/2014/main" id="{0961624B-35FE-707B-9001-018932EA6228}"/>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8B892F62-75B7-76B0-4249-45DBB3E32279}"/>
              </a:ext>
            </a:extLst>
          </p:cNvPr>
          <p:cNvSpPr>
            <a:spLocks noGrp="1"/>
          </p:cNvSpPr>
          <p:nvPr>
            <p:ph type="dt" idx="15"/>
          </p:nvPr>
        </p:nvSpPr>
        <p:spPr/>
        <p:txBody>
          <a:bodyPr/>
          <a:lstStyle/>
          <a:p>
            <a:r>
              <a:rPr lang="en-US" altLang="ja-JP"/>
              <a:t>July 2025</a:t>
            </a:r>
            <a:endParaRPr lang="en-GB" dirty="0"/>
          </a:p>
        </p:txBody>
      </p:sp>
    </p:spTree>
    <p:extLst>
      <p:ext uri="{BB962C8B-B14F-4D97-AF65-F5344CB8AC3E}">
        <p14:creationId xmlns:p14="http://schemas.microsoft.com/office/powerpoint/2010/main" val="22253244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B05B1-3ACE-5356-3103-BFCFB5B2EB01}"/>
            </a:ext>
          </a:extLst>
        </p:cNvPr>
        <p:cNvGrpSpPr/>
        <p:nvPr/>
      </p:nvGrpSpPr>
      <p:grpSpPr>
        <a:xfrm>
          <a:off x="0" y="0"/>
          <a:ext cx="0" cy="0"/>
          <a:chOff x="0" y="0"/>
          <a:chExt cx="0" cy="0"/>
        </a:xfrm>
      </p:grpSpPr>
      <p:sp>
        <p:nvSpPr>
          <p:cNvPr id="4097" name="Rectangle 1">
            <a:extLst>
              <a:ext uri="{FF2B5EF4-FFF2-40B4-BE49-F238E27FC236}">
                <a16:creationId xmlns:a16="http://schemas.microsoft.com/office/drawing/2014/main" id="{3CE38724-4FBF-FB43-8AFD-DF0A58351BFD}"/>
              </a:ext>
            </a:extLst>
          </p:cNvPr>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Measurement configurations</a:t>
            </a:r>
            <a:r>
              <a:rPr lang="ja-JP" altLang="en-US" dirty="0"/>
              <a:t> </a:t>
            </a:r>
            <a:r>
              <a:rPr lang="en-US" altLang="ja-JP" dirty="0"/>
              <a:t>(2/2)</a:t>
            </a:r>
            <a:endParaRPr lang="en-GB" dirty="0"/>
          </a:p>
        </p:txBody>
      </p:sp>
      <p:sp>
        <p:nvSpPr>
          <p:cNvPr id="4098" name="Rectangle 2">
            <a:extLst>
              <a:ext uri="{FF2B5EF4-FFF2-40B4-BE49-F238E27FC236}">
                <a16:creationId xmlns:a16="http://schemas.microsoft.com/office/drawing/2014/main" id="{A5EF2758-550E-A550-AA66-A8E191D684CB}"/>
              </a:ext>
            </a:extLst>
          </p:cNvPr>
          <p:cNvSpPr>
            <a:spLocks noGrp="1" noChangeArrowheads="1"/>
          </p:cNvSpPr>
          <p:nvPr>
            <p:ph idx="1"/>
          </p:nvPr>
        </p:nvSpPr>
        <p:spPr>
          <a:ln/>
        </p:spPr>
        <p:txBody>
          <a:bodyPr/>
          <a:lstStyle/>
          <a:p>
            <a:pP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sz="2400" dirty="0"/>
              <a:t>For fine measurement of transmission latency over IEEE 802.11 S1G, we set up </a:t>
            </a:r>
            <a:r>
              <a:rPr lang="en-US" altLang="ja-JP" dirty="0"/>
              <a:t>a packet capturing PC with </a:t>
            </a:r>
            <a:r>
              <a:rPr lang="en-US" altLang="ja-JP" sz="2400" dirty="0"/>
              <a:t>multiple NICs supporting </a:t>
            </a:r>
            <a:r>
              <a:rPr lang="it-IT" altLang="ja-JP" sz="2400" dirty="0"/>
              <a:t>IEEE 1588 Precision Time Protocol (PTP). </a:t>
            </a:r>
          </a:p>
          <a:p>
            <a:pPr>
              <a:tabLst>
                <a:tab pos="973693" algn="l"/>
                <a:tab pos="1949079" algn="l"/>
                <a:tab pos="2924465" algn="l"/>
                <a:tab pos="3899851" algn="l"/>
                <a:tab pos="4875237" algn="l"/>
                <a:tab pos="5850623" algn="l"/>
                <a:tab pos="6826009" algn="l"/>
                <a:tab pos="7801395" algn="l"/>
                <a:tab pos="8776781" algn="l"/>
                <a:tab pos="9752167" algn="l"/>
                <a:tab pos="10727552" algn="l"/>
              </a:tabLst>
            </a:pPr>
            <a:r>
              <a:rPr lang="it-IT" altLang="ja-JP" sz="2400" dirty="0"/>
              <a:t>Forwording the transmitted </a:t>
            </a:r>
            <a:br>
              <a:rPr lang="it-IT" altLang="ja-JP" sz="2400" dirty="0"/>
            </a:br>
            <a:r>
              <a:rPr lang="it-IT" altLang="ja-JP" sz="2400" dirty="0"/>
              <a:t>and received packets to </a:t>
            </a:r>
            <a:br>
              <a:rPr lang="it-IT" altLang="ja-JP" sz="2400" dirty="0"/>
            </a:br>
            <a:r>
              <a:rPr lang="it-IT" altLang="ja-JP" sz="2400" dirty="0"/>
              <a:t>the </a:t>
            </a:r>
            <a:r>
              <a:rPr lang="en-US" altLang="ja-JP" dirty="0"/>
              <a:t>capturing PC by port </a:t>
            </a:r>
            <a:br>
              <a:rPr lang="en-US" altLang="ja-JP" dirty="0"/>
            </a:br>
            <a:r>
              <a:rPr lang="en-US" altLang="ja-JP" dirty="0"/>
              <a:t>mirroring, these packets </a:t>
            </a:r>
            <a:br>
              <a:rPr lang="en-US" altLang="ja-JP" dirty="0"/>
            </a:br>
            <a:r>
              <a:rPr lang="en-US" altLang="ja-JP" dirty="0"/>
              <a:t>are captured by </a:t>
            </a:r>
            <a:br>
              <a:rPr lang="en-US" altLang="ja-JP" dirty="0"/>
            </a:br>
            <a:r>
              <a:rPr lang="en-US" altLang="ja-JP" dirty="0"/>
              <a:t>time-synchronized NICs, and </a:t>
            </a:r>
            <a:br>
              <a:rPr lang="en-US" altLang="ja-JP" dirty="0"/>
            </a:br>
            <a:r>
              <a:rPr lang="en-US" altLang="ja-JP" dirty="0"/>
              <a:t>the latency is measured.</a:t>
            </a:r>
          </a:p>
        </p:txBody>
      </p:sp>
      <p:sp>
        <p:nvSpPr>
          <p:cNvPr id="6" name="Slide Number Placeholder 5">
            <a:extLst>
              <a:ext uri="{FF2B5EF4-FFF2-40B4-BE49-F238E27FC236}">
                <a16:creationId xmlns:a16="http://schemas.microsoft.com/office/drawing/2014/main" id="{A1A79ED7-D685-A8F6-5159-73A95F1C5C97}"/>
              </a:ext>
            </a:extLst>
          </p:cNvPr>
          <p:cNvSpPr>
            <a:spLocks noGrp="1"/>
          </p:cNvSpPr>
          <p:nvPr>
            <p:ph type="sldNum" idx="12"/>
          </p:nvPr>
        </p:nvSpPr>
        <p:spPr/>
        <p:txBody>
          <a:bodyPr/>
          <a:lstStyle/>
          <a:p>
            <a:r>
              <a:rPr lang="en-GB"/>
              <a:t>Slide </a:t>
            </a:r>
            <a:fld id="{351F4386-A5E2-41A1-B4D0-BE653C929E06}" type="slidenum">
              <a:rPr lang="en-GB"/>
              <a:pPr/>
              <a:t>14</a:t>
            </a:fld>
            <a:endParaRPr lang="en-GB"/>
          </a:p>
        </p:txBody>
      </p:sp>
      <p:sp>
        <p:nvSpPr>
          <p:cNvPr id="5" name="Footer Placeholder 4">
            <a:extLst>
              <a:ext uri="{FF2B5EF4-FFF2-40B4-BE49-F238E27FC236}">
                <a16:creationId xmlns:a16="http://schemas.microsoft.com/office/drawing/2014/main" id="{96DA96B7-CCB1-6828-3184-D28F93BB81AF}"/>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F701F23A-1B02-D234-807B-E978F3331567}"/>
              </a:ext>
            </a:extLst>
          </p:cNvPr>
          <p:cNvSpPr>
            <a:spLocks noGrp="1"/>
          </p:cNvSpPr>
          <p:nvPr>
            <p:ph type="dt" idx="15"/>
          </p:nvPr>
        </p:nvSpPr>
        <p:spPr/>
        <p:txBody>
          <a:bodyPr/>
          <a:lstStyle/>
          <a:p>
            <a:r>
              <a:rPr lang="en-US" altLang="ja-JP"/>
              <a:t>July 2025</a:t>
            </a:r>
            <a:endParaRPr lang="en-GB" dirty="0"/>
          </a:p>
        </p:txBody>
      </p:sp>
      <p:pic>
        <p:nvPicPr>
          <p:cNvPr id="3" name="図 2">
            <a:extLst>
              <a:ext uri="{FF2B5EF4-FFF2-40B4-BE49-F238E27FC236}">
                <a16:creationId xmlns:a16="http://schemas.microsoft.com/office/drawing/2014/main" id="{F311AF42-721D-55EB-9482-3A2966C31710}"/>
              </a:ext>
            </a:extLst>
          </p:cNvPr>
          <p:cNvPicPr>
            <a:picLocks noChangeAspect="1"/>
          </p:cNvPicPr>
          <p:nvPr/>
        </p:nvPicPr>
        <p:blipFill>
          <a:blip r:embed="rId3"/>
          <a:stretch>
            <a:fillRect/>
          </a:stretch>
        </p:blipFill>
        <p:spPr>
          <a:xfrm>
            <a:off x="4727848" y="2844550"/>
            <a:ext cx="7183966" cy="3480051"/>
          </a:xfrm>
          <a:prstGeom prst="rect">
            <a:avLst/>
          </a:prstGeom>
        </p:spPr>
      </p:pic>
    </p:spTree>
    <p:extLst>
      <p:ext uri="{BB962C8B-B14F-4D97-AF65-F5344CB8AC3E}">
        <p14:creationId xmlns:p14="http://schemas.microsoft.com/office/powerpoint/2010/main" val="3097937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DA6C2-37A8-3CC0-B9D0-709595335711}"/>
            </a:ext>
          </a:extLst>
        </p:cNvPr>
        <p:cNvGrpSpPr/>
        <p:nvPr/>
      </p:nvGrpSpPr>
      <p:grpSpPr>
        <a:xfrm>
          <a:off x="0" y="0"/>
          <a:ext cx="0" cy="0"/>
          <a:chOff x="0" y="0"/>
          <a:chExt cx="0" cy="0"/>
        </a:xfrm>
      </p:grpSpPr>
      <p:sp>
        <p:nvSpPr>
          <p:cNvPr id="4097" name="Rectangle 1">
            <a:extLst>
              <a:ext uri="{FF2B5EF4-FFF2-40B4-BE49-F238E27FC236}">
                <a16:creationId xmlns:a16="http://schemas.microsoft.com/office/drawing/2014/main" id="{050475DB-6C45-B0F2-7507-2615F217E15C}"/>
              </a:ext>
            </a:extLst>
          </p:cNvPr>
          <p:cNvSpPr>
            <a:spLocks noGrp="1" noChangeArrowheads="1"/>
          </p:cNvSpPr>
          <p:nvPr>
            <p:ph type="title"/>
          </p:nvPr>
        </p:nvSpPr>
        <p:spPr>
          <a:xfrm>
            <a:off x="479376" y="836712"/>
            <a:ext cx="11161240" cy="571209"/>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Experimental result</a:t>
            </a:r>
            <a:br>
              <a:rPr lang="en-GB" dirty="0"/>
            </a:br>
            <a:r>
              <a:rPr lang="en-GB" sz="1800" dirty="0"/>
              <a:t>15.4 SUN : Legacy CSMA, 2-FSK, 924.1 MHz</a:t>
            </a:r>
            <a:r>
              <a:rPr lang="en-GB" altLang="ja-JP" sz="1800" dirty="0"/>
              <a:t> , 7.5 kb/s offered load, 100-byte packet</a:t>
            </a:r>
            <a:br>
              <a:rPr lang="en-GB" altLang="ja-JP" sz="1800" dirty="0"/>
            </a:br>
            <a:r>
              <a:rPr lang="en-GB" sz="1800" dirty="0"/>
              <a:t>11 S1G : N/A  /  Attenuator : 20 dB</a:t>
            </a:r>
          </a:p>
        </p:txBody>
      </p:sp>
      <p:sp>
        <p:nvSpPr>
          <p:cNvPr id="4098" name="Rectangle 2">
            <a:extLst>
              <a:ext uri="{FF2B5EF4-FFF2-40B4-BE49-F238E27FC236}">
                <a16:creationId xmlns:a16="http://schemas.microsoft.com/office/drawing/2014/main" id="{654DBE84-C134-4208-E5D3-76EC828EB332}"/>
              </a:ext>
            </a:extLst>
          </p:cNvPr>
          <p:cNvSpPr>
            <a:spLocks noGrp="1" noChangeArrowheads="1"/>
          </p:cNvSpPr>
          <p:nvPr>
            <p:ph idx="1"/>
          </p:nvPr>
        </p:nvSpPr>
        <p:spPr>
          <a:xfrm>
            <a:off x="914401" y="1751014"/>
            <a:ext cx="10361084" cy="1032187"/>
          </a:xfrm>
          <a:ln/>
        </p:spPr>
        <p:txBody>
          <a:bodyPr/>
          <a:lstStyle/>
          <a:p>
            <a:pP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Average latency of IEEE 802.15.4 SUN is about 72 </a:t>
            </a:r>
            <a:r>
              <a:rPr lang="en-US" altLang="ja-JP" dirty="0" err="1"/>
              <a:t>ms.</a:t>
            </a:r>
            <a:r>
              <a:rPr lang="en-US" altLang="ja-JP" dirty="0"/>
              <a:t> There is 1.6 </a:t>
            </a:r>
            <a:r>
              <a:rPr lang="en-US" altLang="ja-JP" dirty="0" err="1"/>
              <a:t>ms</a:t>
            </a:r>
            <a:r>
              <a:rPr lang="en-US" altLang="ja-JP" dirty="0"/>
              <a:t> spacing between Data and Ack frames of IEEE 802.15.4 SUN.</a:t>
            </a:r>
            <a:r>
              <a:rPr lang="ja-JP" altLang="en-US" dirty="0"/>
              <a:t> </a:t>
            </a:r>
            <a:r>
              <a:rPr lang="en-US" altLang="ja-JP" dirty="0"/>
              <a:t>2 ~ 3 % of Data frames make CCA attempt and/or retry.</a:t>
            </a:r>
          </a:p>
        </p:txBody>
      </p:sp>
      <p:sp>
        <p:nvSpPr>
          <p:cNvPr id="5" name="Footer Placeholder 4">
            <a:extLst>
              <a:ext uri="{FF2B5EF4-FFF2-40B4-BE49-F238E27FC236}">
                <a16:creationId xmlns:a16="http://schemas.microsoft.com/office/drawing/2014/main" id="{E7CAE773-390B-A1C4-C0A2-64EB13C63A64}"/>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3A40423E-8287-D910-4C49-8FFF54E094BE}"/>
              </a:ext>
            </a:extLst>
          </p:cNvPr>
          <p:cNvSpPr>
            <a:spLocks noGrp="1"/>
          </p:cNvSpPr>
          <p:nvPr>
            <p:ph type="dt" idx="15"/>
          </p:nvPr>
        </p:nvSpPr>
        <p:spPr/>
        <p:txBody>
          <a:bodyPr/>
          <a:lstStyle/>
          <a:p>
            <a:r>
              <a:rPr lang="en-US" altLang="ja-JP"/>
              <a:t>July 2025</a:t>
            </a:r>
            <a:endParaRPr lang="en-GB" dirty="0"/>
          </a:p>
        </p:txBody>
      </p:sp>
      <p:graphicFrame>
        <p:nvGraphicFramePr>
          <p:cNvPr id="2" name="表 1">
            <a:extLst>
              <a:ext uri="{FF2B5EF4-FFF2-40B4-BE49-F238E27FC236}">
                <a16:creationId xmlns:a16="http://schemas.microsoft.com/office/drawing/2014/main" id="{56E0F855-074D-1C28-C7E2-622CB55D84C1}"/>
              </a:ext>
            </a:extLst>
          </p:cNvPr>
          <p:cNvGraphicFramePr>
            <a:graphicFrameLocks noGrp="1"/>
          </p:cNvGraphicFramePr>
          <p:nvPr>
            <p:extLst>
              <p:ext uri="{D42A27DB-BD31-4B8C-83A1-F6EECF244321}">
                <p14:modId xmlns:p14="http://schemas.microsoft.com/office/powerpoint/2010/main" val="1524378000"/>
              </p:ext>
            </p:extLst>
          </p:nvPr>
        </p:nvGraphicFramePr>
        <p:xfrm>
          <a:off x="5406547" y="3277092"/>
          <a:ext cx="3281741" cy="1676400"/>
        </p:xfrm>
        <a:graphic>
          <a:graphicData uri="http://schemas.openxmlformats.org/drawingml/2006/table">
            <a:tbl>
              <a:tblPr firstRow="1" bandRow="1">
                <a:tableStyleId>{5940675A-B579-460E-94D1-54222C63F5DA}</a:tableStyleId>
              </a:tblPr>
              <a:tblGrid>
                <a:gridCol w="1835900">
                  <a:extLst>
                    <a:ext uri="{9D8B030D-6E8A-4147-A177-3AD203B41FA5}">
                      <a16:colId xmlns:a16="http://schemas.microsoft.com/office/drawing/2014/main" val="886012469"/>
                    </a:ext>
                  </a:extLst>
                </a:gridCol>
                <a:gridCol w="1445841">
                  <a:extLst>
                    <a:ext uri="{9D8B030D-6E8A-4147-A177-3AD203B41FA5}">
                      <a16:colId xmlns:a16="http://schemas.microsoft.com/office/drawing/2014/main" val="2097267840"/>
                    </a:ext>
                  </a:extLst>
                </a:gridCol>
              </a:tblGrid>
              <a:tr h="186446">
                <a:tc>
                  <a:txBody>
                    <a:bodyPr/>
                    <a:lstStyle/>
                    <a:p>
                      <a:r>
                        <a:rPr kumimoji="1" lang="en-US" altLang="ja-JP" sz="1600" dirty="0"/>
                        <a:t># of packets</a:t>
                      </a:r>
                      <a:endParaRPr kumimoji="1" lang="ja-JP" altLang="en-US" sz="1600" dirty="0"/>
                    </a:p>
                  </a:txBody>
                  <a:tcPr/>
                </a:tc>
                <a:tc>
                  <a:txBody>
                    <a:bodyPr/>
                    <a:lstStyle/>
                    <a:p>
                      <a:pPr algn="r"/>
                      <a:r>
                        <a:rPr kumimoji="1" lang="en-US" altLang="ja-JP" sz="1600" dirty="0"/>
                        <a:t>1300</a:t>
                      </a:r>
                      <a:endParaRPr kumimoji="1" lang="ja-JP" altLang="en-US" sz="1600" dirty="0"/>
                    </a:p>
                  </a:txBody>
                  <a:tcPr/>
                </a:tc>
                <a:extLst>
                  <a:ext uri="{0D108BD9-81ED-4DB2-BD59-A6C34878D82A}">
                    <a16:rowId xmlns:a16="http://schemas.microsoft.com/office/drawing/2014/main" val="2715505898"/>
                  </a:ext>
                </a:extLst>
              </a:tr>
              <a:tr h="186446">
                <a:tc>
                  <a:txBody>
                    <a:bodyPr/>
                    <a:lstStyle/>
                    <a:p>
                      <a:r>
                        <a:rPr kumimoji="1" lang="en-US" altLang="ja-JP" sz="1600" dirty="0"/>
                        <a:t>Packet delivery rate</a:t>
                      </a:r>
                      <a:endParaRPr kumimoji="1" lang="ja-JP" altLang="en-US" sz="1600" dirty="0"/>
                    </a:p>
                  </a:txBody>
                  <a:tcPr/>
                </a:tc>
                <a:tc>
                  <a:txBody>
                    <a:bodyPr/>
                    <a:lstStyle/>
                    <a:p>
                      <a:pPr algn="r"/>
                      <a:r>
                        <a:rPr kumimoji="1" lang="en-US" altLang="ja-JP" sz="1600" dirty="0"/>
                        <a:t>100 %</a:t>
                      </a:r>
                      <a:endParaRPr kumimoji="1" lang="ja-JP" altLang="en-US" sz="1600" dirty="0"/>
                    </a:p>
                  </a:txBody>
                  <a:tcPr/>
                </a:tc>
                <a:extLst>
                  <a:ext uri="{0D108BD9-81ED-4DB2-BD59-A6C34878D82A}">
                    <a16:rowId xmlns:a16="http://schemas.microsoft.com/office/drawing/2014/main" val="2082036514"/>
                  </a:ext>
                </a:extLst>
              </a:tr>
              <a:tr h="186446">
                <a:tc>
                  <a:txBody>
                    <a:bodyPr/>
                    <a:lstStyle/>
                    <a:p>
                      <a:r>
                        <a:rPr kumimoji="1" lang="en-US" altLang="ja-JP" sz="1600" dirty="0"/>
                        <a:t># of CCA attempts</a:t>
                      </a:r>
                      <a:endParaRPr kumimoji="1" lang="ja-JP" altLang="en-US" sz="1600" dirty="0"/>
                    </a:p>
                  </a:txBody>
                  <a:tcPr/>
                </a:tc>
                <a:tc>
                  <a:txBody>
                    <a:bodyPr/>
                    <a:lstStyle/>
                    <a:p>
                      <a:pPr algn="r"/>
                      <a:r>
                        <a:rPr kumimoji="1" lang="en-US" altLang="ja-JP" sz="1600" dirty="0"/>
                        <a:t>28</a:t>
                      </a:r>
                      <a:endParaRPr kumimoji="1" lang="ja-JP" altLang="en-US" sz="1600" dirty="0"/>
                    </a:p>
                  </a:txBody>
                  <a:tcPr/>
                </a:tc>
                <a:extLst>
                  <a:ext uri="{0D108BD9-81ED-4DB2-BD59-A6C34878D82A}">
                    <a16:rowId xmlns:a16="http://schemas.microsoft.com/office/drawing/2014/main" val="3271667656"/>
                  </a:ext>
                </a:extLst>
              </a:tr>
              <a:tr h="186446">
                <a:tc>
                  <a:txBody>
                    <a:bodyPr/>
                    <a:lstStyle/>
                    <a:p>
                      <a:r>
                        <a:rPr kumimoji="1" lang="en-US" altLang="ja-JP" sz="1600" dirty="0"/>
                        <a:t># of retries</a:t>
                      </a:r>
                      <a:endParaRPr kumimoji="1" lang="ja-JP" altLang="en-US" sz="1600" dirty="0"/>
                    </a:p>
                  </a:txBody>
                  <a:tcPr/>
                </a:tc>
                <a:tc>
                  <a:txBody>
                    <a:bodyPr/>
                    <a:lstStyle/>
                    <a:p>
                      <a:pPr algn="r"/>
                      <a:r>
                        <a:rPr kumimoji="1" lang="en-US" altLang="ja-JP" sz="1600" dirty="0"/>
                        <a:t>30</a:t>
                      </a:r>
                      <a:endParaRPr kumimoji="1" lang="ja-JP" altLang="en-US" sz="1600" dirty="0"/>
                    </a:p>
                  </a:txBody>
                  <a:tcPr/>
                </a:tc>
                <a:extLst>
                  <a:ext uri="{0D108BD9-81ED-4DB2-BD59-A6C34878D82A}">
                    <a16:rowId xmlns:a16="http://schemas.microsoft.com/office/drawing/2014/main" val="715709756"/>
                  </a:ext>
                </a:extLst>
              </a:tr>
              <a:tr h="186446">
                <a:tc>
                  <a:txBody>
                    <a:bodyPr/>
                    <a:lstStyle/>
                    <a:p>
                      <a:r>
                        <a:rPr kumimoji="1" lang="en-US" altLang="ja-JP" sz="1600" dirty="0"/>
                        <a:t>Average latency</a:t>
                      </a:r>
                      <a:endParaRPr kumimoji="1" lang="ja-JP" altLang="en-US" sz="1600" dirty="0"/>
                    </a:p>
                  </a:txBody>
                  <a:tcPr/>
                </a:tc>
                <a:tc>
                  <a:txBody>
                    <a:bodyPr/>
                    <a:lstStyle/>
                    <a:p>
                      <a:pPr algn="r"/>
                      <a:r>
                        <a:rPr kumimoji="1" lang="en-US" altLang="ja-JP" sz="1600" dirty="0"/>
                        <a:t>72.53 </a:t>
                      </a:r>
                      <a:r>
                        <a:rPr kumimoji="1" lang="en-US" altLang="ja-JP" sz="1600" dirty="0" err="1"/>
                        <a:t>ms</a:t>
                      </a:r>
                      <a:endParaRPr kumimoji="1" lang="ja-JP" altLang="en-US" sz="1600" dirty="0"/>
                    </a:p>
                  </a:txBody>
                  <a:tcPr/>
                </a:tc>
                <a:extLst>
                  <a:ext uri="{0D108BD9-81ED-4DB2-BD59-A6C34878D82A}">
                    <a16:rowId xmlns:a16="http://schemas.microsoft.com/office/drawing/2014/main" val="2351404922"/>
                  </a:ext>
                </a:extLst>
              </a:tr>
            </a:tbl>
          </a:graphicData>
        </a:graphic>
      </p:graphicFrame>
      <p:sp>
        <p:nvSpPr>
          <p:cNvPr id="3" name="テキスト ボックス 2">
            <a:extLst>
              <a:ext uri="{FF2B5EF4-FFF2-40B4-BE49-F238E27FC236}">
                <a16:creationId xmlns:a16="http://schemas.microsoft.com/office/drawing/2014/main" id="{B3F3715F-2002-E126-42DC-A497B284F5C3}"/>
              </a:ext>
            </a:extLst>
          </p:cNvPr>
          <p:cNvSpPr txBox="1"/>
          <p:nvPr/>
        </p:nvSpPr>
        <p:spPr>
          <a:xfrm>
            <a:off x="5475930" y="2905903"/>
            <a:ext cx="3025188" cy="369332"/>
          </a:xfrm>
          <a:prstGeom prst="rect">
            <a:avLst/>
          </a:prstGeom>
          <a:noFill/>
        </p:spPr>
        <p:txBody>
          <a:bodyPr wrap="none" rtlCol="0">
            <a:spAutoFit/>
          </a:bodyPr>
          <a:lstStyle/>
          <a:p>
            <a:pPr algn="ctr"/>
            <a:r>
              <a:rPr kumimoji="1" lang="en-US" altLang="ja-JP" sz="1800" dirty="0">
                <a:solidFill>
                  <a:schemeClr val="tx1"/>
                </a:solidFill>
              </a:rPr>
              <a:t>Result of IEEE 802.15.4 SUN.</a:t>
            </a:r>
            <a:endParaRPr kumimoji="1" lang="ja-JP" altLang="en-US" sz="1800" dirty="0">
              <a:solidFill>
                <a:schemeClr val="tx1"/>
              </a:solidFill>
            </a:endParaRPr>
          </a:p>
        </p:txBody>
      </p:sp>
      <p:graphicFrame>
        <p:nvGraphicFramePr>
          <p:cNvPr id="7" name="表 6">
            <a:extLst>
              <a:ext uri="{FF2B5EF4-FFF2-40B4-BE49-F238E27FC236}">
                <a16:creationId xmlns:a16="http://schemas.microsoft.com/office/drawing/2014/main" id="{0056E223-B594-310D-8F40-52DBCD202FB6}"/>
              </a:ext>
            </a:extLst>
          </p:cNvPr>
          <p:cNvGraphicFramePr>
            <a:graphicFrameLocks noGrp="1"/>
          </p:cNvGraphicFramePr>
          <p:nvPr>
            <p:extLst>
              <p:ext uri="{D42A27DB-BD31-4B8C-83A1-F6EECF244321}">
                <p14:modId xmlns:p14="http://schemas.microsoft.com/office/powerpoint/2010/main" val="2728887245"/>
              </p:ext>
            </p:extLst>
          </p:nvPr>
        </p:nvGraphicFramePr>
        <p:xfrm>
          <a:off x="5387023" y="5447496"/>
          <a:ext cx="3301265" cy="1005840"/>
        </p:xfrm>
        <a:graphic>
          <a:graphicData uri="http://schemas.openxmlformats.org/drawingml/2006/table">
            <a:tbl>
              <a:tblPr firstRow="1" bandRow="1">
                <a:tableStyleId>{5940675A-B579-460E-94D1-54222C63F5DA}</a:tableStyleId>
              </a:tblPr>
              <a:tblGrid>
                <a:gridCol w="1835900">
                  <a:extLst>
                    <a:ext uri="{9D8B030D-6E8A-4147-A177-3AD203B41FA5}">
                      <a16:colId xmlns:a16="http://schemas.microsoft.com/office/drawing/2014/main" val="886012469"/>
                    </a:ext>
                  </a:extLst>
                </a:gridCol>
                <a:gridCol w="1465365">
                  <a:extLst>
                    <a:ext uri="{9D8B030D-6E8A-4147-A177-3AD203B41FA5}">
                      <a16:colId xmlns:a16="http://schemas.microsoft.com/office/drawing/2014/main" val="2097267840"/>
                    </a:ext>
                  </a:extLst>
                </a:gridCol>
              </a:tblGrid>
              <a:tr h="186446">
                <a:tc>
                  <a:txBody>
                    <a:bodyPr/>
                    <a:lstStyle/>
                    <a:p>
                      <a:r>
                        <a:rPr kumimoji="1" lang="en-US" altLang="ja-JP" sz="1600" dirty="0"/>
                        <a:t># of packets</a:t>
                      </a:r>
                      <a:endParaRPr kumimoji="1" lang="ja-JP" altLang="en-US" sz="1600" dirty="0"/>
                    </a:p>
                  </a:txBody>
                  <a:tcPr/>
                </a:tc>
                <a:tc>
                  <a:txBody>
                    <a:bodyPr/>
                    <a:lstStyle/>
                    <a:p>
                      <a:pPr algn="r"/>
                      <a:r>
                        <a:rPr kumimoji="1" lang="en-US" altLang="ja-JP" sz="1600" dirty="0"/>
                        <a:t>N/A</a:t>
                      </a:r>
                      <a:endParaRPr kumimoji="1" lang="ja-JP" altLang="en-US" sz="1600" dirty="0"/>
                    </a:p>
                  </a:txBody>
                  <a:tcPr/>
                </a:tc>
                <a:extLst>
                  <a:ext uri="{0D108BD9-81ED-4DB2-BD59-A6C34878D82A}">
                    <a16:rowId xmlns:a16="http://schemas.microsoft.com/office/drawing/2014/main" val="2715505898"/>
                  </a:ext>
                </a:extLst>
              </a:tr>
              <a:tr h="186446">
                <a:tc>
                  <a:txBody>
                    <a:bodyPr/>
                    <a:lstStyle/>
                    <a:p>
                      <a:r>
                        <a:rPr kumimoji="1" lang="en-US" altLang="ja-JP" sz="1600" dirty="0"/>
                        <a:t>Packet delivery rate</a:t>
                      </a:r>
                      <a:endParaRPr kumimoji="1" lang="ja-JP" altLang="en-US" sz="1600" dirty="0"/>
                    </a:p>
                  </a:txBody>
                  <a:tcPr/>
                </a:tc>
                <a:tc>
                  <a:txBody>
                    <a:bodyPr/>
                    <a:lstStyle/>
                    <a:p>
                      <a:pPr algn="r"/>
                      <a:r>
                        <a:rPr kumimoji="1" lang="en-US" altLang="ja-JP" sz="1600" dirty="0"/>
                        <a:t>N/A</a:t>
                      </a:r>
                      <a:endParaRPr kumimoji="1" lang="ja-JP" altLang="en-US" sz="1600" dirty="0"/>
                    </a:p>
                  </a:txBody>
                  <a:tcPr/>
                </a:tc>
                <a:extLst>
                  <a:ext uri="{0D108BD9-81ED-4DB2-BD59-A6C34878D82A}">
                    <a16:rowId xmlns:a16="http://schemas.microsoft.com/office/drawing/2014/main" val="2082036514"/>
                  </a:ext>
                </a:extLst>
              </a:tr>
              <a:tr h="186446">
                <a:tc>
                  <a:txBody>
                    <a:bodyPr/>
                    <a:lstStyle/>
                    <a:p>
                      <a:r>
                        <a:rPr kumimoji="1" lang="en-US" altLang="ja-JP" sz="1600" dirty="0"/>
                        <a:t>Average latency</a:t>
                      </a:r>
                      <a:endParaRPr kumimoji="1" lang="ja-JP" altLang="en-US" sz="1600" dirty="0"/>
                    </a:p>
                  </a:txBody>
                  <a:tcPr/>
                </a:tc>
                <a:tc>
                  <a:txBody>
                    <a:bodyPr/>
                    <a:lstStyle/>
                    <a:p>
                      <a:pPr algn="r"/>
                      <a:r>
                        <a:rPr kumimoji="1" lang="en-US" altLang="ja-JP" sz="1600" dirty="0"/>
                        <a:t>N/A</a:t>
                      </a:r>
                      <a:endParaRPr kumimoji="1" lang="ja-JP" altLang="en-US" sz="1600" dirty="0"/>
                    </a:p>
                  </a:txBody>
                  <a:tcPr/>
                </a:tc>
                <a:extLst>
                  <a:ext uri="{0D108BD9-81ED-4DB2-BD59-A6C34878D82A}">
                    <a16:rowId xmlns:a16="http://schemas.microsoft.com/office/drawing/2014/main" val="3271667656"/>
                  </a:ext>
                </a:extLst>
              </a:tr>
            </a:tbl>
          </a:graphicData>
        </a:graphic>
      </p:graphicFrame>
      <p:sp>
        <p:nvSpPr>
          <p:cNvPr id="8" name="テキスト ボックス 7">
            <a:extLst>
              <a:ext uri="{FF2B5EF4-FFF2-40B4-BE49-F238E27FC236}">
                <a16:creationId xmlns:a16="http://schemas.microsoft.com/office/drawing/2014/main" id="{D0EDEFAA-C553-1AB8-92F3-4FB663559D63}"/>
              </a:ext>
            </a:extLst>
          </p:cNvPr>
          <p:cNvSpPr txBox="1"/>
          <p:nvPr/>
        </p:nvSpPr>
        <p:spPr>
          <a:xfrm>
            <a:off x="5592438" y="5088631"/>
            <a:ext cx="2792176" cy="369332"/>
          </a:xfrm>
          <a:prstGeom prst="rect">
            <a:avLst/>
          </a:prstGeom>
          <a:noFill/>
        </p:spPr>
        <p:txBody>
          <a:bodyPr wrap="none" rtlCol="0">
            <a:spAutoFit/>
          </a:bodyPr>
          <a:lstStyle/>
          <a:p>
            <a:pPr algn="ctr"/>
            <a:r>
              <a:rPr kumimoji="1" lang="en-US" altLang="ja-JP" sz="1800" dirty="0">
                <a:solidFill>
                  <a:schemeClr val="tx1"/>
                </a:solidFill>
              </a:rPr>
              <a:t>Result of IEEE 802.11 S1G.</a:t>
            </a:r>
            <a:endParaRPr kumimoji="1" lang="ja-JP" altLang="en-US" sz="1800" dirty="0">
              <a:solidFill>
                <a:schemeClr val="tx1"/>
              </a:solidFill>
            </a:endParaRPr>
          </a:p>
        </p:txBody>
      </p:sp>
      <p:sp>
        <p:nvSpPr>
          <p:cNvPr id="9" name="テキスト ボックス 8">
            <a:extLst>
              <a:ext uri="{FF2B5EF4-FFF2-40B4-BE49-F238E27FC236}">
                <a16:creationId xmlns:a16="http://schemas.microsoft.com/office/drawing/2014/main" id="{4CBFC780-7ADB-333A-49C3-4F08253E606F}"/>
              </a:ext>
            </a:extLst>
          </p:cNvPr>
          <p:cNvSpPr txBox="1"/>
          <p:nvPr/>
        </p:nvSpPr>
        <p:spPr>
          <a:xfrm>
            <a:off x="1055300" y="6011996"/>
            <a:ext cx="2698175" cy="369332"/>
          </a:xfrm>
          <a:prstGeom prst="rect">
            <a:avLst/>
          </a:prstGeom>
          <a:noFill/>
        </p:spPr>
        <p:txBody>
          <a:bodyPr wrap="none" rtlCol="0">
            <a:spAutoFit/>
          </a:bodyPr>
          <a:lstStyle/>
          <a:p>
            <a:pPr algn="ctr"/>
            <a:r>
              <a:rPr kumimoji="1" lang="en-US" altLang="ja-JP" sz="1800" dirty="0">
                <a:solidFill>
                  <a:schemeClr val="tx1"/>
                </a:solidFill>
              </a:rPr>
              <a:t>Snapshot of channel usage.</a:t>
            </a:r>
            <a:endParaRPr kumimoji="1" lang="ja-JP" altLang="en-US" sz="1800" dirty="0">
              <a:solidFill>
                <a:schemeClr val="tx1"/>
              </a:solidFill>
            </a:endParaRPr>
          </a:p>
        </p:txBody>
      </p:sp>
      <p:pic>
        <p:nvPicPr>
          <p:cNvPr id="13" name="図 12" descr="コンピューターのスクリーンショット&#10;&#10;AI 生成コンテンツは誤りを含む可能性があります。">
            <a:extLst>
              <a:ext uri="{FF2B5EF4-FFF2-40B4-BE49-F238E27FC236}">
                <a16:creationId xmlns:a16="http://schemas.microsoft.com/office/drawing/2014/main" id="{ABFAB7A7-4C18-360B-326F-A5CDCCC693BE}"/>
              </a:ext>
            </a:extLst>
          </p:cNvPr>
          <p:cNvPicPr>
            <a:picLocks noChangeAspect="1"/>
          </p:cNvPicPr>
          <p:nvPr/>
        </p:nvPicPr>
        <p:blipFill>
          <a:blip r:embed="rId3" cstate="print">
            <a:extLst>
              <a:ext uri="{28A0092B-C50C-407E-A947-70E740481C1C}">
                <a14:useLocalDpi xmlns:a14="http://schemas.microsoft.com/office/drawing/2010/main" val="0"/>
              </a:ext>
            </a:extLst>
          </a:blip>
          <a:srcRect l="13843" t="5003" r="14191" b="6364"/>
          <a:stretch>
            <a:fillRect/>
          </a:stretch>
        </p:blipFill>
        <p:spPr>
          <a:xfrm>
            <a:off x="301774" y="3285749"/>
            <a:ext cx="4138042" cy="2739267"/>
          </a:xfrm>
          <a:prstGeom prst="rect">
            <a:avLst/>
          </a:prstGeom>
        </p:spPr>
      </p:pic>
      <p:cxnSp>
        <p:nvCxnSpPr>
          <p:cNvPr id="10" name="直線矢印コネクタ 9">
            <a:extLst>
              <a:ext uri="{FF2B5EF4-FFF2-40B4-BE49-F238E27FC236}">
                <a16:creationId xmlns:a16="http://schemas.microsoft.com/office/drawing/2014/main" id="{43EF9110-1DE6-C0F2-0F62-B517111F3C37}"/>
              </a:ext>
            </a:extLst>
          </p:cNvPr>
          <p:cNvCxnSpPr/>
          <p:nvPr/>
        </p:nvCxnSpPr>
        <p:spPr bwMode="auto">
          <a:xfrm>
            <a:off x="623392" y="3198462"/>
            <a:ext cx="3744416" cy="0"/>
          </a:xfrm>
          <a:prstGeom prst="straightConnector1">
            <a:avLst/>
          </a:prstGeom>
          <a:solidFill>
            <a:srgbClr val="00B8FF"/>
          </a:solidFill>
          <a:ln w="28575" cap="flat" cmpd="sng" algn="ctr">
            <a:solidFill>
              <a:schemeClr val="tx1"/>
            </a:solidFill>
            <a:prstDash val="solid"/>
            <a:round/>
            <a:headEnd type="arrow" w="med" len="med"/>
            <a:tailEnd type="arrow" w="med" len="med"/>
          </a:ln>
          <a:effectLst/>
        </p:spPr>
      </p:cxnSp>
      <p:sp>
        <p:nvSpPr>
          <p:cNvPr id="11" name="テキスト ボックス 10">
            <a:extLst>
              <a:ext uri="{FF2B5EF4-FFF2-40B4-BE49-F238E27FC236}">
                <a16:creationId xmlns:a16="http://schemas.microsoft.com/office/drawing/2014/main" id="{9DE053F4-2496-17B9-0C40-6E1AC1FE7CC8}"/>
              </a:ext>
            </a:extLst>
          </p:cNvPr>
          <p:cNvSpPr txBox="1"/>
          <p:nvPr/>
        </p:nvSpPr>
        <p:spPr>
          <a:xfrm>
            <a:off x="2066637" y="2840480"/>
            <a:ext cx="857927" cy="369332"/>
          </a:xfrm>
          <a:prstGeom prst="rect">
            <a:avLst/>
          </a:prstGeom>
          <a:noFill/>
        </p:spPr>
        <p:txBody>
          <a:bodyPr wrap="none" rtlCol="0">
            <a:spAutoFit/>
          </a:bodyPr>
          <a:lstStyle/>
          <a:p>
            <a:pPr algn="ctr"/>
            <a:r>
              <a:rPr kumimoji="1" lang="en-US" altLang="ja-JP" sz="1800" dirty="0">
                <a:solidFill>
                  <a:schemeClr val="tx1"/>
                </a:solidFill>
              </a:rPr>
              <a:t>100 </a:t>
            </a:r>
            <a:r>
              <a:rPr kumimoji="1" lang="en-US" altLang="ja-JP" sz="1800" dirty="0" err="1">
                <a:solidFill>
                  <a:schemeClr val="tx1"/>
                </a:solidFill>
              </a:rPr>
              <a:t>ms</a:t>
            </a:r>
            <a:endParaRPr kumimoji="1" lang="ja-JP" altLang="en-US" sz="1800" dirty="0">
              <a:solidFill>
                <a:schemeClr val="tx1"/>
              </a:solidFill>
            </a:endParaRPr>
          </a:p>
        </p:txBody>
      </p:sp>
      <p:cxnSp>
        <p:nvCxnSpPr>
          <p:cNvPr id="12" name="直線矢印コネクタ 11">
            <a:extLst>
              <a:ext uri="{FF2B5EF4-FFF2-40B4-BE49-F238E27FC236}">
                <a16:creationId xmlns:a16="http://schemas.microsoft.com/office/drawing/2014/main" id="{EE5D47F6-F394-2EDA-252D-0876A091FB62}"/>
              </a:ext>
            </a:extLst>
          </p:cNvPr>
          <p:cNvCxnSpPr>
            <a:cxnSpLocks/>
          </p:cNvCxnSpPr>
          <p:nvPr/>
        </p:nvCxnSpPr>
        <p:spPr bwMode="auto">
          <a:xfrm>
            <a:off x="4511824" y="4606934"/>
            <a:ext cx="0" cy="1255824"/>
          </a:xfrm>
          <a:prstGeom prst="straightConnector1">
            <a:avLst/>
          </a:prstGeom>
          <a:solidFill>
            <a:srgbClr val="00B8FF"/>
          </a:solidFill>
          <a:ln w="28575" cap="flat" cmpd="sng" algn="ctr">
            <a:solidFill>
              <a:schemeClr val="tx1"/>
            </a:solidFill>
            <a:prstDash val="solid"/>
            <a:round/>
            <a:headEnd type="arrow" w="med" len="med"/>
            <a:tailEnd type="arrow" w="med" len="med"/>
          </a:ln>
          <a:effectLst/>
        </p:spPr>
      </p:cxnSp>
      <p:sp>
        <p:nvSpPr>
          <p:cNvPr id="16" name="テキスト ボックス 15">
            <a:extLst>
              <a:ext uri="{FF2B5EF4-FFF2-40B4-BE49-F238E27FC236}">
                <a16:creationId xmlns:a16="http://schemas.microsoft.com/office/drawing/2014/main" id="{3FE5A51A-6071-FD16-3E0B-A28B3C61DEE1}"/>
              </a:ext>
            </a:extLst>
          </p:cNvPr>
          <p:cNvSpPr txBox="1"/>
          <p:nvPr/>
        </p:nvSpPr>
        <p:spPr>
          <a:xfrm>
            <a:off x="4511824" y="4998662"/>
            <a:ext cx="832279" cy="369332"/>
          </a:xfrm>
          <a:prstGeom prst="rect">
            <a:avLst/>
          </a:prstGeom>
          <a:noFill/>
        </p:spPr>
        <p:txBody>
          <a:bodyPr wrap="none" rtlCol="0">
            <a:spAutoFit/>
          </a:bodyPr>
          <a:lstStyle/>
          <a:p>
            <a:pPr algn="ctr"/>
            <a:r>
              <a:rPr kumimoji="1" lang="en-US" altLang="ja-JP" sz="1800" dirty="0">
                <a:solidFill>
                  <a:schemeClr val="tx1"/>
                </a:solidFill>
              </a:rPr>
              <a:t>4 MHz</a:t>
            </a:r>
            <a:endParaRPr kumimoji="1" lang="ja-JP" altLang="en-US" sz="1800" dirty="0">
              <a:solidFill>
                <a:schemeClr val="tx1"/>
              </a:solidFill>
            </a:endParaRPr>
          </a:p>
        </p:txBody>
      </p:sp>
      <p:sp>
        <p:nvSpPr>
          <p:cNvPr id="17" name="テキスト ボックス 16">
            <a:extLst>
              <a:ext uri="{FF2B5EF4-FFF2-40B4-BE49-F238E27FC236}">
                <a16:creationId xmlns:a16="http://schemas.microsoft.com/office/drawing/2014/main" id="{97D40883-DB25-214E-63A7-036CC3C46DEA}"/>
              </a:ext>
            </a:extLst>
          </p:cNvPr>
          <p:cNvSpPr txBox="1"/>
          <p:nvPr/>
        </p:nvSpPr>
        <p:spPr>
          <a:xfrm>
            <a:off x="623392" y="3299556"/>
            <a:ext cx="774571" cy="369332"/>
          </a:xfrm>
          <a:prstGeom prst="rect">
            <a:avLst/>
          </a:prstGeom>
          <a:noFill/>
        </p:spPr>
        <p:txBody>
          <a:bodyPr wrap="none" rtlCol="0">
            <a:spAutoFit/>
          </a:bodyPr>
          <a:lstStyle/>
          <a:p>
            <a:r>
              <a:rPr kumimoji="1" lang="en-US" altLang="ja-JP" sz="1800" dirty="0">
                <a:solidFill>
                  <a:schemeClr val="tx1"/>
                </a:solidFill>
              </a:rPr>
              <a:t>Power</a:t>
            </a:r>
            <a:endParaRPr kumimoji="1" lang="ja-JP" altLang="en-US" sz="1800" dirty="0">
              <a:solidFill>
                <a:schemeClr val="tx1"/>
              </a:solidFill>
            </a:endParaRPr>
          </a:p>
        </p:txBody>
      </p:sp>
      <p:sp>
        <p:nvSpPr>
          <p:cNvPr id="18" name="テキスト ボックス 17">
            <a:extLst>
              <a:ext uri="{FF2B5EF4-FFF2-40B4-BE49-F238E27FC236}">
                <a16:creationId xmlns:a16="http://schemas.microsoft.com/office/drawing/2014/main" id="{C99F9DB9-D60E-8D78-5391-AFF826CE0B32}"/>
              </a:ext>
            </a:extLst>
          </p:cNvPr>
          <p:cNvSpPr txBox="1"/>
          <p:nvPr/>
        </p:nvSpPr>
        <p:spPr>
          <a:xfrm>
            <a:off x="623392" y="4602352"/>
            <a:ext cx="1364476" cy="369332"/>
          </a:xfrm>
          <a:prstGeom prst="rect">
            <a:avLst/>
          </a:prstGeom>
          <a:noFill/>
        </p:spPr>
        <p:txBody>
          <a:bodyPr wrap="none" rtlCol="0">
            <a:spAutoFit/>
          </a:bodyPr>
          <a:lstStyle/>
          <a:p>
            <a:r>
              <a:rPr kumimoji="1" lang="en-US" altLang="ja-JP" sz="1800" dirty="0"/>
              <a:t>Spectrogram</a:t>
            </a:r>
            <a:endParaRPr kumimoji="1" lang="ja-JP" altLang="en-US" sz="1800" dirty="0"/>
          </a:p>
        </p:txBody>
      </p:sp>
      <p:sp>
        <p:nvSpPr>
          <p:cNvPr id="19" name="スライド番号プレースホルダー 18">
            <a:extLst>
              <a:ext uri="{FF2B5EF4-FFF2-40B4-BE49-F238E27FC236}">
                <a16:creationId xmlns:a16="http://schemas.microsoft.com/office/drawing/2014/main" id="{8DFDC1A2-13A0-47BE-D0D1-54E6A886F04D}"/>
              </a:ext>
            </a:extLst>
          </p:cNvPr>
          <p:cNvSpPr>
            <a:spLocks noGrp="1"/>
          </p:cNvSpPr>
          <p:nvPr>
            <p:ph type="sldNum" idx="12"/>
          </p:nvPr>
        </p:nvSpPr>
        <p:spPr/>
        <p:txBody>
          <a:bodyPr/>
          <a:lstStyle/>
          <a:p>
            <a:r>
              <a:rPr lang="en-GB"/>
              <a:t>Slide </a:t>
            </a:r>
            <a:fld id="{440F5867-744E-4AA6-B0ED-4C44D2DFBB7B}" type="slidenum">
              <a:rPr lang="en-GB" smtClean="0"/>
              <a:pPr/>
              <a:t>15</a:t>
            </a:fld>
            <a:endParaRPr lang="en-GB" dirty="0"/>
          </a:p>
        </p:txBody>
      </p:sp>
    </p:spTree>
    <p:extLst>
      <p:ext uri="{BB962C8B-B14F-4D97-AF65-F5344CB8AC3E}">
        <p14:creationId xmlns:p14="http://schemas.microsoft.com/office/powerpoint/2010/main" val="34533283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2CA48-C836-9264-8D61-4EFF4B1A5383}"/>
            </a:ext>
          </a:extLst>
        </p:cNvPr>
        <p:cNvGrpSpPr/>
        <p:nvPr/>
      </p:nvGrpSpPr>
      <p:grpSpPr>
        <a:xfrm>
          <a:off x="0" y="0"/>
          <a:ext cx="0" cy="0"/>
          <a:chOff x="0" y="0"/>
          <a:chExt cx="0" cy="0"/>
        </a:xfrm>
      </p:grpSpPr>
      <p:sp>
        <p:nvSpPr>
          <p:cNvPr id="4097" name="Rectangle 1">
            <a:extLst>
              <a:ext uri="{FF2B5EF4-FFF2-40B4-BE49-F238E27FC236}">
                <a16:creationId xmlns:a16="http://schemas.microsoft.com/office/drawing/2014/main" id="{CD59125B-F69D-F46E-7223-D7087B7D4C33}"/>
              </a:ext>
            </a:extLst>
          </p:cNvPr>
          <p:cNvSpPr>
            <a:spLocks noGrp="1" noChangeArrowheads="1"/>
          </p:cNvSpPr>
          <p:nvPr>
            <p:ph type="title"/>
          </p:nvPr>
        </p:nvSpPr>
        <p:spPr>
          <a:xfrm>
            <a:off x="479376" y="836712"/>
            <a:ext cx="11161240" cy="571209"/>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Experimental result</a:t>
            </a:r>
            <a:br>
              <a:rPr lang="en-GB" dirty="0"/>
            </a:br>
            <a:r>
              <a:rPr lang="en-GB" sz="1800" dirty="0"/>
              <a:t>15.4 SUN : N/A</a:t>
            </a:r>
            <a:br>
              <a:rPr lang="en-GB" sz="1800" dirty="0"/>
            </a:br>
            <a:r>
              <a:rPr lang="en-GB" altLang="ja-JP" sz="1800" dirty="0"/>
              <a:t>11 S1G : 9x waiting time, 1 MHz channel width, 10 kb/s offered load, 100-byte packet  /  Attenuator : 20 dB</a:t>
            </a:r>
            <a:endParaRPr lang="en-GB" sz="1800" dirty="0"/>
          </a:p>
        </p:txBody>
      </p:sp>
      <p:sp>
        <p:nvSpPr>
          <p:cNvPr id="4098" name="Rectangle 2">
            <a:extLst>
              <a:ext uri="{FF2B5EF4-FFF2-40B4-BE49-F238E27FC236}">
                <a16:creationId xmlns:a16="http://schemas.microsoft.com/office/drawing/2014/main" id="{0E74944C-9601-6A94-7A5C-2C61BFFCA9D2}"/>
              </a:ext>
            </a:extLst>
          </p:cNvPr>
          <p:cNvSpPr>
            <a:spLocks noGrp="1" noChangeArrowheads="1"/>
          </p:cNvSpPr>
          <p:nvPr>
            <p:ph idx="1"/>
          </p:nvPr>
        </p:nvSpPr>
        <p:spPr>
          <a:xfrm>
            <a:off x="914401" y="1751014"/>
            <a:ext cx="10361084" cy="1032187"/>
          </a:xfrm>
          <a:ln/>
        </p:spPr>
        <p:txBody>
          <a:bodyPr/>
          <a:lstStyle/>
          <a:p>
            <a:pP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For most of packets, latency is around or less than 7 </a:t>
            </a:r>
            <a:r>
              <a:rPr lang="en-US" altLang="ja-JP" dirty="0" err="1"/>
              <a:t>ms.</a:t>
            </a:r>
            <a:endParaRPr lang="en-US" altLang="ja-JP" dirty="0"/>
          </a:p>
        </p:txBody>
      </p:sp>
      <p:sp>
        <p:nvSpPr>
          <p:cNvPr id="5" name="Footer Placeholder 4">
            <a:extLst>
              <a:ext uri="{FF2B5EF4-FFF2-40B4-BE49-F238E27FC236}">
                <a16:creationId xmlns:a16="http://schemas.microsoft.com/office/drawing/2014/main" id="{4C4F0D44-2023-C6A5-F1FB-A712DE472330}"/>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38E6CACB-D954-361F-5366-BA13B3D0B5D3}"/>
              </a:ext>
            </a:extLst>
          </p:cNvPr>
          <p:cNvSpPr>
            <a:spLocks noGrp="1"/>
          </p:cNvSpPr>
          <p:nvPr>
            <p:ph type="dt" idx="15"/>
          </p:nvPr>
        </p:nvSpPr>
        <p:spPr/>
        <p:txBody>
          <a:bodyPr/>
          <a:lstStyle/>
          <a:p>
            <a:r>
              <a:rPr lang="en-US" altLang="ja-JP"/>
              <a:t>July 2025</a:t>
            </a:r>
            <a:endParaRPr lang="en-GB" dirty="0"/>
          </a:p>
        </p:txBody>
      </p:sp>
      <p:graphicFrame>
        <p:nvGraphicFramePr>
          <p:cNvPr id="2" name="表 1">
            <a:extLst>
              <a:ext uri="{FF2B5EF4-FFF2-40B4-BE49-F238E27FC236}">
                <a16:creationId xmlns:a16="http://schemas.microsoft.com/office/drawing/2014/main" id="{2484ABC8-6454-DC78-8229-E2D2BFD60047}"/>
              </a:ext>
            </a:extLst>
          </p:cNvPr>
          <p:cNvGraphicFramePr>
            <a:graphicFrameLocks noGrp="1"/>
          </p:cNvGraphicFramePr>
          <p:nvPr>
            <p:extLst>
              <p:ext uri="{D42A27DB-BD31-4B8C-83A1-F6EECF244321}">
                <p14:modId xmlns:p14="http://schemas.microsoft.com/office/powerpoint/2010/main" val="2115527890"/>
              </p:ext>
            </p:extLst>
          </p:nvPr>
        </p:nvGraphicFramePr>
        <p:xfrm>
          <a:off x="4665405" y="3277092"/>
          <a:ext cx="3281741" cy="1676400"/>
        </p:xfrm>
        <a:graphic>
          <a:graphicData uri="http://schemas.openxmlformats.org/drawingml/2006/table">
            <a:tbl>
              <a:tblPr firstRow="1" bandRow="1">
                <a:tableStyleId>{5940675A-B579-460E-94D1-54222C63F5DA}</a:tableStyleId>
              </a:tblPr>
              <a:tblGrid>
                <a:gridCol w="1835900">
                  <a:extLst>
                    <a:ext uri="{9D8B030D-6E8A-4147-A177-3AD203B41FA5}">
                      <a16:colId xmlns:a16="http://schemas.microsoft.com/office/drawing/2014/main" val="886012469"/>
                    </a:ext>
                  </a:extLst>
                </a:gridCol>
                <a:gridCol w="1445841">
                  <a:extLst>
                    <a:ext uri="{9D8B030D-6E8A-4147-A177-3AD203B41FA5}">
                      <a16:colId xmlns:a16="http://schemas.microsoft.com/office/drawing/2014/main" val="2097267840"/>
                    </a:ext>
                  </a:extLst>
                </a:gridCol>
              </a:tblGrid>
              <a:tr h="186446">
                <a:tc>
                  <a:txBody>
                    <a:bodyPr/>
                    <a:lstStyle/>
                    <a:p>
                      <a:r>
                        <a:rPr kumimoji="1" lang="en-US" altLang="ja-JP" sz="1600" dirty="0"/>
                        <a:t># of packets</a:t>
                      </a:r>
                      <a:endParaRPr kumimoji="1" lang="ja-JP" altLang="en-US" sz="1600" dirty="0"/>
                    </a:p>
                  </a:txBody>
                  <a:tcPr/>
                </a:tc>
                <a:tc>
                  <a:txBody>
                    <a:bodyPr/>
                    <a:lstStyle/>
                    <a:p>
                      <a:pPr algn="r"/>
                      <a:r>
                        <a:rPr kumimoji="1" lang="en-US" altLang="ja-JP" sz="1600" dirty="0"/>
                        <a:t>N/A</a:t>
                      </a:r>
                      <a:endParaRPr kumimoji="1" lang="ja-JP" altLang="en-US" sz="1600" dirty="0"/>
                    </a:p>
                  </a:txBody>
                  <a:tcPr/>
                </a:tc>
                <a:extLst>
                  <a:ext uri="{0D108BD9-81ED-4DB2-BD59-A6C34878D82A}">
                    <a16:rowId xmlns:a16="http://schemas.microsoft.com/office/drawing/2014/main" val="2715505898"/>
                  </a:ext>
                </a:extLst>
              </a:tr>
              <a:tr h="186446">
                <a:tc>
                  <a:txBody>
                    <a:bodyPr/>
                    <a:lstStyle/>
                    <a:p>
                      <a:r>
                        <a:rPr kumimoji="1" lang="en-US" altLang="ja-JP" sz="1600" dirty="0"/>
                        <a:t>Packet delivery rate</a:t>
                      </a:r>
                      <a:endParaRPr kumimoji="1" lang="ja-JP" altLang="en-US" sz="1600" dirty="0"/>
                    </a:p>
                  </a:txBody>
                  <a:tcPr/>
                </a:tc>
                <a:tc>
                  <a:txBody>
                    <a:bodyPr/>
                    <a:lstStyle/>
                    <a:p>
                      <a:pPr algn="r"/>
                      <a:r>
                        <a:rPr kumimoji="1" lang="en-US" altLang="ja-JP" sz="1600" dirty="0"/>
                        <a:t>N/A</a:t>
                      </a:r>
                      <a:endParaRPr kumimoji="1" lang="ja-JP" altLang="en-US" sz="1600" dirty="0"/>
                    </a:p>
                  </a:txBody>
                  <a:tcPr/>
                </a:tc>
                <a:extLst>
                  <a:ext uri="{0D108BD9-81ED-4DB2-BD59-A6C34878D82A}">
                    <a16:rowId xmlns:a16="http://schemas.microsoft.com/office/drawing/2014/main" val="2082036514"/>
                  </a:ext>
                </a:extLst>
              </a:tr>
              <a:tr h="186446">
                <a:tc>
                  <a:txBody>
                    <a:bodyPr/>
                    <a:lstStyle/>
                    <a:p>
                      <a:r>
                        <a:rPr kumimoji="1" lang="en-US" altLang="ja-JP" sz="1600" dirty="0"/>
                        <a:t># of CCA attempts</a:t>
                      </a:r>
                      <a:endParaRPr kumimoji="1" lang="ja-JP" altLang="en-US" sz="1600" dirty="0"/>
                    </a:p>
                  </a:txBody>
                  <a:tcPr/>
                </a:tc>
                <a:tc>
                  <a:txBody>
                    <a:bodyPr/>
                    <a:lstStyle/>
                    <a:p>
                      <a:pPr algn="r"/>
                      <a:r>
                        <a:rPr kumimoji="1" lang="en-US" altLang="ja-JP" sz="1600" dirty="0"/>
                        <a:t>N/A</a:t>
                      </a:r>
                      <a:endParaRPr kumimoji="1" lang="ja-JP" altLang="en-US" sz="1600" dirty="0"/>
                    </a:p>
                  </a:txBody>
                  <a:tcPr/>
                </a:tc>
                <a:extLst>
                  <a:ext uri="{0D108BD9-81ED-4DB2-BD59-A6C34878D82A}">
                    <a16:rowId xmlns:a16="http://schemas.microsoft.com/office/drawing/2014/main" val="3271667656"/>
                  </a:ext>
                </a:extLst>
              </a:tr>
              <a:tr h="186446">
                <a:tc>
                  <a:txBody>
                    <a:bodyPr/>
                    <a:lstStyle/>
                    <a:p>
                      <a:r>
                        <a:rPr kumimoji="1" lang="en-US" altLang="ja-JP" sz="1600" dirty="0"/>
                        <a:t># of retries</a:t>
                      </a:r>
                      <a:endParaRPr kumimoji="1" lang="ja-JP" altLang="en-US" sz="1600" dirty="0"/>
                    </a:p>
                  </a:txBody>
                  <a:tcPr/>
                </a:tc>
                <a:tc>
                  <a:txBody>
                    <a:bodyPr/>
                    <a:lstStyle/>
                    <a:p>
                      <a:pPr algn="r"/>
                      <a:r>
                        <a:rPr kumimoji="1" lang="en-US" altLang="ja-JP" sz="1600" dirty="0"/>
                        <a:t>N/A</a:t>
                      </a:r>
                      <a:endParaRPr kumimoji="1" lang="ja-JP" altLang="en-US" sz="1600" dirty="0"/>
                    </a:p>
                  </a:txBody>
                  <a:tcPr/>
                </a:tc>
                <a:extLst>
                  <a:ext uri="{0D108BD9-81ED-4DB2-BD59-A6C34878D82A}">
                    <a16:rowId xmlns:a16="http://schemas.microsoft.com/office/drawing/2014/main" val="715709756"/>
                  </a:ext>
                </a:extLst>
              </a:tr>
              <a:tr h="186446">
                <a:tc>
                  <a:txBody>
                    <a:bodyPr/>
                    <a:lstStyle/>
                    <a:p>
                      <a:r>
                        <a:rPr kumimoji="1" lang="en-US" altLang="ja-JP" sz="1600" dirty="0"/>
                        <a:t>Average latency</a:t>
                      </a:r>
                      <a:endParaRPr kumimoji="1" lang="ja-JP" altLang="en-US" sz="1600" dirty="0"/>
                    </a:p>
                  </a:txBody>
                  <a:tcPr/>
                </a:tc>
                <a:tc>
                  <a:txBody>
                    <a:bodyPr/>
                    <a:lstStyle/>
                    <a:p>
                      <a:pPr algn="r"/>
                      <a:r>
                        <a:rPr kumimoji="1" lang="en-US" altLang="ja-JP" sz="1600" dirty="0"/>
                        <a:t>N/A</a:t>
                      </a:r>
                      <a:endParaRPr kumimoji="1" lang="ja-JP" altLang="en-US" sz="1600" dirty="0"/>
                    </a:p>
                  </a:txBody>
                  <a:tcPr/>
                </a:tc>
                <a:extLst>
                  <a:ext uri="{0D108BD9-81ED-4DB2-BD59-A6C34878D82A}">
                    <a16:rowId xmlns:a16="http://schemas.microsoft.com/office/drawing/2014/main" val="2351404922"/>
                  </a:ext>
                </a:extLst>
              </a:tr>
            </a:tbl>
          </a:graphicData>
        </a:graphic>
      </p:graphicFrame>
      <p:sp>
        <p:nvSpPr>
          <p:cNvPr id="3" name="テキスト ボックス 2">
            <a:extLst>
              <a:ext uri="{FF2B5EF4-FFF2-40B4-BE49-F238E27FC236}">
                <a16:creationId xmlns:a16="http://schemas.microsoft.com/office/drawing/2014/main" id="{26C0A55F-B1FD-5521-2EFF-AA82528B8846}"/>
              </a:ext>
            </a:extLst>
          </p:cNvPr>
          <p:cNvSpPr txBox="1"/>
          <p:nvPr/>
        </p:nvSpPr>
        <p:spPr>
          <a:xfrm>
            <a:off x="4734788" y="2905903"/>
            <a:ext cx="3025188" cy="369332"/>
          </a:xfrm>
          <a:prstGeom prst="rect">
            <a:avLst/>
          </a:prstGeom>
          <a:noFill/>
        </p:spPr>
        <p:txBody>
          <a:bodyPr wrap="none" rtlCol="0">
            <a:spAutoFit/>
          </a:bodyPr>
          <a:lstStyle/>
          <a:p>
            <a:pPr algn="ctr"/>
            <a:r>
              <a:rPr kumimoji="1" lang="en-US" altLang="ja-JP" sz="1800" dirty="0">
                <a:solidFill>
                  <a:schemeClr val="tx1"/>
                </a:solidFill>
              </a:rPr>
              <a:t>Result of IEEE 802.15.4 SUN.</a:t>
            </a:r>
            <a:endParaRPr kumimoji="1" lang="ja-JP" altLang="en-US" sz="1800" dirty="0">
              <a:solidFill>
                <a:schemeClr val="tx1"/>
              </a:solidFill>
            </a:endParaRPr>
          </a:p>
        </p:txBody>
      </p:sp>
      <p:graphicFrame>
        <p:nvGraphicFramePr>
          <p:cNvPr id="7" name="表 6">
            <a:extLst>
              <a:ext uri="{FF2B5EF4-FFF2-40B4-BE49-F238E27FC236}">
                <a16:creationId xmlns:a16="http://schemas.microsoft.com/office/drawing/2014/main" id="{998EF657-2F2A-B993-7CFB-18A1EEC30C67}"/>
              </a:ext>
            </a:extLst>
          </p:cNvPr>
          <p:cNvGraphicFramePr>
            <a:graphicFrameLocks noGrp="1"/>
          </p:cNvGraphicFramePr>
          <p:nvPr>
            <p:extLst>
              <p:ext uri="{D42A27DB-BD31-4B8C-83A1-F6EECF244321}">
                <p14:modId xmlns:p14="http://schemas.microsoft.com/office/powerpoint/2010/main" val="2283343303"/>
              </p:ext>
            </p:extLst>
          </p:nvPr>
        </p:nvGraphicFramePr>
        <p:xfrm>
          <a:off x="4645881" y="5447496"/>
          <a:ext cx="3301265" cy="1005840"/>
        </p:xfrm>
        <a:graphic>
          <a:graphicData uri="http://schemas.openxmlformats.org/drawingml/2006/table">
            <a:tbl>
              <a:tblPr firstRow="1" bandRow="1">
                <a:tableStyleId>{5940675A-B579-460E-94D1-54222C63F5DA}</a:tableStyleId>
              </a:tblPr>
              <a:tblGrid>
                <a:gridCol w="1835900">
                  <a:extLst>
                    <a:ext uri="{9D8B030D-6E8A-4147-A177-3AD203B41FA5}">
                      <a16:colId xmlns:a16="http://schemas.microsoft.com/office/drawing/2014/main" val="886012469"/>
                    </a:ext>
                  </a:extLst>
                </a:gridCol>
                <a:gridCol w="1465365">
                  <a:extLst>
                    <a:ext uri="{9D8B030D-6E8A-4147-A177-3AD203B41FA5}">
                      <a16:colId xmlns:a16="http://schemas.microsoft.com/office/drawing/2014/main" val="2097267840"/>
                    </a:ext>
                  </a:extLst>
                </a:gridCol>
              </a:tblGrid>
              <a:tr h="186446">
                <a:tc>
                  <a:txBody>
                    <a:bodyPr/>
                    <a:lstStyle/>
                    <a:p>
                      <a:r>
                        <a:rPr kumimoji="1" lang="en-US" altLang="ja-JP" sz="1600" dirty="0"/>
                        <a:t># of packets</a:t>
                      </a:r>
                      <a:endParaRPr kumimoji="1" lang="ja-JP" altLang="en-US" sz="1600" dirty="0"/>
                    </a:p>
                  </a:txBody>
                  <a:tcPr/>
                </a:tc>
                <a:tc>
                  <a:txBody>
                    <a:bodyPr/>
                    <a:lstStyle/>
                    <a:p>
                      <a:pPr algn="r"/>
                      <a:r>
                        <a:rPr kumimoji="1" lang="en-US" altLang="ja-JP" sz="1600" dirty="0"/>
                        <a:t>2500</a:t>
                      </a:r>
                      <a:endParaRPr kumimoji="1" lang="ja-JP" altLang="en-US" sz="1600" dirty="0"/>
                    </a:p>
                  </a:txBody>
                  <a:tcPr/>
                </a:tc>
                <a:extLst>
                  <a:ext uri="{0D108BD9-81ED-4DB2-BD59-A6C34878D82A}">
                    <a16:rowId xmlns:a16="http://schemas.microsoft.com/office/drawing/2014/main" val="2715505898"/>
                  </a:ext>
                </a:extLst>
              </a:tr>
              <a:tr h="186446">
                <a:tc>
                  <a:txBody>
                    <a:bodyPr/>
                    <a:lstStyle/>
                    <a:p>
                      <a:r>
                        <a:rPr kumimoji="1" lang="en-US" altLang="ja-JP" sz="1600" dirty="0"/>
                        <a:t>Packet delivery rate</a:t>
                      </a:r>
                      <a:endParaRPr kumimoji="1" lang="ja-JP" altLang="en-US" sz="1600" dirty="0"/>
                    </a:p>
                  </a:txBody>
                  <a:tcPr/>
                </a:tc>
                <a:tc>
                  <a:txBody>
                    <a:bodyPr/>
                    <a:lstStyle/>
                    <a:p>
                      <a:pPr algn="r"/>
                      <a:r>
                        <a:rPr kumimoji="1" lang="en-US" altLang="ja-JP" sz="1600" dirty="0"/>
                        <a:t>100%</a:t>
                      </a:r>
                      <a:endParaRPr kumimoji="1" lang="ja-JP" altLang="en-US" sz="1600" dirty="0"/>
                    </a:p>
                  </a:txBody>
                  <a:tcPr/>
                </a:tc>
                <a:extLst>
                  <a:ext uri="{0D108BD9-81ED-4DB2-BD59-A6C34878D82A}">
                    <a16:rowId xmlns:a16="http://schemas.microsoft.com/office/drawing/2014/main" val="2082036514"/>
                  </a:ext>
                </a:extLst>
              </a:tr>
              <a:tr h="186446">
                <a:tc>
                  <a:txBody>
                    <a:bodyPr/>
                    <a:lstStyle/>
                    <a:p>
                      <a:r>
                        <a:rPr kumimoji="1" lang="en-US" altLang="ja-JP" sz="1600" dirty="0"/>
                        <a:t>Average latency</a:t>
                      </a:r>
                      <a:endParaRPr kumimoji="1" lang="ja-JP" altLang="en-US" sz="1600" dirty="0"/>
                    </a:p>
                  </a:txBody>
                  <a:tcPr/>
                </a:tc>
                <a:tc>
                  <a:txBody>
                    <a:bodyPr/>
                    <a:lstStyle/>
                    <a:p>
                      <a:pPr algn="r"/>
                      <a:r>
                        <a:rPr kumimoji="1" lang="en-US" altLang="ja-JP" sz="1600" dirty="0"/>
                        <a:t>7.19 </a:t>
                      </a:r>
                      <a:r>
                        <a:rPr kumimoji="1" lang="en-US" altLang="ja-JP" sz="1600" dirty="0" err="1"/>
                        <a:t>ms</a:t>
                      </a:r>
                      <a:endParaRPr kumimoji="1" lang="ja-JP" altLang="en-US" sz="1600" dirty="0"/>
                    </a:p>
                  </a:txBody>
                  <a:tcPr/>
                </a:tc>
                <a:extLst>
                  <a:ext uri="{0D108BD9-81ED-4DB2-BD59-A6C34878D82A}">
                    <a16:rowId xmlns:a16="http://schemas.microsoft.com/office/drawing/2014/main" val="3271667656"/>
                  </a:ext>
                </a:extLst>
              </a:tr>
            </a:tbl>
          </a:graphicData>
        </a:graphic>
      </p:graphicFrame>
      <p:sp>
        <p:nvSpPr>
          <p:cNvPr id="8" name="テキスト ボックス 7">
            <a:extLst>
              <a:ext uri="{FF2B5EF4-FFF2-40B4-BE49-F238E27FC236}">
                <a16:creationId xmlns:a16="http://schemas.microsoft.com/office/drawing/2014/main" id="{9D8BBBFA-A07D-DB77-6AF2-D5AC49ACD04F}"/>
              </a:ext>
            </a:extLst>
          </p:cNvPr>
          <p:cNvSpPr txBox="1"/>
          <p:nvPr/>
        </p:nvSpPr>
        <p:spPr>
          <a:xfrm>
            <a:off x="4851296" y="5088631"/>
            <a:ext cx="2792176" cy="369332"/>
          </a:xfrm>
          <a:prstGeom prst="rect">
            <a:avLst/>
          </a:prstGeom>
          <a:noFill/>
        </p:spPr>
        <p:txBody>
          <a:bodyPr wrap="none" rtlCol="0">
            <a:spAutoFit/>
          </a:bodyPr>
          <a:lstStyle/>
          <a:p>
            <a:pPr algn="ctr"/>
            <a:r>
              <a:rPr kumimoji="1" lang="en-US" altLang="ja-JP" sz="1800" dirty="0">
                <a:solidFill>
                  <a:schemeClr val="tx1"/>
                </a:solidFill>
              </a:rPr>
              <a:t>Result of IEEE 802.11 S1G.</a:t>
            </a:r>
            <a:endParaRPr kumimoji="1" lang="ja-JP" altLang="en-US" sz="1800" dirty="0">
              <a:solidFill>
                <a:schemeClr val="tx1"/>
              </a:solidFill>
            </a:endParaRPr>
          </a:p>
        </p:txBody>
      </p:sp>
      <p:sp>
        <p:nvSpPr>
          <p:cNvPr id="9" name="テキスト ボックス 8">
            <a:extLst>
              <a:ext uri="{FF2B5EF4-FFF2-40B4-BE49-F238E27FC236}">
                <a16:creationId xmlns:a16="http://schemas.microsoft.com/office/drawing/2014/main" id="{89EE858B-F04C-269D-4A76-FB35A9441A88}"/>
              </a:ext>
            </a:extLst>
          </p:cNvPr>
          <p:cNvSpPr txBox="1"/>
          <p:nvPr/>
        </p:nvSpPr>
        <p:spPr>
          <a:xfrm>
            <a:off x="1055300" y="5882494"/>
            <a:ext cx="2698175" cy="369332"/>
          </a:xfrm>
          <a:prstGeom prst="rect">
            <a:avLst/>
          </a:prstGeom>
          <a:noFill/>
        </p:spPr>
        <p:txBody>
          <a:bodyPr wrap="none" rtlCol="0">
            <a:spAutoFit/>
          </a:bodyPr>
          <a:lstStyle/>
          <a:p>
            <a:pPr algn="ctr"/>
            <a:r>
              <a:rPr kumimoji="1" lang="en-US" altLang="ja-JP" sz="1800" dirty="0">
                <a:solidFill>
                  <a:schemeClr val="tx1"/>
                </a:solidFill>
              </a:rPr>
              <a:t>Snapshot of channel usage.</a:t>
            </a:r>
            <a:endParaRPr kumimoji="1" lang="ja-JP" altLang="en-US" sz="1800" dirty="0">
              <a:solidFill>
                <a:schemeClr val="tx1"/>
              </a:solidFill>
            </a:endParaRPr>
          </a:p>
        </p:txBody>
      </p:sp>
      <p:sp>
        <p:nvSpPr>
          <p:cNvPr id="10" name="テキスト ボックス 9">
            <a:extLst>
              <a:ext uri="{FF2B5EF4-FFF2-40B4-BE49-F238E27FC236}">
                <a16:creationId xmlns:a16="http://schemas.microsoft.com/office/drawing/2014/main" id="{B091B2CC-D14E-6799-354B-0CBA851B427D}"/>
              </a:ext>
            </a:extLst>
          </p:cNvPr>
          <p:cNvSpPr txBox="1"/>
          <p:nvPr/>
        </p:nvSpPr>
        <p:spPr>
          <a:xfrm>
            <a:off x="8677498" y="6034621"/>
            <a:ext cx="2725875" cy="369332"/>
          </a:xfrm>
          <a:prstGeom prst="rect">
            <a:avLst/>
          </a:prstGeom>
          <a:noFill/>
        </p:spPr>
        <p:txBody>
          <a:bodyPr wrap="none" rtlCol="0">
            <a:spAutoFit/>
          </a:bodyPr>
          <a:lstStyle/>
          <a:p>
            <a:pPr algn="ctr"/>
            <a:r>
              <a:rPr kumimoji="1" lang="en-US" altLang="ja-JP" sz="1800" dirty="0">
                <a:solidFill>
                  <a:schemeClr val="tx1"/>
                </a:solidFill>
              </a:rPr>
              <a:t>Plot of 802.11 S1G latency.</a:t>
            </a:r>
            <a:endParaRPr kumimoji="1" lang="ja-JP" altLang="en-US" sz="1800" dirty="0">
              <a:solidFill>
                <a:schemeClr val="tx1"/>
              </a:solidFill>
            </a:endParaRPr>
          </a:p>
        </p:txBody>
      </p:sp>
      <p:pic>
        <p:nvPicPr>
          <p:cNvPr id="14" name="図 13" descr="グラフ, 散布図&#10;&#10;AI 生成コンテンツは誤りを含む可能性があります。">
            <a:extLst>
              <a:ext uri="{FF2B5EF4-FFF2-40B4-BE49-F238E27FC236}">
                <a16:creationId xmlns:a16="http://schemas.microsoft.com/office/drawing/2014/main" id="{278BD21B-0976-8D6C-C4ED-0BC3CB809E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9497" y="3132696"/>
            <a:ext cx="3657143" cy="2742857"/>
          </a:xfrm>
          <a:prstGeom prst="rect">
            <a:avLst/>
          </a:prstGeom>
        </p:spPr>
      </p:pic>
      <p:pic>
        <p:nvPicPr>
          <p:cNvPr id="11" name="図 10" descr="コンピューターのスクリーンショット&#10;&#10;AI 生成コンテンツは誤りを含む可能性があります。">
            <a:extLst>
              <a:ext uri="{FF2B5EF4-FFF2-40B4-BE49-F238E27FC236}">
                <a16:creationId xmlns:a16="http://schemas.microsoft.com/office/drawing/2014/main" id="{D2F5D73E-5898-557D-E983-F0AC5A15D0E6}"/>
              </a:ext>
            </a:extLst>
          </p:cNvPr>
          <p:cNvPicPr>
            <a:picLocks noChangeAspect="1"/>
          </p:cNvPicPr>
          <p:nvPr/>
        </p:nvPicPr>
        <p:blipFill>
          <a:blip r:embed="rId4" cstate="print">
            <a:extLst>
              <a:ext uri="{28A0092B-C50C-407E-A947-70E740481C1C}">
                <a14:useLocalDpi xmlns:a14="http://schemas.microsoft.com/office/drawing/2010/main" val="0"/>
              </a:ext>
            </a:extLst>
          </a:blip>
          <a:srcRect l="14563" t="4603" r="13973" b="6047"/>
          <a:stretch>
            <a:fillRect/>
          </a:stretch>
        </p:blipFill>
        <p:spPr>
          <a:xfrm>
            <a:off x="335360" y="3140968"/>
            <a:ext cx="4140000" cy="2782156"/>
          </a:xfrm>
          <a:prstGeom prst="rect">
            <a:avLst/>
          </a:prstGeom>
        </p:spPr>
      </p:pic>
      <p:sp>
        <p:nvSpPr>
          <p:cNvPr id="6" name="テキスト ボックス 5">
            <a:extLst>
              <a:ext uri="{FF2B5EF4-FFF2-40B4-BE49-F238E27FC236}">
                <a16:creationId xmlns:a16="http://schemas.microsoft.com/office/drawing/2014/main" id="{D4C3FF85-C464-259A-2051-8A3FCE81F60F}"/>
              </a:ext>
            </a:extLst>
          </p:cNvPr>
          <p:cNvSpPr txBox="1"/>
          <p:nvPr/>
        </p:nvSpPr>
        <p:spPr>
          <a:xfrm>
            <a:off x="623392" y="3170054"/>
            <a:ext cx="774571" cy="369332"/>
          </a:xfrm>
          <a:prstGeom prst="rect">
            <a:avLst/>
          </a:prstGeom>
          <a:noFill/>
        </p:spPr>
        <p:txBody>
          <a:bodyPr wrap="none" rtlCol="0">
            <a:spAutoFit/>
          </a:bodyPr>
          <a:lstStyle/>
          <a:p>
            <a:r>
              <a:rPr kumimoji="1" lang="en-US" altLang="ja-JP" sz="1800" dirty="0">
                <a:solidFill>
                  <a:schemeClr val="tx1"/>
                </a:solidFill>
              </a:rPr>
              <a:t>Power</a:t>
            </a:r>
            <a:endParaRPr kumimoji="1" lang="ja-JP" altLang="en-US" sz="1800" dirty="0">
              <a:solidFill>
                <a:schemeClr val="tx1"/>
              </a:solidFill>
            </a:endParaRPr>
          </a:p>
        </p:txBody>
      </p:sp>
      <p:sp>
        <p:nvSpPr>
          <p:cNvPr id="12" name="テキスト ボックス 11">
            <a:extLst>
              <a:ext uri="{FF2B5EF4-FFF2-40B4-BE49-F238E27FC236}">
                <a16:creationId xmlns:a16="http://schemas.microsoft.com/office/drawing/2014/main" id="{CC1B502A-293D-659F-7166-6F0DDD6A38FD}"/>
              </a:ext>
            </a:extLst>
          </p:cNvPr>
          <p:cNvSpPr txBox="1"/>
          <p:nvPr/>
        </p:nvSpPr>
        <p:spPr>
          <a:xfrm>
            <a:off x="623392" y="4472850"/>
            <a:ext cx="1364476" cy="369332"/>
          </a:xfrm>
          <a:prstGeom prst="rect">
            <a:avLst/>
          </a:prstGeom>
          <a:noFill/>
        </p:spPr>
        <p:txBody>
          <a:bodyPr wrap="none" rtlCol="0">
            <a:spAutoFit/>
          </a:bodyPr>
          <a:lstStyle/>
          <a:p>
            <a:r>
              <a:rPr kumimoji="1" lang="en-US" altLang="ja-JP" sz="1800" dirty="0"/>
              <a:t>Spectrogram</a:t>
            </a:r>
            <a:endParaRPr kumimoji="1" lang="ja-JP" altLang="en-US" sz="1800" dirty="0"/>
          </a:p>
        </p:txBody>
      </p:sp>
      <p:sp>
        <p:nvSpPr>
          <p:cNvPr id="13" name="スライド番号プレースホルダー 12">
            <a:extLst>
              <a:ext uri="{FF2B5EF4-FFF2-40B4-BE49-F238E27FC236}">
                <a16:creationId xmlns:a16="http://schemas.microsoft.com/office/drawing/2014/main" id="{5F39664E-093D-F037-1097-CB9A21BC737A}"/>
              </a:ext>
            </a:extLst>
          </p:cNvPr>
          <p:cNvSpPr>
            <a:spLocks noGrp="1"/>
          </p:cNvSpPr>
          <p:nvPr>
            <p:ph type="sldNum" idx="12"/>
          </p:nvPr>
        </p:nvSpPr>
        <p:spPr/>
        <p:txBody>
          <a:bodyPr/>
          <a:lstStyle/>
          <a:p>
            <a:r>
              <a:rPr lang="en-GB"/>
              <a:t>Slide </a:t>
            </a:r>
            <a:fld id="{440F5867-744E-4AA6-B0ED-4C44D2DFBB7B}" type="slidenum">
              <a:rPr lang="en-GB" smtClean="0"/>
              <a:pPr/>
              <a:t>16</a:t>
            </a:fld>
            <a:endParaRPr lang="en-GB" dirty="0"/>
          </a:p>
        </p:txBody>
      </p:sp>
    </p:spTree>
    <p:extLst>
      <p:ext uri="{BB962C8B-B14F-4D97-AF65-F5344CB8AC3E}">
        <p14:creationId xmlns:p14="http://schemas.microsoft.com/office/powerpoint/2010/main" val="5845884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2DDE7-984B-7686-0218-3E6270615189}"/>
            </a:ext>
          </a:extLst>
        </p:cNvPr>
        <p:cNvGrpSpPr/>
        <p:nvPr/>
      </p:nvGrpSpPr>
      <p:grpSpPr>
        <a:xfrm>
          <a:off x="0" y="0"/>
          <a:ext cx="0" cy="0"/>
          <a:chOff x="0" y="0"/>
          <a:chExt cx="0" cy="0"/>
        </a:xfrm>
      </p:grpSpPr>
      <p:sp>
        <p:nvSpPr>
          <p:cNvPr id="4097" name="Rectangle 1">
            <a:extLst>
              <a:ext uri="{FF2B5EF4-FFF2-40B4-BE49-F238E27FC236}">
                <a16:creationId xmlns:a16="http://schemas.microsoft.com/office/drawing/2014/main" id="{661009F1-358C-646B-3CB4-66445928C99F}"/>
              </a:ext>
            </a:extLst>
          </p:cNvPr>
          <p:cNvSpPr>
            <a:spLocks noGrp="1" noChangeArrowheads="1"/>
          </p:cNvSpPr>
          <p:nvPr>
            <p:ph type="title"/>
          </p:nvPr>
        </p:nvSpPr>
        <p:spPr>
          <a:xfrm>
            <a:off x="479376" y="836712"/>
            <a:ext cx="11161240" cy="571209"/>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Experimental result</a:t>
            </a:r>
            <a:br>
              <a:rPr lang="en-GB" dirty="0"/>
            </a:br>
            <a:r>
              <a:rPr lang="en-GB" sz="1800" dirty="0"/>
              <a:t>15.4 SUN : Legacy CSMA, 2-FSK, 924.1 MHz</a:t>
            </a:r>
            <a:r>
              <a:rPr lang="en-GB" altLang="ja-JP" sz="1800" dirty="0"/>
              <a:t>, 7.5 kb/s offered load, 100-byte packet</a:t>
            </a:r>
            <a:br>
              <a:rPr lang="en-GB" altLang="ja-JP" sz="1800" dirty="0"/>
            </a:br>
            <a:r>
              <a:rPr lang="en-GB" altLang="ja-JP" sz="1800" dirty="0"/>
              <a:t>11 S1G : 9x waiting time, 1 MHz channel width, 10 kb/s offered load, 100-byte packet  /  Attenuator : 20 dB</a:t>
            </a:r>
            <a:endParaRPr lang="en-GB" sz="1800" dirty="0"/>
          </a:p>
        </p:txBody>
      </p:sp>
      <p:sp>
        <p:nvSpPr>
          <p:cNvPr id="4098" name="Rectangle 2">
            <a:extLst>
              <a:ext uri="{FF2B5EF4-FFF2-40B4-BE49-F238E27FC236}">
                <a16:creationId xmlns:a16="http://schemas.microsoft.com/office/drawing/2014/main" id="{621BB5F4-CAF7-EB5D-8352-2ECAEBFB7024}"/>
              </a:ext>
            </a:extLst>
          </p:cNvPr>
          <p:cNvSpPr>
            <a:spLocks noGrp="1" noChangeArrowheads="1"/>
          </p:cNvSpPr>
          <p:nvPr>
            <p:ph idx="1"/>
          </p:nvPr>
        </p:nvSpPr>
        <p:spPr>
          <a:xfrm>
            <a:off x="914401" y="1751014"/>
            <a:ext cx="10361084" cy="1032187"/>
          </a:xfrm>
          <a:ln/>
        </p:spPr>
        <p:txBody>
          <a:bodyPr/>
          <a:lstStyle/>
          <a:p>
            <a:pP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IEEE 802.11 S1G transmits a Data frame between Data and Ack transmissions of IEEE 802.15.4 SUN. It causes many collisions between two systems and cause severe performance degradation.</a:t>
            </a:r>
          </a:p>
        </p:txBody>
      </p:sp>
      <p:sp>
        <p:nvSpPr>
          <p:cNvPr id="5" name="Footer Placeholder 4">
            <a:extLst>
              <a:ext uri="{FF2B5EF4-FFF2-40B4-BE49-F238E27FC236}">
                <a16:creationId xmlns:a16="http://schemas.microsoft.com/office/drawing/2014/main" id="{9E2384E4-240B-B33F-8B0E-B8C7A2598489}"/>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904E9BD5-C501-B974-17D2-7C8BF3D4B755}"/>
              </a:ext>
            </a:extLst>
          </p:cNvPr>
          <p:cNvSpPr>
            <a:spLocks noGrp="1"/>
          </p:cNvSpPr>
          <p:nvPr>
            <p:ph type="dt" idx="15"/>
          </p:nvPr>
        </p:nvSpPr>
        <p:spPr/>
        <p:txBody>
          <a:bodyPr/>
          <a:lstStyle/>
          <a:p>
            <a:r>
              <a:rPr lang="en-US" altLang="ja-JP"/>
              <a:t>July 2025</a:t>
            </a:r>
            <a:endParaRPr lang="en-GB" dirty="0"/>
          </a:p>
        </p:txBody>
      </p:sp>
      <p:graphicFrame>
        <p:nvGraphicFramePr>
          <p:cNvPr id="2" name="表 1">
            <a:extLst>
              <a:ext uri="{FF2B5EF4-FFF2-40B4-BE49-F238E27FC236}">
                <a16:creationId xmlns:a16="http://schemas.microsoft.com/office/drawing/2014/main" id="{B706838D-91D6-5028-C390-8386A96885D3}"/>
              </a:ext>
            </a:extLst>
          </p:cNvPr>
          <p:cNvGraphicFramePr>
            <a:graphicFrameLocks noGrp="1"/>
          </p:cNvGraphicFramePr>
          <p:nvPr>
            <p:extLst>
              <p:ext uri="{D42A27DB-BD31-4B8C-83A1-F6EECF244321}">
                <p14:modId xmlns:p14="http://schemas.microsoft.com/office/powerpoint/2010/main" val="1329207196"/>
              </p:ext>
            </p:extLst>
          </p:nvPr>
        </p:nvGraphicFramePr>
        <p:xfrm>
          <a:off x="4665405" y="3277092"/>
          <a:ext cx="3281741" cy="1676400"/>
        </p:xfrm>
        <a:graphic>
          <a:graphicData uri="http://schemas.openxmlformats.org/drawingml/2006/table">
            <a:tbl>
              <a:tblPr firstRow="1" bandRow="1">
                <a:tableStyleId>{5940675A-B579-460E-94D1-54222C63F5DA}</a:tableStyleId>
              </a:tblPr>
              <a:tblGrid>
                <a:gridCol w="1835900">
                  <a:extLst>
                    <a:ext uri="{9D8B030D-6E8A-4147-A177-3AD203B41FA5}">
                      <a16:colId xmlns:a16="http://schemas.microsoft.com/office/drawing/2014/main" val="886012469"/>
                    </a:ext>
                  </a:extLst>
                </a:gridCol>
                <a:gridCol w="1445841">
                  <a:extLst>
                    <a:ext uri="{9D8B030D-6E8A-4147-A177-3AD203B41FA5}">
                      <a16:colId xmlns:a16="http://schemas.microsoft.com/office/drawing/2014/main" val="2097267840"/>
                    </a:ext>
                  </a:extLst>
                </a:gridCol>
              </a:tblGrid>
              <a:tr h="186446">
                <a:tc>
                  <a:txBody>
                    <a:bodyPr/>
                    <a:lstStyle/>
                    <a:p>
                      <a:r>
                        <a:rPr kumimoji="1" lang="en-US" altLang="ja-JP" sz="1600" dirty="0"/>
                        <a:t># of packets</a:t>
                      </a:r>
                      <a:endParaRPr kumimoji="1" lang="ja-JP" altLang="en-US" sz="1600" dirty="0"/>
                    </a:p>
                  </a:txBody>
                  <a:tcPr/>
                </a:tc>
                <a:tc>
                  <a:txBody>
                    <a:bodyPr/>
                    <a:lstStyle/>
                    <a:p>
                      <a:pPr algn="r"/>
                      <a:r>
                        <a:rPr kumimoji="1" lang="en-US" altLang="ja-JP" sz="1600" dirty="0"/>
                        <a:t>1700</a:t>
                      </a:r>
                      <a:endParaRPr kumimoji="1" lang="ja-JP" altLang="en-US" sz="1600" dirty="0"/>
                    </a:p>
                  </a:txBody>
                  <a:tcPr/>
                </a:tc>
                <a:extLst>
                  <a:ext uri="{0D108BD9-81ED-4DB2-BD59-A6C34878D82A}">
                    <a16:rowId xmlns:a16="http://schemas.microsoft.com/office/drawing/2014/main" val="2715505898"/>
                  </a:ext>
                </a:extLst>
              </a:tr>
              <a:tr h="186446">
                <a:tc>
                  <a:txBody>
                    <a:bodyPr/>
                    <a:lstStyle/>
                    <a:p>
                      <a:r>
                        <a:rPr kumimoji="1" lang="en-US" altLang="ja-JP" sz="1600" dirty="0"/>
                        <a:t>Packet delivery rate</a:t>
                      </a:r>
                      <a:endParaRPr kumimoji="1" lang="ja-JP" altLang="en-US" sz="1600" dirty="0"/>
                    </a:p>
                  </a:txBody>
                  <a:tcPr/>
                </a:tc>
                <a:tc>
                  <a:txBody>
                    <a:bodyPr/>
                    <a:lstStyle/>
                    <a:p>
                      <a:pPr algn="r"/>
                      <a:r>
                        <a:rPr kumimoji="1" lang="en-US" altLang="ja-JP" sz="1600" dirty="0"/>
                        <a:t>99.7 %</a:t>
                      </a:r>
                      <a:endParaRPr kumimoji="1" lang="ja-JP" altLang="en-US" sz="1600" dirty="0"/>
                    </a:p>
                  </a:txBody>
                  <a:tcPr/>
                </a:tc>
                <a:extLst>
                  <a:ext uri="{0D108BD9-81ED-4DB2-BD59-A6C34878D82A}">
                    <a16:rowId xmlns:a16="http://schemas.microsoft.com/office/drawing/2014/main" val="2082036514"/>
                  </a:ext>
                </a:extLst>
              </a:tr>
              <a:tr h="186446">
                <a:tc>
                  <a:txBody>
                    <a:bodyPr/>
                    <a:lstStyle/>
                    <a:p>
                      <a:r>
                        <a:rPr kumimoji="1" lang="en-US" altLang="ja-JP" sz="1600" dirty="0"/>
                        <a:t># of CCA attempts</a:t>
                      </a:r>
                      <a:endParaRPr kumimoji="1" lang="ja-JP" altLang="en-US" sz="1600" dirty="0"/>
                    </a:p>
                  </a:txBody>
                  <a:tcPr/>
                </a:tc>
                <a:tc>
                  <a:txBody>
                    <a:bodyPr/>
                    <a:lstStyle/>
                    <a:p>
                      <a:pPr algn="r"/>
                      <a:r>
                        <a:rPr kumimoji="1" lang="en-US" altLang="ja-JP" sz="1600" dirty="0"/>
                        <a:t>450</a:t>
                      </a:r>
                      <a:endParaRPr kumimoji="1" lang="ja-JP" altLang="en-US" sz="1600" dirty="0"/>
                    </a:p>
                  </a:txBody>
                  <a:tcPr/>
                </a:tc>
                <a:extLst>
                  <a:ext uri="{0D108BD9-81ED-4DB2-BD59-A6C34878D82A}">
                    <a16:rowId xmlns:a16="http://schemas.microsoft.com/office/drawing/2014/main" val="3271667656"/>
                  </a:ext>
                </a:extLst>
              </a:tr>
              <a:tr h="186446">
                <a:tc>
                  <a:txBody>
                    <a:bodyPr/>
                    <a:lstStyle/>
                    <a:p>
                      <a:r>
                        <a:rPr kumimoji="1" lang="en-US" altLang="ja-JP" sz="1600" dirty="0"/>
                        <a:t># of retries</a:t>
                      </a:r>
                      <a:endParaRPr kumimoji="1" lang="ja-JP" altLang="en-US" sz="1600" dirty="0"/>
                    </a:p>
                  </a:txBody>
                  <a:tcPr/>
                </a:tc>
                <a:tc>
                  <a:txBody>
                    <a:bodyPr/>
                    <a:lstStyle/>
                    <a:p>
                      <a:pPr algn="r"/>
                      <a:r>
                        <a:rPr kumimoji="1" lang="en-US" altLang="ja-JP" sz="1600" dirty="0"/>
                        <a:t>431</a:t>
                      </a:r>
                      <a:endParaRPr kumimoji="1" lang="ja-JP" altLang="en-US" sz="1600" dirty="0"/>
                    </a:p>
                  </a:txBody>
                  <a:tcPr/>
                </a:tc>
                <a:extLst>
                  <a:ext uri="{0D108BD9-81ED-4DB2-BD59-A6C34878D82A}">
                    <a16:rowId xmlns:a16="http://schemas.microsoft.com/office/drawing/2014/main" val="715709756"/>
                  </a:ext>
                </a:extLst>
              </a:tr>
              <a:tr h="186446">
                <a:tc>
                  <a:txBody>
                    <a:bodyPr/>
                    <a:lstStyle/>
                    <a:p>
                      <a:r>
                        <a:rPr kumimoji="1" lang="en-US" altLang="ja-JP" sz="1600" dirty="0"/>
                        <a:t>Average latency</a:t>
                      </a:r>
                      <a:endParaRPr kumimoji="1" lang="ja-JP" altLang="en-US" sz="1600" dirty="0"/>
                    </a:p>
                  </a:txBody>
                  <a:tcPr/>
                </a:tc>
                <a:tc>
                  <a:txBody>
                    <a:bodyPr/>
                    <a:lstStyle/>
                    <a:p>
                      <a:pPr algn="r"/>
                      <a:r>
                        <a:rPr kumimoji="1" lang="en-US" altLang="ja-JP" sz="1600" dirty="0"/>
                        <a:t>97.23 </a:t>
                      </a:r>
                      <a:r>
                        <a:rPr kumimoji="1" lang="en-US" altLang="ja-JP" sz="1600" dirty="0" err="1"/>
                        <a:t>ms</a:t>
                      </a:r>
                      <a:endParaRPr kumimoji="1" lang="ja-JP" altLang="en-US" sz="1600" dirty="0"/>
                    </a:p>
                  </a:txBody>
                  <a:tcPr/>
                </a:tc>
                <a:extLst>
                  <a:ext uri="{0D108BD9-81ED-4DB2-BD59-A6C34878D82A}">
                    <a16:rowId xmlns:a16="http://schemas.microsoft.com/office/drawing/2014/main" val="2351404922"/>
                  </a:ext>
                </a:extLst>
              </a:tr>
            </a:tbl>
          </a:graphicData>
        </a:graphic>
      </p:graphicFrame>
      <p:sp>
        <p:nvSpPr>
          <p:cNvPr id="3" name="テキスト ボックス 2">
            <a:extLst>
              <a:ext uri="{FF2B5EF4-FFF2-40B4-BE49-F238E27FC236}">
                <a16:creationId xmlns:a16="http://schemas.microsoft.com/office/drawing/2014/main" id="{25EDB289-CCE7-790E-546E-3B5EDBFA7F03}"/>
              </a:ext>
            </a:extLst>
          </p:cNvPr>
          <p:cNvSpPr txBox="1"/>
          <p:nvPr/>
        </p:nvSpPr>
        <p:spPr>
          <a:xfrm>
            <a:off x="4734788" y="2905903"/>
            <a:ext cx="3025188" cy="369332"/>
          </a:xfrm>
          <a:prstGeom prst="rect">
            <a:avLst/>
          </a:prstGeom>
          <a:noFill/>
        </p:spPr>
        <p:txBody>
          <a:bodyPr wrap="none" rtlCol="0">
            <a:spAutoFit/>
          </a:bodyPr>
          <a:lstStyle/>
          <a:p>
            <a:pPr algn="ctr"/>
            <a:r>
              <a:rPr kumimoji="1" lang="en-US" altLang="ja-JP" sz="1800" dirty="0">
                <a:solidFill>
                  <a:schemeClr val="tx1"/>
                </a:solidFill>
              </a:rPr>
              <a:t>Result of IEEE 802.15.4 SUN.</a:t>
            </a:r>
            <a:endParaRPr kumimoji="1" lang="ja-JP" altLang="en-US" sz="1800" dirty="0">
              <a:solidFill>
                <a:schemeClr val="tx1"/>
              </a:solidFill>
            </a:endParaRPr>
          </a:p>
        </p:txBody>
      </p:sp>
      <p:graphicFrame>
        <p:nvGraphicFramePr>
          <p:cNvPr id="7" name="表 6">
            <a:extLst>
              <a:ext uri="{FF2B5EF4-FFF2-40B4-BE49-F238E27FC236}">
                <a16:creationId xmlns:a16="http://schemas.microsoft.com/office/drawing/2014/main" id="{E95DB568-5E2D-CD0E-E27A-9D12FC0C12E5}"/>
              </a:ext>
            </a:extLst>
          </p:cNvPr>
          <p:cNvGraphicFramePr>
            <a:graphicFrameLocks noGrp="1"/>
          </p:cNvGraphicFramePr>
          <p:nvPr>
            <p:extLst>
              <p:ext uri="{D42A27DB-BD31-4B8C-83A1-F6EECF244321}">
                <p14:modId xmlns:p14="http://schemas.microsoft.com/office/powerpoint/2010/main" val="1467353846"/>
              </p:ext>
            </p:extLst>
          </p:nvPr>
        </p:nvGraphicFramePr>
        <p:xfrm>
          <a:off x="4645881" y="5447496"/>
          <a:ext cx="3301265" cy="1005840"/>
        </p:xfrm>
        <a:graphic>
          <a:graphicData uri="http://schemas.openxmlformats.org/drawingml/2006/table">
            <a:tbl>
              <a:tblPr firstRow="1" bandRow="1">
                <a:tableStyleId>{5940675A-B579-460E-94D1-54222C63F5DA}</a:tableStyleId>
              </a:tblPr>
              <a:tblGrid>
                <a:gridCol w="1835900">
                  <a:extLst>
                    <a:ext uri="{9D8B030D-6E8A-4147-A177-3AD203B41FA5}">
                      <a16:colId xmlns:a16="http://schemas.microsoft.com/office/drawing/2014/main" val="886012469"/>
                    </a:ext>
                  </a:extLst>
                </a:gridCol>
                <a:gridCol w="1465365">
                  <a:extLst>
                    <a:ext uri="{9D8B030D-6E8A-4147-A177-3AD203B41FA5}">
                      <a16:colId xmlns:a16="http://schemas.microsoft.com/office/drawing/2014/main" val="2097267840"/>
                    </a:ext>
                  </a:extLst>
                </a:gridCol>
              </a:tblGrid>
              <a:tr h="186446">
                <a:tc>
                  <a:txBody>
                    <a:bodyPr/>
                    <a:lstStyle/>
                    <a:p>
                      <a:r>
                        <a:rPr kumimoji="1" lang="en-US" altLang="ja-JP" sz="1600" dirty="0"/>
                        <a:t># of packets</a:t>
                      </a:r>
                      <a:endParaRPr kumimoji="1" lang="ja-JP" altLang="en-US" sz="1600" dirty="0"/>
                    </a:p>
                  </a:txBody>
                  <a:tcPr/>
                </a:tc>
                <a:tc>
                  <a:txBody>
                    <a:bodyPr/>
                    <a:lstStyle/>
                    <a:p>
                      <a:pPr algn="r"/>
                      <a:r>
                        <a:rPr kumimoji="1" lang="en-US" altLang="ja-JP" sz="1600" dirty="0"/>
                        <a:t>2500</a:t>
                      </a:r>
                      <a:endParaRPr kumimoji="1" lang="ja-JP" altLang="en-US" sz="1600" dirty="0"/>
                    </a:p>
                  </a:txBody>
                  <a:tcPr/>
                </a:tc>
                <a:extLst>
                  <a:ext uri="{0D108BD9-81ED-4DB2-BD59-A6C34878D82A}">
                    <a16:rowId xmlns:a16="http://schemas.microsoft.com/office/drawing/2014/main" val="2715505898"/>
                  </a:ext>
                </a:extLst>
              </a:tr>
              <a:tr h="186446">
                <a:tc>
                  <a:txBody>
                    <a:bodyPr/>
                    <a:lstStyle/>
                    <a:p>
                      <a:r>
                        <a:rPr kumimoji="1" lang="en-US" altLang="ja-JP" sz="1600" dirty="0"/>
                        <a:t>Packet delivery rate</a:t>
                      </a:r>
                      <a:endParaRPr kumimoji="1" lang="ja-JP" altLang="en-US" sz="1600" dirty="0"/>
                    </a:p>
                  </a:txBody>
                  <a:tcPr/>
                </a:tc>
                <a:tc>
                  <a:txBody>
                    <a:bodyPr/>
                    <a:lstStyle/>
                    <a:p>
                      <a:pPr algn="r"/>
                      <a:r>
                        <a:rPr kumimoji="1" lang="en-US" altLang="ja-JP" sz="1600" dirty="0"/>
                        <a:t>97.08 %</a:t>
                      </a:r>
                      <a:endParaRPr kumimoji="1" lang="ja-JP" altLang="en-US" sz="1600" dirty="0"/>
                    </a:p>
                  </a:txBody>
                  <a:tcPr/>
                </a:tc>
                <a:extLst>
                  <a:ext uri="{0D108BD9-81ED-4DB2-BD59-A6C34878D82A}">
                    <a16:rowId xmlns:a16="http://schemas.microsoft.com/office/drawing/2014/main" val="2082036514"/>
                  </a:ext>
                </a:extLst>
              </a:tr>
              <a:tr h="186446">
                <a:tc>
                  <a:txBody>
                    <a:bodyPr/>
                    <a:lstStyle/>
                    <a:p>
                      <a:r>
                        <a:rPr kumimoji="1" lang="en-US" altLang="ja-JP" sz="1600" dirty="0"/>
                        <a:t>Average latency</a:t>
                      </a:r>
                      <a:endParaRPr kumimoji="1" lang="ja-JP" altLang="en-US" sz="1600" dirty="0"/>
                    </a:p>
                  </a:txBody>
                  <a:tcPr/>
                </a:tc>
                <a:tc>
                  <a:txBody>
                    <a:bodyPr/>
                    <a:lstStyle/>
                    <a:p>
                      <a:pPr algn="r"/>
                      <a:r>
                        <a:rPr kumimoji="1" lang="en-US" altLang="ja-JP" sz="1600" dirty="0"/>
                        <a:t>1016.87 </a:t>
                      </a:r>
                      <a:r>
                        <a:rPr kumimoji="1" lang="en-US" altLang="ja-JP" sz="1600" dirty="0" err="1"/>
                        <a:t>ms</a:t>
                      </a:r>
                      <a:endParaRPr kumimoji="1" lang="ja-JP" altLang="en-US" sz="1600" dirty="0"/>
                    </a:p>
                  </a:txBody>
                  <a:tcPr/>
                </a:tc>
                <a:extLst>
                  <a:ext uri="{0D108BD9-81ED-4DB2-BD59-A6C34878D82A}">
                    <a16:rowId xmlns:a16="http://schemas.microsoft.com/office/drawing/2014/main" val="3271667656"/>
                  </a:ext>
                </a:extLst>
              </a:tr>
            </a:tbl>
          </a:graphicData>
        </a:graphic>
      </p:graphicFrame>
      <p:sp>
        <p:nvSpPr>
          <p:cNvPr id="8" name="テキスト ボックス 7">
            <a:extLst>
              <a:ext uri="{FF2B5EF4-FFF2-40B4-BE49-F238E27FC236}">
                <a16:creationId xmlns:a16="http://schemas.microsoft.com/office/drawing/2014/main" id="{E2336502-83BF-99C5-6A81-0D4A070B4E69}"/>
              </a:ext>
            </a:extLst>
          </p:cNvPr>
          <p:cNvSpPr txBox="1"/>
          <p:nvPr/>
        </p:nvSpPr>
        <p:spPr>
          <a:xfrm>
            <a:off x="4851296" y="5088631"/>
            <a:ext cx="2792176" cy="369332"/>
          </a:xfrm>
          <a:prstGeom prst="rect">
            <a:avLst/>
          </a:prstGeom>
          <a:noFill/>
        </p:spPr>
        <p:txBody>
          <a:bodyPr wrap="none" rtlCol="0">
            <a:spAutoFit/>
          </a:bodyPr>
          <a:lstStyle/>
          <a:p>
            <a:pPr algn="ctr"/>
            <a:r>
              <a:rPr kumimoji="1" lang="en-US" altLang="ja-JP" sz="1800" dirty="0">
                <a:solidFill>
                  <a:schemeClr val="tx1"/>
                </a:solidFill>
              </a:rPr>
              <a:t>Result of IEEE 802.11 S1G.</a:t>
            </a:r>
            <a:endParaRPr kumimoji="1" lang="ja-JP" altLang="en-US" sz="1800" dirty="0">
              <a:solidFill>
                <a:schemeClr val="tx1"/>
              </a:solidFill>
            </a:endParaRPr>
          </a:p>
        </p:txBody>
      </p:sp>
      <p:sp>
        <p:nvSpPr>
          <p:cNvPr id="9" name="テキスト ボックス 8">
            <a:extLst>
              <a:ext uri="{FF2B5EF4-FFF2-40B4-BE49-F238E27FC236}">
                <a16:creationId xmlns:a16="http://schemas.microsoft.com/office/drawing/2014/main" id="{BA30AC50-A4F1-0639-8F44-D2DE41AA5A4A}"/>
              </a:ext>
            </a:extLst>
          </p:cNvPr>
          <p:cNvSpPr txBox="1"/>
          <p:nvPr/>
        </p:nvSpPr>
        <p:spPr>
          <a:xfrm>
            <a:off x="1055300" y="5882494"/>
            <a:ext cx="2698175" cy="369332"/>
          </a:xfrm>
          <a:prstGeom prst="rect">
            <a:avLst/>
          </a:prstGeom>
          <a:noFill/>
        </p:spPr>
        <p:txBody>
          <a:bodyPr wrap="none" rtlCol="0">
            <a:spAutoFit/>
          </a:bodyPr>
          <a:lstStyle/>
          <a:p>
            <a:pPr algn="ctr"/>
            <a:r>
              <a:rPr kumimoji="1" lang="en-US" altLang="ja-JP" sz="1800" dirty="0">
                <a:solidFill>
                  <a:schemeClr val="tx1"/>
                </a:solidFill>
              </a:rPr>
              <a:t>Snapshot of channel usage.</a:t>
            </a:r>
            <a:endParaRPr kumimoji="1" lang="ja-JP" altLang="en-US" sz="1800" dirty="0">
              <a:solidFill>
                <a:schemeClr val="tx1"/>
              </a:solidFill>
            </a:endParaRPr>
          </a:p>
        </p:txBody>
      </p:sp>
      <p:sp>
        <p:nvSpPr>
          <p:cNvPr id="10" name="テキスト ボックス 9">
            <a:extLst>
              <a:ext uri="{FF2B5EF4-FFF2-40B4-BE49-F238E27FC236}">
                <a16:creationId xmlns:a16="http://schemas.microsoft.com/office/drawing/2014/main" id="{BA9F1E37-6E2D-BB78-0AF7-0DBE4FB581E3}"/>
              </a:ext>
            </a:extLst>
          </p:cNvPr>
          <p:cNvSpPr txBox="1"/>
          <p:nvPr/>
        </p:nvSpPr>
        <p:spPr>
          <a:xfrm>
            <a:off x="8677498" y="6034621"/>
            <a:ext cx="2725875" cy="369332"/>
          </a:xfrm>
          <a:prstGeom prst="rect">
            <a:avLst/>
          </a:prstGeom>
          <a:noFill/>
        </p:spPr>
        <p:txBody>
          <a:bodyPr wrap="none" rtlCol="0">
            <a:spAutoFit/>
          </a:bodyPr>
          <a:lstStyle/>
          <a:p>
            <a:pPr algn="ctr"/>
            <a:r>
              <a:rPr kumimoji="1" lang="en-US" altLang="ja-JP" sz="1800" dirty="0">
                <a:solidFill>
                  <a:schemeClr val="tx1"/>
                </a:solidFill>
              </a:rPr>
              <a:t>Plot of 802.11 S1G latency.</a:t>
            </a:r>
            <a:endParaRPr kumimoji="1" lang="ja-JP" altLang="en-US" sz="1800" dirty="0">
              <a:solidFill>
                <a:schemeClr val="tx1"/>
              </a:solidFill>
            </a:endParaRPr>
          </a:p>
        </p:txBody>
      </p:sp>
      <p:pic>
        <p:nvPicPr>
          <p:cNvPr id="14" name="図 13" descr="グラフ&#10;&#10;AI 生成コンテンツは誤りを含む可能性があります。">
            <a:extLst>
              <a:ext uri="{FF2B5EF4-FFF2-40B4-BE49-F238E27FC236}">
                <a16:creationId xmlns:a16="http://schemas.microsoft.com/office/drawing/2014/main" id="{1B26253D-3E74-F98B-17B0-E743560B03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9497" y="3134415"/>
            <a:ext cx="3657143" cy="2742857"/>
          </a:xfrm>
          <a:prstGeom prst="rect">
            <a:avLst/>
          </a:prstGeom>
        </p:spPr>
      </p:pic>
      <p:pic>
        <p:nvPicPr>
          <p:cNvPr id="15" name="図 14" descr="コンピューターのスクリーンショット&#10;&#10;AI 生成コンテンツは誤りを含む可能性があります。">
            <a:extLst>
              <a:ext uri="{FF2B5EF4-FFF2-40B4-BE49-F238E27FC236}">
                <a16:creationId xmlns:a16="http://schemas.microsoft.com/office/drawing/2014/main" id="{59AFC8B1-7F6D-F831-0F17-5D4C7F1AE281}"/>
              </a:ext>
            </a:extLst>
          </p:cNvPr>
          <p:cNvPicPr>
            <a:picLocks noChangeAspect="1"/>
          </p:cNvPicPr>
          <p:nvPr/>
        </p:nvPicPr>
        <p:blipFill>
          <a:blip r:embed="rId4" cstate="print">
            <a:extLst>
              <a:ext uri="{28A0092B-C50C-407E-A947-70E740481C1C}">
                <a14:useLocalDpi xmlns:a14="http://schemas.microsoft.com/office/drawing/2010/main" val="0"/>
              </a:ext>
            </a:extLst>
          </a:blip>
          <a:srcRect l="13972" t="4603" r="13382" b="6047"/>
          <a:stretch>
            <a:fillRect/>
          </a:stretch>
        </p:blipFill>
        <p:spPr>
          <a:xfrm>
            <a:off x="335360" y="3163558"/>
            <a:ext cx="4187121" cy="2768070"/>
          </a:xfrm>
          <a:prstGeom prst="rect">
            <a:avLst/>
          </a:prstGeom>
        </p:spPr>
      </p:pic>
      <p:sp>
        <p:nvSpPr>
          <p:cNvPr id="16" name="テキスト ボックス 15">
            <a:extLst>
              <a:ext uri="{FF2B5EF4-FFF2-40B4-BE49-F238E27FC236}">
                <a16:creationId xmlns:a16="http://schemas.microsoft.com/office/drawing/2014/main" id="{24416A62-8EF6-C781-6D9A-D193C935ADF2}"/>
              </a:ext>
            </a:extLst>
          </p:cNvPr>
          <p:cNvSpPr txBox="1"/>
          <p:nvPr/>
        </p:nvSpPr>
        <p:spPr>
          <a:xfrm>
            <a:off x="623392" y="3170054"/>
            <a:ext cx="774571" cy="369332"/>
          </a:xfrm>
          <a:prstGeom prst="rect">
            <a:avLst/>
          </a:prstGeom>
          <a:noFill/>
        </p:spPr>
        <p:txBody>
          <a:bodyPr wrap="none" rtlCol="0">
            <a:spAutoFit/>
          </a:bodyPr>
          <a:lstStyle/>
          <a:p>
            <a:r>
              <a:rPr kumimoji="1" lang="en-US" altLang="ja-JP" sz="1800" dirty="0">
                <a:solidFill>
                  <a:schemeClr val="tx1"/>
                </a:solidFill>
              </a:rPr>
              <a:t>Power</a:t>
            </a:r>
            <a:endParaRPr kumimoji="1" lang="ja-JP" altLang="en-US" sz="1800" dirty="0">
              <a:solidFill>
                <a:schemeClr val="tx1"/>
              </a:solidFill>
            </a:endParaRPr>
          </a:p>
        </p:txBody>
      </p:sp>
      <p:sp>
        <p:nvSpPr>
          <p:cNvPr id="17" name="テキスト ボックス 16">
            <a:extLst>
              <a:ext uri="{FF2B5EF4-FFF2-40B4-BE49-F238E27FC236}">
                <a16:creationId xmlns:a16="http://schemas.microsoft.com/office/drawing/2014/main" id="{FC91DFEE-35E2-49D1-AE4F-B15451F97DAC}"/>
              </a:ext>
            </a:extLst>
          </p:cNvPr>
          <p:cNvSpPr txBox="1"/>
          <p:nvPr/>
        </p:nvSpPr>
        <p:spPr>
          <a:xfrm>
            <a:off x="623392" y="4472850"/>
            <a:ext cx="1364476" cy="369332"/>
          </a:xfrm>
          <a:prstGeom prst="rect">
            <a:avLst/>
          </a:prstGeom>
          <a:noFill/>
        </p:spPr>
        <p:txBody>
          <a:bodyPr wrap="none" rtlCol="0">
            <a:spAutoFit/>
          </a:bodyPr>
          <a:lstStyle/>
          <a:p>
            <a:r>
              <a:rPr kumimoji="1" lang="en-US" altLang="ja-JP" sz="1800" dirty="0"/>
              <a:t>Spectrogram</a:t>
            </a:r>
            <a:endParaRPr kumimoji="1" lang="ja-JP" altLang="en-US" sz="1800" dirty="0"/>
          </a:p>
        </p:txBody>
      </p:sp>
      <p:sp>
        <p:nvSpPr>
          <p:cNvPr id="18" name="スライド番号プレースホルダー 17">
            <a:extLst>
              <a:ext uri="{FF2B5EF4-FFF2-40B4-BE49-F238E27FC236}">
                <a16:creationId xmlns:a16="http://schemas.microsoft.com/office/drawing/2014/main" id="{47368A7B-73F5-E9F5-5625-9F4E80DFF187}"/>
              </a:ext>
            </a:extLst>
          </p:cNvPr>
          <p:cNvSpPr>
            <a:spLocks noGrp="1"/>
          </p:cNvSpPr>
          <p:nvPr>
            <p:ph type="sldNum" idx="12"/>
          </p:nvPr>
        </p:nvSpPr>
        <p:spPr/>
        <p:txBody>
          <a:bodyPr/>
          <a:lstStyle/>
          <a:p>
            <a:r>
              <a:rPr lang="en-GB"/>
              <a:t>Slide </a:t>
            </a:r>
            <a:fld id="{440F5867-744E-4AA6-B0ED-4C44D2DFBB7B}" type="slidenum">
              <a:rPr lang="en-GB" smtClean="0"/>
              <a:pPr/>
              <a:t>17</a:t>
            </a:fld>
            <a:endParaRPr lang="en-GB" dirty="0"/>
          </a:p>
        </p:txBody>
      </p:sp>
    </p:spTree>
    <p:extLst>
      <p:ext uri="{BB962C8B-B14F-4D97-AF65-F5344CB8AC3E}">
        <p14:creationId xmlns:p14="http://schemas.microsoft.com/office/powerpoint/2010/main" val="37256736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17197-F8EF-4F76-4085-E0360052053C}"/>
            </a:ext>
          </a:extLst>
        </p:cNvPr>
        <p:cNvGrpSpPr/>
        <p:nvPr/>
      </p:nvGrpSpPr>
      <p:grpSpPr>
        <a:xfrm>
          <a:off x="0" y="0"/>
          <a:ext cx="0" cy="0"/>
          <a:chOff x="0" y="0"/>
          <a:chExt cx="0" cy="0"/>
        </a:xfrm>
      </p:grpSpPr>
      <p:sp>
        <p:nvSpPr>
          <p:cNvPr id="4097" name="Rectangle 1">
            <a:extLst>
              <a:ext uri="{FF2B5EF4-FFF2-40B4-BE49-F238E27FC236}">
                <a16:creationId xmlns:a16="http://schemas.microsoft.com/office/drawing/2014/main" id="{D034EAC6-E53B-49A1-957E-E3A827FFB090}"/>
              </a:ext>
            </a:extLst>
          </p:cNvPr>
          <p:cNvSpPr>
            <a:spLocks noGrp="1" noChangeArrowheads="1"/>
          </p:cNvSpPr>
          <p:nvPr>
            <p:ph type="title"/>
          </p:nvPr>
        </p:nvSpPr>
        <p:spPr>
          <a:xfrm>
            <a:off x="479376" y="836712"/>
            <a:ext cx="11161240" cy="571209"/>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Experimental result</a:t>
            </a:r>
            <a:br>
              <a:rPr lang="en-GB" dirty="0"/>
            </a:br>
            <a:r>
              <a:rPr lang="en-GB" sz="1800" dirty="0"/>
              <a:t>15.4 SUN : </a:t>
            </a:r>
            <a:r>
              <a:rPr lang="en-GB" sz="1800" dirty="0" err="1">
                <a:solidFill>
                  <a:srgbClr val="FF0000"/>
                </a:solidFill>
              </a:rPr>
              <a:t>Suspendable</a:t>
            </a:r>
            <a:r>
              <a:rPr lang="en-GB" sz="1800" dirty="0">
                <a:solidFill>
                  <a:srgbClr val="FF0000"/>
                </a:solidFill>
              </a:rPr>
              <a:t>-CSMA</a:t>
            </a:r>
            <a:r>
              <a:rPr lang="en-GB" sz="1800" dirty="0"/>
              <a:t>, 2-FSK, 924.1 MHz</a:t>
            </a:r>
            <a:r>
              <a:rPr lang="en-GB" altLang="ja-JP" sz="1800" dirty="0"/>
              <a:t>, 10 kb/s offered load, 100-byte packet</a:t>
            </a:r>
            <a:br>
              <a:rPr lang="en-GB" sz="1800" dirty="0"/>
            </a:br>
            <a:r>
              <a:rPr lang="en-GB" altLang="ja-JP" sz="1800" dirty="0"/>
              <a:t>11 S1G : 9x waiting time, 1 MHz channel width, 10 kb/s offered load, 100-byte packet  /  Attenuator : 20 dB</a:t>
            </a:r>
            <a:endParaRPr lang="en-GB" sz="1800" dirty="0"/>
          </a:p>
        </p:txBody>
      </p:sp>
      <p:sp>
        <p:nvSpPr>
          <p:cNvPr id="4098" name="Rectangle 2">
            <a:extLst>
              <a:ext uri="{FF2B5EF4-FFF2-40B4-BE49-F238E27FC236}">
                <a16:creationId xmlns:a16="http://schemas.microsoft.com/office/drawing/2014/main" id="{4344570D-7A2F-22D1-0334-3600016485F2}"/>
              </a:ext>
            </a:extLst>
          </p:cNvPr>
          <p:cNvSpPr>
            <a:spLocks noGrp="1" noChangeArrowheads="1"/>
          </p:cNvSpPr>
          <p:nvPr>
            <p:ph idx="1"/>
          </p:nvPr>
        </p:nvSpPr>
        <p:spPr>
          <a:xfrm>
            <a:off x="914401" y="1751014"/>
            <a:ext cx="10361084" cy="1032187"/>
          </a:xfrm>
          <a:ln/>
        </p:spPr>
        <p:txBody>
          <a:bodyPr/>
          <a:lstStyle/>
          <a:p>
            <a:pP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When IEEE 802.15.4 SUN employs </a:t>
            </a:r>
            <a:r>
              <a:rPr lang="en-US" altLang="ja-JP" dirty="0" err="1"/>
              <a:t>Suspendable</a:t>
            </a:r>
            <a:r>
              <a:rPr lang="en-US" altLang="ja-JP" dirty="0"/>
              <a:t>-CSMA, CCA attempts and retries of IEEE 802.15.4 SUN occur more frequently because IEEE 802.15.4 SUN makes more frame transmissions than legacy CSMA.</a:t>
            </a:r>
          </a:p>
        </p:txBody>
      </p:sp>
      <p:sp>
        <p:nvSpPr>
          <p:cNvPr id="5" name="Footer Placeholder 4">
            <a:extLst>
              <a:ext uri="{FF2B5EF4-FFF2-40B4-BE49-F238E27FC236}">
                <a16:creationId xmlns:a16="http://schemas.microsoft.com/office/drawing/2014/main" id="{1AD1B8C2-49CC-61DC-2B0C-7CC7A91382BD}"/>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2A76F593-4DDE-DD4C-CE19-19244E0C8C7B}"/>
              </a:ext>
            </a:extLst>
          </p:cNvPr>
          <p:cNvSpPr>
            <a:spLocks noGrp="1"/>
          </p:cNvSpPr>
          <p:nvPr>
            <p:ph type="dt" idx="15"/>
          </p:nvPr>
        </p:nvSpPr>
        <p:spPr/>
        <p:txBody>
          <a:bodyPr/>
          <a:lstStyle/>
          <a:p>
            <a:r>
              <a:rPr lang="en-US" altLang="ja-JP"/>
              <a:t>July 2025</a:t>
            </a:r>
            <a:endParaRPr lang="en-GB" dirty="0"/>
          </a:p>
        </p:txBody>
      </p:sp>
      <p:graphicFrame>
        <p:nvGraphicFramePr>
          <p:cNvPr id="2" name="表 1">
            <a:extLst>
              <a:ext uri="{FF2B5EF4-FFF2-40B4-BE49-F238E27FC236}">
                <a16:creationId xmlns:a16="http://schemas.microsoft.com/office/drawing/2014/main" id="{98240B1F-C2FE-BB1C-6C32-6C4D3487ACB0}"/>
              </a:ext>
            </a:extLst>
          </p:cNvPr>
          <p:cNvGraphicFramePr>
            <a:graphicFrameLocks noGrp="1"/>
          </p:cNvGraphicFramePr>
          <p:nvPr>
            <p:extLst>
              <p:ext uri="{D42A27DB-BD31-4B8C-83A1-F6EECF244321}">
                <p14:modId xmlns:p14="http://schemas.microsoft.com/office/powerpoint/2010/main" val="176006778"/>
              </p:ext>
            </p:extLst>
          </p:nvPr>
        </p:nvGraphicFramePr>
        <p:xfrm>
          <a:off x="4665405" y="3277092"/>
          <a:ext cx="3281741" cy="1676400"/>
        </p:xfrm>
        <a:graphic>
          <a:graphicData uri="http://schemas.openxmlformats.org/drawingml/2006/table">
            <a:tbl>
              <a:tblPr firstRow="1" bandRow="1">
                <a:tableStyleId>{5940675A-B579-460E-94D1-54222C63F5DA}</a:tableStyleId>
              </a:tblPr>
              <a:tblGrid>
                <a:gridCol w="1835900">
                  <a:extLst>
                    <a:ext uri="{9D8B030D-6E8A-4147-A177-3AD203B41FA5}">
                      <a16:colId xmlns:a16="http://schemas.microsoft.com/office/drawing/2014/main" val="886012469"/>
                    </a:ext>
                  </a:extLst>
                </a:gridCol>
                <a:gridCol w="1445841">
                  <a:extLst>
                    <a:ext uri="{9D8B030D-6E8A-4147-A177-3AD203B41FA5}">
                      <a16:colId xmlns:a16="http://schemas.microsoft.com/office/drawing/2014/main" val="2097267840"/>
                    </a:ext>
                  </a:extLst>
                </a:gridCol>
              </a:tblGrid>
              <a:tr h="186446">
                <a:tc>
                  <a:txBody>
                    <a:bodyPr/>
                    <a:lstStyle/>
                    <a:p>
                      <a:r>
                        <a:rPr kumimoji="1" lang="en-US" altLang="ja-JP" sz="1600" dirty="0"/>
                        <a:t># of packets</a:t>
                      </a:r>
                      <a:endParaRPr kumimoji="1" lang="ja-JP" altLang="en-US" sz="1600" dirty="0"/>
                    </a:p>
                  </a:txBody>
                  <a:tcPr/>
                </a:tc>
                <a:tc>
                  <a:txBody>
                    <a:bodyPr/>
                    <a:lstStyle/>
                    <a:p>
                      <a:pPr algn="r"/>
                      <a:r>
                        <a:rPr kumimoji="1" lang="en-US" altLang="ja-JP" sz="1600" dirty="0"/>
                        <a:t>1800</a:t>
                      </a:r>
                      <a:endParaRPr kumimoji="1" lang="ja-JP" altLang="en-US" sz="1600" dirty="0"/>
                    </a:p>
                  </a:txBody>
                  <a:tcPr/>
                </a:tc>
                <a:extLst>
                  <a:ext uri="{0D108BD9-81ED-4DB2-BD59-A6C34878D82A}">
                    <a16:rowId xmlns:a16="http://schemas.microsoft.com/office/drawing/2014/main" val="2715505898"/>
                  </a:ext>
                </a:extLst>
              </a:tr>
              <a:tr h="186446">
                <a:tc>
                  <a:txBody>
                    <a:bodyPr/>
                    <a:lstStyle/>
                    <a:p>
                      <a:r>
                        <a:rPr kumimoji="1" lang="en-US" altLang="ja-JP" sz="1600" dirty="0"/>
                        <a:t>Packet delivery rate</a:t>
                      </a:r>
                      <a:endParaRPr kumimoji="1" lang="ja-JP" altLang="en-US" sz="1600" dirty="0"/>
                    </a:p>
                  </a:txBody>
                  <a:tcPr/>
                </a:tc>
                <a:tc>
                  <a:txBody>
                    <a:bodyPr/>
                    <a:lstStyle/>
                    <a:p>
                      <a:pPr algn="r"/>
                      <a:r>
                        <a:rPr kumimoji="1" lang="en-US" altLang="ja-JP" sz="1600" dirty="0"/>
                        <a:t>94.5 %</a:t>
                      </a:r>
                      <a:endParaRPr kumimoji="1" lang="ja-JP" altLang="en-US" sz="1600" dirty="0"/>
                    </a:p>
                  </a:txBody>
                  <a:tcPr/>
                </a:tc>
                <a:extLst>
                  <a:ext uri="{0D108BD9-81ED-4DB2-BD59-A6C34878D82A}">
                    <a16:rowId xmlns:a16="http://schemas.microsoft.com/office/drawing/2014/main" val="2082036514"/>
                  </a:ext>
                </a:extLst>
              </a:tr>
              <a:tr h="186446">
                <a:tc>
                  <a:txBody>
                    <a:bodyPr/>
                    <a:lstStyle/>
                    <a:p>
                      <a:r>
                        <a:rPr kumimoji="1" lang="en-US" altLang="ja-JP" sz="1600" dirty="0"/>
                        <a:t># of CCA attempts</a:t>
                      </a:r>
                      <a:endParaRPr kumimoji="1" lang="ja-JP" altLang="en-US" sz="1600" dirty="0"/>
                    </a:p>
                  </a:txBody>
                  <a:tcPr/>
                </a:tc>
                <a:tc>
                  <a:txBody>
                    <a:bodyPr/>
                    <a:lstStyle/>
                    <a:p>
                      <a:pPr algn="r"/>
                      <a:r>
                        <a:rPr kumimoji="1" lang="en-US" altLang="ja-JP" sz="1600" dirty="0"/>
                        <a:t>2678</a:t>
                      </a:r>
                      <a:endParaRPr kumimoji="1" lang="ja-JP" altLang="en-US" sz="1600" dirty="0"/>
                    </a:p>
                  </a:txBody>
                  <a:tcPr/>
                </a:tc>
                <a:extLst>
                  <a:ext uri="{0D108BD9-81ED-4DB2-BD59-A6C34878D82A}">
                    <a16:rowId xmlns:a16="http://schemas.microsoft.com/office/drawing/2014/main" val="3271667656"/>
                  </a:ext>
                </a:extLst>
              </a:tr>
              <a:tr h="186446">
                <a:tc>
                  <a:txBody>
                    <a:bodyPr/>
                    <a:lstStyle/>
                    <a:p>
                      <a:r>
                        <a:rPr kumimoji="1" lang="en-US" altLang="ja-JP" sz="1600" dirty="0"/>
                        <a:t># of retries</a:t>
                      </a:r>
                      <a:endParaRPr kumimoji="1" lang="ja-JP" altLang="en-US" sz="1600" dirty="0"/>
                    </a:p>
                  </a:txBody>
                  <a:tcPr/>
                </a:tc>
                <a:tc>
                  <a:txBody>
                    <a:bodyPr/>
                    <a:lstStyle/>
                    <a:p>
                      <a:pPr algn="r"/>
                      <a:r>
                        <a:rPr kumimoji="1" lang="en-US" altLang="ja-JP" sz="1600" dirty="0"/>
                        <a:t>1345</a:t>
                      </a:r>
                      <a:endParaRPr kumimoji="1" lang="ja-JP" altLang="en-US" sz="1600" dirty="0"/>
                    </a:p>
                  </a:txBody>
                  <a:tcPr/>
                </a:tc>
                <a:extLst>
                  <a:ext uri="{0D108BD9-81ED-4DB2-BD59-A6C34878D82A}">
                    <a16:rowId xmlns:a16="http://schemas.microsoft.com/office/drawing/2014/main" val="715709756"/>
                  </a:ext>
                </a:extLst>
              </a:tr>
              <a:tr h="186446">
                <a:tc>
                  <a:txBody>
                    <a:bodyPr/>
                    <a:lstStyle/>
                    <a:p>
                      <a:r>
                        <a:rPr kumimoji="1" lang="en-US" altLang="ja-JP" sz="1600" dirty="0"/>
                        <a:t>Average latency</a:t>
                      </a:r>
                      <a:endParaRPr kumimoji="1" lang="ja-JP" altLang="en-US" sz="1600" dirty="0"/>
                    </a:p>
                  </a:txBody>
                  <a:tcPr/>
                </a:tc>
                <a:tc>
                  <a:txBody>
                    <a:bodyPr/>
                    <a:lstStyle/>
                    <a:p>
                      <a:pPr algn="r"/>
                      <a:r>
                        <a:rPr kumimoji="1" lang="en-US" altLang="ja-JP" sz="1600" dirty="0"/>
                        <a:t>258.66 </a:t>
                      </a:r>
                      <a:r>
                        <a:rPr kumimoji="1" lang="en-US" altLang="ja-JP" sz="1600" dirty="0" err="1"/>
                        <a:t>ms</a:t>
                      </a:r>
                      <a:endParaRPr kumimoji="1" lang="ja-JP" altLang="en-US" sz="1600" dirty="0"/>
                    </a:p>
                  </a:txBody>
                  <a:tcPr/>
                </a:tc>
                <a:extLst>
                  <a:ext uri="{0D108BD9-81ED-4DB2-BD59-A6C34878D82A}">
                    <a16:rowId xmlns:a16="http://schemas.microsoft.com/office/drawing/2014/main" val="2351404922"/>
                  </a:ext>
                </a:extLst>
              </a:tr>
            </a:tbl>
          </a:graphicData>
        </a:graphic>
      </p:graphicFrame>
      <p:sp>
        <p:nvSpPr>
          <p:cNvPr id="3" name="テキスト ボックス 2">
            <a:extLst>
              <a:ext uri="{FF2B5EF4-FFF2-40B4-BE49-F238E27FC236}">
                <a16:creationId xmlns:a16="http://schemas.microsoft.com/office/drawing/2014/main" id="{53BCF3ED-B625-EFE6-64E9-7C7DD5116BBB}"/>
              </a:ext>
            </a:extLst>
          </p:cNvPr>
          <p:cNvSpPr txBox="1"/>
          <p:nvPr/>
        </p:nvSpPr>
        <p:spPr>
          <a:xfrm>
            <a:off x="4734788" y="2905903"/>
            <a:ext cx="3025188" cy="369332"/>
          </a:xfrm>
          <a:prstGeom prst="rect">
            <a:avLst/>
          </a:prstGeom>
          <a:noFill/>
        </p:spPr>
        <p:txBody>
          <a:bodyPr wrap="none" rtlCol="0">
            <a:spAutoFit/>
          </a:bodyPr>
          <a:lstStyle/>
          <a:p>
            <a:pPr algn="ctr"/>
            <a:r>
              <a:rPr kumimoji="1" lang="en-US" altLang="ja-JP" sz="1800">
                <a:solidFill>
                  <a:schemeClr val="tx1"/>
                </a:solidFill>
              </a:rPr>
              <a:t>Result of IEEE 802.15.4 SUN.</a:t>
            </a:r>
            <a:endParaRPr kumimoji="1" lang="ja-JP" altLang="en-US" sz="1800" dirty="0">
              <a:solidFill>
                <a:schemeClr val="tx1"/>
              </a:solidFill>
            </a:endParaRPr>
          </a:p>
        </p:txBody>
      </p:sp>
      <p:graphicFrame>
        <p:nvGraphicFramePr>
          <p:cNvPr id="7" name="表 6">
            <a:extLst>
              <a:ext uri="{FF2B5EF4-FFF2-40B4-BE49-F238E27FC236}">
                <a16:creationId xmlns:a16="http://schemas.microsoft.com/office/drawing/2014/main" id="{BAF1EF2D-7857-26E9-5BBA-10A10340318D}"/>
              </a:ext>
            </a:extLst>
          </p:cNvPr>
          <p:cNvGraphicFramePr>
            <a:graphicFrameLocks noGrp="1"/>
          </p:cNvGraphicFramePr>
          <p:nvPr>
            <p:extLst>
              <p:ext uri="{D42A27DB-BD31-4B8C-83A1-F6EECF244321}">
                <p14:modId xmlns:p14="http://schemas.microsoft.com/office/powerpoint/2010/main" val="2898375354"/>
              </p:ext>
            </p:extLst>
          </p:nvPr>
        </p:nvGraphicFramePr>
        <p:xfrm>
          <a:off x="4645881" y="5447496"/>
          <a:ext cx="3301265" cy="1005840"/>
        </p:xfrm>
        <a:graphic>
          <a:graphicData uri="http://schemas.openxmlformats.org/drawingml/2006/table">
            <a:tbl>
              <a:tblPr firstRow="1" bandRow="1">
                <a:tableStyleId>{5940675A-B579-460E-94D1-54222C63F5DA}</a:tableStyleId>
              </a:tblPr>
              <a:tblGrid>
                <a:gridCol w="1835900">
                  <a:extLst>
                    <a:ext uri="{9D8B030D-6E8A-4147-A177-3AD203B41FA5}">
                      <a16:colId xmlns:a16="http://schemas.microsoft.com/office/drawing/2014/main" val="886012469"/>
                    </a:ext>
                  </a:extLst>
                </a:gridCol>
                <a:gridCol w="1465365">
                  <a:extLst>
                    <a:ext uri="{9D8B030D-6E8A-4147-A177-3AD203B41FA5}">
                      <a16:colId xmlns:a16="http://schemas.microsoft.com/office/drawing/2014/main" val="2097267840"/>
                    </a:ext>
                  </a:extLst>
                </a:gridCol>
              </a:tblGrid>
              <a:tr h="186446">
                <a:tc>
                  <a:txBody>
                    <a:bodyPr/>
                    <a:lstStyle/>
                    <a:p>
                      <a:r>
                        <a:rPr kumimoji="1" lang="en-US" altLang="ja-JP" sz="1600" dirty="0"/>
                        <a:t># of packets</a:t>
                      </a:r>
                      <a:endParaRPr kumimoji="1" lang="ja-JP" altLang="en-US" sz="1600" dirty="0"/>
                    </a:p>
                  </a:txBody>
                  <a:tcPr/>
                </a:tc>
                <a:tc>
                  <a:txBody>
                    <a:bodyPr/>
                    <a:lstStyle/>
                    <a:p>
                      <a:pPr algn="r"/>
                      <a:r>
                        <a:rPr kumimoji="1" lang="en-US" altLang="ja-JP" sz="1600" dirty="0"/>
                        <a:t>1250</a:t>
                      </a:r>
                      <a:endParaRPr kumimoji="1" lang="ja-JP" altLang="en-US" sz="1600" dirty="0"/>
                    </a:p>
                  </a:txBody>
                  <a:tcPr/>
                </a:tc>
                <a:extLst>
                  <a:ext uri="{0D108BD9-81ED-4DB2-BD59-A6C34878D82A}">
                    <a16:rowId xmlns:a16="http://schemas.microsoft.com/office/drawing/2014/main" val="2715505898"/>
                  </a:ext>
                </a:extLst>
              </a:tr>
              <a:tr h="186446">
                <a:tc>
                  <a:txBody>
                    <a:bodyPr/>
                    <a:lstStyle/>
                    <a:p>
                      <a:r>
                        <a:rPr kumimoji="1" lang="en-US" altLang="ja-JP" sz="1600" dirty="0"/>
                        <a:t>Packet delivery rate</a:t>
                      </a:r>
                      <a:endParaRPr kumimoji="1" lang="ja-JP" altLang="en-US" sz="1600" dirty="0"/>
                    </a:p>
                  </a:txBody>
                  <a:tcPr/>
                </a:tc>
                <a:tc>
                  <a:txBody>
                    <a:bodyPr/>
                    <a:lstStyle/>
                    <a:p>
                      <a:pPr algn="r"/>
                      <a:r>
                        <a:rPr kumimoji="1" lang="en-US" altLang="ja-JP" sz="1600" dirty="0"/>
                        <a:t>96.0 %</a:t>
                      </a:r>
                      <a:endParaRPr kumimoji="1" lang="ja-JP" altLang="en-US" sz="1600" dirty="0"/>
                    </a:p>
                  </a:txBody>
                  <a:tcPr/>
                </a:tc>
                <a:extLst>
                  <a:ext uri="{0D108BD9-81ED-4DB2-BD59-A6C34878D82A}">
                    <a16:rowId xmlns:a16="http://schemas.microsoft.com/office/drawing/2014/main" val="2082036514"/>
                  </a:ext>
                </a:extLst>
              </a:tr>
              <a:tr h="186446">
                <a:tc>
                  <a:txBody>
                    <a:bodyPr/>
                    <a:lstStyle/>
                    <a:p>
                      <a:r>
                        <a:rPr kumimoji="1" lang="en-US" altLang="ja-JP" sz="1600" dirty="0"/>
                        <a:t>Average latency</a:t>
                      </a:r>
                      <a:endParaRPr kumimoji="1" lang="ja-JP" altLang="en-US" sz="1600" dirty="0"/>
                    </a:p>
                  </a:txBody>
                  <a:tcPr/>
                </a:tc>
                <a:tc>
                  <a:txBody>
                    <a:bodyPr/>
                    <a:lstStyle/>
                    <a:p>
                      <a:pPr algn="r"/>
                      <a:r>
                        <a:rPr kumimoji="1" lang="en-US" altLang="ja-JP" sz="1600" dirty="0"/>
                        <a:t>930.43 </a:t>
                      </a:r>
                      <a:r>
                        <a:rPr kumimoji="1" lang="en-US" altLang="ja-JP" sz="1600" dirty="0" err="1"/>
                        <a:t>ms</a:t>
                      </a:r>
                      <a:endParaRPr kumimoji="1" lang="ja-JP" altLang="en-US" sz="1600" dirty="0"/>
                    </a:p>
                  </a:txBody>
                  <a:tcPr/>
                </a:tc>
                <a:extLst>
                  <a:ext uri="{0D108BD9-81ED-4DB2-BD59-A6C34878D82A}">
                    <a16:rowId xmlns:a16="http://schemas.microsoft.com/office/drawing/2014/main" val="3271667656"/>
                  </a:ext>
                </a:extLst>
              </a:tr>
            </a:tbl>
          </a:graphicData>
        </a:graphic>
      </p:graphicFrame>
      <p:sp>
        <p:nvSpPr>
          <p:cNvPr id="8" name="テキスト ボックス 7">
            <a:extLst>
              <a:ext uri="{FF2B5EF4-FFF2-40B4-BE49-F238E27FC236}">
                <a16:creationId xmlns:a16="http://schemas.microsoft.com/office/drawing/2014/main" id="{4B8593ED-34FF-F0F7-28F3-DDB63D1D1331}"/>
              </a:ext>
            </a:extLst>
          </p:cNvPr>
          <p:cNvSpPr txBox="1"/>
          <p:nvPr/>
        </p:nvSpPr>
        <p:spPr>
          <a:xfrm>
            <a:off x="4851296" y="5088631"/>
            <a:ext cx="2792176" cy="369332"/>
          </a:xfrm>
          <a:prstGeom prst="rect">
            <a:avLst/>
          </a:prstGeom>
          <a:noFill/>
        </p:spPr>
        <p:txBody>
          <a:bodyPr wrap="none" rtlCol="0">
            <a:spAutoFit/>
          </a:bodyPr>
          <a:lstStyle/>
          <a:p>
            <a:pPr algn="ctr"/>
            <a:r>
              <a:rPr kumimoji="1" lang="en-US" altLang="ja-JP" sz="1800">
                <a:solidFill>
                  <a:schemeClr val="tx1"/>
                </a:solidFill>
              </a:rPr>
              <a:t>Result of IEEE 802.11 S1G.</a:t>
            </a:r>
            <a:endParaRPr kumimoji="1" lang="ja-JP" altLang="en-US" sz="1800" dirty="0">
              <a:solidFill>
                <a:schemeClr val="tx1"/>
              </a:solidFill>
            </a:endParaRPr>
          </a:p>
        </p:txBody>
      </p:sp>
      <p:sp>
        <p:nvSpPr>
          <p:cNvPr id="9" name="テキスト ボックス 8">
            <a:extLst>
              <a:ext uri="{FF2B5EF4-FFF2-40B4-BE49-F238E27FC236}">
                <a16:creationId xmlns:a16="http://schemas.microsoft.com/office/drawing/2014/main" id="{1F849F51-E8D3-E06F-3022-EC607FF3E6C4}"/>
              </a:ext>
            </a:extLst>
          </p:cNvPr>
          <p:cNvSpPr txBox="1"/>
          <p:nvPr/>
        </p:nvSpPr>
        <p:spPr>
          <a:xfrm>
            <a:off x="1055300" y="5882494"/>
            <a:ext cx="2698175" cy="369332"/>
          </a:xfrm>
          <a:prstGeom prst="rect">
            <a:avLst/>
          </a:prstGeom>
          <a:noFill/>
        </p:spPr>
        <p:txBody>
          <a:bodyPr wrap="none" rtlCol="0">
            <a:spAutoFit/>
          </a:bodyPr>
          <a:lstStyle/>
          <a:p>
            <a:pPr algn="ctr"/>
            <a:r>
              <a:rPr kumimoji="1" lang="en-US" altLang="ja-JP" sz="1800" dirty="0">
                <a:solidFill>
                  <a:schemeClr val="tx1"/>
                </a:solidFill>
              </a:rPr>
              <a:t>Snapshot of channel usage.</a:t>
            </a:r>
            <a:endParaRPr kumimoji="1" lang="ja-JP" altLang="en-US" sz="1800" dirty="0">
              <a:solidFill>
                <a:schemeClr val="tx1"/>
              </a:solidFill>
            </a:endParaRPr>
          </a:p>
        </p:txBody>
      </p:sp>
      <p:sp>
        <p:nvSpPr>
          <p:cNvPr id="10" name="テキスト ボックス 9">
            <a:extLst>
              <a:ext uri="{FF2B5EF4-FFF2-40B4-BE49-F238E27FC236}">
                <a16:creationId xmlns:a16="http://schemas.microsoft.com/office/drawing/2014/main" id="{7F94D760-4700-F6E3-8251-01173AD10149}"/>
              </a:ext>
            </a:extLst>
          </p:cNvPr>
          <p:cNvSpPr txBox="1"/>
          <p:nvPr/>
        </p:nvSpPr>
        <p:spPr>
          <a:xfrm>
            <a:off x="8677498" y="6034621"/>
            <a:ext cx="2725875" cy="369332"/>
          </a:xfrm>
          <a:prstGeom prst="rect">
            <a:avLst/>
          </a:prstGeom>
          <a:noFill/>
        </p:spPr>
        <p:txBody>
          <a:bodyPr wrap="none" rtlCol="0">
            <a:spAutoFit/>
          </a:bodyPr>
          <a:lstStyle/>
          <a:p>
            <a:pPr algn="ctr"/>
            <a:r>
              <a:rPr kumimoji="1" lang="en-US" altLang="ja-JP" sz="1800" dirty="0">
                <a:solidFill>
                  <a:schemeClr val="tx1"/>
                </a:solidFill>
              </a:rPr>
              <a:t>Plot of 802.11 S1G latency.</a:t>
            </a:r>
            <a:endParaRPr kumimoji="1" lang="ja-JP" altLang="en-US" sz="1800" dirty="0">
              <a:solidFill>
                <a:schemeClr val="tx1"/>
              </a:solidFill>
            </a:endParaRPr>
          </a:p>
        </p:txBody>
      </p:sp>
      <p:pic>
        <p:nvPicPr>
          <p:cNvPr id="14" name="図 13" descr="グラフ&#10;&#10;AI 生成コンテンツは誤りを含む可能性があります。">
            <a:extLst>
              <a:ext uri="{FF2B5EF4-FFF2-40B4-BE49-F238E27FC236}">
                <a16:creationId xmlns:a16="http://schemas.microsoft.com/office/drawing/2014/main" id="{053C2AC9-CA58-B918-476F-AEAC9E7417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9497" y="3126294"/>
            <a:ext cx="3657143" cy="2742857"/>
          </a:xfrm>
          <a:prstGeom prst="rect">
            <a:avLst/>
          </a:prstGeom>
        </p:spPr>
      </p:pic>
      <p:pic>
        <p:nvPicPr>
          <p:cNvPr id="11" name="図 10" descr="コンピューターのスクリーンショット&#10;&#10;AI 生成コンテンツは誤りを含む可能性があります。">
            <a:extLst>
              <a:ext uri="{FF2B5EF4-FFF2-40B4-BE49-F238E27FC236}">
                <a16:creationId xmlns:a16="http://schemas.microsoft.com/office/drawing/2014/main" id="{30EF13F8-B4D0-CD81-3860-BDB45408D205}"/>
              </a:ext>
            </a:extLst>
          </p:cNvPr>
          <p:cNvPicPr>
            <a:picLocks noChangeAspect="1"/>
          </p:cNvPicPr>
          <p:nvPr/>
        </p:nvPicPr>
        <p:blipFill>
          <a:blip r:embed="rId4" cstate="print">
            <a:extLst>
              <a:ext uri="{28A0092B-C50C-407E-A947-70E740481C1C}">
                <a14:useLocalDpi xmlns:a14="http://schemas.microsoft.com/office/drawing/2010/main" val="0"/>
              </a:ext>
            </a:extLst>
          </a:blip>
          <a:srcRect l="13972" t="4603" r="13382" b="6047"/>
          <a:stretch>
            <a:fillRect/>
          </a:stretch>
        </p:blipFill>
        <p:spPr>
          <a:xfrm>
            <a:off x="318561" y="3121149"/>
            <a:ext cx="4193263" cy="2772129"/>
          </a:xfrm>
          <a:prstGeom prst="rect">
            <a:avLst/>
          </a:prstGeom>
        </p:spPr>
      </p:pic>
      <p:sp>
        <p:nvSpPr>
          <p:cNvPr id="6" name="テキスト ボックス 5">
            <a:extLst>
              <a:ext uri="{FF2B5EF4-FFF2-40B4-BE49-F238E27FC236}">
                <a16:creationId xmlns:a16="http://schemas.microsoft.com/office/drawing/2014/main" id="{AE039BFA-6EB6-77E0-878E-A305F5E36C61}"/>
              </a:ext>
            </a:extLst>
          </p:cNvPr>
          <p:cNvSpPr txBox="1"/>
          <p:nvPr/>
        </p:nvSpPr>
        <p:spPr>
          <a:xfrm>
            <a:off x="623392" y="3170054"/>
            <a:ext cx="774571" cy="369332"/>
          </a:xfrm>
          <a:prstGeom prst="rect">
            <a:avLst/>
          </a:prstGeom>
          <a:noFill/>
        </p:spPr>
        <p:txBody>
          <a:bodyPr wrap="none" rtlCol="0">
            <a:spAutoFit/>
          </a:bodyPr>
          <a:lstStyle/>
          <a:p>
            <a:r>
              <a:rPr kumimoji="1" lang="en-US" altLang="ja-JP" sz="1800" dirty="0">
                <a:solidFill>
                  <a:schemeClr val="tx1"/>
                </a:solidFill>
              </a:rPr>
              <a:t>Power</a:t>
            </a:r>
            <a:endParaRPr kumimoji="1" lang="ja-JP" altLang="en-US" sz="1800" dirty="0">
              <a:solidFill>
                <a:schemeClr val="tx1"/>
              </a:solidFill>
            </a:endParaRPr>
          </a:p>
        </p:txBody>
      </p:sp>
      <p:sp>
        <p:nvSpPr>
          <p:cNvPr id="12" name="テキスト ボックス 11">
            <a:extLst>
              <a:ext uri="{FF2B5EF4-FFF2-40B4-BE49-F238E27FC236}">
                <a16:creationId xmlns:a16="http://schemas.microsoft.com/office/drawing/2014/main" id="{6711A12E-5BBB-3F78-5B6D-032AC2279FCC}"/>
              </a:ext>
            </a:extLst>
          </p:cNvPr>
          <p:cNvSpPr txBox="1"/>
          <p:nvPr/>
        </p:nvSpPr>
        <p:spPr>
          <a:xfrm>
            <a:off x="623392" y="4472850"/>
            <a:ext cx="1364476" cy="369332"/>
          </a:xfrm>
          <a:prstGeom prst="rect">
            <a:avLst/>
          </a:prstGeom>
          <a:noFill/>
        </p:spPr>
        <p:txBody>
          <a:bodyPr wrap="none" rtlCol="0">
            <a:spAutoFit/>
          </a:bodyPr>
          <a:lstStyle/>
          <a:p>
            <a:r>
              <a:rPr kumimoji="1" lang="en-US" altLang="ja-JP" sz="1800" dirty="0"/>
              <a:t>Spectrogram</a:t>
            </a:r>
            <a:endParaRPr kumimoji="1" lang="ja-JP" altLang="en-US" sz="1800" dirty="0"/>
          </a:p>
        </p:txBody>
      </p:sp>
      <p:sp>
        <p:nvSpPr>
          <p:cNvPr id="13" name="スライド番号プレースホルダー 12">
            <a:extLst>
              <a:ext uri="{FF2B5EF4-FFF2-40B4-BE49-F238E27FC236}">
                <a16:creationId xmlns:a16="http://schemas.microsoft.com/office/drawing/2014/main" id="{28FDB37C-CCBE-236F-741B-8E2C7E6B778C}"/>
              </a:ext>
            </a:extLst>
          </p:cNvPr>
          <p:cNvSpPr>
            <a:spLocks noGrp="1"/>
          </p:cNvSpPr>
          <p:nvPr>
            <p:ph type="sldNum" idx="12"/>
          </p:nvPr>
        </p:nvSpPr>
        <p:spPr/>
        <p:txBody>
          <a:bodyPr/>
          <a:lstStyle/>
          <a:p>
            <a:r>
              <a:rPr lang="en-GB"/>
              <a:t>Slide </a:t>
            </a:r>
            <a:fld id="{440F5867-744E-4AA6-B0ED-4C44D2DFBB7B}" type="slidenum">
              <a:rPr lang="en-GB" smtClean="0"/>
              <a:pPr/>
              <a:t>18</a:t>
            </a:fld>
            <a:endParaRPr lang="en-GB" dirty="0"/>
          </a:p>
        </p:txBody>
      </p:sp>
    </p:spTree>
    <p:extLst>
      <p:ext uri="{BB962C8B-B14F-4D97-AF65-F5344CB8AC3E}">
        <p14:creationId xmlns:p14="http://schemas.microsoft.com/office/powerpoint/2010/main" val="12954308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C6593-6DF0-C4E1-9B0C-F0AA39A52751}"/>
            </a:ext>
          </a:extLst>
        </p:cNvPr>
        <p:cNvGrpSpPr/>
        <p:nvPr/>
      </p:nvGrpSpPr>
      <p:grpSpPr>
        <a:xfrm>
          <a:off x="0" y="0"/>
          <a:ext cx="0" cy="0"/>
          <a:chOff x="0" y="0"/>
          <a:chExt cx="0" cy="0"/>
        </a:xfrm>
      </p:grpSpPr>
      <p:sp>
        <p:nvSpPr>
          <p:cNvPr id="4097" name="Rectangle 1">
            <a:extLst>
              <a:ext uri="{FF2B5EF4-FFF2-40B4-BE49-F238E27FC236}">
                <a16:creationId xmlns:a16="http://schemas.microsoft.com/office/drawing/2014/main" id="{97F34A24-9725-19E4-11C1-DFED2187E125}"/>
              </a:ext>
            </a:extLst>
          </p:cNvPr>
          <p:cNvSpPr>
            <a:spLocks noGrp="1" noChangeArrowheads="1"/>
          </p:cNvSpPr>
          <p:nvPr>
            <p:ph type="title"/>
          </p:nvPr>
        </p:nvSpPr>
        <p:spPr>
          <a:xfrm>
            <a:off x="479376" y="836712"/>
            <a:ext cx="11161240" cy="571209"/>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Experimental result</a:t>
            </a:r>
            <a:br>
              <a:rPr lang="en-GB" dirty="0"/>
            </a:br>
            <a:r>
              <a:rPr lang="en-GB" sz="1800" dirty="0"/>
              <a:t>15.4 SUN : Legacy CSMA, 2-FSK, 924.1 MHz, 7.5 kb/s offered load, 100-byte packet</a:t>
            </a:r>
            <a:br>
              <a:rPr lang="en-GB" sz="1800" dirty="0"/>
            </a:br>
            <a:r>
              <a:rPr lang="en-GB" sz="1800" dirty="0"/>
              <a:t>11 S1G : </a:t>
            </a:r>
            <a:r>
              <a:rPr lang="en-GB" sz="1800" dirty="0">
                <a:solidFill>
                  <a:srgbClr val="FF0000"/>
                </a:solidFill>
              </a:rPr>
              <a:t>180 s duty window</a:t>
            </a:r>
            <a:r>
              <a:rPr lang="en-GB" sz="1800" dirty="0"/>
              <a:t>,</a:t>
            </a:r>
            <a:r>
              <a:rPr lang="en-GB" altLang="ja-JP" sz="1800" dirty="0"/>
              <a:t> 1 MHz channel width, 10 kb/s offered load, 100-byte packet  /  </a:t>
            </a:r>
            <a:r>
              <a:rPr lang="en-GB" sz="1800" dirty="0"/>
              <a:t>Attenuator : 20 dB</a:t>
            </a:r>
          </a:p>
        </p:txBody>
      </p:sp>
      <p:sp>
        <p:nvSpPr>
          <p:cNvPr id="4098" name="Rectangle 2">
            <a:extLst>
              <a:ext uri="{FF2B5EF4-FFF2-40B4-BE49-F238E27FC236}">
                <a16:creationId xmlns:a16="http://schemas.microsoft.com/office/drawing/2014/main" id="{767F9437-CB4C-2618-D566-69E8198CD2A6}"/>
              </a:ext>
            </a:extLst>
          </p:cNvPr>
          <p:cNvSpPr>
            <a:spLocks noGrp="1" noChangeArrowheads="1"/>
          </p:cNvSpPr>
          <p:nvPr>
            <p:ph idx="1"/>
          </p:nvPr>
        </p:nvSpPr>
        <p:spPr>
          <a:xfrm>
            <a:off x="914401" y="1748741"/>
            <a:ext cx="10361084" cy="1032187"/>
          </a:xfrm>
          <a:ln/>
        </p:spPr>
        <p:txBody>
          <a:bodyPr/>
          <a:lstStyle/>
          <a:p>
            <a:pP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sz="2200" dirty="0"/>
              <a:t>Within the duty window, IEEE 802.11 S1G transmits its frames with a small interval. When the transmission of IEEE 802.15.4 SUN is</a:t>
            </a:r>
            <a:r>
              <a:rPr lang="ja-JP" altLang="en-US" sz="2200" dirty="0"/>
              <a:t> </a:t>
            </a:r>
            <a:r>
              <a:rPr lang="en-US" altLang="ja-JP" sz="2200" dirty="0"/>
              <a:t>sparse, it seems to reduce collisions because transmission patterns become different between two systems.</a:t>
            </a:r>
            <a:r>
              <a:rPr lang="en-US" altLang="ja-JP" sz="2000" dirty="0"/>
              <a:t> </a:t>
            </a:r>
          </a:p>
        </p:txBody>
      </p:sp>
      <p:sp>
        <p:nvSpPr>
          <p:cNvPr id="5" name="Footer Placeholder 4">
            <a:extLst>
              <a:ext uri="{FF2B5EF4-FFF2-40B4-BE49-F238E27FC236}">
                <a16:creationId xmlns:a16="http://schemas.microsoft.com/office/drawing/2014/main" id="{56E119BA-5524-2710-B25B-A4F08349E916}"/>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E635B0EF-6389-60A2-2252-FF568ED1EC51}"/>
              </a:ext>
            </a:extLst>
          </p:cNvPr>
          <p:cNvSpPr>
            <a:spLocks noGrp="1"/>
          </p:cNvSpPr>
          <p:nvPr>
            <p:ph type="dt" idx="15"/>
          </p:nvPr>
        </p:nvSpPr>
        <p:spPr/>
        <p:txBody>
          <a:bodyPr/>
          <a:lstStyle/>
          <a:p>
            <a:r>
              <a:rPr lang="en-US" altLang="ja-JP"/>
              <a:t>July 2025</a:t>
            </a:r>
            <a:endParaRPr lang="en-GB" dirty="0"/>
          </a:p>
        </p:txBody>
      </p:sp>
      <p:graphicFrame>
        <p:nvGraphicFramePr>
          <p:cNvPr id="2" name="表 1">
            <a:extLst>
              <a:ext uri="{FF2B5EF4-FFF2-40B4-BE49-F238E27FC236}">
                <a16:creationId xmlns:a16="http://schemas.microsoft.com/office/drawing/2014/main" id="{05C5E7DA-1C34-53C9-8980-CD78564A8789}"/>
              </a:ext>
            </a:extLst>
          </p:cNvPr>
          <p:cNvGraphicFramePr>
            <a:graphicFrameLocks noGrp="1"/>
          </p:cNvGraphicFramePr>
          <p:nvPr>
            <p:extLst>
              <p:ext uri="{D42A27DB-BD31-4B8C-83A1-F6EECF244321}">
                <p14:modId xmlns:p14="http://schemas.microsoft.com/office/powerpoint/2010/main" val="1889383434"/>
              </p:ext>
            </p:extLst>
          </p:nvPr>
        </p:nvGraphicFramePr>
        <p:xfrm>
          <a:off x="4665405" y="3277092"/>
          <a:ext cx="3281741" cy="1676400"/>
        </p:xfrm>
        <a:graphic>
          <a:graphicData uri="http://schemas.openxmlformats.org/drawingml/2006/table">
            <a:tbl>
              <a:tblPr firstRow="1" bandRow="1">
                <a:tableStyleId>{5940675A-B579-460E-94D1-54222C63F5DA}</a:tableStyleId>
              </a:tblPr>
              <a:tblGrid>
                <a:gridCol w="1835900">
                  <a:extLst>
                    <a:ext uri="{9D8B030D-6E8A-4147-A177-3AD203B41FA5}">
                      <a16:colId xmlns:a16="http://schemas.microsoft.com/office/drawing/2014/main" val="886012469"/>
                    </a:ext>
                  </a:extLst>
                </a:gridCol>
                <a:gridCol w="1445841">
                  <a:extLst>
                    <a:ext uri="{9D8B030D-6E8A-4147-A177-3AD203B41FA5}">
                      <a16:colId xmlns:a16="http://schemas.microsoft.com/office/drawing/2014/main" val="2097267840"/>
                    </a:ext>
                  </a:extLst>
                </a:gridCol>
              </a:tblGrid>
              <a:tr h="186446">
                <a:tc>
                  <a:txBody>
                    <a:bodyPr/>
                    <a:lstStyle/>
                    <a:p>
                      <a:r>
                        <a:rPr kumimoji="1" lang="en-US" altLang="ja-JP" sz="1600" dirty="0"/>
                        <a:t># of packets</a:t>
                      </a:r>
                      <a:endParaRPr kumimoji="1" lang="ja-JP" altLang="en-US" sz="1600" dirty="0"/>
                    </a:p>
                  </a:txBody>
                  <a:tcPr/>
                </a:tc>
                <a:tc>
                  <a:txBody>
                    <a:bodyPr/>
                    <a:lstStyle/>
                    <a:p>
                      <a:pPr algn="r"/>
                      <a:r>
                        <a:rPr kumimoji="1" lang="en-US" altLang="ja-JP" sz="1600" dirty="0"/>
                        <a:t>1300</a:t>
                      </a:r>
                      <a:endParaRPr kumimoji="1" lang="ja-JP" altLang="en-US" sz="1600" dirty="0"/>
                    </a:p>
                  </a:txBody>
                  <a:tcPr/>
                </a:tc>
                <a:extLst>
                  <a:ext uri="{0D108BD9-81ED-4DB2-BD59-A6C34878D82A}">
                    <a16:rowId xmlns:a16="http://schemas.microsoft.com/office/drawing/2014/main" val="2715505898"/>
                  </a:ext>
                </a:extLst>
              </a:tr>
              <a:tr h="186446">
                <a:tc>
                  <a:txBody>
                    <a:bodyPr/>
                    <a:lstStyle/>
                    <a:p>
                      <a:r>
                        <a:rPr kumimoji="1" lang="en-US" altLang="ja-JP" sz="1600" dirty="0"/>
                        <a:t>Packet delivery rate</a:t>
                      </a:r>
                      <a:endParaRPr kumimoji="1" lang="ja-JP" altLang="en-US" sz="1600" dirty="0"/>
                    </a:p>
                  </a:txBody>
                  <a:tcPr/>
                </a:tc>
                <a:tc>
                  <a:txBody>
                    <a:bodyPr/>
                    <a:lstStyle/>
                    <a:p>
                      <a:pPr algn="r"/>
                      <a:r>
                        <a:rPr kumimoji="1" lang="en-US" altLang="ja-JP" sz="1600" dirty="0"/>
                        <a:t>99.9 %</a:t>
                      </a:r>
                      <a:endParaRPr kumimoji="1" lang="ja-JP" altLang="en-US" sz="1600" dirty="0"/>
                    </a:p>
                  </a:txBody>
                  <a:tcPr/>
                </a:tc>
                <a:extLst>
                  <a:ext uri="{0D108BD9-81ED-4DB2-BD59-A6C34878D82A}">
                    <a16:rowId xmlns:a16="http://schemas.microsoft.com/office/drawing/2014/main" val="2082036514"/>
                  </a:ext>
                </a:extLst>
              </a:tr>
              <a:tr h="186446">
                <a:tc>
                  <a:txBody>
                    <a:bodyPr/>
                    <a:lstStyle/>
                    <a:p>
                      <a:r>
                        <a:rPr kumimoji="1" lang="en-US" altLang="ja-JP" sz="1600" dirty="0"/>
                        <a:t># of CCA attempts</a:t>
                      </a:r>
                      <a:endParaRPr kumimoji="1" lang="ja-JP" altLang="en-US" sz="1600" dirty="0"/>
                    </a:p>
                  </a:txBody>
                  <a:tcPr/>
                </a:tc>
                <a:tc>
                  <a:txBody>
                    <a:bodyPr/>
                    <a:lstStyle/>
                    <a:p>
                      <a:pPr algn="r"/>
                      <a:r>
                        <a:rPr kumimoji="1" lang="en-US" altLang="ja-JP" sz="1600" dirty="0"/>
                        <a:t>360</a:t>
                      </a:r>
                      <a:endParaRPr kumimoji="1" lang="ja-JP" altLang="en-US" sz="1600" dirty="0"/>
                    </a:p>
                  </a:txBody>
                  <a:tcPr/>
                </a:tc>
                <a:extLst>
                  <a:ext uri="{0D108BD9-81ED-4DB2-BD59-A6C34878D82A}">
                    <a16:rowId xmlns:a16="http://schemas.microsoft.com/office/drawing/2014/main" val="3271667656"/>
                  </a:ext>
                </a:extLst>
              </a:tr>
              <a:tr h="186446">
                <a:tc>
                  <a:txBody>
                    <a:bodyPr/>
                    <a:lstStyle/>
                    <a:p>
                      <a:r>
                        <a:rPr kumimoji="1" lang="en-US" altLang="ja-JP" sz="1600" dirty="0"/>
                        <a:t># of retries</a:t>
                      </a:r>
                      <a:endParaRPr kumimoji="1" lang="ja-JP" altLang="en-US" sz="1600" dirty="0"/>
                    </a:p>
                  </a:txBody>
                  <a:tcPr/>
                </a:tc>
                <a:tc>
                  <a:txBody>
                    <a:bodyPr/>
                    <a:lstStyle/>
                    <a:p>
                      <a:pPr algn="r"/>
                      <a:r>
                        <a:rPr kumimoji="1" lang="en-US" altLang="ja-JP" sz="1600" dirty="0"/>
                        <a:t>172</a:t>
                      </a:r>
                      <a:endParaRPr kumimoji="1" lang="ja-JP" altLang="en-US" sz="1600" dirty="0"/>
                    </a:p>
                  </a:txBody>
                  <a:tcPr/>
                </a:tc>
                <a:extLst>
                  <a:ext uri="{0D108BD9-81ED-4DB2-BD59-A6C34878D82A}">
                    <a16:rowId xmlns:a16="http://schemas.microsoft.com/office/drawing/2014/main" val="715709756"/>
                  </a:ext>
                </a:extLst>
              </a:tr>
              <a:tr h="186446">
                <a:tc>
                  <a:txBody>
                    <a:bodyPr/>
                    <a:lstStyle/>
                    <a:p>
                      <a:r>
                        <a:rPr kumimoji="1" lang="en-US" altLang="ja-JP" sz="1600" dirty="0"/>
                        <a:t>Average latency</a:t>
                      </a:r>
                      <a:endParaRPr kumimoji="1" lang="ja-JP" altLang="en-US" sz="1600" dirty="0"/>
                    </a:p>
                  </a:txBody>
                  <a:tcPr/>
                </a:tc>
                <a:tc>
                  <a:txBody>
                    <a:bodyPr/>
                    <a:lstStyle/>
                    <a:p>
                      <a:pPr algn="r"/>
                      <a:r>
                        <a:rPr kumimoji="1" lang="en-US" altLang="ja-JP" sz="1600" dirty="0"/>
                        <a:t>103.60 </a:t>
                      </a:r>
                      <a:r>
                        <a:rPr kumimoji="1" lang="en-US" altLang="ja-JP" sz="1600" dirty="0" err="1"/>
                        <a:t>ms</a:t>
                      </a:r>
                      <a:endParaRPr kumimoji="1" lang="ja-JP" altLang="en-US" sz="1600" dirty="0"/>
                    </a:p>
                  </a:txBody>
                  <a:tcPr/>
                </a:tc>
                <a:extLst>
                  <a:ext uri="{0D108BD9-81ED-4DB2-BD59-A6C34878D82A}">
                    <a16:rowId xmlns:a16="http://schemas.microsoft.com/office/drawing/2014/main" val="2351404922"/>
                  </a:ext>
                </a:extLst>
              </a:tr>
            </a:tbl>
          </a:graphicData>
        </a:graphic>
      </p:graphicFrame>
      <p:sp>
        <p:nvSpPr>
          <p:cNvPr id="3" name="テキスト ボックス 2">
            <a:extLst>
              <a:ext uri="{FF2B5EF4-FFF2-40B4-BE49-F238E27FC236}">
                <a16:creationId xmlns:a16="http://schemas.microsoft.com/office/drawing/2014/main" id="{34275A63-F642-AB06-C47B-B8D05A6EEEFE}"/>
              </a:ext>
            </a:extLst>
          </p:cNvPr>
          <p:cNvSpPr txBox="1"/>
          <p:nvPr/>
        </p:nvSpPr>
        <p:spPr>
          <a:xfrm>
            <a:off x="4734788" y="2905903"/>
            <a:ext cx="3025188" cy="369332"/>
          </a:xfrm>
          <a:prstGeom prst="rect">
            <a:avLst/>
          </a:prstGeom>
          <a:noFill/>
        </p:spPr>
        <p:txBody>
          <a:bodyPr wrap="none" rtlCol="0">
            <a:spAutoFit/>
          </a:bodyPr>
          <a:lstStyle/>
          <a:p>
            <a:pPr algn="ctr"/>
            <a:r>
              <a:rPr kumimoji="1" lang="en-US" altLang="ja-JP" sz="1800" dirty="0">
                <a:solidFill>
                  <a:schemeClr val="tx1"/>
                </a:solidFill>
              </a:rPr>
              <a:t>Result of IEEE 802.15.4 SUN.</a:t>
            </a:r>
            <a:endParaRPr kumimoji="1" lang="ja-JP" altLang="en-US" sz="1800" dirty="0">
              <a:solidFill>
                <a:schemeClr val="tx1"/>
              </a:solidFill>
            </a:endParaRPr>
          </a:p>
        </p:txBody>
      </p:sp>
      <p:graphicFrame>
        <p:nvGraphicFramePr>
          <p:cNvPr id="7" name="表 6">
            <a:extLst>
              <a:ext uri="{FF2B5EF4-FFF2-40B4-BE49-F238E27FC236}">
                <a16:creationId xmlns:a16="http://schemas.microsoft.com/office/drawing/2014/main" id="{ADF1AAB9-C182-0051-52F4-F853A9C985BB}"/>
              </a:ext>
            </a:extLst>
          </p:cNvPr>
          <p:cNvGraphicFramePr>
            <a:graphicFrameLocks noGrp="1"/>
          </p:cNvGraphicFramePr>
          <p:nvPr>
            <p:extLst>
              <p:ext uri="{D42A27DB-BD31-4B8C-83A1-F6EECF244321}">
                <p14:modId xmlns:p14="http://schemas.microsoft.com/office/powerpoint/2010/main" val="805704722"/>
              </p:ext>
            </p:extLst>
          </p:nvPr>
        </p:nvGraphicFramePr>
        <p:xfrm>
          <a:off x="4645881" y="5447496"/>
          <a:ext cx="3301265" cy="1005840"/>
        </p:xfrm>
        <a:graphic>
          <a:graphicData uri="http://schemas.openxmlformats.org/drawingml/2006/table">
            <a:tbl>
              <a:tblPr firstRow="1" bandRow="1">
                <a:tableStyleId>{5940675A-B579-460E-94D1-54222C63F5DA}</a:tableStyleId>
              </a:tblPr>
              <a:tblGrid>
                <a:gridCol w="1835900">
                  <a:extLst>
                    <a:ext uri="{9D8B030D-6E8A-4147-A177-3AD203B41FA5}">
                      <a16:colId xmlns:a16="http://schemas.microsoft.com/office/drawing/2014/main" val="886012469"/>
                    </a:ext>
                  </a:extLst>
                </a:gridCol>
                <a:gridCol w="1465365">
                  <a:extLst>
                    <a:ext uri="{9D8B030D-6E8A-4147-A177-3AD203B41FA5}">
                      <a16:colId xmlns:a16="http://schemas.microsoft.com/office/drawing/2014/main" val="2097267840"/>
                    </a:ext>
                  </a:extLst>
                </a:gridCol>
              </a:tblGrid>
              <a:tr h="186446">
                <a:tc>
                  <a:txBody>
                    <a:bodyPr/>
                    <a:lstStyle/>
                    <a:p>
                      <a:r>
                        <a:rPr kumimoji="1" lang="en-US" altLang="ja-JP" sz="1600" dirty="0"/>
                        <a:t># of packets</a:t>
                      </a:r>
                      <a:endParaRPr kumimoji="1" lang="ja-JP" altLang="en-US" sz="1600" dirty="0"/>
                    </a:p>
                  </a:txBody>
                  <a:tcPr/>
                </a:tc>
                <a:tc>
                  <a:txBody>
                    <a:bodyPr/>
                    <a:lstStyle/>
                    <a:p>
                      <a:pPr algn="r"/>
                      <a:r>
                        <a:rPr kumimoji="1" lang="en-US" altLang="ja-JP" sz="1600" dirty="0"/>
                        <a:t>2500</a:t>
                      </a:r>
                      <a:endParaRPr kumimoji="1" lang="ja-JP" altLang="en-US" sz="1600" dirty="0"/>
                    </a:p>
                  </a:txBody>
                  <a:tcPr/>
                </a:tc>
                <a:extLst>
                  <a:ext uri="{0D108BD9-81ED-4DB2-BD59-A6C34878D82A}">
                    <a16:rowId xmlns:a16="http://schemas.microsoft.com/office/drawing/2014/main" val="2715505898"/>
                  </a:ext>
                </a:extLst>
              </a:tr>
              <a:tr h="186446">
                <a:tc>
                  <a:txBody>
                    <a:bodyPr/>
                    <a:lstStyle/>
                    <a:p>
                      <a:r>
                        <a:rPr kumimoji="1" lang="en-US" altLang="ja-JP" sz="1600" dirty="0"/>
                        <a:t>Packet delivery rate</a:t>
                      </a:r>
                      <a:endParaRPr kumimoji="1" lang="ja-JP" altLang="en-US" sz="1600" dirty="0"/>
                    </a:p>
                  </a:txBody>
                  <a:tcPr/>
                </a:tc>
                <a:tc>
                  <a:txBody>
                    <a:bodyPr/>
                    <a:lstStyle/>
                    <a:p>
                      <a:pPr algn="r"/>
                      <a:r>
                        <a:rPr kumimoji="1" lang="en-US" altLang="ja-JP" sz="1600" dirty="0"/>
                        <a:t>100 %</a:t>
                      </a:r>
                      <a:endParaRPr kumimoji="1" lang="ja-JP" altLang="en-US" sz="1600" dirty="0"/>
                    </a:p>
                  </a:txBody>
                  <a:tcPr/>
                </a:tc>
                <a:extLst>
                  <a:ext uri="{0D108BD9-81ED-4DB2-BD59-A6C34878D82A}">
                    <a16:rowId xmlns:a16="http://schemas.microsoft.com/office/drawing/2014/main" val="2082036514"/>
                  </a:ext>
                </a:extLst>
              </a:tr>
              <a:tr h="186446">
                <a:tc>
                  <a:txBody>
                    <a:bodyPr/>
                    <a:lstStyle/>
                    <a:p>
                      <a:r>
                        <a:rPr kumimoji="1" lang="en-US" altLang="ja-JP" sz="1600" dirty="0"/>
                        <a:t>Average latency</a:t>
                      </a:r>
                      <a:endParaRPr kumimoji="1" lang="ja-JP" altLang="en-US" sz="1600" dirty="0"/>
                    </a:p>
                  </a:txBody>
                  <a:tcPr/>
                </a:tc>
                <a:tc>
                  <a:txBody>
                    <a:bodyPr/>
                    <a:lstStyle/>
                    <a:p>
                      <a:pPr algn="r"/>
                      <a:r>
                        <a:rPr kumimoji="1" lang="en-US" altLang="ja-JP" sz="1600" dirty="0"/>
                        <a:t>17.58 </a:t>
                      </a:r>
                      <a:r>
                        <a:rPr kumimoji="1" lang="en-US" altLang="ja-JP" sz="1600" dirty="0" err="1"/>
                        <a:t>ms</a:t>
                      </a:r>
                      <a:endParaRPr kumimoji="1" lang="ja-JP" altLang="en-US" sz="1600" dirty="0"/>
                    </a:p>
                  </a:txBody>
                  <a:tcPr/>
                </a:tc>
                <a:extLst>
                  <a:ext uri="{0D108BD9-81ED-4DB2-BD59-A6C34878D82A}">
                    <a16:rowId xmlns:a16="http://schemas.microsoft.com/office/drawing/2014/main" val="3271667656"/>
                  </a:ext>
                </a:extLst>
              </a:tr>
            </a:tbl>
          </a:graphicData>
        </a:graphic>
      </p:graphicFrame>
      <p:sp>
        <p:nvSpPr>
          <p:cNvPr id="8" name="テキスト ボックス 7">
            <a:extLst>
              <a:ext uri="{FF2B5EF4-FFF2-40B4-BE49-F238E27FC236}">
                <a16:creationId xmlns:a16="http://schemas.microsoft.com/office/drawing/2014/main" id="{0EFD66AE-52CC-A5F2-BA34-1443C9B2C476}"/>
              </a:ext>
            </a:extLst>
          </p:cNvPr>
          <p:cNvSpPr txBox="1"/>
          <p:nvPr/>
        </p:nvSpPr>
        <p:spPr>
          <a:xfrm>
            <a:off x="4851296" y="5088631"/>
            <a:ext cx="2792176" cy="369332"/>
          </a:xfrm>
          <a:prstGeom prst="rect">
            <a:avLst/>
          </a:prstGeom>
          <a:noFill/>
        </p:spPr>
        <p:txBody>
          <a:bodyPr wrap="none" rtlCol="0">
            <a:spAutoFit/>
          </a:bodyPr>
          <a:lstStyle/>
          <a:p>
            <a:pPr algn="ctr"/>
            <a:r>
              <a:rPr kumimoji="1" lang="en-US" altLang="ja-JP" sz="1800" dirty="0">
                <a:solidFill>
                  <a:schemeClr val="tx1"/>
                </a:solidFill>
              </a:rPr>
              <a:t>Result of IEEE 802.11 S1G.</a:t>
            </a:r>
            <a:endParaRPr kumimoji="1" lang="ja-JP" altLang="en-US" sz="1800" dirty="0">
              <a:solidFill>
                <a:schemeClr val="tx1"/>
              </a:solidFill>
            </a:endParaRPr>
          </a:p>
        </p:txBody>
      </p:sp>
      <p:sp>
        <p:nvSpPr>
          <p:cNvPr id="9" name="テキスト ボックス 8">
            <a:extLst>
              <a:ext uri="{FF2B5EF4-FFF2-40B4-BE49-F238E27FC236}">
                <a16:creationId xmlns:a16="http://schemas.microsoft.com/office/drawing/2014/main" id="{948BE27D-B685-8CD4-410E-72B6E5B4FCF3}"/>
              </a:ext>
            </a:extLst>
          </p:cNvPr>
          <p:cNvSpPr txBox="1"/>
          <p:nvPr/>
        </p:nvSpPr>
        <p:spPr>
          <a:xfrm>
            <a:off x="1055300" y="5882494"/>
            <a:ext cx="2698175" cy="369332"/>
          </a:xfrm>
          <a:prstGeom prst="rect">
            <a:avLst/>
          </a:prstGeom>
          <a:noFill/>
        </p:spPr>
        <p:txBody>
          <a:bodyPr wrap="none" rtlCol="0">
            <a:spAutoFit/>
          </a:bodyPr>
          <a:lstStyle/>
          <a:p>
            <a:pPr algn="ctr"/>
            <a:r>
              <a:rPr kumimoji="1" lang="en-US" altLang="ja-JP" sz="1800" dirty="0">
                <a:solidFill>
                  <a:schemeClr val="tx1"/>
                </a:solidFill>
              </a:rPr>
              <a:t>Snapshot of channel usage.</a:t>
            </a:r>
            <a:endParaRPr kumimoji="1" lang="ja-JP" altLang="en-US" sz="1800" dirty="0">
              <a:solidFill>
                <a:schemeClr val="tx1"/>
              </a:solidFill>
            </a:endParaRPr>
          </a:p>
        </p:txBody>
      </p:sp>
      <p:sp>
        <p:nvSpPr>
          <p:cNvPr id="10" name="テキスト ボックス 9">
            <a:extLst>
              <a:ext uri="{FF2B5EF4-FFF2-40B4-BE49-F238E27FC236}">
                <a16:creationId xmlns:a16="http://schemas.microsoft.com/office/drawing/2014/main" id="{BE0670BA-EFF9-ED72-33B8-B515637FF3EF}"/>
              </a:ext>
            </a:extLst>
          </p:cNvPr>
          <p:cNvSpPr txBox="1"/>
          <p:nvPr/>
        </p:nvSpPr>
        <p:spPr>
          <a:xfrm>
            <a:off x="8677498" y="6034621"/>
            <a:ext cx="2725875" cy="369332"/>
          </a:xfrm>
          <a:prstGeom prst="rect">
            <a:avLst/>
          </a:prstGeom>
          <a:noFill/>
        </p:spPr>
        <p:txBody>
          <a:bodyPr wrap="none" rtlCol="0">
            <a:spAutoFit/>
          </a:bodyPr>
          <a:lstStyle/>
          <a:p>
            <a:pPr algn="ctr"/>
            <a:r>
              <a:rPr kumimoji="1" lang="en-US" altLang="ja-JP" sz="1800" dirty="0">
                <a:solidFill>
                  <a:schemeClr val="tx1"/>
                </a:solidFill>
              </a:rPr>
              <a:t>Plot of 802.11 S1G latency.</a:t>
            </a:r>
            <a:endParaRPr kumimoji="1" lang="ja-JP" altLang="en-US" sz="1800" dirty="0">
              <a:solidFill>
                <a:schemeClr val="tx1"/>
              </a:solidFill>
            </a:endParaRPr>
          </a:p>
        </p:txBody>
      </p:sp>
      <p:pic>
        <p:nvPicPr>
          <p:cNvPr id="14" name="図 13" descr="グラフ, 散布図&#10;&#10;AI 生成コンテンツは誤りを含む可能性があります。">
            <a:extLst>
              <a:ext uri="{FF2B5EF4-FFF2-40B4-BE49-F238E27FC236}">
                <a16:creationId xmlns:a16="http://schemas.microsoft.com/office/drawing/2014/main" id="{43B2F4D2-E1A1-6C93-0A5A-89C7A857FF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9497" y="3134415"/>
            <a:ext cx="3657143" cy="2742857"/>
          </a:xfrm>
          <a:prstGeom prst="rect">
            <a:avLst/>
          </a:prstGeom>
        </p:spPr>
      </p:pic>
      <p:pic>
        <p:nvPicPr>
          <p:cNvPr id="11" name="図 10" descr="コンピューターのスクリーンショット&#10;&#10;AI 生成コンテンツは誤りを含む可能性があります。">
            <a:extLst>
              <a:ext uri="{FF2B5EF4-FFF2-40B4-BE49-F238E27FC236}">
                <a16:creationId xmlns:a16="http://schemas.microsoft.com/office/drawing/2014/main" id="{D415DE7A-3629-62FE-F4D4-27F3AB2BC7CA}"/>
              </a:ext>
            </a:extLst>
          </p:cNvPr>
          <p:cNvPicPr>
            <a:picLocks noChangeAspect="1"/>
          </p:cNvPicPr>
          <p:nvPr/>
        </p:nvPicPr>
        <p:blipFill>
          <a:blip r:embed="rId4" cstate="print">
            <a:extLst>
              <a:ext uri="{28A0092B-C50C-407E-A947-70E740481C1C}">
                <a14:useLocalDpi xmlns:a14="http://schemas.microsoft.com/office/drawing/2010/main" val="0"/>
              </a:ext>
            </a:extLst>
          </a:blip>
          <a:srcRect l="13973" t="4603" r="13973" b="6047"/>
          <a:stretch>
            <a:fillRect/>
          </a:stretch>
        </p:blipFill>
        <p:spPr>
          <a:xfrm>
            <a:off x="299816" y="3117921"/>
            <a:ext cx="4140000" cy="2759351"/>
          </a:xfrm>
          <a:prstGeom prst="rect">
            <a:avLst/>
          </a:prstGeom>
        </p:spPr>
      </p:pic>
      <p:sp>
        <p:nvSpPr>
          <p:cNvPr id="13" name="テキスト ボックス 12">
            <a:extLst>
              <a:ext uri="{FF2B5EF4-FFF2-40B4-BE49-F238E27FC236}">
                <a16:creationId xmlns:a16="http://schemas.microsoft.com/office/drawing/2014/main" id="{9B8599A3-6AD8-6D84-82A7-B75552FAB872}"/>
              </a:ext>
            </a:extLst>
          </p:cNvPr>
          <p:cNvSpPr txBox="1"/>
          <p:nvPr/>
        </p:nvSpPr>
        <p:spPr>
          <a:xfrm>
            <a:off x="623392" y="3170054"/>
            <a:ext cx="774571" cy="369332"/>
          </a:xfrm>
          <a:prstGeom prst="rect">
            <a:avLst/>
          </a:prstGeom>
          <a:noFill/>
        </p:spPr>
        <p:txBody>
          <a:bodyPr wrap="none" rtlCol="0">
            <a:spAutoFit/>
          </a:bodyPr>
          <a:lstStyle/>
          <a:p>
            <a:r>
              <a:rPr kumimoji="1" lang="en-US" altLang="ja-JP" sz="1800" dirty="0">
                <a:solidFill>
                  <a:schemeClr val="tx1"/>
                </a:solidFill>
              </a:rPr>
              <a:t>Power</a:t>
            </a:r>
            <a:endParaRPr kumimoji="1" lang="ja-JP" altLang="en-US" sz="1800" dirty="0">
              <a:solidFill>
                <a:schemeClr val="tx1"/>
              </a:solidFill>
            </a:endParaRPr>
          </a:p>
        </p:txBody>
      </p:sp>
      <p:sp>
        <p:nvSpPr>
          <p:cNvPr id="15" name="テキスト ボックス 14">
            <a:extLst>
              <a:ext uri="{FF2B5EF4-FFF2-40B4-BE49-F238E27FC236}">
                <a16:creationId xmlns:a16="http://schemas.microsoft.com/office/drawing/2014/main" id="{608CB2A8-7589-7EB0-7EDC-11C39B7E667D}"/>
              </a:ext>
            </a:extLst>
          </p:cNvPr>
          <p:cNvSpPr txBox="1"/>
          <p:nvPr/>
        </p:nvSpPr>
        <p:spPr>
          <a:xfrm>
            <a:off x="623392" y="4472850"/>
            <a:ext cx="1364476" cy="369332"/>
          </a:xfrm>
          <a:prstGeom prst="rect">
            <a:avLst/>
          </a:prstGeom>
          <a:noFill/>
        </p:spPr>
        <p:txBody>
          <a:bodyPr wrap="none" rtlCol="0">
            <a:spAutoFit/>
          </a:bodyPr>
          <a:lstStyle/>
          <a:p>
            <a:r>
              <a:rPr kumimoji="1" lang="en-US" altLang="ja-JP" sz="1800" dirty="0"/>
              <a:t>Spectrogram</a:t>
            </a:r>
            <a:endParaRPr kumimoji="1" lang="ja-JP" altLang="en-US" sz="1800" dirty="0"/>
          </a:p>
        </p:txBody>
      </p:sp>
      <p:sp>
        <p:nvSpPr>
          <p:cNvPr id="16" name="スライド番号プレースホルダー 15">
            <a:extLst>
              <a:ext uri="{FF2B5EF4-FFF2-40B4-BE49-F238E27FC236}">
                <a16:creationId xmlns:a16="http://schemas.microsoft.com/office/drawing/2014/main" id="{CC530209-180B-C83E-6115-64EAB4DE766B}"/>
              </a:ext>
            </a:extLst>
          </p:cNvPr>
          <p:cNvSpPr>
            <a:spLocks noGrp="1"/>
          </p:cNvSpPr>
          <p:nvPr>
            <p:ph type="sldNum" idx="12"/>
          </p:nvPr>
        </p:nvSpPr>
        <p:spPr/>
        <p:txBody>
          <a:bodyPr/>
          <a:lstStyle/>
          <a:p>
            <a:r>
              <a:rPr lang="en-GB"/>
              <a:t>Slide </a:t>
            </a:r>
            <a:fld id="{440F5867-744E-4AA6-B0ED-4C44D2DFBB7B}" type="slidenum">
              <a:rPr lang="en-GB" smtClean="0"/>
              <a:pPr/>
              <a:t>19</a:t>
            </a:fld>
            <a:endParaRPr lang="en-GB" dirty="0"/>
          </a:p>
        </p:txBody>
      </p:sp>
    </p:spTree>
    <p:extLst>
      <p:ext uri="{BB962C8B-B14F-4D97-AF65-F5344CB8AC3E}">
        <p14:creationId xmlns:p14="http://schemas.microsoft.com/office/powerpoint/2010/main" val="14935207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Introduction</a:t>
            </a:r>
          </a:p>
        </p:txBody>
      </p:sp>
      <p:sp>
        <p:nvSpPr>
          <p:cNvPr id="4098" name="Rectangle 2"/>
          <p:cNvSpPr>
            <a:spLocks noGrp="1" noChangeArrowheads="1"/>
          </p:cNvSpPr>
          <p:nvPr>
            <p:ph idx="1"/>
          </p:nvPr>
        </p:nvSpPr>
        <p:spPr>
          <a:ln/>
        </p:spPr>
        <p:txBody>
          <a:bodyPr/>
          <a:lstStyle/>
          <a:p>
            <a:pP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sz="2400" dirty="0"/>
              <a:t>To confirm what happens when </a:t>
            </a:r>
            <a:r>
              <a:rPr lang="en-US" altLang="ja-JP" dirty="0"/>
              <a:t>IEEE 802.15.4 SUN and </a:t>
            </a:r>
            <a:r>
              <a:rPr lang="en-US" altLang="ja-JP" sz="2400" dirty="0"/>
              <a:t>IEEE 802.11 S1G coexist, some simulation has been conducted [1]. </a:t>
            </a:r>
          </a:p>
          <a:p>
            <a:pP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In addition, an initial coexistence experiment </a:t>
            </a:r>
            <a:r>
              <a:rPr lang="en-GB" altLang="ja-JP" dirty="0"/>
              <a:t>between </a:t>
            </a:r>
            <a:r>
              <a:rPr lang="en-US" altLang="ja-JP" sz="2400" dirty="0"/>
              <a:t>IEEE 802.11 S1G and IEEE 802.15.4 SUN systems has been conducted [2]. Through this experiment, it was confirmed that IEEE 802.11 S1G communications can cause performance degradation of IEEE 802.15.4 SUN communications.</a:t>
            </a:r>
          </a:p>
          <a:p>
            <a:pPr>
              <a:tabLst>
                <a:tab pos="973693" algn="l"/>
                <a:tab pos="1949079" algn="l"/>
                <a:tab pos="2924465" algn="l"/>
                <a:tab pos="3899851" algn="l"/>
                <a:tab pos="4875237" algn="l"/>
                <a:tab pos="5850623" algn="l"/>
                <a:tab pos="6826009" algn="l"/>
                <a:tab pos="7801395" algn="l"/>
                <a:tab pos="8776781" algn="l"/>
                <a:tab pos="9752167" algn="l"/>
                <a:tab pos="10727552" algn="l"/>
              </a:tabLst>
            </a:pPr>
            <a:r>
              <a:rPr lang="en-GB" altLang="ja-JP" dirty="0"/>
              <a:t>This contribution shows some results of a detail </a:t>
            </a:r>
            <a:r>
              <a:rPr lang="en-US" altLang="ja-JP" dirty="0"/>
              <a:t>coexistence experiment between these systems, and then describes an issue for coexistence.</a:t>
            </a:r>
          </a:p>
          <a:p>
            <a:pP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Through the experimental results, </a:t>
            </a:r>
            <a:r>
              <a:rPr lang="en-GB" altLang="ja-JP" dirty="0"/>
              <a:t>this contribution proposes some possible recommended practices for better </a:t>
            </a:r>
            <a:r>
              <a:rPr lang="en-US" altLang="ja-JP" dirty="0"/>
              <a:t>coexistence.</a:t>
            </a:r>
            <a:endParaRPr lang="en-GB" altLang="ja-JP" dirty="0"/>
          </a:p>
        </p:txBody>
      </p:sp>
      <p:sp>
        <p:nvSpPr>
          <p:cNvPr id="6" name="Slide Number Placeholder 5"/>
          <p:cNvSpPr>
            <a:spLocks noGrp="1"/>
          </p:cNvSpPr>
          <p:nvPr>
            <p:ph type="sldNum" idx="12"/>
          </p:nvPr>
        </p:nvSpPr>
        <p:spPr/>
        <p:txBody>
          <a:bodyPr/>
          <a:lstStyle/>
          <a:p>
            <a:r>
              <a:rPr lang="en-GB"/>
              <a:t>Slide </a:t>
            </a:r>
            <a:fld id="{351F4386-A5E2-41A1-B4D0-BE653C929E06}" type="slidenum">
              <a:rPr lang="en-GB"/>
              <a:pPr/>
              <a:t>2</a:t>
            </a:fld>
            <a:endParaRPr lang="en-GB"/>
          </a:p>
        </p:txBody>
      </p:sp>
      <p:sp>
        <p:nvSpPr>
          <p:cNvPr id="5" name="Footer Placeholder 4"/>
          <p:cNvSpPr>
            <a:spLocks noGrp="1"/>
          </p:cNvSpPr>
          <p:nvPr>
            <p:ph type="ftr" idx="14"/>
          </p:nvPr>
        </p:nvSpPr>
        <p:spPr/>
        <p:txBody>
          <a:bodyPr/>
          <a:lstStyle/>
          <a:p>
            <a:r>
              <a:rPr lang="en-GB"/>
              <a:t>Kazuto Yano, ATR</a:t>
            </a:r>
            <a:endParaRPr lang="en-GB" dirty="0"/>
          </a:p>
        </p:txBody>
      </p:sp>
      <p:sp>
        <p:nvSpPr>
          <p:cNvPr id="4" name="Date Placeholder 3"/>
          <p:cNvSpPr>
            <a:spLocks noGrp="1"/>
          </p:cNvSpPr>
          <p:nvPr>
            <p:ph type="dt" idx="15"/>
          </p:nvPr>
        </p:nvSpPr>
        <p:spPr/>
        <p:txBody>
          <a:bodyPr/>
          <a:lstStyle/>
          <a:p>
            <a:r>
              <a:rPr lang="en-US" altLang="ja-JP"/>
              <a:t>July 2025</a:t>
            </a:r>
            <a:endParaRPr lang="en-GB"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DE824-49CB-C1AF-C391-DFE085716B88}"/>
            </a:ext>
          </a:extLst>
        </p:cNvPr>
        <p:cNvGrpSpPr/>
        <p:nvPr/>
      </p:nvGrpSpPr>
      <p:grpSpPr>
        <a:xfrm>
          <a:off x="0" y="0"/>
          <a:ext cx="0" cy="0"/>
          <a:chOff x="0" y="0"/>
          <a:chExt cx="0" cy="0"/>
        </a:xfrm>
      </p:grpSpPr>
      <p:sp>
        <p:nvSpPr>
          <p:cNvPr id="4097" name="Rectangle 1">
            <a:extLst>
              <a:ext uri="{FF2B5EF4-FFF2-40B4-BE49-F238E27FC236}">
                <a16:creationId xmlns:a16="http://schemas.microsoft.com/office/drawing/2014/main" id="{0416E732-91BF-72ED-A1C0-FE7C87D453A0}"/>
              </a:ext>
            </a:extLst>
          </p:cNvPr>
          <p:cNvSpPr>
            <a:spLocks noGrp="1" noChangeArrowheads="1"/>
          </p:cNvSpPr>
          <p:nvPr>
            <p:ph type="title"/>
          </p:nvPr>
        </p:nvSpPr>
        <p:spPr>
          <a:xfrm>
            <a:off x="479376" y="836712"/>
            <a:ext cx="11161240" cy="571209"/>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Experimental result</a:t>
            </a:r>
            <a:br>
              <a:rPr lang="en-GB" dirty="0"/>
            </a:br>
            <a:r>
              <a:rPr lang="en-GB" sz="1800" dirty="0"/>
              <a:t>15.4 SUN : </a:t>
            </a:r>
            <a:r>
              <a:rPr lang="en-GB" sz="1800" dirty="0" err="1">
                <a:solidFill>
                  <a:srgbClr val="FF0000"/>
                </a:solidFill>
              </a:rPr>
              <a:t>Suspendable</a:t>
            </a:r>
            <a:r>
              <a:rPr lang="en-GB" sz="1800" dirty="0">
                <a:solidFill>
                  <a:srgbClr val="FF0000"/>
                </a:solidFill>
              </a:rPr>
              <a:t>-CSMA</a:t>
            </a:r>
            <a:r>
              <a:rPr lang="en-GB" sz="1800" dirty="0"/>
              <a:t>, 2-FSK, 924.1 MHz</a:t>
            </a:r>
            <a:r>
              <a:rPr lang="en-GB" altLang="ja-JP" sz="1800" dirty="0"/>
              <a:t>, 10 kb/s offered load, 100-byte packet</a:t>
            </a:r>
            <a:br>
              <a:rPr lang="en-GB" altLang="ja-JP" sz="1800" dirty="0"/>
            </a:br>
            <a:r>
              <a:rPr lang="en-GB" altLang="ja-JP" sz="1800" dirty="0"/>
              <a:t>11 S1G : </a:t>
            </a:r>
            <a:r>
              <a:rPr lang="en-GB" altLang="ja-JP" sz="1800" dirty="0">
                <a:solidFill>
                  <a:srgbClr val="FF0000"/>
                </a:solidFill>
              </a:rPr>
              <a:t>180 s duty window</a:t>
            </a:r>
            <a:r>
              <a:rPr lang="en-GB" altLang="ja-JP" sz="1800" dirty="0"/>
              <a:t>, 1 MHz channel width, 10 kb/s offered load, 100-byte packet  /  Attenuator : 20 dB</a:t>
            </a:r>
            <a:endParaRPr lang="en-GB" sz="1800" dirty="0"/>
          </a:p>
        </p:txBody>
      </p:sp>
      <p:sp>
        <p:nvSpPr>
          <p:cNvPr id="4098" name="Rectangle 2">
            <a:extLst>
              <a:ext uri="{FF2B5EF4-FFF2-40B4-BE49-F238E27FC236}">
                <a16:creationId xmlns:a16="http://schemas.microsoft.com/office/drawing/2014/main" id="{108D7B04-845B-6110-74F3-D378D8C5EF63}"/>
              </a:ext>
            </a:extLst>
          </p:cNvPr>
          <p:cNvSpPr>
            <a:spLocks noGrp="1" noChangeArrowheads="1"/>
          </p:cNvSpPr>
          <p:nvPr>
            <p:ph idx="1"/>
          </p:nvPr>
        </p:nvSpPr>
        <p:spPr>
          <a:xfrm>
            <a:off x="914401" y="1751014"/>
            <a:ext cx="10361084" cy="1032187"/>
          </a:xfrm>
          <a:ln/>
        </p:spPr>
        <p:txBody>
          <a:bodyPr/>
          <a:lstStyle/>
          <a:p>
            <a:pP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Although transmission chances of IEEE 802.15.4 SUN are increased by </a:t>
            </a:r>
            <a:r>
              <a:rPr lang="en-US" altLang="ja-JP" dirty="0" err="1"/>
              <a:t>Suspendable</a:t>
            </a:r>
            <a:r>
              <a:rPr lang="en-US" altLang="ja-JP" dirty="0"/>
              <a:t>-CSMA, its performance is degraded because IEEE 802.11 S1G frequently transmits its signal before IEEE 802.15.4 SUN Ack. </a:t>
            </a:r>
          </a:p>
        </p:txBody>
      </p:sp>
      <p:sp>
        <p:nvSpPr>
          <p:cNvPr id="5" name="Footer Placeholder 4">
            <a:extLst>
              <a:ext uri="{FF2B5EF4-FFF2-40B4-BE49-F238E27FC236}">
                <a16:creationId xmlns:a16="http://schemas.microsoft.com/office/drawing/2014/main" id="{D4044768-EFBB-E0A7-6CFA-6D3B4A73232B}"/>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AB0D88D3-E034-F050-D2EE-6A4E8D89C952}"/>
              </a:ext>
            </a:extLst>
          </p:cNvPr>
          <p:cNvSpPr>
            <a:spLocks noGrp="1"/>
          </p:cNvSpPr>
          <p:nvPr>
            <p:ph type="dt" idx="15"/>
          </p:nvPr>
        </p:nvSpPr>
        <p:spPr/>
        <p:txBody>
          <a:bodyPr/>
          <a:lstStyle/>
          <a:p>
            <a:r>
              <a:rPr lang="en-US" altLang="ja-JP"/>
              <a:t>July 2025</a:t>
            </a:r>
            <a:endParaRPr lang="en-GB" dirty="0"/>
          </a:p>
        </p:txBody>
      </p:sp>
      <p:graphicFrame>
        <p:nvGraphicFramePr>
          <p:cNvPr id="2" name="表 1">
            <a:extLst>
              <a:ext uri="{FF2B5EF4-FFF2-40B4-BE49-F238E27FC236}">
                <a16:creationId xmlns:a16="http://schemas.microsoft.com/office/drawing/2014/main" id="{C62C4354-ACBD-DD0E-3786-25EB80EAAC9B}"/>
              </a:ext>
            </a:extLst>
          </p:cNvPr>
          <p:cNvGraphicFramePr>
            <a:graphicFrameLocks noGrp="1"/>
          </p:cNvGraphicFramePr>
          <p:nvPr>
            <p:extLst>
              <p:ext uri="{D42A27DB-BD31-4B8C-83A1-F6EECF244321}">
                <p14:modId xmlns:p14="http://schemas.microsoft.com/office/powerpoint/2010/main" val="2202061025"/>
              </p:ext>
            </p:extLst>
          </p:nvPr>
        </p:nvGraphicFramePr>
        <p:xfrm>
          <a:off x="4665405" y="3277092"/>
          <a:ext cx="3281741" cy="1676400"/>
        </p:xfrm>
        <a:graphic>
          <a:graphicData uri="http://schemas.openxmlformats.org/drawingml/2006/table">
            <a:tbl>
              <a:tblPr firstRow="1" bandRow="1">
                <a:tableStyleId>{5940675A-B579-460E-94D1-54222C63F5DA}</a:tableStyleId>
              </a:tblPr>
              <a:tblGrid>
                <a:gridCol w="1835900">
                  <a:extLst>
                    <a:ext uri="{9D8B030D-6E8A-4147-A177-3AD203B41FA5}">
                      <a16:colId xmlns:a16="http://schemas.microsoft.com/office/drawing/2014/main" val="886012469"/>
                    </a:ext>
                  </a:extLst>
                </a:gridCol>
                <a:gridCol w="1445841">
                  <a:extLst>
                    <a:ext uri="{9D8B030D-6E8A-4147-A177-3AD203B41FA5}">
                      <a16:colId xmlns:a16="http://schemas.microsoft.com/office/drawing/2014/main" val="2097267840"/>
                    </a:ext>
                  </a:extLst>
                </a:gridCol>
              </a:tblGrid>
              <a:tr h="186446">
                <a:tc>
                  <a:txBody>
                    <a:bodyPr/>
                    <a:lstStyle/>
                    <a:p>
                      <a:r>
                        <a:rPr kumimoji="1" lang="en-US" altLang="ja-JP" sz="1600" dirty="0"/>
                        <a:t># of packets</a:t>
                      </a:r>
                      <a:endParaRPr kumimoji="1" lang="ja-JP" altLang="en-US" sz="1600" dirty="0"/>
                    </a:p>
                  </a:txBody>
                  <a:tcPr/>
                </a:tc>
                <a:tc>
                  <a:txBody>
                    <a:bodyPr/>
                    <a:lstStyle/>
                    <a:p>
                      <a:pPr algn="r"/>
                      <a:r>
                        <a:rPr kumimoji="1" lang="en-US" altLang="ja-JP" sz="1600" dirty="0"/>
                        <a:t>2500</a:t>
                      </a:r>
                      <a:endParaRPr kumimoji="1" lang="ja-JP" altLang="en-US" sz="1600" dirty="0"/>
                    </a:p>
                  </a:txBody>
                  <a:tcPr/>
                </a:tc>
                <a:extLst>
                  <a:ext uri="{0D108BD9-81ED-4DB2-BD59-A6C34878D82A}">
                    <a16:rowId xmlns:a16="http://schemas.microsoft.com/office/drawing/2014/main" val="2715505898"/>
                  </a:ext>
                </a:extLst>
              </a:tr>
              <a:tr h="186446">
                <a:tc>
                  <a:txBody>
                    <a:bodyPr/>
                    <a:lstStyle/>
                    <a:p>
                      <a:r>
                        <a:rPr kumimoji="1" lang="en-US" altLang="ja-JP" sz="1600" dirty="0"/>
                        <a:t>Packet delivery rate</a:t>
                      </a:r>
                      <a:endParaRPr kumimoji="1" lang="ja-JP" altLang="en-US" sz="1600" dirty="0"/>
                    </a:p>
                  </a:txBody>
                  <a:tcPr/>
                </a:tc>
                <a:tc>
                  <a:txBody>
                    <a:bodyPr/>
                    <a:lstStyle/>
                    <a:p>
                      <a:pPr algn="r"/>
                      <a:r>
                        <a:rPr kumimoji="1" lang="en-US" altLang="ja-JP" sz="1600" dirty="0"/>
                        <a:t>94.0 %</a:t>
                      </a:r>
                      <a:endParaRPr kumimoji="1" lang="ja-JP" altLang="en-US" sz="1600" dirty="0"/>
                    </a:p>
                  </a:txBody>
                  <a:tcPr/>
                </a:tc>
                <a:extLst>
                  <a:ext uri="{0D108BD9-81ED-4DB2-BD59-A6C34878D82A}">
                    <a16:rowId xmlns:a16="http://schemas.microsoft.com/office/drawing/2014/main" val="2082036514"/>
                  </a:ext>
                </a:extLst>
              </a:tr>
              <a:tr h="186446">
                <a:tc>
                  <a:txBody>
                    <a:bodyPr/>
                    <a:lstStyle/>
                    <a:p>
                      <a:r>
                        <a:rPr kumimoji="1" lang="en-US" altLang="ja-JP" sz="1600" dirty="0"/>
                        <a:t># of CCA attempts</a:t>
                      </a:r>
                      <a:endParaRPr kumimoji="1" lang="ja-JP" altLang="en-US" sz="1600" dirty="0"/>
                    </a:p>
                  </a:txBody>
                  <a:tcPr/>
                </a:tc>
                <a:tc>
                  <a:txBody>
                    <a:bodyPr/>
                    <a:lstStyle/>
                    <a:p>
                      <a:pPr algn="r"/>
                      <a:r>
                        <a:rPr kumimoji="1" lang="en-US" altLang="ja-JP" sz="1600" dirty="0"/>
                        <a:t>2592</a:t>
                      </a:r>
                      <a:endParaRPr kumimoji="1" lang="ja-JP" altLang="en-US" sz="1600" dirty="0"/>
                    </a:p>
                  </a:txBody>
                  <a:tcPr/>
                </a:tc>
                <a:extLst>
                  <a:ext uri="{0D108BD9-81ED-4DB2-BD59-A6C34878D82A}">
                    <a16:rowId xmlns:a16="http://schemas.microsoft.com/office/drawing/2014/main" val="3271667656"/>
                  </a:ext>
                </a:extLst>
              </a:tr>
              <a:tr h="186446">
                <a:tc>
                  <a:txBody>
                    <a:bodyPr/>
                    <a:lstStyle/>
                    <a:p>
                      <a:r>
                        <a:rPr kumimoji="1" lang="en-US" altLang="ja-JP" sz="1600" dirty="0"/>
                        <a:t># of retries</a:t>
                      </a:r>
                      <a:endParaRPr kumimoji="1" lang="ja-JP" altLang="en-US" sz="1600" dirty="0"/>
                    </a:p>
                  </a:txBody>
                  <a:tcPr/>
                </a:tc>
                <a:tc>
                  <a:txBody>
                    <a:bodyPr/>
                    <a:lstStyle/>
                    <a:p>
                      <a:pPr algn="r"/>
                      <a:r>
                        <a:rPr kumimoji="1" lang="en-US" altLang="ja-JP" sz="1600" dirty="0"/>
                        <a:t>1657</a:t>
                      </a:r>
                      <a:endParaRPr kumimoji="1" lang="ja-JP" altLang="en-US" sz="1600" dirty="0"/>
                    </a:p>
                  </a:txBody>
                  <a:tcPr/>
                </a:tc>
                <a:extLst>
                  <a:ext uri="{0D108BD9-81ED-4DB2-BD59-A6C34878D82A}">
                    <a16:rowId xmlns:a16="http://schemas.microsoft.com/office/drawing/2014/main" val="715709756"/>
                  </a:ext>
                </a:extLst>
              </a:tr>
              <a:tr h="186446">
                <a:tc>
                  <a:txBody>
                    <a:bodyPr/>
                    <a:lstStyle/>
                    <a:p>
                      <a:r>
                        <a:rPr kumimoji="1" lang="en-US" altLang="ja-JP" sz="1600" dirty="0"/>
                        <a:t>Average latency</a:t>
                      </a:r>
                      <a:endParaRPr kumimoji="1" lang="ja-JP" altLang="en-US" sz="1600" dirty="0"/>
                    </a:p>
                  </a:txBody>
                  <a:tcPr/>
                </a:tc>
                <a:tc>
                  <a:txBody>
                    <a:bodyPr/>
                    <a:lstStyle/>
                    <a:p>
                      <a:pPr algn="r"/>
                      <a:r>
                        <a:rPr kumimoji="1" lang="en-US" altLang="ja-JP" sz="1600" dirty="0"/>
                        <a:t>272.43 </a:t>
                      </a:r>
                      <a:r>
                        <a:rPr kumimoji="1" lang="en-US" altLang="ja-JP" sz="1600" dirty="0" err="1"/>
                        <a:t>ms</a:t>
                      </a:r>
                      <a:endParaRPr kumimoji="1" lang="ja-JP" altLang="en-US" sz="1600" dirty="0"/>
                    </a:p>
                  </a:txBody>
                  <a:tcPr/>
                </a:tc>
                <a:extLst>
                  <a:ext uri="{0D108BD9-81ED-4DB2-BD59-A6C34878D82A}">
                    <a16:rowId xmlns:a16="http://schemas.microsoft.com/office/drawing/2014/main" val="2351404922"/>
                  </a:ext>
                </a:extLst>
              </a:tr>
            </a:tbl>
          </a:graphicData>
        </a:graphic>
      </p:graphicFrame>
      <p:sp>
        <p:nvSpPr>
          <p:cNvPr id="3" name="テキスト ボックス 2">
            <a:extLst>
              <a:ext uri="{FF2B5EF4-FFF2-40B4-BE49-F238E27FC236}">
                <a16:creationId xmlns:a16="http://schemas.microsoft.com/office/drawing/2014/main" id="{2941B299-109B-D6D6-6490-FB767E859BAE}"/>
              </a:ext>
            </a:extLst>
          </p:cNvPr>
          <p:cNvSpPr txBox="1"/>
          <p:nvPr/>
        </p:nvSpPr>
        <p:spPr>
          <a:xfrm>
            <a:off x="4734788" y="2905903"/>
            <a:ext cx="3025188" cy="369332"/>
          </a:xfrm>
          <a:prstGeom prst="rect">
            <a:avLst/>
          </a:prstGeom>
          <a:noFill/>
        </p:spPr>
        <p:txBody>
          <a:bodyPr wrap="none" rtlCol="0">
            <a:spAutoFit/>
          </a:bodyPr>
          <a:lstStyle/>
          <a:p>
            <a:pPr algn="ctr"/>
            <a:r>
              <a:rPr kumimoji="1" lang="en-US" altLang="ja-JP" sz="1800" dirty="0">
                <a:solidFill>
                  <a:schemeClr val="tx1"/>
                </a:solidFill>
              </a:rPr>
              <a:t>Result of IEEE 802.15.4 SUN.</a:t>
            </a:r>
            <a:endParaRPr kumimoji="1" lang="ja-JP" altLang="en-US" sz="1800" dirty="0">
              <a:solidFill>
                <a:schemeClr val="tx1"/>
              </a:solidFill>
            </a:endParaRPr>
          </a:p>
        </p:txBody>
      </p:sp>
      <p:graphicFrame>
        <p:nvGraphicFramePr>
          <p:cNvPr id="7" name="表 6">
            <a:extLst>
              <a:ext uri="{FF2B5EF4-FFF2-40B4-BE49-F238E27FC236}">
                <a16:creationId xmlns:a16="http://schemas.microsoft.com/office/drawing/2014/main" id="{1C07E4F9-F59E-90B4-3B2F-D6019DC3D948}"/>
              </a:ext>
            </a:extLst>
          </p:cNvPr>
          <p:cNvGraphicFramePr>
            <a:graphicFrameLocks noGrp="1"/>
          </p:cNvGraphicFramePr>
          <p:nvPr>
            <p:extLst>
              <p:ext uri="{D42A27DB-BD31-4B8C-83A1-F6EECF244321}">
                <p14:modId xmlns:p14="http://schemas.microsoft.com/office/powerpoint/2010/main" val="2904704566"/>
              </p:ext>
            </p:extLst>
          </p:nvPr>
        </p:nvGraphicFramePr>
        <p:xfrm>
          <a:off x="4645881" y="5447496"/>
          <a:ext cx="3301265" cy="1005840"/>
        </p:xfrm>
        <a:graphic>
          <a:graphicData uri="http://schemas.openxmlformats.org/drawingml/2006/table">
            <a:tbl>
              <a:tblPr firstRow="1" bandRow="1">
                <a:tableStyleId>{5940675A-B579-460E-94D1-54222C63F5DA}</a:tableStyleId>
              </a:tblPr>
              <a:tblGrid>
                <a:gridCol w="1835900">
                  <a:extLst>
                    <a:ext uri="{9D8B030D-6E8A-4147-A177-3AD203B41FA5}">
                      <a16:colId xmlns:a16="http://schemas.microsoft.com/office/drawing/2014/main" val="886012469"/>
                    </a:ext>
                  </a:extLst>
                </a:gridCol>
                <a:gridCol w="1465365">
                  <a:extLst>
                    <a:ext uri="{9D8B030D-6E8A-4147-A177-3AD203B41FA5}">
                      <a16:colId xmlns:a16="http://schemas.microsoft.com/office/drawing/2014/main" val="2097267840"/>
                    </a:ext>
                  </a:extLst>
                </a:gridCol>
              </a:tblGrid>
              <a:tr h="186446">
                <a:tc>
                  <a:txBody>
                    <a:bodyPr/>
                    <a:lstStyle/>
                    <a:p>
                      <a:r>
                        <a:rPr kumimoji="1" lang="en-US" altLang="ja-JP" sz="1600" dirty="0"/>
                        <a:t># of packets</a:t>
                      </a:r>
                      <a:endParaRPr kumimoji="1" lang="ja-JP" altLang="en-US" sz="1600" dirty="0"/>
                    </a:p>
                  </a:txBody>
                  <a:tcPr/>
                </a:tc>
                <a:tc>
                  <a:txBody>
                    <a:bodyPr/>
                    <a:lstStyle/>
                    <a:p>
                      <a:pPr algn="r"/>
                      <a:r>
                        <a:rPr kumimoji="1" lang="en-US" altLang="ja-JP" sz="1600" dirty="0"/>
                        <a:t>2500</a:t>
                      </a:r>
                      <a:endParaRPr kumimoji="1" lang="ja-JP" altLang="en-US" sz="1600" dirty="0"/>
                    </a:p>
                  </a:txBody>
                  <a:tcPr/>
                </a:tc>
                <a:extLst>
                  <a:ext uri="{0D108BD9-81ED-4DB2-BD59-A6C34878D82A}">
                    <a16:rowId xmlns:a16="http://schemas.microsoft.com/office/drawing/2014/main" val="2715505898"/>
                  </a:ext>
                </a:extLst>
              </a:tr>
              <a:tr h="186446">
                <a:tc>
                  <a:txBody>
                    <a:bodyPr/>
                    <a:lstStyle/>
                    <a:p>
                      <a:r>
                        <a:rPr kumimoji="1" lang="en-US" altLang="ja-JP" sz="1600" dirty="0"/>
                        <a:t>Packet delivery rate</a:t>
                      </a:r>
                      <a:endParaRPr kumimoji="1" lang="ja-JP" altLang="en-US" sz="1600" dirty="0"/>
                    </a:p>
                  </a:txBody>
                  <a:tcPr/>
                </a:tc>
                <a:tc>
                  <a:txBody>
                    <a:bodyPr/>
                    <a:lstStyle/>
                    <a:p>
                      <a:pPr algn="r"/>
                      <a:r>
                        <a:rPr kumimoji="1" lang="en-US" altLang="ja-JP" sz="1600" dirty="0"/>
                        <a:t>100 %</a:t>
                      </a:r>
                      <a:endParaRPr kumimoji="1" lang="ja-JP" altLang="en-US" sz="1600" dirty="0"/>
                    </a:p>
                  </a:txBody>
                  <a:tcPr/>
                </a:tc>
                <a:extLst>
                  <a:ext uri="{0D108BD9-81ED-4DB2-BD59-A6C34878D82A}">
                    <a16:rowId xmlns:a16="http://schemas.microsoft.com/office/drawing/2014/main" val="2082036514"/>
                  </a:ext>
                </a:extLst>
              </a:tr>
              <a:tr h="186446">
                <a:tc>
                  <a:txBody>
                    <a:bodyPr/>
                    <a:lstStyle/>
                    <a:p>
                      <a:r>
                        <a:rPr kumimoji="1" lang="en-US" altLang="ja-JP" sz="1600" dirty="0"/>
                        <a:t>Average latency</a:t>
                      </a:r>
                      <a:endParaRPr kumimoji="1" lang="ja-JP" altLang="en-US" sz="1600" dirty="0"/>
                    </a:p>
                  </a:txBody>
                  <a:tcPr/>
                </a:tc>
                <a:tc>
                  <a:txBody>
                    <a:bodyPr/>
                    <a:lstStyle/>
                    <a:p>
                      <a:pPr algn="r"/>
                      <a:r>
                        <a:rPr kumimoji="1" lang="en-US" altLang="ja-JP" sz="1600" dirty="0"/>
                        <a:t>15.50 </a:t>
                      </a:r>
                      <a:r>
                        <a:rPr kumimoji="1" lang="en-US" altLang="ja-JP" sz="1600" dirty="0" err="1"/>
                        <a:t>ms</a:t>
                      </a:r>
                      <a:endParaRPr kumimoji="1" lang="ja-JP" altLang="en-US" sz="1600" dirty="0"/>
                    </a:p>
                  </a:txBody>
                  <a:tcPr/>
                </a:tc>
                <a:extLst>
                  <a:ext uri="{0D108BD9-81ED-4DB2-BD59-A6C34878D82A}">
                    <a16:rowId xmlns:a16="http://schemas.microsoft.com/office/drawing/2014/main" val="3271667656"/>
                  </a:ext>
                </a:extLst>
              </a:tr>
            </a:tbl>
          </a:graphicData>
        </a:graphic>
      </p:graphicFrame>
      <p:sp>
        <p:nvSpPr>
          <p:cNvPr id="8" name="テキスト ボックス 7">
            <a:extLst>
              <a:ext uri="{FF2B5EF4-FFF2-40B4-BE49-F238E27FC236}">
                <a16:creationId xmlns:a16="http://schemas.microsoft.com/office/drawing/2014/main" id="{0D3E1439-A377-7B94-F07A-FE49952FAD9B}"/>
              </a:ext>
            </a:extLst>
          </p:cNvPr>
          <p:cNvSpPr txBox="1"/>
          <p:nvPr/>
        </p:nvSpPr>
        <p:spPr>
          <a:xfrm>
            <a:off x="4851296" y="5088631"/>
            <a:ext cx="2792176" cy="369332"/>
          </a:xfrm>
          <a:prstGeom prst="rect">
            <a:avLst/>
          </a:prstGeom>
          <a:noFill/>
        </p:spPr>
        <p:txBody>
          <a:bodyPr wrap="none" rtlCol="0">
            <a:spAutoFit/>
          </a:bodyPr>
          <a:lstStyle/>
          <a:p>
            <a:pPr algn="ctr"/>
            <a:r>
              <a:rPr kumimoji="1" lang="en-US" altLang="ja-JP" sz="1800" dirty="0">
                <a:solidFill>
                  <a:schemeClr val="tx1"/>
                </a:solidFill>
              </a:rPr>
              <a:t>Result of IEEE 802.11 S1G.</a:t>
            </a:r>
            <a:endParaRPr kumimoji="1" lang="ja-JP" altLang="en-US" sz="1800" dirty="0">
              <a:solidFill>
                <a:schemeClr val="tx1"/>
              </a:solidFill>
            </a:endParaRPr>
          </a:p>
        </p:txBody>
      </p:sp>
      <p:sp>
        <p:nvSpPr>
          <p:cNvPr id="9" name="テキスト ボックス 8">
            <a:extLst>
              <a:ext uri="{FF2B5EF4-FFF2-40B4-BE49-F238E27FC236}">
                <a16:creationId xmlns:a16="http://schemas.microsoft.com/office/drawing/2014/main" id="{48735E19-0673-85AE-7F6A-E02F93E0C5A1}"/>
              </a:ext>
            </a:extLst>
          </p:cNvPr>
          <p:cNvSpPr txBox="1"/>
          <p:nvPr/>
        </p:nvSpPr>
        <p:spPr>
          <a:xfrm>
            <a:off x="1055300" y="5882494"/>
            <a:ext cx="2698175" cy="369332"/>
          </a:xfrm>
          <a:prstGeom prst="rect">
            <a:avLst/>
          </a:prstGeom>
          <a:noFill/>
        </p:spPr>
        <p:txBody>
          <a:bodyPr wrap="none" rtlCol="0">
            <a:spAutoFit/>
          </a:bodyPr>
          <a:lstStyle/>
          <a:p>
            <a:pPr algn="ctr"/>
            <a:r>
              <a:rPr kumimoji="1" lang="en-US" altLang="ja-JP" sz="1800" dirty="0">
                <a:solidFill>
                  <a:schemeClr val="tx1"/>
                </a:solidFill>
              </a:rPr>
              <a:t>Snapshot of channel usage.</a:t>
            </a:r>
            <a:endParaRPr kumimoji="1" lang="ja-JP" altLang="en-US" sz="1800" dirty="0">
              <a:solidFill>
                <a:schemeClr val="tx1"/>
              </a:solidFill>
            </a:endParaRPr>
          </a:p>
        </p:txBody>
      </p:sp>
      <p:sp>
        <p:nvSpPr>
          <p:cNvPr id="10" name="テキスト ボックス 9">
            <a:extLst>
              <a:ext uri="{FF2B5EF4-FFF2-40B4-BE49-F238E27FC236}">
                <a16:creationId xmlns:a16="http://schemas.microsoft.com/office/drawing/2014/main" id="{446C1D6A-9A71-E870-91E3-56AB3DB0FA63}"/>
              </a:ext>
            </a:extLst>
          </p:cNvPr>
          <p:cNvSpPr txBox="1"/>
          <p:nvPr/>
        </p:nvSpPr>
        <p:spPr>
          <a:xfrm>
            <a:off x="8677498" y="6034621"/>
            <a:ext cx="2725875" cy="369332"/>
          </a:xfrm>
          <a:prstGeom prst="rect">
            <a:avLst/>
          </a:prstGeom>
          <a:noFill/>
        </p:spPr>
        <p:txBody>
          <a:bodyPr wrap="none" rtlCol="0">
            <a:spAutoFit/>
          </a:bodyPr>
          <a:lstStyle/>
          <a:p>
            <a:pPr algn="ctr"/>
            <a:r>
              <a:rPr kumimoji="1" lang="en-US" altLang="ja-JP" sz="1800" dirty="0">
                <a:solidFill>
                  <a:schemeClr val="tx1"/>
                </a:solidFill>
              </a:rPr>
              <a:t>Plot of 802.11 S1G latency.</a:t>
            </a:r>
            <a:endParaRPr kumimoji="1" lang="ja-JP" altLang="en-US" sz="1800" dirty="0">
              <a:solidFill>
                <a:schemeClr val="tx1"/>
              </a:solidFill>
            </a:endParaRPr>
          </a:p>
        </p:txBody>
      </p:sp>
      <p:pic>
        <p:nvPicPr>
          <p:cNvPr id="16" name="図 15" descr="グラフ, 散布図&#10;&#10;AI 生成コンテンツは誤りを含む可能性があります。">
            <a:extLst>
              <a:ext uri="{FF2B5EF4-FFF2-40B4-BE49-F238E27FC236}">
                <a16:creationId xmlns:a16="http://schemas.microsoft.com/office/drawing/2014/main" id="{95372B8D-A94C-8B0C-5819-9CA5A9035A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9497" y="3134415"/>
            <a:ext cx="3657143" cy="2742857"/>
          </a:xfrm>
          <a:prstGeom prst="rect">
            <a:avLst/>
          </a:prstGeom>
        </p:spPr>
      </p:pic>
      <p:pic>
        <p:nvPicPr>
          <p:cNvPr id="11" name="図 10" descr="コンピューターのスクリーンショット&#10;&#10;AI 生成コンテンツは誤りを含む可能性があります。">
            <a:extLst>
              <a:ext uri="{FF2B5EF4-FFF2-40B4-BE49-F238E27FC236}">
                <a16:creationId xmlns:a16="http://schemas.microsoft.com/office/drawing/2014/main" id="{188A52CF-7075-C354-B258-F4DF515F201E}"/>
              </a:ext>
            </a:extLst>
          </p:cNvPr>
          <p:cNvPicPr>
            <a:picLocks noChangeAspect="1"/>
          </p:cNvPicPr>
          <p:nvPr/>
        </p:nvPicPr>
        <p:blipFill>
          <a:blip r:embed="rId4" cstate="print">
            <a:extLst>
              <a:ext uri="{28A0092B-C50C-407E-A947-70E740481C1C}">
                <a14:useLocalDpi xmlns:a14="http://schemas.microsoft.com/office/drawing/2010/main" val="0"/>
              </a:ext>
            </a:extLst>
          </a:blip>
          <a:srcRect l="14241" t="5671" r="13708" b="6376"/>
          <a:stretch>
            <a:fillRect/>
          </a:stretch>
        </p:blipFill>
        <p:spPr>
          <a:xfrm>
            <a:off x="299816" y="3160851"/>
            <a:ext cx="4140000" cy="2716421"/>
          </a:xfrm>
          <a:prstGeom prst="rect">
            <a:avLst/>
          </a:prstGeom>
        </p:spPr>
      </p:pic>
      <p:sp>
        <p:nvSpPr>
          <p:cNvPr id="13" name="テキスト ボックス 12">
            <a:extLst>
              <a:ext uri="{FF2B5EF4-FFF2-40B4-BE49-F238E27FC236}">
                <a16:creationId xmlns:a16="http://schemas.microsoft.com/office/drawing/2014/main" id="{9264740D-AA9E-4C26-2E44-02B982776F8D}"/>
              </a:ext>
            </a:extLst>
          </p:cNvPr>
          <p:cNvSpPr txBox="1"/>
          <p:nvPr/>
        </p:nvSpPr>
        <p:spPr>
          <a:xfrm>
            <a:off x="623392" y="3170054"/>
            <a:ext cx="774571" cy="369332"/>
          </a:xfrm>
          <a:prstGeom prst="rect">
            <a:avLst/>
          </a:prstGeom>
          <a:noFill/>
        </p:spPr>
        <p:txBody>
          <a:bodyPr wrap="none" rtlCol="0">
            <a:spAutoFit/>
          </a:bodyPr>
          <a:lstStyle/>
          <a:p>
            <a:r>
              <a:rPr kumimoji="1" lang="en-US" altLang="ja-JP" sz="1800" dirty="0">
                <a:solidFill>
                  <a:schemeClr val="tx1"/>
                </a:solidFill>
              </a:rPr>
              <a:t>Power</a:t>
            </a:r>
            <a:endParaRPr kumimoji="1" lang="ja-JP" altLang="en-US" sz="1800" dirty="0">
              <a:solidFill>
                <a:schemeClr val="tx1"/>
              </a:solidFill>
            </a:endParaRPr>
          </a:p>
        </p:txBody>
      </p:sp>
      <p:sp>
        <p:nvSpPr>
          <p:cNvPr id="14" name="テキスト ボックス 13">
            <a:extLst>
              <a:ext uri="{FF2B5EF4-FFF2-40B4-BE49-F238E27FC236}">
                <a16:creationId xmlns:a16="http://schemas.microsoft.com/office/drawing/2014/main" id="{DC31F459-BB68-A5D1-059A-7B3D4A58866D}"/>
              </a:ext>
            </a:extLst>
          </p:cNvPr>
          <p:cNvSpPr txBox="1"/>
          <p:nvPr/>
        </p:nvSpPr>
        <p:spPr>
          <a:xfrm>
            <a:off x="623392" y="4472850"/>
            <a:ext cx="1364476" cy="369332"/>
          </a:xfrm>
          <a:prstGeom prst="rect">
            <a:avLst/>
          </a:prstGeom>
          <a:noFill/>
        </p:spPr>
        <p:txBody>
          <a:bodyPr wrap="none" rtlCol="0">
            <a:spAutoFit/>
          </a:bodyPr>
          <a:lstStyle/>
          <a:p>
            <a:r>
              <a:rPr kumimoji="1" lang="en-US" altLang="ja-JP" sz="1800" dirty="0"/>
              <a:t>Spectrogram</a:t>
            </a:r>
            <a:endParaRPr kumimoji="1" lang="ja-JP" altLang="en-US" sz="1800" dirty="0"/>
          </a:p>
        </p:txBody>
      </p:sp>
      <p:sp>
        <p:nvSpPr>
          <p:cNvPr id="15" name="スライド番号プレースホルダー 14">
            <a:extLst>
              <a:ext uri="{FF2B5EF4-FFF2-40B4-BE49-F238E27FC236}">
                <a16:creationId xmlns:a16="http://schemas.microsoft.com/office/drawing/2014/main" id="{750B5DD7-8E78-0DCE-9D30-C79F1E147AD0}"/>
              </a:ext>
            </a:extLst>
          </p:cNvPr>
          <p:cNvSpPr>
            <a:spLocks noGrp="1"/>
          </p:cNvSpPr>
          <p:nvPr>
            <p:ph type="sldNum" idx="12"/>
          </p:nvPr>
        </p:nvSpPr>
        <p:spPr/>
        <p:txBody>
          <a:bodyPr/>
          <a:lstStyle/>
          <a:p>
            <a:r>
              <a:rPr lang="en-GB"/>
              <a:t>Slide </a:t>
            </a:r>
            <a:fld id="{440F5867-744E-4AA6-B0ED-4C44D2DFBB7B}" type="slidenum">
              <a:rPr lang="en-GB" smtClean="0"/>
              <a:pPr/>
              <a:t>20</a:t>
            </a:fld>
            <a:endParaRPr lang="en-GB" dirty="0"/>
          </a:p>
        </p:txBody>
      </p:sp>
    </p:spTree>
    <p:extLst>
      <p:ext uri="{BB962C8B-B14F-4D97-AF65-F5344CB8AC3E}">
        <p14:creationId xmlns:p14="http://schemas.microsoft.com/office/powerpoint/2010/main" val="34680150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251BA-783F-096B-59B4-D301DB446522}"/>
            </a:ext>
          </a:extLst>
        </p:cNvPr>
        <p:cNvGrpSpPr/>
        <p:nvPr/>
      </p:nvGrpSpPr>
      <p:grpSpPr>
        <a:xfrm>
          <a:off x="0" y="0"/>
          <a:ext cx="0" cy="0"/>
          <a:chOff x="0" y="0"/>
          <a:chExt cx="0" cy="0"/>
        </a:xfrm>
      </p:grpSpPr>
      <p:sp>
        <p:nvSpPr>
          <p:cNvPr id="4097" name="Rectangle 1">
            <a:extLst>
              <a:ext uri="{FF2B5EF4-FFF2-40B4-BE49-F238E27FC236}">
                <a16:creationId xmlns:a16="http://schemas.microsoft.com/office/drawing/2014/main" id="{A5A2CA9E-F4EF-FF06-68BB-122826A4866B}"/>
              </a:ext>
            </a:extLst>
          </p:cNvPr>
          <p:cNvSpPr>
            <a:spLocks noGrp="1" noChangeArrowheads="1"/>
          </p:cNvSpPr>
          <p:nvPr>
            <p:ph type="title"/>
          </p:nvPr>
        </p:nvSpPr>
        <p:spPr>
          <a:xfrm>
            <a:off x="479376" y="836712"/>
            <a:ext cx="11161240" cy="571209"/>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Experimental result</a:t>
            </a:r>
            <a:br>
              <a:rPr lang="en-GB" dirty="0"/>
            </a:br>
            <a:r>
              <a:rPr lang="en-GB" sz="1800" dirty="0"/>
              <a:t>15.4 SUN : Legacy CSMA, 2-FSK, 924.1 MHz</a:t>
            </a:r>
            <a:r>
              <a:rPr lang="en-GB" altLang="ja-JP" sz="1800" dirty="0"/>
              <a:t>, 7.5 kb/s offered load, </a:t>
            </a:r>
            <a:r>
              <a:rPr lang="en-GB" altLang="ja-JP" sz="1800" dirty="0">
                <a:solidFill>
                  <a:srgbClr val="FF0000"/>
                </a:solidFill>
              </a:rPr>
              <a:t>200-byte packet</a:t>
            </a:r>
            <a:br>
              <a:rPr lang="en-GB" altLang="ja-JP" sz="1800" dirty="0"/>
            </a:br>
            <a:r>
              <a:rPr lang="en-GB" altLang="ja-JP" sz="1800" dirty="0"/>
              <a:t>11 S1G : 9x waiting time, 1 MHz channel width, 10 kb/s offered load, </a:t>
            </a:r>
            <a:r>
              <a:rPr lang="en-GB" altLang="ja-JP" sz="1800" dirty="0">
                <a:solidFill>
                  <a:srgbClr val="FF0000"/>
                </a:solidFill>
              </a:rPr>
              <a:t>200-byte packet</a:t>
            </a:r>
            <a:r>
              <a:rPr lang="en-GB" altLang="ja-JP" sz="1800" dirty="0"/>
              <a:t>  /  Attenuator : 20 dB</a:t>
            </a:r>
            <a:endParaRPr lang="en-GB" sz="1800" dirty="0"/>
          </a:p>
        </p:txBody>
      </p:sp>
      <p:sp>
        <p:nvSpPr>
          <p:cNvPr id="4098" name="Rectangle 2">
            <a:extLst>
              <a:ext uri="{FF2B5EF4-FFF2-40B4-BE49-F238E27FC236}">
                <a16:creationId xmlns:a16="http://schemas.microsoft.com/office/drawing/2014/main" id="{BF7FC839-368D-DEEF-F93D-2D56CB71CCFF}"/>
              </a:ext>
            </a:extLst>
          </p:cNvPr>
          <p:cNvSpPr>
            <a:spLocks noGrp="1" noChangeArrowheads="1"/>
          </p:cNvSpPr>
          <p:nvPr>
            <p:ph idx="1"/>
          </p:nvPr>
        </p:nvSpPr>
        <p:spPr>
          <a:xfrm>
            <a:off x="914401" y="1751014"/>
            <a:ext cx="10361084" cy="1032187"/>
          </a:xfrm>
          <a:ln/>
        </p:spPr>
        <p:txBody>
          <a:bodyPr/>
          <a:lstStyle/>
          <a:p>
            <a:pP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The average latency of the IEEE 802.11 S1G is greatly improved by increasing the packet length from 100 bytes to 200 bytes. Reducing the number of transmitted frames may contribute to reduce collisions.</a:t>
            </a:r>
          </a:p>
        </p:txBody>
      </p:sp>
      <p:sp>
        <p:nvSpPr>
          <p:cNvPr id="5" name="Footer Placeholder 4">
            <a:extLst>
              <a:ext uri="{FF2B5EF4-FFF2-40B4-BE49-F238E27FC236}">
                <a16:creationId xmlns:a16="http://schemas.microsoft.com/office/drawing/2014/main" id="{EF0F7FEF-F097-6112-EFEE-5AB47C3F5FBC}"/>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646261B3-9649-C455-A275-D4D187CD8600}"/>
              </a:ext>
            </a:extLst>
          </p:cNvPr>
          <p:cNvSpPr>
            <a:spLocks noGrp="1"/>
          </p:cNvSpPr>
          <p:nvPr>
            <p:ph type="dt" idx="15"/>
          </p:nvPr>
        </p:nvSpPr>
        <p:spPr/>
        <p:txBody>
          <a:bodyPr/>
          <a:lstStyle/>
          <a:p>
            <a:r>
              <a:rPr lang="en-US" altLang="ja-JP"/>
              <a:t>July 2025</a:t>
            </a:r>
            <a:endParaRPr lang="en-GB" dirty="0"/>
          </a:p>
        </p:txBody>
      </p:sp>
      <p:graphicFrame>
        <p:nvGraphicFramePr>
          <p:cNvPr id="2" name="表 1">
            <a:extLst>
              <a:ext uri="{FF2B5EF4-FFF2-40B4-BE49-F238E27FC236}">
                <a16:creationId xmlns:a16="http://schemas.microsoft.com/office/drawing/2014/main" id="{811B2DB9-9F87-6E9A-412C-304D01403DD9}"/>
              </a:ext>
            </a:extLst>
          </p:cNvPr>
          <p:cNvGraphicFramePr>
            <a:graphicFrameLocks noGrp="1"/>
          </p:cNvGraphicFramePr>
          <p:nvPr>
            <p:extLst>
              <p:ext uri="{D42A27DB-BD31-4B8C-83A1-F6EECF244321}">
                <p14:modId xmlns:p14="http://schemas.microsoft.com/office/powerpoint/2010/main" val="209237676"/>
              </p:ext>
            </p:extLst>
          </p:nvPr>
        </p:nvGraphicFramePr>
        <p:xfrm>
          <a:off x="4665405" y="3277092"/>
          <a:ext cx="3281741" cy="1676400"/>
        </p:xfrm>
        <a:graphic>
          <a:graphicData uri="http://schemas.openxmlformats.org/drawingml/2006/table">
            <a:tbl>
              <a:tblPr firstRow="1" bandRow="1">
                <a:tableStyleId>{5940675A-B579-460E-94D1-54222C63F5DA}</a:tableStyleId>
              </a:tblPr>
              <a:tblGrid>
                <a:gridCol w="1835900">
                  <a:extLst>
                    <a:ext uri="{9D8B030D-6E8A-4147-A177-3AD203B41FA5}">
                      <a16:colId xmlns:a16="http://schemas.microsoft.com/office/drawing/2014/main" val="886012469"/>
                    </a:ext>
                  </a:extLst>
                </a:gridCol>
                <a:gridCol w="1445841">
                  <a:extLst>
                    <a:ext uri="{9D8B030D-6E8A-4147-A177-3AD203B41FA5}">
                      <a16:colId xmlns:a16="http://schemas.microsoft.com/office/drawing/2014/main" val="2097267840"/>
                    </a:ext>
                  </a:extLst>
                </a:gridCol>
              </a:tblGrid>
              <a:tr h="186446">
                <a:tc>
                  <a:txBody>
                    <a:bodyPr/>
                    <a:lstStyle/>
                    <a:p>
                      <a:r>
                        <a:rPr kumimoji="1" lang="en-US" altLang="ja-JP" sz="1600" dirty="0"/>
                        <a:t># of packets</a:t>
                      </a:r>
                      <a:endParaRPr kumimoji="1" lang="ja-JP" altLang="en-US" sz="1600" dirty="0"/>
                    </a:p>
                  </a:txBody>
                  <a:tcPr/>
                </a:tc>
                <a:tc>
                  <a:txBody>
                    <a:bodyPr/>
                    <a:lstStyle/>
                    <a:p>
                      <a:pPr algn="r"/>
                      <a:r>
                        <a:rPr kumimoji="1" lang="en-US" altLang="ja-JP" sz="1600" dirty="0"/>
                        <a:t>1300</a:t>
                      </a:r>
                      <a:endParaRPr kumimoji="1" lang="ja-JP" altLang="en-US" sz="1600" dirty="0"/>
                    </a:p>
                  </a:txBody>
                  <a:tcPr/>
                </a:tc>
                <a:extLst>
                  <a:ext uri="{0D108BD9-81ED-4DB2-BD59-A6C34878D82A}">
                    <a16:rowId xmlns:a16="http://schemas.microsoft.com/office/drawing/2014/main" val="2715505898"/>
                  </a:ext>
                </a:extLst>
              </a:tr>
              <a:tr h="186446">
                <a:tc>
                  <a:txBody>
                    <a:bodyPr/>
                    <a:lstStyle/>
                    <a:p>
                      <a:r>
                        <a:rPr kumimoji="1" lang="en-US" altLang="ja-JP" sz="1600" dirty="0"/>
                        <a:t>Packet delivery rate</a:t>
                      </a:r>
                      <a:endParaRPr kumimoji="1" lang="ja-JP" altLang="en-US" sz="1600" dirty="0"/>
                    </a:p>
                  </a:txBody>
                  <a:tcPr/>
                </a:tc>
                <a:tc>
                  <a:txBody>
                    <a:bodyPr/>
                    <a:lstStyle/>
                    <a:p>
                      <a:pPr algn="r"/>
                      <a:r>
                        <a:rPr kumimoji="1" lang="en-US" altLang="ja-JP" sz="1600" dirty="0"/>
                        <a:t>99.8 %</a:t>
                      </a:r>
                      <a:endParaRPr kumimoji="1" lang="ja-JP" altLang="en-US" sz="1600" dirty="0"/>
                    </a:p>
                  </a:txBody>
                  <a:tcPr/>
                </a:tc>
                <a:extLst>
                  <a:ext uri="{0D108BD9-81ED-4DB2-BD59-A6C34878D82A}">
                    <a16:rowId xmlns:a16="http://schemas.microsoft.com/office/drawing/2014/main" val="2082036514"/>
                  </a:ext>
                </a:extLst>
              </a:tr>
              <a:tr h="186446">
                <a:tc>
                  <a:txBody>
                    <a:bodyPr/>
                    <a:lstStyle/>
                    <a:p>
                      <a:r>
                        <a:rPr kumimoji="1" lang="en-US" altLang="ja-JP" sz="1600" dirty="0"/>
                        <a:t># of CCA attempts</a:t>
                      </a:r>
                      <a:endParaRPr kumimoji="1" lang="ja-JP" altLang="en-US" sz="1600" dirty="0"/>
                    </a:p>
                  </a:txBody>
                  <a:tcPr/>
                </a:tc>
                <a:tc>
                  <a:txBody>
                    <a:bodyPr/>
                    <a:lstStyle/>
                    <a:p>
                      <a:pPr algn="r"/>
                      <a:r>
                        <a:rPr kumimoji="1" lang="en-US" altLang="ja-JP" sz="1600" dirty="0"/>
                        <a:t>159</a:t>
                      </a:r>
                      <a:endParaRPr kumimoji="1" lang="ja-JP" altLang="en-US" sz="1600" dirty="0"/>
                    </a:p>
                  </a:txBody>
                  <a:tcPr/>
                </a:tc>
                <a:extLst>
                  <a:ext uri="{0D108BD9-81ED-4DB2-BD59-A6C34878D82A}">
                    <a16:rowId xmlns:a16="http://schemas.microsoft.com/office/drawing/2014/main" val="3271667656"/>
                  </a:ext>
                </a:extLst>
              </a:tr>
              <a:tr h="186446">
                <a:tc>
                  <a:txBody>
                    <a:bodyPr/>
                    <a:lstStyle/>
                    <a:p>
                      <a:r>
                        <a:rPr kumimoji="1" lang="en-US" altLang="ja-JP" sz="1600" dirty="0"/>
                        <a:t># of retries</a:t>
                      </a:r>
                      <a:endParaRPr kumimoji="1" lang="ja-JP" altLang="en-US" sz="1600" dirty="0"/>
                    </a:p>
                  </a:txBody>
                  <a:tcPr/>
                </a:tc>
                <a:tc>
                  <a:txBody>
                    <a:bodyPr/>
                    <a:lstStyle/>
                    <a:p>
                      <a:pPr algn="r"/>
                      <a:r>
                        <a:rPr kumimoji="1" lang="en-US" altLang="ja-JP" sz="1600" dirty="0"/>
                        <a:t>296</a:t>
                      </a:r>
                      <a:endParaRPr kumimoji="1" lang="ja-JP" altLang="en-US" sz="1600" dirty="0"/>
                    </a:p>
                  </a:txBody>
                  <a:tcPr/>
                </a:tc>
                <a:extLst>
                  <a:ext uri="{0D108BD9-81ED-4DB2-BD59-A6C34878D82A}">
                    <a16:rowId xmlns:a16="http://schemas.microsoft.com/office/drawing/2014/main" val="715709756"/>
                  </a:ext>
                </a:extLst>
              </a:tr>
              <a:tr h="186446">
                <a:tc>
                  <a:txBody>
                    <a:bodyPr/>
                    <a:lstStyle/>
                    <a:p>
                      <a:r>
                        <a:rPr kumimoji="1" lang="en-US" altLang="ja-JP" sz="1600" dirty="0"/>
                        <a:t>Average latency</a:t>
                      </a:r>
                      <a:endParaRPr kumimoji="1" lang="ja-JP" altLang="en-US" sz="1600" dirty="0"/>
                    </a:p>
                  </a:txBody>
                  <a:tcPr/>
                </a:tc>
                <a:tc>
                  <a:txBody>
                    <a:bodyPr/>
                    <a:lstStyle/>
                    <a:p>
                      <a:pPr algn="r"/>
                      <a:r>
                        <a:rPr kumimoji="1" lang="en-US" altLang="ja-JP" sz="1600" dirty="0"/>
                        <a:t>107.05 </a:t>
                      </a:r>
                      <a:r>
                        <a:rPr kumimoji="1" lang="en-US" altLang="ja-JP" sz="1600" dirty="0" err="1"/>
                        <a:t>ms</a:t>
                      </a:r>
                      <a:endParaRPr kumimoji="1" lang="ja-JP" altLang="en-US" sz="1600" dirty="0"/>
                    </a:p>
                  </a:txBody>
                  <a:tcPr/>
                </a:tc>
                <a:extLst>
                  <a:ext uri="{0D108BD9-81ED-4DB2-BD59-A6C34878D82A}">
                    <a16:rowId xmlns:a16="http://schemas.microsoft.com/office/drawing/2014/main" val="2351404922"/>
                  </a:ext>
                </a:extLst>
              </a:tr>
            </a:tbl>
          </a:graphicData>
        </a:graphic>
      </p:graphicFrame>
      <p:sp>
        <p:nvSpPr>
          <p:cNvPr id="3" name="テキスト ボックス 2">
            <a:extLst>
              <a:ext uri="{FF2B5EF4-FFF2-40B4-BE49-F238E27FC236}">
                <a16:creationId xmlns:a16="http://schemas.microsoft.com/office/drawing/2014/main" id="{FF69E136-F213-446C-7275-662BC1EF102F}"/>
              </a:ext>
            </a:extLst>
          </p:cNvPr>
          <p:cNvSpPr txBox="1"/>
          <p:nvPr/>
        </p:nvSpPr>
        <p:spPr>
          <a:xfrm>
            <a:off x="4734788" y="2905903"/>
            <a:ext cx="3025188" cy="369332"/>
          </a:xfrm>
          <a:prstGeom prst="rect">
            <a:avLst/>
          </a:prstGeom>
          <a:noFill/>
        </p:spPr>
        <p:txBody>
          <a:bodyPr wrap="none" rtlCol="0">
            <a:spAutoFit/>
          </a:bodyPr>
          <a:lstStyle/>
          <a:p>
            <a:pPr algn="ctr"/>
            <a:r>
              <a:rPr kumimoji="1" lang="en-US" altLang="ja-JP" sz="1800" dirty="0">
                <a:solidFill>
                  <a:schemeClr val="tx1"/>
                </a:solidFill>
              </a:rPr>
              <a:t>Result of IEEE 802.15.4 SUN.</a:t>
            </a:r>
            <a:endParaRPr kumimoji="1" lang="ja-JP" altLang="en-US" sz="1800" dirty="0">
              <a:solidFill>
                <a:schemeClr val="tx1"/>
              </a:solidFill>
            </a:endParaRPr>
          </a:p>
        </p:txBody>
      </p:sp>
      <p:graphicFrame>
        <p:nvGraphicFramePr>
          <p:cNvPr id="7" name="表 6">
            <a:extLst>
              <a:ext uri="{FF2B5EF4-FFF2-40B4-BE49-F238E27FC236}">
                <a16:creationId xmlns:a16="http://schemas.microsoft.com/office/drawing/2014/main" id="{1CFC93E0-EEE6-E007-0BB6-373B2B407247}"/>
              </a:ext>
            </a:extLst>
          </p:cNvPr>
          <p:cNvGraphicFramePr>
            <a:graphicFrameLocks noGrp="1"/>
          </p:cNvGraphicFramePr>
          <p:nvPr>
            <p:extLst>
              <p:ext uri="{D42A27DB-BD31-4B8C-83A1-F6EECF244321}">
                <p14:modId xmlns:p14="http://schemas.microsoft.com/office/powerpoint/2010/main" val="1823840078"/>
              </p:ext>
            </p:extLst>
          </p:nvPr>
        </p:nvGraphicFramePr>
        <p:xfrm>
          <a:off x="4645881" y="5447496"/>
          <a:ext cx="3301265" cy="1005840"/>
        </p:xfrm>
        <a:graphic>
          <a:graphicData uri="http://schemas.openxmlformats.org/drawingml/2006/table">
            <a:tbl>
              <a:tblPr firstRow="1" bandRow="1">
                <a:tableStyleId>{5940675A-B579-460E-94D1-54222C63F5DA}</a:tableStyleId>
              </a:tblPr>
              <a:tblGrid>
                <a:gridCol w="1835900">
                  <a:extLst>
                    <a:ext uri="{9D8B030D-6E8A-4147-A177-3AD203B41FA5}">
                      <a16:colId xmlns:a16="http://schemas.microsoft.com/office/drawing/2014/main" val="886012469"/>
                    </a:ext>
                  </a:extLst>
                </a:gridCol>
                <a:gridCol w="1465365">
                  <a:extLst>
                    <a:ext uri="{9D8B030D-6E8A-4147-A177-3AD203B41FA5}">
                      <a16:colId xmlns:a16="http://schemas.microsoft.com/office/drawing/2014/main" val="2097267840"/>
                    </a:ext>
                  </a:extLst>
                </a:gridCol>
              </a:tblGrid>
              <a:tr h="186446">
                <a:tc>
                  <a:txBody>
                    <a:bodyPr/>
                    <a:lstStyle/>
                    <a:p>
                      <a:r>
                        <a:rPr kumimoji="1" lang="en-US" altLang="ja-JP" sz="1600" dirty="0"/>
                        <a:t># of packets</a:t>
                      </a:r>
                      <a:endParaRPr kumimoji="1" lang="ja-JP" altLang="en-US" sz="1600" dirty="0"/>
                    </a:p>
                  </a:txBody>
                  <a:tcPr/>
                </a:tc>
                <a:tc>
                  <a:txBody>
                    <a:bodyPr/>
                    <a:lstStyle/>
                    <a:p>
                      <a:pPr algn="r"/>
                      <a:r>
                        <a:rPr kumimoji="1" lang="en-US" altLang="ja-JP" sz="1600" dirty="0"/>
                        <a:t>1250</a:t>
                      </a:r>
                      <a:endParaRPr kumimoji="1" lang="ja-JP" altLang="en-US" sz="1600" dirty="0"/>
                    </a:p>
                  </a:txBody>
                  <a:tcPr/>
                </a:tc>
                <a:extLst>
                  <a:ext uri="{0D108BD9-81ED-4DB2-BD59-A6C34878D82A}">
                    <a16:rowId xmlns:a16="http://schemas.microsoft.com/office/drawing/2014/main" val="2715505898"/>
                  </a:ext>
                </a:extLst>
              </a:tr>
              <a:tr h="186446">
                <a:tc>
                  <a:txBody>
                    <a:bodyPr/>
                    <a:lstStyle/>
                    <a:p>
                      <a:r>
                        <a:rPr kumimoji="1" lang="en-US" altLang="ja-JP" sz="1600" dirty="0"/>
                        <a:t>Packet delivery rate</a:t>
                      </a:r>
                      <a:endParaRPr kumimoji="1" lang="ja-JP" altLang="en-US" sz="1600" dirty="0"/>
                    </a:p>
                  </a:txBody>
                  <a:tcPr/>
                </a:tc>
                <a:tc>
                  <a:txBody>
                    <a:bodyPr/>
                    <a:lstStyle/>
                    <a:p>
                      <a:pPr algn="r"/>
                      <a:r>
                        <a:rPr kumimoji="1" lang="en-US" altLang="ja-JP" sz="1600" dirty="0"/>
                        <a:t>96.96%</a:t>
                      </a:r>
                      <a:endParaRPr kumimoji="1" lang="ja-JP" altLang="en-US" sz="1600" dirty="0"/>
                    </a:p>
                  </a:txBody>
                  <a:tcPr/>
                </a:tc>
                <a:extLst>
                  <a:ext uri="{0D108BD9-81ED-4DB2-BD59-A6C34878D82A}">
                    <a16:rowId xmlns:a16="http://schemas.microsoft.com/office/drawing/2014/main" val="2082036514"/>
                  </a:ext>
                </a:extLst>
              </a:tr>
              <a:tr h="186446">
                <a:tc>
                  <a:txBody>
                    <a:bodyPr/>
                    <a:lstStyle/>
                    <a:p>
                      <a:r>
                        <a:rPr kumimoji="1" lang="en-US" altLang="ja-JP" sz="1600" dirty="0"/>
                        <a:t>Average latency</a:t>
                      </a:r>
                      <a:endParaRPr kumimoji="1" lang="ja-JP" altLang="en-US" sz="1600" dirty="0"/>
                    </a:p>
                  </a:txBody>
                  <a:tcPr/>
                </a:tc>
                <a:tc>
                  <a:txBody>
                    <a:bodyPr/>
                    <a:lstStyle/>
                    <a:p>
                      <a:pPr algn="r"/>
                      <a:r>
                        <a:rPr kumimoji="1" lang="en-US" altLang="ja-JP" sz="1600" dirty="0"/>
                        <a:t>231.40 </a:t>
                      </a:r>
                      <a:r>
                        <a:rPr kumimoji="1" lang="en-US" altLang="ja-JP" sz="1600" dirty="0" err="1"/>
                        <a:t>ms</a:t>
                      </a:r>
                      <a:endParaRPr kumimoji="1" lang="ja-JP" altLang="en-US" sz="1600" dirty="0"/>
                    </a:p>
                  </a:txBody>
                  <a:tcPr/>
                </a:tc>
                <a:extLst>
                  <a:ext uri="{0D108BD9-81ED-4DB2-BD59-A6C34878D82A}">
                    <a16:rowId xmlns:a16="http://schemas.microsoft.com/office/drawing/2014/main" val="3271667656"/>
                  </a:ext>
                </a:extLst>
              </a:tr>
            </a:tbl>
          </a:graphicData>
        </a:graphic>
      </p:graphicFrame>
      <p:sp>
        <p:nvSpPr>
          <p:cNvPr id="8" name="テキスト ボックス 7">
            <a:extLst>
              <a:ext uri="{FF2B5EF4-FFF2-40B4-BE49-F238E27FC236}">
                <a16:creationId xmlns:a16="http://schemas.microsoft.com/office/drawing/2014/main" id="{C13EE696-FDCF-57AA-F958-35456E0F7762}"/>
              </a:ext>
            </a:extLst>
          </p:cNvPr>
          <p:cNvSpPr txBox="1"/>
          <p:nvPr/>
        </p:nvSpPr>
        <p:spPr>
          <a:xfrm>
            <a:off x="4851296" y="5088631"/>
            <a:ext cx="2792176" cy="369332"/>
          </a:xfrm>
          <a:prstGeom prst="rect">
            <a:avLst/>
          </a:prstGeom>
          <a:noFill/>
        </p:spPr>
        <p:txBody>
          <a:bodyPr wrap="none" rtlCol="0">
            <a:spAutoFit/>
          </a:bodyPr>
          <a:lstStyle/>
          <a:p>
            <a:pPr algn="ctr"/>
            <a:r>
              <a:rPr kumimoji="1" lang="en-US" altLang="ja-JP" sz="1800" dirty="0">
                <a:solidFill>
                  <a:schemeClr val="tx1"/>
                </a:solidFill>
              </a:rPr>
              <a:t>Result of IEEE 802.11 S1G.</a:t>
            </a:r>
            <a:endParaRPr kumimoji="1" lang="ja-JP" altLang="en-US" sz="1800" dirty="0">
              <a:solidFill>
                <a:schemeClr val="tx1"/>
              </a:solidFill>
            </a:endParaRPr>
          </a:p>
        </p:txBody>
      </p:sp>
      <p:sp>
        <p:nvSpPr>
          <p:cNvPr id="9" name="テキスト ボックス 8">
            <a:extLst>
              <a:ext uri="{FF2B5EF4-FFF2-40B4-BE49-F238E27FC236}">
                <a16:creationId xmlns:a16="http://schemas.microsoft.com/office/drawing/2014/main" id="{EAEFC149-4899-8B09-C2A9-B63EC9178C95}"/>
              </a:ext>
            </a:extLst>
          </p:cNvPr>
          <p:cNvSpPr txBox="1"/>
          <p:nvPr/>
        </p:nvSpPr>
        <p:spPr>
          <a:xfrm>
            <a:off x="1055300" y="5882494"/>
            <a:ext cx="2698175" cy="369332"/>
          </a:xfrm>
          <a:prstGeom prst="rect">
            <a:avLst/>
          </a:prstGeom>
          <a:noFill/>
        </p:spPr>
        <p:txBody>
          <a:bodyPr wrap="none" rtlCol="0">
            <a:spAutoFit/>
          </a:bodyPr>
          <a:lstStyle/>
          <a:p>
            <a:pPr algn="ctr"/>
            <a:r>
              <a:rPr kumimoji="1" lang="en-US" altLang="ja-JP" sz="1800" dirty="0">
                <a:solidFill>
                  <a:schemeClr val="tx1"/>
                </a:solidFill>
              </a:rPr>
              <a:t>Snapshot of channel usage.</a:t>
            </a:r>
            <a:endParaRPr kumimoji="1" lang="ja-JP" altLang="en-US" sz="1800" dirty="0">
              <a:solidFill>
                <a:schemeClr val="tx1"/>
              </a:solidFill>
            </a:endParaRPr>
          </a:p>
        </p:txBody>
      </p:sp>
      <p:sp>
        <p:nvSpPr>
          <p:cNvPr id="10" name="テキスト ボックス 9">
            <a:extLst>
              <a:ext uri="{FF2B5EF4-FFF2-40B4-BE49-F238E27FC236}">
                <a16:creationId xmlns:a16="http://schemas.microsoft.com/office/drawing/2014/main" id="{EB14F909-156F-3623-3590-FAC5C66B44ED}"/>
              </a:ext>
            </a:extLst>
          </p:cNvPr>
          <p:cNvSpPr txBox="1"/>
          <p:nvPr/>
        </p:nvSpPr>
        <p:spPr>
          <a:xfrm>
            <a:off x="8677498" y="6034621"/>
            <a:ext cx="2725875" cy="369332"/>
          </a:xfrm>
          <a:prstGeom prst="rect">
            <a:avLst/>
          </a:prstGeom>
          <a:noFill/>
        </p:spPr>
        <p:txBody>
          <a:bodyPr wrap="none" rtlCol="0">
            <a:spAutoFit/>
          </a:bodyPr>
          <a:lstStyle/>
          <a:p>
            <a:pPr algn="ctr"/>
            <a:r>
              <a:rPr kumimoji="1" lang="en-US" altLang="ja-JP" sz="1800" dirty="0">
                <a:solidFill>
                  <a:schemeClr val="tx1"/>
                </a:solidFill>
              </a:rPr>
              <a:t>Plot of 802.11 S1G latency.</a:t>
            </a:r>
            <a:endParaRPr kumimoji="1" lang="ja-JP" altLang="en-US" sz="1800" dirty="0">
              <a:solidFill>
                <a:schemeClr val="tx1"/>
              </a:solidFill>
            </a:endParaRPr>
          </a:p>
        </p:txBody>
      </p:sp>
      <p:pic>
        <p:nvPicPr>
          <p:cNvPr id="14" name="図 13" descr="グラフ, 散布図&#10;&#10;AI 生成コンテンツは誤りを含む可能性があります。">
            <a:extLst>
              <a:ext uri="{FF2B5EF4-FFF2-40B4-BE49-F238E27FC236}">
                <a16:creationId xmlns:a16="http://schemas.microsoft.com/office/drawing/2014/main" id="{ECAB01DC-D420-33AF-3348-DD33A80DAC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9497" y="3134415"/>
            <a:ext cx="3657143" cy="2742857"/>
          </a:xfrm>
          <a:prstGeom prst="rect">
            <a:avLst/>
          </a:prstGeom>
        </p:spPr>
      </p:pic>
      <p:pic>
        <p:nvPicPr>
          <p:cNvPr id="11" name="図 10" descr="コンピューターのスクリーンショット&#10;&#10;AI 生成コンテンツは誤りを含む可能性があります。">
            <a:extLst>
              <a:ext uri="{FF2B5EF4-FFF2-40B4-BE49-F238E27FC236}">
                <a16:creationId xmlns:a16="http://schemas.microsoft.com/office/drawing/2014/main" id="{5054F43D-C835-4708-4123-E90980B4E326}"/>
              </a:ext>
            </a:extLst>
          </p:cNvPr>
          <p:cNvPicPr>
            <a:picLocks noChangeAspect="1"/>
          </p:cNvPicPr>
          <p:nvPr/>
        </p:nvPicPr>
        <p:blipFill>
          <a:blip r:embed="rId4" cstate="print">
            <a:extLst>
              <a:ext uri="{28A0092B-C50C-407E-A947-70E740481C1C}">
                <a14:useLocalDpi xmlns:a14="http://schemas.microsoft.com/office/drawing/2010/main" val="0"/>
              </a:ext>
            </a:extLst>
          </a:blip>
          <a:srcRect l="13972" t="5671" r="13623" b="6376"/>
          <a:stretch>
            <a:fillRect/>
          </a:stretch>
        </p:blipFill>
        <p:spPr>
          <a:xfrm>
            <a:off x="299816" y="3174112"/>
            <a:ext cx="4140000" cy="2703160"/>
          </a:xfrm>
          <a:prstGeom prst="rect">
            <a:avLst/>
          </a:prstGeom>
        </p:spPr>
      </p:pic>
      <p:sp>
        <p:nvSpPr>
          <p:cNvPr id="13" name="テキスト ボックス 12">
            <a:extLst>
              <a:ext uri="{FF2B5EF4-FFF2-40B4-BE49-F238E27FC236}">
                <a16:creationId xmlns:a16="http://schemas.microsoft.com/office/drawing/2014/main" id="{2E9B26F2-F81A-CDB8-F010-5504ADB6487A}"/>
              </a:ext>
            </a:extLst>
          </p:cNvPr>
          <p:cNvSpPr txBox="1"/>
          <p:nvPr/>
        </p:nvSpPr>
        <p:spPr>
          <a:xfrm>
            <a:off x="623392" y="3170054"/>
            <a:ext cx="774571" cy="369332"/>
          </a:xfrm>
          <a:prstGeom prst="rect">
            <a:avLst/>
          </a:prstGeom>
          <a:noFill/>
        </p:spPr>
        <p:txBody>
          <a:bodyPr wrap="none" rtlCol="0">
            <a:spAutoFit/>
          </a:bodyPr>
          <a:lstStyle/>
          <a:p>
            <a:r>
              <a:rPr kumimoji="1" lang="en-US" altLang="ja-JP" sz="1800" dirty="0">
                <a:solidFill>
                  <a:schemeClr val="tx1"/>
                </a:solidFill>
              </a:rPr>
              <a:t>Power</a:t>
            </a:r>
            <a:endParaRPr kumimoji="1" lang="ja-JP" altLang="en-US" sz="1800" dirty="0">
              <a:solidFill>
                <a:schemeClr val="tx1"/>
              </a:solidFill>
            </a:endParaRPr>
          </a:p>
        </p:txBody>
      </p:sp>
      <p:sp>
        <p:nvSpPr>
          <p:cNvPr id="15" name="テキスト ボックス 14">
            <a:extLst>
              <a:ext uri="{FF2B5EF4-FFF2-40B4-BE49-F238E27FC236}">
                <a16:creationId xmlns:a16="http://schemas.microsoft.com/office/drawing/2014/main" id="{B7BB3F31-9413-6772-2AD3-1BACB6A645EB}"/>
              </a:ext>
            </a:extLst>
          </p:cNvPr>
          <p:cNvSpPr txBox="1"/>
          <p:nvPr/>
        </p:nvSpPr>
        <p:spPr>
          <a:xfrm>
            <a:off x="623392" y="4472850"/>
            <a:ext cx="1364476" cy="369332"/>
          </a:xfrm>
          <a:prstGeom prst="rect">
            <a:avLst/>
          </a:prstGeom>
          <a:noFill/>
        </p:spPr>
        <p:txBody>
          <a:bodyPr wrap="none" rtlCol="0">
            <a:spAutoFit/>
          </a:bodyPr>
          <a:lstStyle/>
          <a:p>
            <a:r>
              <a:rPr kumimoji="1" lang="en-US" altLang="ja-JP" sz="1800" dirty="0"/>
              <a:t>Spectrogram</a:t>
            </a:r>
            <a:endParaRPr kumimoji="1" lang="ja-JP" altLang="en-US" sz="1800" dirty="0"/>
          </a:p>
        </p:txBody>
      </p:sp>
      <p:sp>
        <p:nvSpPr>
          <p:cNvPr id="16" name="スライド番号プレースホルダー 15">
            <a:extLst>
              <a:ext uri="{FF2B5EF4-FFF2-40B4-BE49-F238E27FC236}">
                <a16:creationId xmlns:a16="http://schemas.microsoft.com/office/drawing/2014/main" id="{77B28B28-88A2-35E7-5262-7211066C7C2C}"/>
              </a:ext>
            </a:extLst>
          </p:cNvPr>
          <p:cNvSpPr>
            <a:spLocks noGrp="1"/>
          </p:cNvSpPr>
          <p:nvPr>
            <p:ph type="sldNum" idx="12"/>
          </p:nvPr>
        </p:nvSpPr>
        <p:spPr/>
        <p:txBody>
          <a:bodyPr/>
          <a:lstStyle/>
          <a:p>
            <a:r>
              <a:rPr lang="en-GB"/>
              <a:t>Slide </a:t>
            </a:r>
            <a:fld id="{440F5867-744E-4AA6-B0ED-4C44D2DFBB7B}" type="slidenum">
              <a:rPr lang="en-GB" smtClean="0"/>
              <a:pPr/>
              <a:t>21</a:t>
            </a:fld>
            <a:endParaRPr lang="en-GB" dirty="0"/>
          </a:p>
        </p:txBody>
      </p:sp>
    </p:spTree>
    <p:extLst>
      <p:ext uri="{BB962C8B-B14F-4D97-AF65-F5344CB8AC3E}">
        <p14:creationId xmlns:p14="http://schemas.microsoft.com/office/powerpoint/2010/main" val="356563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C84B7-4CAB-E03F-EECE-918A9D4408DE}"/>
            </a:ext>
          </a:extLst>
        </p:cNvPr>
        <p:cNvGrpSpPr/>
        <p:nvPr/>
      </p:nvGrpSpPr>
      <p:grpSpPr>
        <a:xfrm>
          <a:off x="0" y="0"/>
          <a:ext cx="0" cy="0"/>
          <a:chOff x="0" y="0"/>
          <a:chExt cx="0" cy="0"/>
        </a:xfrm>
      </p:grpSpPr>
      <p:sp>
        <p:nvSpPr>
          <p:cNvPr id="4097" name="Rectangle 1">
            <a:extLst>
              <a:ext uri="{FF2B5EF4-FFF2-40B4-BE49-F238E27FC236}">
                <a16:creationId xmlns:a16="http://schemas.microsoft.com/office/drawing/2014/main" id="{AB769F26-EE39-B35C-3F5D-87B49C24319B}"/>
              </a:ext>
            </a:extLst>
          </p:cNvPr>
          <p:cNvSpPr>
            <a:spLocks noGrp="1" noChangeArrowheads="1"/>
          </p:cNvSpPr>
          <p:nvPr>
            <p:ph type="title"/>
          </p:nvPr>
        </p:nvSpPr>
        <p:spPr>
          <a:xfrm>
            <a:off x="479376" y="836712"/>
            <a:ext cx="11161240" cy="571209"/>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Experimental result</a:t>
            </a:r>
            <a:br>
              <a:rPr lang="en-GB" dirty="0"/>
            </a:br>
            <a:r>
              <a:rPr lang="en-GB" sz="1800" dirty="0"/>
              <a:t>15.4 SUN : Legacy CSMA, </a:t>
            </a:r>
            <a:r>
              <a:rPr lang="en-GB" sz="1800" dirty="0">
                <a:solidFill>
                  <a:srgbClr val="FF0000"/>
                </a:solidFill>
              </a:rPr>
              <a:t>MCS 5</a:t>
            </a:r>
            <a:r>
              <a:rPr lang="en-GB" sz="1800" dirty="0"/>
              <a:t>, 924.1 MHz</a:t>
            </a:r>
            <a:r>
              <a:rPr lang="en-GB" altLang="ja-JP" sz="1800" dirty="0"/>
              <a:t>, 7.5 kb/s offered load, 100-byte packet</a:t>
            </a:r>
            <a:br>
              <a:rPr lang="en-GB" altLang="ja-JP" sz="1800" dirty="0"/>
            </a:br>
            <a:r>
              <a:rPr lang="en-GB" altLang="ja-JP" sz="1800" dirty="0"/>
              <a:t>11 S1G : 9x waiting time, 1 MHz channel width, 10 kb/s offered load, 100-byte packet  /  Attenuator : 20 dB</a:t>
            </a:r>
            <a:endParaRPr lang="en-GB" sz="1800" dirty="0"/>
          </a:p>
        </p:txBody>
      </p:sp>
      <p:sp>
        <p:nvSpPr>
          <p:cNvPr id="4098" name="Rectangle 2">
            <a:extLst>
              <a:ext uri="{FF2B5EF4-FFF2-40B4-BE49-F238E27FC236}">
                <a16:creationId xmlns:a16="http://schemas.microsoft.com/office/drawing/2014/main" id="{B69D2F2B-CC65-38E5-2EBA-EC37A8535D55}"/>
              </a:ext>
            </a:extLst>
          </p:cNvPr>
          <p:cNvSpPr>
            <a:spLocks noGrp="1" noChangeArrowheads="1"/>
          </p:cNvSpPr>
          <p:nvPr>
            <p:ph idx="1"/>
          </p:nvPr>
        </p:nvSpPr>
        <p:spPr>
          <a:xfrm>
            <a:off x="914401" y="1751014"/>
            <a:ext cx="10361084" cy="1032187"/>
          </a:xfrm>
          <a:ln/>
        </p:spPr>
        <p:txBody>
          <a:bodyPr/>
          <a:lstStyle/>
          <a:p>
            <a:pP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Raising the MCS of IEEE 802.15.4 SUN also improves the performances of both systems because the duration of the Data frames becomes short and collisions less occurs.</a:t>
            </a:r>
          </a:p>
        </p:txBody>
      </p:sp>
      <p:sp>
        <p:nvSpPr>
          <p:cNvPr id="5" name="Footer Placeholder 4">
            <a:extLst>
              <a:ext uri="{FF2B5EF4-FFF2-40B4-BE49-F238E27FC236}">
                <a16:creationId xmlns:a16="http://schemas.microsoft.com/office/drawing/2014/main" id="{DE302D5E-5089-E258-82EA-12A52F58D6E4}"/>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02A188C0-AF43-1876-8FED-298F8DBE51FD}"/>
              </a:ext>
            </a:extLst>
          </p:cNvPr>
          <p:cNvSpPr>
            <a:spLocks noGrp="1"/>
          </p:cNvSpPr>
          <p:nvPr>
            <p:ph type="dt" idx="15"/>
          </p:nvPr>
        </p:nvSpPr>
        <p:spPr/>
        <p:txBody>
          <a:bodyPr/>
          <a:lstStyle/>
          <a:p>
            <a:r>
              <a:rPr lang="en-US" altLang="ja-JP"/>
              <a:t>July 2025</a:t>
            </a:r>
            <a:endParaRPr lang="en-GB" dirty="0"/>
          </a:p>
        </p:txBody>
      </p:sp>
      <p:graphicFrame>
        <p:nvGraphicFramePr>
          <p:cNvPr id="2" name="表 1">
            <a:extLst>
              <a:ext uri="{FF2B5EF4-FFF2-40B4-BE49-F238E27FC236}">
                <a16:creationId xmlns:a16="http://schemas.microsoft.com/office/drawing/2014/main" id="{76F247E1-357E-0844-4195-81846D292C5D}"/>
              </a:ext>
            </a:extLst>
          </p:cNvPr>
          <p:cNvGraphicFramePr>
            <a:graphicFrameLocks noGrp="1"/>
          </p:cNvGraphicFramePr>
          <p:nvPr>
            <p:extLst>
              <p:ext uri="{D42A27DB-BD31-4B8C-83A1-F6EECF244321}">
                <p14:modId xmlns:p14="http://schemas.microsoft.com/office/powerpoint/2010/main" val="2658760812"/>
              </p:ext>
            </p:extLst>
          </p:nvPr>
        </p:nvGraphicFramePr>
        <p:xfrm>
          <a:off x="4665405" y="3277092"/>
          <a:ext cx="3281741" cy="1676400"/>
        </p:xfrm>
        <a:graphic>
          <a:graphicData uri="http://schemas.openxmlformats.org/drawingml/2006/table">
            <a:tbl>
              <a:tblPr firstRow="1" bandRow="1">
                <a:tableStyleId>{5940675A-B579-460E-94D1-54222C63F5DA}</a:tableStyleId>
              </a:tblPr>
              <a:tblGrid>
                <a:gridCol w="1835900">
                  <a:extLst>
                    <a:ext uri="{9D8B030D-6E8A-4147-A177-3AD203B41FA5}">
                      <a16:colId xmlns:a16="http://schemas.microsoft.com/office/drawing/2014/main" val="886012469"/>
                    </a:ext>
                  </a:extLst>
                </a:gridCol>
                <a:gridCol w="1445841">
                  <a:extLst>
                    <a:ext uri="{9D8B030D-6E8A-4147-A177-3AD203B41FA5}">
                      <a16:colId xmlns:a16="http://schemas.microsoft.com/office/drawing/2014/main" val="2097267840"/>
                    </a:ext>
                  </a:extLst>
                </a:gridCol>
              </a:tblGrid>
              <a:tr h="186446">
                <a:tc>
                  <a:txBody>
                    <a:bodyPr/>
                    <a:lstStyle/>
                    <a:p>
                      <a:r>
                        <a:rPr kumimoji="1" lang="en-US" altLang="ja-JP" sz="1600" dirty="0"/>
                        <a:t># of packets</a:t>
                      </a:r>
                      <a:endParaRPr kumimoji="1" lang="ja-JP" altLang="en-US" sz="1600" dirty="0"/>
                    </a:p>
                  </a:txBody>
                  <a:tcPr/>
                </a:tc>
                <a:tc>
                  <a:txBody>
                    <a:bodyPr/>
                    <a:lstStyle/>
                    <a:p>
                      <a:pPr algn="r"/>
                      <a:r>
                        <a:rPr kumimoji="1" lang="en-US" altLang="ja-JP" sz="1600" dirty="0"/>
                        <a:t>1300</a:t>
                      </a:r>
                      <a:endParaRPr kumimoji="1" lang="ja-JP" altLang="en-US" sz="1600" dirty="0"/>
                    </a:p>
                  </a:txBody>
                  <a:tcPr/>
                </a:tc>
                <a:extLst>
                  <a:ext uri="{0D108BD9-81ED-4DB2-BD59-A6C34878D82A}">
                    <a16:rowId xmlns:a16="http://schemas.microsoft.com/office/drawing/2014/main" val="2715505898"/>
                  </a:ext>
                </a:extLst>
              </a:tr>
              <a:tr h="186446">
                <a:tc>
                  <a:txBody>
                    <a:bodyPr/>
                    <a:lstStyle/>
                    <a:p>
                      <a:r>
                        <a:rPr kumimoji="1" lang="en-US" altLang="ja-JP" sz="1600" dirty="0"/>
                        <a:t>Packet delivery rate</a:t>
                      </a:r>
                      <a:endParaRPr kumimoji="1" lang="ja-JP" altLang="en-US" sz="1600" dirty="0"/>
                    </a:p>
                  </a:txBody>
                  <a:tcPr/>
                </a:tc>
                <a:tc>
                  <a:txBody>
                    <a:bodyPr/>
                    <a:lstStyle/>
                    <a:p>
                      <a:pPr algn="r"/>
                      <a:r>
                        <a:rPr kumimoji="1" lang="en-US" altLang="ja-JP" sz="1600" dirty="0"/>
                        <a:t>100 %</a:t>
                      </a:r>
                      <a:endParaRPr kumimoji="1" lang="ja-JP" altLang="en-US" sz="1600" dirty="0"/>
                    </a:p>
                  </a:txBody>
                  <a:tcPr/>
                </a:tc>
                <a:extLst>
                  <a:ext uri="{0D108BD9-81ED-4DB2-BD59-A6C34878D82A}">
                    <a16:rowId xmlns:a16="http://schemas.microsoft.com/office/drawing/2014/main" val="2082036514"/>
                  </a:ext>
                </a:extLst>
              </a:tr>
              <a:tr h="186446">
                <a:tc>
                  <a:txBody>
                    <a:bodyPr/>
                    <a:lstStyle/>
                    <a:p>
                      <a:r>
                        <a:rPr kumimoji="1" lang="en-US" altLang="ja-JP" sz="1600" dirty="0"/>
                        <a:t># of CCA attempts</a:t>
                      </a:r>
                      <a:endParaRPr kumimoji="1" lang="ja-JP" altLang="en-US" sz="1600" dirty="0"/>
                    </a:p>
                  </a:txBody>
                  <a:tcPr/>
                </a:tc>
                <a:tc>
                  <a:txBody>
                    <a:bodyPr/>
                    <a:lstStyle/>
                    <a:p>
                      <a:pPr algn="r"/>
                      <a:r>
                        <a:rPr kumimoji="1" lang="en-US" altLang="ja-JP" sz="1600" dirty="0"/>
                        <a:t>404</a:t>
                      </a:r>
                      <a:endParaRPr kumimoji="1" lang="ja-JP" altLang="en-US" sz="1600" dirty="0"/>
                    </a:p>
                  </a:txBody>
                  <a:tcPr/>
                </a:tc>
                <a:extLst>
                  <a:ext uri="{0D108BD9-81ED-4DB2-BD59-A6C34878D82A}">
                    <a16:rowId xmlns:a16="http://schemas.microsoft.com/office/drawing/2014/main" val="3271667656"/>
                  </a:ext>
                </a:extLst>
              </a:tr>
              <a:tr h="186446">
                <a:tc>
                  <a:txBody>
                    <a:bodyPr/>
                    <a:lstStyle/>
                    <a:p>
                      <a:r>
                        <a:rPr kumimoji="1" lang="en-US" altLang="ja-JP" sz="1600" dirty="0"/>
                        <a:t># of retries</a:t>
                      </a:r>
                      <a:endParaRPr kumimoji="1" lang="ja-JP" altLang="en-US" sz="1600" dirty="0"/>
                    </a:p>
                  </a:txBody>
                  <a:tcPr/>
                </a:tc>
                <a:tc>
                  <a:txBody>
                    <a:bodyPr/>
                    <a:lstStyle/>
                    <a:p>
                      <a:pPr algn="r"/>
                      <a:r>
                        <a:rPr kumimoji="1" lang="en-US" altLang="ja-JP" sz="1600" dirty="0"/>
                        <a:t>273</a:t>
                      </a:r>
                      <a:endParaRPr kumimoji="1" lang="ja-JP" altLang="en-US" sz="1600" dirty="0"/>
                    </a:p>
                  </a:txBody>
                  <a:tcPr/>
                </a:tc>
                <a:extLst>
                  <a:ext uri="{0D108BD9-81ED-4DB2-BD59-A6C34878D82A}">
                    <a16:rowId xmlns:a16="http://schemas.microsoft.com/office/drawing/2014/main" val="715709756"/>
                  </a:ext>
                </a:extLst>
              </a:tr>
              <a:tr h="186446">
                <a:tc>
                  <a:txBody>
                    <a:bodyPr/>
                    <a:lstStyle/>
                    <a:p>
                      <a:r>
                        <a:rPr kumimoji="1" lang="en-US" altLang="ja-JP" sz="1600" dirty="0"/>
                        <a:t>Average latency</a:t>
                      </a:r>
                      <a:endParaRPr kumimoji="1" lang="ja-JP" altLang="en-US" sz="1600" dirty="0"/>
                    </a:p>
                  </a:txBody>
                  <a:tcPr/>
                </a:tc>
                <a:tc>
                  <a:txBody>
                    <a:bodyPr/>
                    <a:lstStyle/>
                    <a:p>
                      <a:pPr algn="r"/>
                      <a:r>
                        <a:rPr kumimoji="1" lang="en-US" altLang="ja-JP" sz="1600" dirty="0"/>
                        <a:t>72.48 </a:t>
                      </a:r>
                      <a:r>
                        <a:rPr kumimoji="1" lang="en-US" altLang="ja-JP" sz="1600" dirty="0" err="1"/>
                        <a:t>ms</a:t>
                      </a:r>
                      <a:endParaRPr kumimoji="1" lang="ja-JP" altLang="en-US" sz="1600" dirty="0"/>
                    </a:p>
                  </a:txBody>
                  <a:tcPr/>
                </a:tc>
                <a:extLst>
                  <a:ext uri="{0D108BD9-81ED-4DB2-BD59-A6C34878D82A}">
                    <a16:rowId xmlns:a16="http://schemas.microsoft.com/office/drawing/2014/main" val="2351404922"/>
                  </a:ext>
                </a:extLst>
              </a:tr>
            </a:tbl>
          </a:graphicData>
        </a:graphic>
      </p:graphicFrame>
      <p:sp>
        <p:nvSpPr>
          <p:cNvPr id="3" name="テキスト ボックス 2">
            <a:extLst>
              <a:ext uri="{FF2B5EF4-FFF2-40B4-BE49-F238E27FC236}">
                <a16:creationId xmlns:a16="http://schemas.microsoft.com/office/drawing/2014/main" id="{658F481E-2CC1-74C8-963B-483304CB7246}"/>
              </a:ext>
            </a:extLst>
          </p:cNvPr>
          <p:cNvSpPr txBox="1"/>
          <p:nvPr/>
        </p:nvSpPr>
        <p:spPr>
          <a:xfrm>
            <a:off x="4734788" y="2905903"/>
            <a:ext cx="3025188" cy="369332"/>
          </a:xfrm>
          <a:prstGeom prst="rect">
            <a:avLst/>
          </a:prstGeom>
          <a:noFill/>
        </p:spPr>
        <p:txBody>
          <a:bodyPr wrap="none" rtlCol="0">
            <a:spAutoFit/>
          </a:bodyPr>
          <a:lstStyle/>
          <a:p>
            <a:pPr algn="ctr"/>
            <a:r>
              <a:rPr kumimoji="1" lang="en-US" altLang="ja-JP" sz="1800" dirty="0">
                <a:solidFill>
                  <a:schemeClr val="tx1"/>
                </a:solidFill>
              </a:rPr>
              <a:t>Result of IEEE 802.15.4 SUN.</a:t>
            </a:r>
            <a:endParaRPr kumimoji="1" lang="ja-JP" altLang="en-US" sz="1800" dirty="0">
              <a:solidFill>
                <a:schemeClr val="tx1"/>
              </a:solidFill>
            </a:endParaRPr>
          </a:p>
        </p:txBody>
      </p:sp>
      <p:graphicFrame>
        <p:nvGraphicFramePr>
          <p:cNvPr id="7" name="表 6">
            <a:extLst>
              <a:ext uri="{FF2B5EF4-FFF2-40B4-BE49-F238E27FC236}">
                <a16:creationId xmlns:a16="http://schemas.microsoft.com/office/drawing/2014/main" id="{4CCA21E4-77AF-7C03-4CC9-2B180B631A04}"/>
              </a:ext>
            </a:extLst>
          </p:cNvPr>
          <p:cNvGraphicFramePr>
            <a:graphicFrameLocks noGrp="1"/>
          </p:cNvGraphicFramePr>
          <p:nvPr>
            <p:extLst>
              <p:ext uri="{D42A27DB-BD31-4B8C-83A1-F6EECF244321}">
                <p14:modId xmlns:p14="http://schemas.microsoft.com/office/powerpoint/2010/main" val="4116031659"/>
              </p:ext>
            </p:extLst>
          </p:nvPr>
        </p:nvGraphicFramePr>
        <p:xfrm>
          <a:off x="4645881" y="5447496"/>
          <a:ext cx="3301265" cy="1005840"/>
        </p:xfrm>
        <a:graphic>
          <a:graphicData uri="http://schemas.openxmlformats.org/drawingml/2006/table">
            <a:tbl>
              <a:tblPr firstRow="1" bandRow="1">
                <a:tableStyleId>{5940675A-B579-460E-94D1-54222C63F5DA}</a:tableStyleId>
              </a:tblPr>
              <a:tblGrid>
                <a:gridCol w="1835900">
                  <a:extLst>
                    <a:ext uri="{9D8B030D-6E8A-4147-A177-3AD203B41FA5}">
                      <a16:colId xmlns:a16="http://schemas.microsoft.com/office/drawing/2014/main" val="886012469"/>
                    </a:ext>
                  </a:extLst>
                </a:gridCol>
                <a:gridCol w="1465365">
                  <a:extLst>
                    <a:ext uri="{9D8B030D-6E8A-4147-A177-3AD203B41FA5}">
                      <a16:colId xmlns:a16="http://schemas.microsoft.com/office/drawing/2014/main" val="2097267840"/>
                    </a:ext>
                  </a:extLst>
                </a:gridCol>
              </a:tblGrid>
              <a:tr h="186446">
                <a:tc>
                  <a:txBody>
                    <a:bodyPr/>
                    <a:lstStyle/>
                    <a:p>
                      <a:r>
                        <a:rPr kumimoji="1" lang="en-US" altLang="ja-JP" sz="1600" dirty="0"/>
                        <a:t># of packets</a:t>
                      </a:r>
                      <a:endParaRPr kumimoji="1" lang="ja-JP" altLang="en-US" sz="1600" dirty="0"/>
                    </a:p>
                  </a:txBody>
                  <a:tcPr/>
                </a:tc>
                <a:tc>
                  <a:txBody>
                    <a:bodyPr/>
                    <a:lstStyle/>
                    <a:p>
                      <a:pPr algn="r"/>
                      <a:r>
                        <a:rPr kumimoji="1" lang="en-US" altLang="ja-JP" sz="1600" dirty="0"/>
                        <a:t>2500</a:t>
                      </a:r>
                      <a:endParaRPr kumimoji="1" lang="ja-JP" altLang="en-US" sz="1600" dirty="0"/>
                    </a:p>
                  </a:txBody>
                  <a:tcPr/>
                </a:tc>
                <a:extLst>
                  <a:ext uri="{0D108BD9-81ED-4DB2-BD59-A6C34878D82A}">
                    <a16:rowId xmlns:a16="http://schemas.microsoft.com/office/drawing/2014/main" val="2715505898"/>
                  </a:ext>
                </a:extLst>
              </a:tr>
              <a:tr h="186446">
                <a:tc>
                  <a:txBody>
                    <a:bodyPr/>
                    <a:lstStyle/>
                    <a:p>
                      <a:r>
                        <a:rPr kumimoji="1" lang="en-US" altLang="ja-JP" sz="1600" dirty="0"/>
                        <a:t>Packet delivery rate</a:t>
                      </a:r>
                      <a:endParaRPr kumimoji="1" lang="ja-JP" altLang="en-US" sz="1600" dirty="0"/>
                    </a:p>
                  </a:txBody>
                  <a:tcPr/>
                </a:tc>
                <a:tc>
                  <a:txBody>
                    <a:bodyPr/>
                    <a:lstStyle/>
                    <a:p>
                      <a:pPr algn="r"/>
                      <a:r>
                        <a:rPr kumimoji="1" lang="en-US" altLang="ja-JP" sz="1600" dirty="0"/>
                        <a:t>99.64%</a:t>
                      </a:r>
                      <a:endParaRPr kumimoji="1" lang="ja-JP" altLang="en-US" sz="1600" dirty="0"/>
                    </a:p>
                  </a:txBody>
                  <a:tcPr/>
                </a:tc>
                <a:extLst>
                  <a:ext uri="{0D108BD9-81ED-4DB2-BD59-A6C34878D82A}">
                    <a16:rowId xmlns:a16="http://schemas.microsoft.com/office/drawing/2014/main" val="2082036514"/>
                  </a:ext>
                </a:extLst>
              </a:tr>
              <a:tr h="186446">
                <a:tc>
                  <a:txBody>
                    <a:bodyPr/>
                    <a:lstStyle/>
                    <a:p>
                      <a:r>
                        <a:rPr kumimoji="1" lang="en-US" altLang="ja-JP" sz="1600" dirty="0"/>
                        <a:t>Average latency</a:t>
                      </a:r>
                      <a:endParaRPr kumimoji="1" lang="ja-JP" altLang="en-US" sz="1600" dirty="0"/>
                    </a:p>
                  </a:txBody>
                  <a:tcPr/>
                </a:tc>
                <a:tc>
                  <a:txBody>
                    <a:bodyPr/>
                    <a:lstStyle/>
                    <a:p>
                      <a:pPr algn="r"/>
                      <a:r>
                        <a:rPr kumimoji="1" lang="en-US" altLang="ja-JP" sz="1600" dirty="0"/>
                        <a:t>37.88 </a:t>
                      </a:r>
                      <a:r>
                        <a:rPr kumimoji="1" lang="en-US" altLang="ja-JP" sz="1600" dirty="0" err="1"/>
                        <a:t>ms</a:t>
                      </a:r>
                      <a:endParaRPr kumimoji="1" lang="ja-JP" altLang="en-US" sz="1600" dirty="0"/>
                    </a:p>
                  </a:txBody>
                  <a:tcPr/>
                </a:tc>
                <a:extLst>
                  <a:ext uri="{0D108BD9-81ED-4DB2-BD59-A6C34878D82A}">
                    <a16:rowId xmlns:a16="http://schemas.microsoft.com/office/drawing/2014/main" val="3271667656"/>
                  </a:ext>
                </a:extLst>
              </a:tr>
            </a:tbl>
          </a:graphicData>
        </a:graphic>
      </p:graphicFrame>
      <p:sp>
        <p:nvSpPr>
          <p:cNvPr id="8" name="テキスト ボックス 7">
            <a:extLst>
              <a:ext uri="{FF2B5EF4-FFF2-40B4-BE49-F238E27FC236}">
                <a16:creationId xmlns:a16="http://schemas.microsoft.com/office/drawing/2014/main" id="{9A31C233-0672-ED1A-D698-27D9C43AA539}"/>
              </a:ext>
            </a:extLst>
          </p:cNvPr>
          <p:cNvSpPr txBox="1"/>
          <p:nvPr/>
        </p:nvSpPr>
        <p:spPr>
          <a:xfrm>
            <a:off x="4851296" y="5088631"/>
            <a:ext cx="2792176" cy="369332"/>
          </a:xfrm>
          <a:prstGeom prst="rect">
            <a:avLst/>
          </a:prstGeom>
          <a:noFill/>
        </p:spPr>
        <p:txBody>
          <a:bodyPr wrap="none" rtlCol="0">
            <a:spAutoFit/>
          </a:bodyPr>
          <a:lstStyle/>
          <a:p>
            <a:pPr algn="ctr"/>
            <a:r>
              <a:rPr kumimoji="1" lang="en-US" altLang="ja-JP" sz="1800" dirty="0">
                <a:solidFill>
                  <a:schemeClr val="tx1"/>
                </a:solidFill>
              </a:rPr>
              <a:t>Result of IEEE 802.11 S1G.</a:t>
            </a:r>
            <a:endParaRPr kumimoji="1" lang="ja-JP" altLang="en-US" sz="1800" dirty="0">
              <a:solidFill>
                <a:schemeClr val="tx1"/>
              </a:solidFill>
            </a:endParaRPr>
          </a:p>
        </p:txBody>
      </p:sp>
      <p:sp>
        <p:nvSpPr>
          <p:cNvPr id="9" name="テキスト ボックス 8">
            <a:extLst>
              <a:ext uri="{FF2B5EF4-FFF2-40B4-BE49-F238E27FC236}">
                <a16:creationId xmlns:a16="http://schemas.microsoft.com/office/drawing/2014/main" id="{93B78D54-BC25-B6F8-E0E1-818DE111A38B}"/>
              </a:ext>
            </a:extLst>
          </p:cNvPr>
          <p:cNvSpPr txBox="1"/>
          <p:nvPr/>
        </p:nvSpPr>
        <p:spPr>
          <a:xfrm>
            <a:off x="1055300" y="5882494"/>
            <a:ext cx="2698175" cy="369332"/>
          </a:xfrm>
          <a:prstGeom prst="rect">
            <a:avLst/>
          </a:prstGeom>
          <a:noFill/>
        </p:spPr>
        <p:txBody>
          <a:bodyPr wrap="none" rtlCol="0">
            <a:spAutoFit/>
          </a:bodyPr>
          <a:lstStyle/>
          <a:p>
            <a:pPr algn="ctr"/>
            <a:r>
              <a:rPr kumimoji="1" lang="en-US" altLang="ja-JP" sz="1800" dirty="0">
                <a:solidFill>
                  <a:schemeClr val="tx1"/>
                </a:solidFill>
              </a:rPr>
              <a:t>Snapshot of channel usage.</a:t>
            </a:r>
            <a:endParaRPr kumimoji="1" lang="ja-JP" altLang="en-US" sz="1800" dirty="0">
              <a:solidFill>
                <a:schemeClr val="tx1"/>
              </a:solidFill>
            </a:endParaRPr>
          </a:p>
        </p:txBody>
      </p:sp>
      <p:sp>
        <p:nvSpPr>
          <p:cNvPr id="10" name="テキスト ボックス 9">
            <a:extLst>
              <a:ext uri="{FF2B5EF4-FFF2-40B4-BE49-F238E27FC236}">
                <a16:creationId xmlns:a16="http://schemas.microsoft.com/office/drawing/2014/main" id="{FD1173D2-A988-7873-FEC0-CE959925A77F}"/>
              </a:ext>
            </a:extLst>
          </p:cNvPr>
          <p:cNvSpPr txBox="1"/>
          <p:nvPr/>
        </p:nvSpPr>
        <p:spPr>
          <a:xfrm>
            <a:off x="8677498" y="6034621"/>
            <a:ext cx="2725875" cy="369332"/>
          </a:xfrm>
          <a:prstGeom prst="rect">
            <a:avLst/>
          </a:prstGeom>
          <a:noFill/>
        </p:spPr>
        <p:txBody>
          <a:bodyPr wrap="none" rtlCol="0">
            <a:spAutoFit/>
          </a:bodyPr>
          <a:lstStyle/>
          <a:p>
            <a:pPr algn="ctr"/>
            <a:r>
              <a:rPr kumimoji="1" lang="en-US" altLang="ja-JP" sz="1800" dirty="0">
                <a:solidFill>
                  <a:schemeClr val="tx1"/>
                </a:solidFill>
              </a:rPr>
              <a:t>Plot of 802.11 S1G latency.</a:t>
            </a:r>
            <a:endParaRPr kumimoji="1" lang="ja-JP" altLang="en-US" sz="1800" dirty="0">
              <a:solidFill>
                <a:schemeClr val="tx1"/>
              </a:solidFill>
            </a:endParaRPr>
          </a:p>
        </p:txBody>
      </p:sp>
      <p:pic>
        <p:nvPicPr>
          <p:cNvPr id="14" name="図 13" descr="グラフ, 散布図&#10;&#10;AI 生成コンテンツは誤りを含む可能性があります。">
            <a:extLst>
              <a:ext uri="{FF2B5EF4-FFF2-40B4-BE49-F238E27FC236}">
                <a16:creationId xmlns:a16="http://schemas.microsoft.com/office/drawing/2014/main" id="{F40A1806-156A-B7EE-2FFB-2146ADC5A9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9497" y="3134415"/>
            <a:ext cx="3657143" cy="2742857"/>
          </a:xfrm>
          <a:prstGeom prst="rect">
            <a:avLst/>
          </a:prstGeom>
        </p:spPr>
      </p:pic>
      <p:sp>
        <p:nvSpPr>
          <p:cNvPr id="13" name="スライド番号プレースホルダー 12">
            <a:extLst>
              <a:ext uri="{FF2B5EF4-FFF2-40B4-BE49-F238E27FC236}">
                <a16:creationId xmlns:a16="http://schemas.microsoft.com/office/drawing/2014/main" id="{7B8A4900-BB20-F077-74D5-FD44B750E668}"/>
              </a:ext>
            </a:extLst>
          </p:cNvPr>
          <p:cNvSpPr>
            <a:spLocks noGrp="1"/>
          </p:cNvSpPr>
          <p:nvPr>
            <p:ph type="sldNum" idx="12"/>
          </p:nvPr>
        </p:nvSpPr>
        <p:spPr/>
        <p:txBody>
          <a:bodyPr/>
          <a:lstStyle/>
          <a:p>
            <a:r>
              <a:rPr lang="en-GB"/>
              <a:t>Slide </a:t>
            </a:r>
            <a:fld id="{440F5867-744E-4AA6-B0ED-4C44D2DFBB7B}" type="slidenum">
              <a:rPr lang="en-GB" smtClean="0"/>
              <a:pPr/>
              <a:t>22</a:t>
            </a:fld>
            <a:endParaRPr lang="en-GB" dirty="0"/>
          </a:p>
        </p:txBody>
      </p:sp>
      <p:pic>
        <p:nvPicPr>
          <p:cNvPr id="12" name="図 11" descr="コンピューターのスクリーンショット&#10;&#10;AI 生成コンテンツは誤りを含む可能性があります。">
            <a:extLst>
              <a:ext uri="{FF2B5EF4-FFF2-40B4-BE49-F238E27FC236}">
                <a16:creationId xmlns:a16="http://schemas.microsoft.com/office/drawing/2014/main" id="{1EFB7E96-9E79-460D-1B6E-7C668AF6F7D0}"/>
              </a:ext>
            </a:extLst>
          </p:cNvPr>
          <p:cNvPicPr>
            <a:picLocks noChangeAspect="1"/>
          </p:cNvPicPr>
          <p:nvPr/>
        </p:nvPicPr>
        <p:blipFill>
          <a:blip r:embed="rId4" cstate="print">
            <a:extLst>
              <a:ext uri="{28A0092B-C50C-407E-A947-70E740481C1C}">
                <a14:useLocalDpi xmlns:a14="http://schemas.microsoft.com/office/drawing/2010/main" val="0"/>
              </a:ext>
            </a:extLst>
          </a:blip>
          <a:srcRect l="14242" t="5356" r="13792" b="6219"/>
          <a:stretch>
            <a:fillRect/>
          </a:stretch>
        </p:blipFill>
        <p:spPr>
          <a:xfrm>
            <a:off x="335360" y="3143127"/>
            <a:ext cx="4140000" cy="2734145"/>
          </a:xfrm>
          <a:prstGeom prst="rect">
            <a:avLst/>
          </a:prstGeom>
        </p:spPr>
      </p:pic>
      <p:sp>
        <p:nvSpPr>
          <p:cNvPr id="6" name="テキスト ボックス 5">
            <a:extLst>
              <a:ext uri="{FF2B5EF4-FFF2-40B4-BE49-F238E27FC236}">
                <a16:creationId xmlns:a16="http://schemas.microsoft.com/office/drawing/2014/main" id="{BB2765D2-6FBE-E0A3-BE40-4C706272D782}"/>
              </a:ext>
            </a:extLst>
          </p:cNvPr>
          <p:cNvSpPr txBox="1"/>
          <p:nvPr/>
        </p:nvSpPr>
        <p:spPr>
          <a:xfrm>
            <a:off x="623392" y="3170054"/>
            <a:ext cx="774571" cy="369332"/>
          </a:xfrm>
          <a:prstGeom prst="rect">
            <a:avLst/>
          </a:prstGeom>
          <a:noFill/>
        </p:spPr>
        <p:txBody>
          <a:bodyPr wrap="none" rtlCol="0">
            <a:spAutoFit/>
          </a:bodyPr>
          <a:lstStyle/>
          <a:p>
            <a:r>
              <a:rPr kumimoji="1" lang="en-US" altLang="ja-JP" sz="1800" dirty="0">
                <a:solidFill>
                  <a:schemeClr val="tx1"/>
                </a:solidFill>
              </a:rPr>
              <a:t>Power</a:t>
            </a:r>
            <a:endParaRPr kumimoji="1" lang="ja-JP" altLang="en-US" sz="1800" dirty="0">
              <a:solidFill>
                <a:schemeClr val="tx1"/>
              </a:solidFill>
            </a:endParaRPr>
          </a:p>
        </p:txBody>
      </p:sp>
      <p:sp>
        <p:nvSpPr>
          <p:cNvPr id="11" name="テキスト ボックス 10">
            <a:extLst>
              <a:ext uri="{FF2B5EF4-FFF2-40B4-BE49-F238E27FC236}">
                <a16:creationId xmlns:a16="http://schemas.microsoft.com/office/drawing/2014/main" id="{FEA3F560-A95A-48CE-E8ED-32F553B64AB4}"/>
              </a:ext>
            </a:extLst>
          </p:cNvPr>
          <p:cNvSpPr txBox="1"/>
          <p:nvPr/>
        </p:nvSpPr>
        <p:spPr>
          <a:xfrm>
            <a:off x="623392" y="4472850"/>
            <a:ext cx="1364476" cy="369332"/>
          </a:xfrm>
          <a:prstGeom prst="rect">
            <a:avLst/>
          </a:prstGeom>
          <a:noFill/>
        </p:spPr>
        <p:txBody>
          <a:bodyPr wrap="none" rtlCol="0">
            <a:spAutoFit/>
          </a:bodyPr>
          <a:lstStyle/>
          <a:p>
            <a:r>
              <a:rPr kumimoji="1" lang="en-US" altLang="ja-JP" sz="1800" dirty="0"/>
              <a:t>Spectrogram</a:t>
            </a:r>
            <a:endParaRPr kumimoji="1" lang="ja-JP" altLang="en-US" sz="1800" dirty="0"/>
          </a:p>
        </p:txBody>
      </p:sp>
    </p:spTree>
    <p:extLst>
      <p:ext uri="{BB962C8B-B14F-4D97-AF65-F5344CB8AC3E}">
        <p14:creationId xmlns:p14="http://schemas.microsoft.com/office/powerpoint/2010/main" val="10655295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0F8D7-2434-8C1B-E1E1-6211FCD18365}"/>
            </a:ext>
          </a:extLst>
        </p:cNvPr>
        <p:cNvGrpSpPr/>
        <p:nvPr/>
      </p:nvGrpSpPr>
      <p:grpSpPr>
        <a:xfrm>
          <a:off x="0" y="0"/>
          <a:ext cx="0" cy="0"/>
          <a:chOff x="0" y="0"/>
          <a:chExt cx="0" cy="0"/>
        </a:xfrm>
      </p:grpSpPr>
      <p:sp>
        <p:nvSpPr>
          <p:cNvPr id="4097" name="Rectangle 1">
            <a:extLst>
              <a:ext uri="{FF2B5EF4-FFF2-40B4-BE49-F238E27FC236}">
                <a16:creationId xmlns:a16="http://schemas.microsoft.com/office/drawing/2014/main" id="{CF62C3FF-4918-CE3D-5518-FE725BAC6C62}"/>
              </a:ext>
            </a:extLst>
          </p:cNvPr>
          <p:cNvSpPr>
            <a:spLocks noGrp="1" noChangeArrowheads="1"/>
          </p:cNvSpPr>
          <p:nvPr>
            <p:ph type="title"/>
          </p:nvPr>
        </p:nvSpPr>
        <p:spPr>
          <a:xfrm>
            <a:off x="479376" y="836712"/>
            <a:ext cx="11161240" cy="571209"/>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Experimental result</a:t>
            </a:r>
            <a:br>
              <a:rPr lang="en-GB" dirty="0"/>
            </a:br>
            <a:r>
              <a:rPr lang="en-GB" sz="1800" dirty="0"/>
              <a:t>15.4 SUN : Legacy CSMA, 2-FSK,</a:t>
            </a:r>
            <a:r>
              <a:rPr lang="en-GB" sz="1800" dirty="0">
                <a:solidFill>
                  <a:schemeClr val="tx1"/>
                </a:solidFill>
              </a:rPr>
              <a:t> 924.5 MHz</a:t>
            </a:r>
            <a:r>
              <a:rPr lang="en-GB" altLang="ja-JP" sz="1800" dirty="0">
                <a:solidFill>
                  <a:schemeClr val="tx1"/>
                </a:solidFill>
              </a:rPr>
              <a:t>,</a:t>
            </a:r>
            <a:r>
              <a:rPr lang="en-GB" altLang="ja-JP" sz="1800" dirty="0"/>
              <a:t> 7.5 kb/s offered load, 100-byte packet</a:t>
            </a:r>
            <a:br>
              <a:rPr lang="en-GB" altLang="ja-JP" sz="1800" dirty="0"/>
            </a:br>
            <a:r>
              <a:rPr lang="en-GB" altLang="ja-JP" sz="1800" dirty="0"/>
              <a:t>11 S1G : 9x waiting time, </a:t>
            </a:r>
            <a:r>
              <a:rPr lang="en-GB" altLang="ja-JP" sz="1800" dirty="0">
                <a:solidFill>
                  <a:srgbClr val="FF0000"/>
                </a:solidFill>
              </a:rPr>
              <a:t>4 MHz channel width</a:t>
            </a:r>
            <a:r>
              <a:rPr lang="en-GB" altLang="ja-JP" sz="1800" dirty="0"/>
              <a:t>, 10 kb/s offered load, 100-byte packet  /  Attenuator : 20 dB</a:t>
            </a:r>
            <a:endParaRPr lang="en-GB" sz="1800" dirty="0"/>
          </a:p>
        </p:txBody>
      </p:sp>
      <p:sp>
        <p:nvSpPr>
          <p:cNvPr id="4098" name="Rectangle 2">
            <a:extLst>
              <a:ext uri="{FF2B5EF4-FFF2-40B4-BE49-F238E27FC236}">
                <a16:creationId xmlns:a16="http://schemas.microsoft.com/office/drawing/2014/main" id="{BA7D22C9-28AC-92BB-65D1-F4B2C2C63E45}"/>
              </a:ext>
            </a:extLst>
          </p:cNvPr>
          <p:cNvSpPr>
            <a:spLocks noGrp="1" noChangeArrowheads="1"/>
          </p:cNvSpPr>
          <p:nvPr>
            <p:ph idx="1"/>
          </p:nvPr>
        </p:nvSpPr>
        <p:spPr>
          <a:xfrm>
            <a:off x="914401" y="1751014"/>
            <a:ext cx="10361084" cy="1032187"/>
          </a:xfrm>
          <a:ln/>
        </p:spPr>
        <p:txBody>
          <a:bodyPr/>
          <a:lstStyle/>
          <a:p>
            <a:pP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We can find that the frame transmission of IEEE 802.11 S1G seems completed before IEEE 802.15.4 SUN transmits an Ack frame. As a result, good coexistence is achieved.</a:t>
            </a:r>
          </a:p>
        </p:txBody>
      </p:sp>
      <p:sp>
        <p:nvSpPr>
          <p:cNvPr id="5" name="Footer Placeholder 4">
            <a:extLst>
              <a:ext uri="{FF2B5EF4-FFF2-40B4-BE49-F238E27FC236}">
                <a16:creationId xmlns:a16="http://schemas.microsoft.com/office/drawing/2014/main" id="{207C6B83-CB7A-B761-CDD6-92DF2D85471F}"/>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75ABEAE6-2B3E-6993-67FA-CCA840A68BEF}"/>
              </a:ext>
            </a:extLst>
          </p:cNvPr>
          <p:cNvSpPr>
            <a:spLocks noGrp="1"/>
          </p:cNvSpPr>
          <p:nvPr>
            <p:ph type="dt" idx="15"/>
          </p:nvPr>
        </p:nvSpPr>
        <p:spPr/>
        <p:txBody>
          <a:bodyPr/>
          <a:lstStyle/>
          <a:p>
            <a:r>
              <a:rPr lang="en-US" altLang="ja-JP"/>
              <a:t>July 2025</a:t>
            </a:r>
            <a:endParaRPr lang="en-GB" dirty="0"/>
          </a:p>
        </p:txBody>
      </p:sp>
      <p:graphicFrame>
        <p:nvGraphicFramePr>
          <p:cNvPr id="2" name="表 1">
            <a:extLst>
              <a:ext uri="{FF2B5EF4-FFF2-40B4-BE49-F238E27FC236}">
                <a16:creationId xmlns:a16="http://schemas.microsoft.com/office/drawing/2014/main" id="{A4061CD8-FD26-94CB-3DFF-16048C2339CF}"/>
              </a:ext>
            </a:extLst>
          </p:cNvPr>
          <p:cNvGraphicFramePr>
            <a:graphicFrameLocks noGrp="1"/>
          </p:cNvGraphicFramePr>
          <p:nvPr>
            <p:extLst>
              <p:ext uri="{D42A27DB-BD31-4B8C-83A1-F6EECF244321}">
                <p14:modId xmlns:p14="http://schemas.microsoft.com/office/powerpoint/2010/main" val="1006445002"/>
              </p:ext>
            </p:extLst>
          </p:nvPr>
        </p:nvGraphicFramePr>
        <p:xfrm>
          <a:off x="4665405" y="3277092"/>
          <a:ext cx="3281741" cy="1676400"/>
        </p:xfrm>
        <a:graphic>
          <a:graphicData uri="http://schemas.openxmlformats.org/drawingml/2006/table">
            <a:tbl>
              <a:tblPr firstRow="1" bandRow="1">
                <a:tableStyleId>{5940675A-B579-460E-94D1-54222C63F5DA}</a:tableStyleId>
              </a:tblPr>
              <a:tblGrid>
                <a:gridCol w="1835900">
                  <a:extLst>
                    <a:ext uri="{9D8B030D-6E8A-4147-A177-3AD203B41FA5}">
                      <a16:colId xmlns:a16="http://schemas.microsoft.com/office/drawing/2014/main" val="886012469"/>
                    </a:ext>
                  </a:extLst>
                </a:gridCol>
                <a:gridCol w="1445841">
                  <a:extLst>
                    <a:ext uri="{9D8B030D-6E8A-4147-A177-3AD203B41FA5}">
                      <a16:colId xmlns:a16="http://schemas.microsoft.com/office/drawing/2014/main" val="2097267840"/>
                    </a:ext>
                  </a:extLst>
                </a:gridCol>
              </a:tblGrid>
              <a:tr h="186446">
                <a:tc>
                  <a:txBody>
                    <a:bodyPr/>
                    <a:lstStyle/>
                    <a:p>
                      <a:r>
                        <a:rPr kumimoji="1" lang="en-US" altLang="ja-JP" sz="1600" dirty="0"/>
                        <a:t># of packets</a:t>
                      </a:r>
                      <a:endParaRPr kumimoji="1" lang="ja-JP" altLang="en-US" sz="1600" dirty="0"/>
                    </a:p>
                  </a:txBody>
                  <a:tcPr/>
                </a:tc>
                <a:tc>
                  <a:txBody>
                    <a:bodyPr/>
                    <a:lstStyle/>
                    <a:p>
                      <a:pPr algn="r"/>
                      <a:r>
                        <a:rPr kumimoji="1" lang="en-US" altLang="ja-JP" sz="1600" dirty="0"/>
                        <a:t>1300</a:t>
                      </a:r>
                      <a:endParaRPr kumimoji="1" lang="ja-JP" altLang="en-US" sz="1600" dirty="0"/>
                    </a:p>
                  </a:txBody>
                  <a:tcPr/>
                </a:tc>
                <a:extLst>
                  <a:ext uri="{0D108BD9-81ED-4DB2-BD59-A6C34878D82A}">
                    <a16:rowId xmlns:a16="http://schemas.microsoft.com/office/drawing/2014/main" val="2715505898"/>
                  </a:ext>
                </a:extLst>
              </a:tr>
              <a:tr h="186446">
                <a:tc>
                  <a:txBody>
                    <a:bodyPr/>
                    <a:lstStyle/>
                    <a:p>
                      <a:r>
                        <a:rPr kumimoji="1" lang="en-US" altLang="ja-JP" sz="1600" dirty="0"/>
                        <a:t>Packet delivery rate</a:t>
                      </a:r>
                      <a:endParaRPr kumimoji="1" lang="ja-JP" altLang="en-US" sz="1600" dirty="0"/>
                    </a:p>
                  </a:txBody>
                  <a:tcPr/>
                </a:tc>
                <a:tc>
                  <a:txBody>
                    <a:bodyPr/>
                    <a:lstStyle/>
                    <a:p>
                      <a:pPr algn="r"/>
                      <a:r>
                        <a:rPr kumimoji="1" lang="en-US" altLang="ja-JP" sz="1600" dirty="0"/>
                        <a:t>99.7 %</a:t>
                      </a:r>
                      <a:endParaRPr kumimoji="1" lang="ja-JP" altLang="en-US" sz="1600" dirty="0"/>
                    </a:p>
                  </a:txBody>
                  <a:tcPr/>
                </a:tc>
                <a:extLst>
                  <a:ext uri="{0D108BD9-81ED-4DB2-BD59-A6C34878D82A}">
                    <a16:rowId xmlns:a16="http://schemas.microsoft.com/office/drawing/2014/main" val="2082036514"/>
                  </a:ext>
                </a:extLst>
              </a:tr>
              <a:tr h="186446">
                <a:tc>
                  <a:txBody>
                    <a:bodyPr/>
                    <a:lstStyle/>
                    <a:p>
                      <a:r>
                        <a:rPr kumimoji="1" lang="en-US" altLang="ja-JP" sz="1600" dirty="0"/>
                        <a:t># of CCA attempts</a:t>
                      </a:r>
                      <a:endParaRPr kumimoji="1" lang="ja-JP" altLang="en-US" sz="1600" dirty="0"/>
                    </a:p>
                  </a:txBody>
                  <a:tcPr/>
                </a:tc>
                <a:tc>
                  <a:txBody>
                    <a:bodyPr/>
                    <a:lstStyle/>
                    <a:p>
                      <a:pPr algn="r"/>
                      <a:r>
                        <a:rPr kumimoji="1" lang="en-US" altLang="ja-JP" sz="1600" dirty="0"/>
                        <a:t>89</a:t>
                      </a:r>
                      <a:endParaRPr kumimoji="1" lang="ja-JP" altLang="en-US" sz="1600" dirty="0"/>
                    </a:p>
                  </a:txBody>
                  <a:tcPr/>
                </a:tc>
                <a:extLst>
                  <a:ext uri="{0D108BD9-81ED-4DB2-BD59-A6C34878D82A}">
                    <a16:rowId xmlns:a16="http://schemas.microsoft.com/office/drawing/2014/main" val="3271667656"/>
                  </a:ext>
                </a:extLst>
              </a:tr>
              <a:tr h="186446">
                <a:tc>
                  <a:txBody>
                    <a:bodyPr/>
                    <a:lstStyle/>
                    <a:p>
                      <a:r>
                        <a:rPr kumimoji="1" lang="en-US" altLang="ja-JP" sz="1600" dirty="0"/>
                        <a:t># of retries</a:t>
                      </a:r>
                      <a:endParaRPr kumimoji="1" lang="ja-JP" altLang="en-US" sz="1600" dirty="0"/>
                    </a:p>
                  </a:txBody>
                  <a:tcPr/>
                </a:tc>
                <a:tc>
                  <a:txBody>
                    <a:bodyPr/>
                    <a:lstStyle/>
                    <a:p>
                      <a:pPr algn="r"/>
                      <a:r>
                        <a:rPr kumimoji="1" lang="en-US" altLang="ja-JP" sz="1600" dirty="0"/>
                        <a:t>7</a:t>
                      </a:r>
                      <a:endParaRPr kumimoji="1" lang="ja-JP" altLang="en-US" sz="1600" dirty="0"/>
                    </a:p>
                  </a:txBody>
                  <a:tcPr/>
                </a:tc>
                <a:extLst>
                  <a:ext uri="{0D108BD9-81ED-4DB2-BD59-A6C34878D82A}">
                    <a16:rowId xmlns:a16="http://schemas.microsoft.com/office/drawing/2014/main" val="715709756"/>
                  </a:ext>
                </a:extLst>
              </a:tr>
              <a:tr h="186446">
                <a:tc>
                  <a:txBody>
                    <a:bodyPr/>
                    <a:lstStyle/>
                    <a:p>
                      <a:r>
                        <a:rPr kumimoji="1" lang="en-US" altLang="ja-JP" sz="1600" dirty="0"/>
                        <a:t>Average latency</a:t>
                      </a:r>
                      <a:endParaRPr kumimoji="1" lang="ja-JP" altLang="en-US" sz="1600" dirty="0"/>
                    </a:p>
                  </a:txBody>
                  <a:tcPr/>
                </a:tc>
                <a:tc>
                  <a:txBody>
                    <a:bodyPr/>
                    <a:lstStyle/>
                    <a:p>
                      <a:pPr algn="r"/>
                      <a:r>
                        <a:rPr kumimoji="1" lang="en-US" altLang="ja-JP" sz="1600" dirty="0"/>
                        <a:t>69.94 </a:t>
                      </a:r>
                      <a:r>
                        <a:rPr kumimoji="1" lang="en-US" altLang="ja-JP" sz="1600" dirty="0" err="1"/>
                        <a:t>ms</a:t>
                      </a:r>
                      <a:endParaRPr kumimoji="1" lang="ja-JP" altLang="en-US" sz="1600" dirty="0"/>
                    </a:p>
                  </a:txBody>
                  <a:tcPr/>
                </a:tc>
                <a:extLst>
                  <a:ext uri="{0D108BD9-81ED-4DB2-BD59-A6C34878D82A}">
                    <a16:rowId xmlns:a16="http://schemas.microsoft.com/office/drawing/2014/main" val="2351404922"/>
                  </a:ext>
                </a:extLst>
              </a:tr>
            </a:tbl>
          </a:graphicData>
        </a:graphic>
      </p:graphicFrame>
      <p:sp>
        <p:nvSpPr>
          <p:cNvPr id="3" name="テキスト ボックス 2">
            <a:extLst>
              <a:ext uri="{FF2B5EF4-FFF2-40B4-BE49-F238E27FC236}">
                <a16:creationId xmlns:a16="http://schemas.microsoft.com/office/drawing/2014/main" id="{9974CAD1-104E-ED95-6191-989F1DFB4C7A}"/>
              </a:ext>
            </a:extLst>
          </p:cNvPr>
          <p:cNvSpPr txBox="1"/>
          <p:nvPr/>
        </p:nvSpPr>
        <p:spPr>
          <a:xfrm>
            <a:off x="4734788" y="2905903"/>
            <a:ext cx="3025188" cy="369332"/>
          </a:xfrm>
          <a:prstGeom prst="rect">
            <a:avLst/>
          </a:prstGeom>
          <a:noFill/>
        </p:spPr>
        <p:txBody>
          <a:bodyPr wrap="none" rtlCol="0">
            <a:spAutoFit/>
          </a:bodyPr>
          <a:lstStyle/>
          <a:p>
            <a:pPr algn="ctr"/>
            <a:r>
              <a:rPr kumimoji="1" lang="en-US" altLang="ja-JP" sz="1800" dirty="0">
                <a:solidFill>
                  <a:schemeClr val="tx1"/>
                </a:solidFill>
              </a:rPr>
              <a:t>Result of IEEE 802.15.4 SUN.</a:t>
            </a:r>
            <a:endParaRPr kumimoji="1" lang="ja-JP" altLang="en-US" sz="1800" dirty="0">
              <a:solidFill>
                <a:schemeClr val="tx1"/>
              </a:solidFill>
            </a:endParaRPr>
          </a:p>
        </p:txBody>
      </p:sp>
      <p:graphicFrame>
        <p:nvGraphicFramePr>
          <p:cNvPr id="7" name="表 6">
            <a:extLst>
              <a:ext uri="{FF2B5EF4-FFF2-40B4-BE49-F238E27FC236}">
                <a16:creationId xmlns:a16="http://schemas.microsoft.com/office/drawing/2014/main" id="{86777DE6-F1C4-8840-F222-FC29CA4FA4DC}"/>
              </a:ext>
            </a:extLst>
          </p:cNvPr>
          <p:cNvGraphicFramePr>
            <a:graphicFrameLocks noGrp="1"/>
          </p:cNvGraphicFramePr>
          <p:nvPr>
            <p:extLst>
              <p:ext uri="{D42A27DB-BD31-4B8C-83A1-F6EECF244321}">
                <p14:modId xmlns:p14="http://schemas.microsoft.com/office/powerpoint/2010/main" val="1835331762"/>
              </p:ext>
            </p:extLst>
          </p:nvPr>
        </p:nvGraphicFramePr>
        <p:xfrm>
          <a:off x="4645881" y="5447496"/>
          <a:ext cx="3301265" cy="1005840"/>
        </p:xfrm>
        <a:graphic>
          <a:graphicData uri="http://schemas.openxmlformats.org/drawingml/2006/table">
            <a:tbl>
              <a:tblPr firstRow="1" bandRow="1">
                <a:tableStyleId>{5940675A-B579-460E-94D1-54222C63F5DA}</a:tableStyleId>
              </a:tblPr>
              <a:tblGrid>
                <a:gridCol w="1835900">
                  <a:extLst>
                    <a:ext uri="{9D8B030D-6E8A-4147-A177-3AD203B41FA5}">
                      <a16:colId xmlns:a16="http://schemas.microsoft.com/office/drawing/2014/main" val="886012469"/>
                    </a:ext>
                  </a:extLst>
                </a:gridCol>
                <a:gridCol w="1465365">
                  <a:extLst>
                    <a:ext uri="{9D8B030D-6E8A-4147-A177-3AD203B41FA5}">
                      <a16:colId xmlns:a16="http://schemas.microsoft.com/office/drawing/2014/main" val="2097267840"/>
                    </a:ext>
                  </a:extLst>
                </a:gridCol>
              </a:tblGrid>
              <a:tr h="186446">
                <a:tc>
                  <a:txBody>
                    <a:bodyPr/>
                    <a:lstStyle/>
                    <a:p>
                      <a:r>
                        <a:rPr kumimoji="1" lang="en-US" altLang="ja-JP" sz="1600" dirty="0"/>
                        <a:t># of packets</a:t>
                      </a:r>
                      <a:endParaRPr kumimoji="1" lang="ja-JP" altLang="en-US" sz="1600" dirty="0"/>
                    </a:p>
                  </a:txBody>
                  <a:tcPr/>
                </a:tc>
                <a:tc>
                  <a:txBody>
                    <a:bodyPr/>
                    <a:lstStyle/>
                    <a:p>
                      <a:pPr algn="r"/>
                      <a:r>
                        <a:rPr kumimoji="1" lang="en-US" altLang="ja-JP" sz="1600" dirty="0"/>
                        <a:t>2500</a:t>
                      </a:r>
                      <a:endParaRPr kumimoji="1" lang="ja-JP" altLang="en-US" sz="1600" dirty="0"/>
                    </a:p>
                  </a:txBody>
                  <a:tcPr/>
                </a:tc>
                <a:extLst>
                  <a:ext uri="{0D108BD9-81ED-4DB2-BD59-A6C34878D82A}">
                    <a16:rowId xmlns:a16="http://schemas.microsoft.com/office/drawing/2014/main" val="2715505898"/>
                  </a:ext>
                </a:extLst>
              </a:tr>
              <a:tr h="186446">
                <a:tc>
                  <a:txBody>
                    <a:bodyPr/>
                    <a:lstStyle/>
                    <a:p>
                      <a:r>
                        <a:rPr kumimoji="1" lang="en-US" altLang="ja-JP" sz="1600" dirty="0"/>
                        <a:t>Packet delivery rate</a:t>
                      </a:r>
                      <a:endParaRPr kumimoji="1" lang="ja-JP" altLang="en-US" sz="1600" dirty="0"/>
                    </a:p>
                  </a:txBody>
                  <a:tcPr/>
                </a:tc>
                <a:tc>
                  <a:txBody>
                    <a:bodyPr/>
                    <a:lstStyle/>
                    <a:p>
                      <a:pPr algn="r"/>
                      <a:r>
                        <a:rPr kumimoji="1" lang="en-US" altLang="ja-JP" sz="1600" dirty="0"/>
                        <a:t>100 %</a:t>
                      </a:r>
                      <a:endParaRPr kumimoji="1" lang="ja-JP" altLang="en-US" sz="1600" dirty="0"/>
                    </a:p>
                  </a:txBody>
                  <a:tcPr/>
                </a:tc>
                <a:extLst>
                  <a:ext uri="{0D108BD9-81ED-4DB2-BD59-A6C34878D82A}">
                    <a16:rowId xmlns:a16="http://schemas.microsoft.com/office/drawing/2014/main" val="2082036514"/>
                  </a:ext>
                </a:extLst>
              </a:tr>
              <a:tr h="186446">
                <a:tc>
                  <a:txBody>
                    <a:bodyPr/>
                    <a:lstStyle/>
                    <a:p>
                      <a:r>
                        <a:rPr kumimoji="1" lang="en-US" altLang="ja-JP" sz="1600" dirty="0"/>
                        <a:t>Average latency</a:t>
                      </a:r>
                      <a:endParaRPr kumimoji="1" lang="ja-JP" altLang="en-US" sz="1600" dirty="0"/>
                    </a:p>
                  </a:txBody>
                  <a:tcPr/>
                </a:tc>
                <a:tc>
                  <a:txBody>
                    <a:bodyPr/>
                    <a:lstStyle/>
                    <a:p>
                      <a:pPr algn="r"/>
                      <a:r>
                        <a:rPr kumimoji="1" lang="en-US" altLang="ja-JP" sz="1600" dirty="0"/>
                        <a:t>12.93 </a:t>
                      </a:r>
                      <a:r>
                        <a:rPr kumimoji="1" lang="en-US" altLang="ja-JP" sz="1600" dirty="0" err="1"/>
                        <a:t>ms</a:t>
                      </a:r>
                      <a:endParaRPr kumimoji="1" lang="ja-JP" altLang="en-US" sz="1600" dirty="0"/>
                    </a:p>
                  </a:txBody>
                  <a:tcPr/>
                </a:tc>
                <a:extLst>
                  <a:ext uri="{0D108BD9-81ED-4DB2-BD59-A6C34878D82A}">
                    <a16:rowId xmlns:a16="http://schemas.microsoft.com/office/drawing/2014/main" val="3271667656"/>
                  </a:ext>
                </a:extLst>
              </a:tr>
            </a:tbl>
          </a:graphicData>
        </a:graphic>
      </p:graphicFrame>
      <p:sp>
        <p:nvSpPr>
          <p:cNvPr id="8" name="テキスト ボックス 7">
            <a:extLst>
              <a:ext uri="{FF2B5EF4-FFF2-40B4-BE49-F238E27FC236}">
                <a16:creationId xmlns:a16="http://schemas.microsoft.com/office/drawing/2014/main" id="{B67CC914-A79D-1A28-DC4F-3C2785E92B2C}"/>
              </a:ext>
            </a:extLst>
          </p:cNvPr>
          <p:cNvSpPr txBox="1"/>
          <p:nvPr/>
        </p:nvSpPr>
        <p:spPr>
          <a:xfrm>
            <a:off x="4851296" y="5088631"/>
            <a:ext cx="2792176" cy="369332"/>
          </a:xfrm>
          <a:prstGeom prst="rect">
            <a:avLst/>
          </a:prstGeom>
          <a:noFill/>
        </p:spPr>
        <p:txBody>
          <a:bodyPr wrap="none" rtlCol="0">
            <a:spAutoFit/>
          </a:bodyPr>
          <a:lstStyle/>
          <a:p>
            <a:pPr algn="ctr"/>
            <a:r>
              <a:rPr kumimoji="1" lang="en-US" altLang="ja-JP" sz="1800" dirty="0">
                <a:solidFill>
                  <a:schemeClr val="tx1"/>
                </a:solidFill>
              </a:rPr>
              <a:t>Result of IEEE 802.11 S1G.</a:t>
            </a:r>
            <a:endParaRPr kumimoji="1" lang="ja-JP" altLang="en-US" sz="1800" dirty="0">
              <a:solidFill>
                <a:schemeClr val="tx1"/>
              </a:solidFill>
            </a:endParaRPr>
          </a:p>
        </p:txBody>
      </p:sp>
      <p:sp>
        <p:nvSpPr>
          <p:cNvPr id="9" name="テキスト ボックス 8">
            <a:extLst>
              <a:ext uri="{FF2B5EF4-FFF2-40B4-BE49-F238E27FC236}">
                <a16:creationId xmlns:a16="http://schemas.microsoft.com/office/drawing/2014/main" id="{EAAFC1CF-F3FC-BC74-036E-DE140488B567}"/>
              </a:ext>
            </a:extLst>
          </p:cNvPr>
          <p:cNvSpPr txBox="1"/>
          <p:nvPr/>
        </p:nvSpPr>
        <p:spPr>
          <a:xfrm>
            <a:off x="1055300" y="5882494"/>
            <a:ext cx="2698175" cy="369332"/>
          </a:xfrm>
          <a:prstGeom prst="rect">
            <a:avLst/>
          </a:prstGeom>
          <a:noFill/>
        </p:spPr>
        <p:txBody>
          <a:bodyPr wrap="none" rtlCol="0">
            <a:spAutoFit/>
          </a:bodyPr>
          <a:lstStyle/>
          <a:p>
            <a:pPr algn="ctr"/>
            <a:r>
              <a:rPr kumimoji="1" lang="en-US" altLang="ja-JP" sz="1800" dirty="0">
                <a:solidFill>
                  <a:schemeClr val="tx1"/>
                </a:solidFill>
              </a:rPr>
              <a:t>Snapshot of channel usage.</a:t>
            </a:r>
            <a:endParaRPr kumimoji="1" lang="ja-JP" altLang="en-US" sz="1800" dirty="0">
              <a:solidFill>
                <a:schemeClr val="tx1"/>
              </a:solidFill>
            </a:endParaRPr>
          </a:p>
        </p:txBody>
      </p:sp>
      <p:sp>
        <p:nvSpPr>
          <p:cNvPr id="10" name="テキスト ボックス 9">
            <a:extLst>
              <a:ext uri="{FF2B5EF4-FFF2-40B4-BE49-F238E27FC236}">
                <a16:creationId xmlns:a16="http://schemas.microsoft.com/office/drawing/2014/main" id="{AB8BA58A-A966-030C-9578-5B42C98A8C5A}"/>
              </a:ext>
            </a:extLst>
          </p:cNvPr>
          <p:cNvSpPr txBox="1"/>
          <p:nvPr/>
        </p:nvSpPr>
        <p:spPr>
          <a:xfrm>
            <a:off x="8677498" y="6034621"/>
            <a:ext cx="2725875" cy="369332"/>
          </a:xfrm>
          <a:prstGeom prst="rect">
            <a:avLst/>
          </a:prstGeom>
          <a:noFill/>
        </p:spPr>
        <p:txBody>
          <a:bodyPr wrap="none" rtlCol="0">
            <a:spAutoFit/>
          </a:bodyPr>
          <a:lstStyle/>
          <a:p>
            <a:pPr algn="ctr"/>
            <a:r>
              <a:rPr kumimoji="1" lang="en-US" altLang="ja-JP" sz="1800" dirty="0">
                <a:solidFill>
                  <a:schemeClr val="tx1"/>
                </a:solidFill>
              </a:rPr>
              <a:t>Plot of 802.11 S1G latency.</a:t>
            </a:r>
            <a:endParaRPr kumimoji="1" lang="ja-JP" altLang="en-US" sz="1800" dirty="0">
              <a:solidFill>
                <a:schemeClr val="tx1"/>
              </a:solidFill>
            </a:endParaRPr>
          </a:p>
        </p:txBody>
      </p:sp>
      <p:pic>
        <p:nvPicPr>
          <p:cNvPr id="14" name="図 13" descr="グラフ, 散布図&#10;&#10;AI 生成コンテンツは誤りを含む可能性があります。">
            <a:extLst>
              <a:ext uri="{FF2B5EF4-FFF2-40B4-BE49-F238E27FC236}">
                <a16:creationId xmlns:a16="http://schemas.microsoft.com/office/drawing/2014/main" id="{67DC9E32-D831-6E2A-068D-20FB1DC89F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9497" y="3134415"/>
            <a:ext cx="3657143" cy="2742857"/>
          </a:xfrm>
          <a:prstGeom prst="rect">
            <a:avLst/>
          </a:prstGeom>
        </p:spPr>
      </p:pic>
      <p:pic>
        <p:nvPicPr>
          <p:cNvPr id="11" name="図 10" descr="コンピューターの画面&#10;&#10;AI 生成コンテンツは誤りを含む可能性があります。">
            <a:extLst>
              <a:ext uri="{FF2B5EF4-FFF2-40B4-BE49-F238E27FC236}">
                <a16:creationId xmlns:a16="http://schemas.microsoft.com/office/drawing/2014/main" id="{6F75D5FD-F19C-D804-D3B8-CC6B6DCC877E}"/>
              </a:ext>
            </a:extLst>
          </p:cNvPr>
          <p:cNvPicPr>
            <a:picLocks noChangeAspect="1"/>
          </p:cNvPicPr>
          <p:nvPr/>
        </p:nvPicPr>
        <p:blipFill>
          <a:blip r:embed="rId4" cstate="print">
            <a:extLst>
              <a:ext uri="{28A0092B-C50C-407E-A947-70E740481C1C}">
                <a14:useLocalDpi xmlns:a14="http://schemas.microsoft.com/office/drawing/2010/main" val="0"/>
              </a:ext>
            </a:extLst>
          </a:blip>
          <a:srcRect l="14241" t="5513" r="13708" b="6219"/>
          <a:stretch>
            <a:fillRect/>
          </a:stretch>
        </p:blipFill>
        <p:spPr>
          <a:xfrm>
            <a:off x="299816" y="3151167"/>
            <a:ext cx="4140000" cy="2726105"/>
          </a:xfrm>
          <a:prstGeom prst="rect">
            <a:avLst/>
          </a:prstGeom>
        </p:spPr>
      </p:pic>
      <p:sp>
        <p:nvSpPr>
          <p:cNvPr id="13" name="スライド番号プレースホルダー 12">
            <a:extLst>
              <a:ext uri="{FF2B5EF4-FFF2-40B4-BE49-F238E27FC236}">
                <a16:creationId xmlns:a16="http://schemas.microsoft.com/office/drawing/2014/main" id="{D61A7084-399E-0645-E0D7-40F713453D92}"/>
              </a:ext>
            </a:extLst>
          </p:cNvPr>
          <p:cNvSpPr>
            <a:spLocks noGrp="1"/>
          </p:cNvSpPr>
          <p:nvPr>
            <p:ph type="sldNum" idx="12"/>
          </p:nvPr>
        </p:nvSpPr>
        <p:spPr/>
        <p:txBody>
          <a:bodyPr/>
          <a:lstStyle/>
          <a:p>
            <a:r>
              <a:rPr lang="en-GB"/>
              <a:t>Slide </a:t>
            </a:r>
            <a:fld id="{440F5867-744E-4AA6-B0ED-4C44D2DFBB7B}" type="slidenum">
              <a:rPr lang="en-GB" smtClean="0"/>
              <a:pPr/>
              <a:t>23</a:t>
            </a:fld>
            <a:endParaRPr lang="en-GB" dirty="0"/>
          </a:p>
        </p:txBody>
      </p:sp>
      <p:sp>
        <p:nvSpPr>
          <p:cNvPr id="6" name="テキスト ボックス 5">
            <a:extLst>
              <a:ext uri="{FF2B5EF4-FFF2-40B4-BE49-F238E27FC236}">
                <a16:creationId xmlns:a16="http://schemas.microsoft.com/office/drawing/2014/main" id="{68F7D22B-6758-76ED-89BD-B3636588C86E}"/>
              </a:ext>
            </a:extLst>
          </p:cNvPr>
          <p:cNvSpPr txBox="1"/>
          <p:nvPr/>
        </p:nvSpPr>
        <p:spPr>
          <a:xfrm>
            <a:off x="623392" y="3170054"/>
            <a:ext cx="774571" cy="369332"/>
          </a:xfrm>
          <a:prstGeom prst="rect">
            <a:avLst/>
          </a:prstGeom>
          <a:noFill/>
        </p:spPr>
        <p:txBody>
          <a:bodyPr wrap="none" rtlCol="0">
            <a:spAutoFit/>
          </a:bodyPr>
          <a:lstStyle/>
          <a:p>
            <a:r>
              <a:rPr kumimoji="1" lang="en-US" altLang="ja-JP" sz="1800" dirty="0">
                <a:solidFill>
                  <a:schemeClr val="tx1"/>
                </a:solidFill>
              </a:rPr>
              <a:t>Power</a:t>
            </a:r>
            <a:endParaRPr kumimoji="1" lang="ja-JP" altLang="en-US" sz="1800" dirty="0">
              <a:solidFill>
                <a:schemeClr val="tx1"/>
              </a:solidFill>
            </a:endParaRPr>
          </a:p>
        </p:txBody>
      </p:sp>
      <p:sp>
        <p:nvSpPr>
          <p:cNvPr id="12" name="テキスト ボックス 11">
            <a:extLst>
              <a:ext uri="{FF2B5EF4-FFF2-40B4-BE49-F238E27FC236}">
                <a16:creationId xmlns:a16="http://schemas.microsoft.com/office/drawing/2014/main" id="{62FEEF71-CFE5-C97D-658C-0C8CD0CA9A26}"/>
              </a:ext>
            </a:extLst>
          </p:cNvPr>
          <p:cNvSpPr txBox="1"/>
          <p:nvPr/>
        </p:nvSpPr>
        <p:spPr>
          <a:xfrm>
            <a:off x="623392" y="4472850"/>
            <a:ext cx="1364476" cy="369332"/>
          </a:xfrm>
          <a:prstGeom prst="rect">
            <a:avLst/>
          </a:prstGeom>
          <a:noFill/>
        </p:spPr>
        <p:txBody>
          <a:bodyPr wrap="none" rtlCol="0">
            <a:spAutoFit/>
          </a:bodyPr>
          <a:lstStyle/>
          <a:p>
            <a:r>
              <a:rPr kumimoji="1" lang="en-US" altLang="ja-JP" sz="1800" dirty="0"/>
              <a:t>Spectrogram</a:t>
            </a:r>
            <a:endParaRPr kumimoji="1" lang="ja-JP" altLang="en-US" sz="1800" dirty="0"/>
          </a:p>
        </p:txBody>
      </p:sp>
    </p:spTree>
    <p:extLst>
      <p:ext uri="{BB962C8B-B14F-4D97-AF65-F5344CB8AC3E}">
        <p14:creationId xmlns:p14="http://schemas.microsoft.com/office/powerpoint/2010/main" val="20264595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F6BE1-E048-36CC-0181-689B8427563B}"/>
            </a:ext>
          </a:extLst>
        </p:cNvPr>
        <p:cNvGrpSpPr/>
        <p:nvPr/>
      </p:nvGrpSpPr>
      <p:grpSpPr>
        <a:xfrm>
          <a:off x="0" y="0"/>
          <a:ext cx="0" cy="0"/>
          <a:chOff x="0" y="0"/>
          <a:chExt cx="0" cy="0"/>
        </a:xfrm>
      </p:grpSpPr>
      <p:sp>
        <p:nvSpPr>
          <p:cNvPr id="4097" name="Rectangle 1">
            <a:extLst>
              <a:ext uri="{FF2B5EF4-FFF2-40B4-BE49-F238E27FC236}">
                <a16:creationId xmlns:a16="http://schemas.microsoft.com/office/drawing/2014/main" id="{D480EDC1-28A4-1260-11DE-154BA48CA4CC}"/>
              </a:ext>
            </a:extLst>
          </p:cNvPr>
          <p:cNvSpPr>
            <a:spLocks noGrp="1" noChangeArrowheads="1"/>
          </p:cNvSpPr>
          <p:nvPr>
            <p:ph type="title"/>
          </p:nvPr>
        </p:nvSpPr>
        <p:spPr>
          <a:xfrm>
            <a:off x="479376" y="836712"/>
            <a:ext cx="11161240" cy="571209"/>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Experimental result</a:t>
            </a:r>
            <a:br>
              <a:rPr lang="en-GB" dirty="0"/>
            </a:br>
            <a:r>
              <a:rPr lang="en-GB" sz="1800" dirty="0"/>
              <a:t>15.4 SUN : Legacy CSMA, 2-FSK, 924.1 MHz</a:t>
            </a:r>
            <a:r>
              <a:rPr lang="en-GB" altLang="ja-JP" sz="1800" dirty="0"/>
              <a:t>, 7.5 kb/s offered load, 100-byte packet</a:t>
            </a:r>
            <a:br>
              <a:rPr lang="en-GB" altLang="ja-JP" sz="1800" dirty="0"/>
            </a:br>
            <a:r>
              <a:rPr lang="en-GB" altLang="ja-JP" sz="1800" dirty="0"/>
              <a:t>11 S1G : 9x waiting time, 1 MHz channel width, 10 kb/s offered load, </a:t>
            </a:r>
            <a:r>
              <a:rPr lang="en-GB" altLang="ja-JP" sz="1800" dirty="0">
                <a:solidFill>
                  <a:srgbClr val="FF0000"/>
                </a:solidFill>
              </a:rPr>
              <a:t>1250-byte packet</a:t>
            </a:r>
            <a:r>
              <a:rPr lang="en-GB" altLang="ja-JP" sz="1800" dirty="0"/>
              <a:t>  /  Attenuator : 20 dB</a:t>
            </a:r>
            <a:endParaRPr lang="en-GB" sz="1800" dirty="0"/>
          </a:p>
        </p:txBody>
      </p:sp>
      <p:sp>
        <p:nvSpPr>
          <p:cNvPr id="4098" name="Rectangle 2">
            <a:extLst>
              <a:ext uri="{FF2B5EF4-FFF2-40B4-BE49-F238E27FC236}">
                <a16:creationId xmlns:a16="http://schemas.microsoft.com/office/drawing/2014/main" id="{37081EC8-9E72-FD8D-43FD-289D5F91FE0B}"/>
              </a:ext>
            </a:extLst>
          </p:cNvPr>
          <p:cNvSpPr>
            <a:spLocks noGrp="1" noChangeArrowheads="1"/>
          </p:cNvSpPr>
          <p:nvPr>
            <p:ph idx="1"/>
          </p:nvPr>
        </p:nvSpPr>
        <p:spPr>
          <a:xfrm>
            <a:off x="914401" y="1751014"/>
            <a:ext cx="10361084" cy="1032187"/>
          </a:xfrm>
          <a:ln/>
        </p:spPr>
        <p:txBody>
          <a:bodyPr/>
          <a:lstStyle/>
          <a:p>
            <a:pP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The number of CCA attempts and retries of IEEE 802.15.4 SUN is reduced by increasing the packet length of IEEE 802.11 S1G to 1250 bytes because the number of the transmitted frames in IEEE 802.11 S1G is much reduced.</a:t>
            </a:r>
          </a:p>
        </p:txBody>
      </p:sp>
      <p:sp>
        <p:nvSpPr>
          <p:cNvPr id="5" name="Footer Placeholder 4">
            <a:extLst>
              <a:ext uri="{FF2B5EF4-FFF2-40B4-BE49-F238E27FC236}">
                <a16:creationId xmlns:a16="http://schemas.microsoft.com/office/drawing/2014/main" id="{C3EE0C25-061D-4246-6283-1302B9B27455}"/>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77FC7638-FCBD-D130-350C-7309576A7CC7}"/>
              </a:ext>
            </a:extLst>
          </p:cNvPr>
          <p:cNvSpPr>
            <a:spLocks noGrp="1"/>
          </p:cNvSpPr>
          <p:nvPr>
            <p:ph type="dt" idx="15"/>
          </p:nvPr>
        </p:nvSpPr>
        <p:spPr/>
        <p:txBody>
          <a:bodyPr/>
          <a:lstStyle/>
          <a:p>
            <a:r>
              <a:rPr lang="en-US" altLang="ja-JP"/>
              <a:t>July 2025</a:t>
            </a:r>
            <a:endParaRPr lang="en-GB" dirty="0"/>
          </a:p>
        </p:txBody>
      </p:sp>
      <p:graphicFrame>
        <p:nvGraphicFramePr>
          <p:cNvPr id="2" name="表 1">
            <a:extLst>
              <a:ext uri="{FF2B5EF4-FFF2-40B4-BE49-F238E27FC236}">
                <a16:creationId xmlns:a16="http://schemas.microsoft.com/office/drawing/2014/main" id="{0D558D24-8DE8-E2D0-C497-6A3DF8E554FE}"/>
              </a:ext>
            </a:extLst>
          </p:cNvPr>
          <p:cNvGraphicFramePr>
            <a:graphicFrameLocks noGrp="1"/>
          </p:cNvGraphicFramePr>
          <p:nvPr>
            <p:extLst>
              <p:ext uri="{D42A27DB-BD31-4B8C-83A1-F6EECF244321}">
                <p14:modId xmlns:p14="http://schemas.microsoft.com/office/powerpoint/2010/main" val="1889713192"/>
              </p:ext>
            </p:extLst>
          </p:nvPr>
        </p:nvGraphicFramePr>
        <p:xfrm>
          <a:off x="4665405" y="3277092"/>
          <a:ext cx="3281741" cy="1676400"/>
        </p:xfrm>
        <a:graphic>
          <a:graphicData uri="http://schemas.openxmlformats.org/drawingml/2006/table">
            <a:tbl>
              <a:tblPr firstRow="1" bandRow="1">
                <a:tableStyleId>{5940675A-B579-460E-94D1-54222C63F5DA}</a:tableStyleId>
              </a:tblPr>
              <a:tblGrid>
                <a:gridCol w="1835900">
                  <a:extLst>
                    <a:ext uri="{9D8B030D-6E8A-4147-A177-3AD203B41FA5}">
                      <a16:colId xmlns:a16="http://schemas.microsoft.com/office/drawing/2014/main" val="886012469"/>
                    </a:ext>
                  </a:extLst>
                </a:gridCol>
                <a:gridCol w="1445841">
                  <a:extLst>
                    <a:ext uri="{9D8B030D-6E8A-4147-A177-3AD203B41FA5}">
                      <a16:colId xmlns:a16="http://schemas.microsoft.com/office/drawing/2014/main" val="2097267840"/>
                    </a:ext>
                  </a:extLst>
                </a:gridCol>
              </a:tblGrid>
              <a:tr h="186446">
                <a:tc>
                  <a:txBody>
                    <a:bodyPr/>
                    <a:lstStyle/>
                    <a:p>
                      <a:r>
                        <a:rPr kumimoji="1" lang="en-US" altLang="ja-JP" sz="1600" dirty="0"/>
                        <a:t># of packets</a:t>
                      </a:r>
                      <a:endParaRPr kumimoji="1" lang="ja-JP" altLang="en-US" sz="1600" dirty="0"/>
                    </a:p>
                  </a:txBody>
                  <a:tcPr/>
                </a:tc>
                <a:tc>
                  <a:txBody>
                    <a:bodyPr/>
                    <a:lstStyle/>
                    <a:p>
                      <a:pPr algn="r"/>
                      <a:r>
                        <a:rPr kumimoji="1" lang="en-US" altLang="ja-JP" sz="1600" dirty="0"/>
                        <a:t>1300</a:t>
                      </a:r>
                      <a:endParaRPr kumimoji="1" lang="ja-JP" altLang="en-US" sz="1600" dirty="0"/>
                    </a:p>
                  </a:txBody>
                  <a:tcPr/>
                </a:tc>
                <a:extLst>
                  <a:ext uri="{0D108BD9-81ED-4DB2-BD59-A6C34878D82A}">
                    <a16:rowId xmlns:a16="http://schemas.microsoft.com/office/drawing/2014/main" val="2715505898"/>
                  </a:ext>
                </a:extLst>
              </a:tr>
              <a:tr h="186446">
                <a:tc>
                  <a:txBody>
                    <a:bodyPr/>
                    <a:lstStyle/>
                    <a:p>
                      <a:r>
                        <a:rPr kumimoji="1" lang="en-US" altLang="ja-JP" sz="1600" dirty="0"/>
                        <a:t>Packet delivery rate</a:t>
                      </a:r>
                      <a:endParaRPr kumimoji="1" lang="ja-JP" altLang="en-US" sz="1600" dirty="0"/>
                    </a:p>
                  </a:txBody>
                  <a:tcPr/>
                </a:tc>
                <a:tc>
                  <a:txBody>
                    <a:bodyPr/>
                    <a:lstStyle/>
                    <a:p>
                      <a:pPr algn="r"/>
                      <a:r>
                        <a:rPr kumimoji="1" lang="en-US" altLang="ja-JP" sz="1600" dirty="0"/>
                        <a:t>100 %</a:t>
                      </a:r>
                      <a:endParaRPr kumimoji="1" lang="ja-JP" altLang="en-US" sz="1600" dirty="0"/>
                    </a:p>
                  </a:txBody>
                  <a:tcPr/>
                </a:tc>
                <a:extLst>
                  <a:ext uri="{0D108BD9-81ED-4DB2-BD59-A6C34878D82A}">
                    <a16:rowId xmlns:a16="http://schemas.microsoft.com/office/drawing/2014/main" val="2082036514"/>
                  </a:ext>
                </a:extLst>
              </a:tr>
              <a:tr h="186446">
                <a:tc>
                  <a:txBody>
                    <a:bodyPr/>
                    <a:lstStyle/>
                    <a:p>
                      <a:r>
                        <a:rPr kumimoji="1" lang="en-US" altLang="ja-JP" sz="1600" dirty="0"/>
                        <a:t># of CCA attempts</a:t>
                      </a:r>
                      <a:endParaRPr kumimoji="1" lang="ja-JP" altLang="en-US" sz="1600" dirty="0"/>
                    </a:p>
                  </a:txBody>
                  <a:tcPr/>
                </a:tc>
                <a:tc>
                  <a:txBody>
                    <a:bodyPr/>
                    <a:lstStyle/>
                    <a:p>
                      <a:pPr algn="r"/>
                      <a:r>
                        <a:rPr kumimoji="1" lang="en-US" altLang="ja-JP" sz="1600" dirty="0"/>
                        <a:t>245</a:t>
                      </a:r>
                      <a:endParaRPr kumimoji="1" lang="ja-JP" altLang="en-US" sz="1600" dirty="0"/>
                    </a:p>
                  </a:txBody>
                  <a:tcPr/>
                </a:tc>
                <a:extLst>
                  <a:ext uri="{0D108BD9-81ED-4DB2-BD59-A6C34878D82A}">
                    <a16:rowId xmlns:a16="http://schemas.microsoft.com/office/drawing/2014/main" val="3271667656"/>
                  </a:ext>
                </a:extLst>
              </a:tr>
              <a:tr h="186446">
                <a:tc>
                  <a:txBody>
                    <a:bodyPr/>
                    <a:lstStyle/>
                    <a:p>
                      <a:r>
                        <a:rPr kumimoji="1" lang="en-US" altLang="ja-JP" sz="1600" dirty="0"/>
                        <a:t># of retries</a:t>
                      </a:r>
                      <a:endParaRPr kumimoji="1" lang="ja-JP" altLang="en-US" sz="1600" dirty="0"/>
                    </a:p>
                  </a:txBody>
                  <a:tcPr/>
                </a:tc>
                <a:tc>
                  <a:txBody>
                    <a:bodyPr/>
                    <a:lstStyle/>
                    <a:p>
                      <a:pPr algn="r"/>
                      <a:r>
                        <a:rPr kumimoji="1" lang="en-US" altLang="ja-JP" sz="1600" dirty="0"/>
                        <a:t>66</a:t>
                      </a:r>
                      <a:endParaRPr kumimoji="1" lang="ja-JP" altLang="en-US" sz="1600" dirty="0"/>
                    </a:p>
                  </a:txBody>
                  <a:tcPr/>
                </a:tc>
                <a:extLst>
                  <a:ext uri="{0D108BD9-81ED-4DB2-BD59-A6C34878D82A}">
                    <a16:rowId xmlns:a16="http://schemas.microsoft.com/office/drawing/2014/main" val="715709756"/>
                  </a:ext>
                </a:extLst>
              </a:tr>
              <a:tr h="186446">
                <a:tc>
                  <a:txBody>
                    <a:bodyPr/>
                    <a:lstStyle/>
                    <a:p>
                      <a:r>
                        <a:rPr kumimoji="1" lang="en-US" altLang="ja-JP" sz="1600" dirty="0"/>
                        <a:t>Average latency</a:t>
                      </a:r>
                      <a:endParaRPr kumimoji="1" lang="ja-JP" altLang="en-US" sz="1600" dirty="0"/>
                    </a:p>
                  </a:txBody>
                  <a:tcPr/>
                </a:tc>
                <a:tc>
                  <a:txBody>
                    <a:bodyPr/>
                    <a:lstStyle/>
                    <a:p>
                      <a:pPr algn="r"/>
                      <a:r>
                        <a:rPr kumimoji="1" lang="en-US" altLang="ja-JP" sz="1600" dirty="0"/>
                        <a:t>82.74 </a:t>
                      </a:r>
                      <a:r>
                        <a:rPr kumimoji="1" lang="en-US" altLang="ja-JP" sz="1600" dirty="0" err="1"/>
                        <a:t>ms</a:t>
                      </a:r>
                      <a:endParaRPr kumimoji="1" lang="ja-JP" altLang="en-US" sz="1600" dirty="0"/>
                    </a:p>
                  </a:txBody>
                  <a:tcPr/>
                </a:tc>
                <a:extLst>
                  <a:ext uri="{0D108BD9-81ED-4DB2-BD59-A6C34878D82A}">
                    <a16:rowId xmlns:a16="http://schemas.microsoft.com/office/drawing/2014/main" val="2351404922"/>
                  </a:ext>
                </a:extLst>
              </a:tr>
            </a:tbl>
          </a:graphicData>
        </a:graphic>
      </p:graphicFrame>
      <p:sp>
        <p:nvSpPr>
          <p:cNvPr id="3" name="テキスト ボックス 2">
            <a:extLst>
              <a:ext uri="{FF2B5EF4-FFF2-40B4-BE49-F238E27FC236}">
                <a16:creationId xmlns:a16="http://schemas.microsoft.com/office/drawing/2014/main" id="{35DFB2F6-EF41-79A2-6BAA-0419E1E996E4}"/>
              </a:ext>
            </a:extLst>
          </p:cNvPr>
          <p:cNvSpPr txBox="1"/>
          <p:nvPr/>
        </p:nvSpPr>
        <p:spPr>
          <a:xfrm>
            <a:off x="4734788" y="2905903"/>
            <a:ext cx="3025188" cy="369332"/>
          </a:xfrm>
          <a:prstGeom prst="rect">
            <a:avLst/>
          </a:prstGeom>
          <a:noFill/>
        </p:spPr>
        <p:txBody>
          <a:bodyPr wrap="none" rtlCol="0">
            <a:spAutoFit/>
          </a:bodyPr>
          <a:lstStyle/>
          <a:p>
            <a:pPr algn="ctr"/>
            <a:r>
              <a:rPr kumimoji="1" lang="en-US" altLang="ja-JP" sz="1800" dirty="0">
                <a:solidFill>
                  <a:schemeClr val="tx1"/>
                </a:solidFill>
              </a:rPr>
              <a:t>Result of IEEE 802.15.4 SUN.</a:t>
            </a:r>
            <a:endParaRPr kumimoji="1" lang="ja-JP" altLang="en-US" sz="1800" dirty="0">
              <a:solidFill>
                <a:schemeClr val="tx1"/>
              </a:solidFill>
            </a:endParaRPr>
          </a:p>
        </p:txBody>
      </p:sp>
      <p:graphicFrame>
        <p:nvGraphicFramePr>
          <p:cNvPr id="7" name="表 6">
            <a:extLst>
              <a:ext uri="{FF2B5EF4-FFF2-40B4-BE49-F238E27FC236}">
                <a16:creationId xmlns:a16="http://schemas.microsoft.com/office/drawing/2014/main" id="{3CCD10DC-64FA-44DE-7629-40C569E6D2C7}"/>
              </a:ext>
            </a:extLst>
          </p:cNvPr>
          <p:cNvGraphicFramePr>
            <a:graphicFrameLocks noGrp="1"/>
          </p:cNvGraphicFramePr>
          <p:nvPr>
            <p:extLst>
              <p:ext uri="{D42A27DB-BD31-4B8C-83A1-F6EECF244321}">
                <p14:modId xmlns:p14="http://schemas.microsoft.com/office/powerpoint/2010/main" val="671831558"/>
              </p:ext>
            </p:extLst>
          </p:nvPr>
        </p:nvGraphicFramePr>
        <p:xfrm>
          <a:off x="4645881" y="5447496"/>
          <a:ext cx="3301265" cy="1005840"/>
        </p:xfrm>
        <a:graphic>
          <a:graphicData uri="http://schemas.openxmlformats.org/drawingml/2006/table">
            <a:tbl>
              <a:tblPr firstRow="1" bandRow="1">
                <a:tableStyleId>{5940675A-B579-460E-94D1-54222C63F5DA}</a:tableStyleId>
              </a:tblPr>
              <a:tblGrid>
                <a:gridCol w="1835900">
                  <a:extLst>
                    <a:ext uri="{9D8B030D-6E8A-4147-A177-3AD203B41FA5}">
                      <a16:colId xmlns:a16="http://schemas.microsoft.com/office/drawing/2014/main" val="886012469"/>
                    </a:ext>
                  </a:extLst>
                </a:gridCol>
                <a:gridCol w="1465365">
                  <a:extLst>
                    <a:ext uri="{9D8B030D-6E8A-4147-A177-3AD203B41FA5}">
                      <a16:colId xmlns:a16="http://schemas.microsoft.com/office/drawing/2014/main" val="2097267840"/>
                    </a:ext>
                  </a:extLst>
                </a:gridCol>
              </a:tblGrid>
              <a:tr h="186446">
                <a:tc>
                  <a:txBody>
                    <a:bodyPr/>
                    <a:lstStyle/>
                    <a:p>
                      <a:r>
                        <a:rPr kumimoji="1" lang="en-US" altLang="ja-JP" sz="1600" dirty="0"/>
                        <a:t># of packets</a:t>
                      </a:r>
                      <a:endParaRPr kumimoji="1" lang="ja-JP" altLang="en-US" sz="1600" dirty="0"/>
                    </a:p>
                  </a:txBody>
                  <a:tcPr/>
                </a:tc>
                <a:tc>
                  <a:txBody>
                    <a:bodyPr/>
                    <a:lstStyle/>
                    <a:p>
                      <a:pPr algn="r"/>
                      <a:r>
                        <a:rPr kumimoji="1" lang="en-US" altLang="ja-JP" sz="1600" dirty="0"/>
                        <a:t>200</a:t>
                      </a:r>
                      <a:endParaRPr kumimoji="1" lang="ja-JP" altLang="en-US" sz="1600" dirty="0"/>
                    </a:p>
                  </a:txBody>
                  <a:tcPr/>
                </a:tc>
                <a:extLst>
                  <a:ext uri="{0D108BD9-81ED-4DB2-BD59-A6C34878D82A}">
                    <a16:rowId xmlns:a16="http://schemas.microsoft.com/office/drawing/2014/main" val="2715505898"/>
                  </a:ext>
                </a:extLst>
              </a:tr>
              <a:tr h="186446">
                <a:tc>
                  <a:txBody>
                    <a:bodyPr/>
                    <a:lstStyle/>
                    <a:p>
                      <a:r>
                        <a:rPr kumimoji="1" lang="en-US" altLang="ja-JP" sz="1600" dirty="0"/>
                        <a:t>Packet delivery rate</a:t>
                      </a:r>
                      <a:endParaRPr kumimoji="1" lang="ja-JP" altLang="en-US" sz="1600" dirty="0"/>
                    </a:p>
                  </a:txBody>
                  <a:tcPr/>
                </a:tc>
                <a:tc>
                  <a:txBody>
                    <a:bodyPr/>
                    <a:lstStyle/>
                    <a:p>
                      <a:pPr algn="r"/>
                      <a:r>
                        <a:rPr kumimoji="1" lang="en-US" altLang="ja-JP" sz="1600" dirty="0"/>
                        <a:t>100 %</a:t>
                      </a:r>
                      <a:endParaRPr kumimoji="1" lang="ja-JP" altLang="en-US" sz="1600" dirty="0"/>
                    </a:p>
                  </a:txBody>
                  <a:tcPr/>
                </a:tc>
                <a:extLst>
                  <a:ext uri="{0D108BD9-81ED-4DB2-BD59-A6C34878D82A}">
                    <a16:rowId xmlns:a16="http://schemas.microsoft.com/office/drawing/2014/main" val="2082036514"/>
                  </a:ext>
                </a:extLst>
              </a:tr>
              <a:tr h="186446">
                <a:tc>
                  <a:txBody>
                    <a:bodyPr/>
                    <a:lstStyle/>
                    <a:p>
                      <a:r>
                        <a:rPr kumimoji="1" lang="en-US" altLang="ja-JP" sz="1600" dirty="0"/>
                        <a:t>Average latency</a:t>
                      </a:r>
                      <a:endParaRPr kumimoji="1" lang="ja-JP" altLang="en-US" sz="1600" dirty="0"/>
                    </a:p>
                  </a:txBody>
                  <a:tcPr/>
                </a:tc>
                <a:tc>
                  <a:txBody>
                    <a:bodyPr/>
                    <a:lstStyle/>
                    <a:p>
                      <a:pPr algn="r"/>
                      <a:r>
                        <a:rPr kumimoji="1" lang="en-US" altLang="ja-JP" sz="1600" dirty="0"/>
                        <a:t>49.43 </a:t>
                      </a:r>
                      <a:r>
                        <a:rPr kumimoji="1" lang="en-US" altLang="ja-JP" sz="1600" dirty="0" err="1"/>
                        <a:t>ms</a:t>
                      </a:r>
                      <a:endParaRPr kumimoji="1" lang="ja-JP" altLang="en-US" sz="1600" dirty="0"/>
                    </a:p>
                  </a:txBody>
                  <a:tcPr/>
                </a:tc>
                <a:extLst>
                  <a:ext uri="{0D108BD9-81ED-4DB2-BD59-A6C34878D82A}">
                    <a16:rowId xmlns:a16="http://schemas.microsoft.com/office/drawing/2014/main" val="3271667656"/>
                  </a:ext>
                </a:extLst>
              </a:tr>
            </a:tbl>
          </a:graphicData>
        </a:graphic>
      </p:graphicFrame>
      <p:sp>
        <p:nvSpPr>
          <p:cNvPr id="8" name="テキスト ボックス 7">
            <a:extLst>
              <a:ext uri="{FF2B5EF4-FFF2-40B4-BE49-F238E27FC236}">
                <a16:creationId xmlns:a16="http://schemas.microsoft.com/office/drawing/2014/main" id="{BDE7B006-A16C-7FA9-8BA4-B4599E8C3A04}"/>
              </a:ext>
            </a:extLst>
          </p:cNvPr>
          <p:cNvSpPr txBox="1"/>
          <p:nvPr/>
        </p:nvSpPr>
        <p:spPr>
          <a:xfrm>
            <a:off x="4851296" y="5088631"/>
            <a:ext cx="2792176" cy="369332"/>
          </a:xfrm>
          <a:prstGeom prst="rect">
            <a:avLst/>
          </a:prstGeom>
          <a:noFill/>
        </p:spPr>
        <p:txBody>
          <a:bodyPr wrap="none" rtlCol="0">
            <a:spAutoFit/>
          </a:bodyPr>
          <a:lstStyle/>
          <a:p>
            <a:pPr algn="ctr"/>
            <a:r>
              <a:rPr kumimoji="1" lang="en-US" altLang="ja-JP" sz="1800" dirty="0">
                <a:solidFill>
                  <a:schemeClr val="tx1"/>
                </a:solidFill>
              </a:rPr>
              <a:t>Result of IEEE 802.11 S1G.</a:t>
            </a:r>
            <a:endParaRPr kumimoji="1" lang="ja-JP" altLang="en-US" sz="1800" dirty="0">
              <a:solidFill>
                <a:schemeClr val="tx1"/>
              </a:solidFill>
            </a:endParaRPr>
          </a:p>
        </p:txBody>
      </p:sp>
      <p:sp>
        <p:nvSpPr>
          <p:cNvPr id="9" name="テキスト ボックス 8">
            <a:extLst>
              <a:ext uri="{FF2B5EF4-FFF2-40B4-BE49-F238E27FC236}">
                <a16:creationId xmlns:a16="http://schemas.microsoft.com/office/drawing/2014/main" id="{59A55DEA-EDDC-A170-559E-C44184BC48C7}"/>
              </a:ext>
            </a:extLst>
          </p:cNvPr>
          <p:cNvSpPr txBox="1"/>
          <p:nvPr/>
        </p:nvSpPr>
        <p:spPr>
          <a:xfrm>
            <a:off x="1055300" y="5882494"/>
            <a:ext cx="2698175" cy="369332"/>
          </a:xfrm>
          <a:prstGeom prst="rect">
            <a:avLst/>
          </a:prstGeom>
          <a:noFill/>
        </p:spPr>
        <p:txBody>
          <a:bodyPr wrap="none" rtlCol="0">
            <a:spAutoFit/>
          </a:bodyPr>
          <a:lstStyle/>
          <a:p>
            <a:pPr algn="ctr"/>
            <a:r>
              <a:rPr kumimoji="1" lang="en-US" altLang="ja-JP" sz="1800" dirty="0">
                <a:solidFill>
                  <a:schemeClr val="tx1"/>
                </a:solidFill>
              </a:rPr>
              <a:t>Snapshot of channel usage.</a:t>
            </a:r>
            <a:endParaRPr kumimoji="1" lang="ja-JP" altLang="en-US" sz="1800" dirty="0">
              <a:solidFill>
                <a:schemeClr val="tx1"/>
              </a:solidFill>
            </a:endParaRPr>
          </a:p>
        </p:txBody>
      </p:sp>
      <p:sp>
        <p:nvSpPr>
          <p:cNvPr id="10" name="テキスト ボックス 9">
            <a:extLst>
              <a:ext uri="{FF2B5EF4-FFF2-40B4-BE49-F238E27FC236}">
                <a16:creationId xmlns:a16="http://schemas.microsoft.com/office/drawing/2014/main" id="{59546EAD-A7F3-697F-E8CE-9CFD861BAD65}"/>
              </a:ext>
            </a:extLst>
          </p:cNvPr>
          <p:cNvSpPr txBox="1"/>
          <p:nvPr/>
        </p:nvSpPr>
        <p:spPr>
          <a:xfrm>
            <a:off x="8677498" y="6034621"/>
            <a:ext cx="2725875" cy="369332"/>
          </a:xfrm>
          <a:prstGeom prst="rect">
            <a:avLst/>
          </a:prstGeom>
          <a:noFill/>
        </p:spPr>
        <p:txBody>
          <a:bodyPr wrap="none" rtlCol="0">
            <a:spAutoFit/>
          </a:bodyPr>
          <a:lstStyle/>
          <a:p>
            <a:pPr algn="ctr"/>
            <a:r>
              <a:rPr kumimoji="1" lang="en-US" altLang="ja-JP" sz="1800" dirty="0">
                <a:solidFill>
                  <a:schemeClr val="tx1"/>
                </a:solidFill>
              </a:rPr>
              <a:t>Plot of 802.11 S1G latency.</a:t>
            </a:r>
            <a:endParaRPr kumimoji="1" lang="ja-JP" altLang="en-US" sz="1800" dirty="0">
              <a:solidFill>
                <a:schemeClr val="tx1"/>
              </a:solidFill>
            </a:endParaRPr>
          </a:p>
        </p:txBody>
      </p:sp>
      <p:pic>
        <p:nvPicPr>
          <p:cNvPr id="14" name="図 13" descr="グラフ, 散布図&#10;&#10;AI 生成コンテンツは誤りを含む可能性があります。">
            <a:extLst>
              <a:ext uri="{FF2B5EF4-FFF2-40B4-BE49-F238E27FC236}">
                <a16:creationId xmlns:a16="http://schemas.microsoft.com/office/drawing/2014/main" id="{FB3DD49C-BE13-F3DB-1087-380F3AF109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9497" y="3134415"/>
            <a:ext cx="3657143" cy="2742857"/>
          </a:xfrm>
          <a:prstGeom prst="rect">
            <a:avLst/>
          </a:prstGeom>
        </p:spPr>
      </p:pic>
      <p:pic>
        <p:nvPicPr>
          <p:cNvPr id="11" name="図 10" descr="コンピューターのスクリーンショット&#10;&#10;AI 生成コンテンツは誤りを含む可能性があります。">
            <a:extLst>
              <a:ext uri="{FF2B5EF4-FFF2-40B4-BE49-F238E27FC236}">
                <a16:creationId xmlns:a16="http://schemas.microsoft.com/office/drawing/2014/main" id="{1C968671-60BA-8C3B-70E6-B743EA48FCD2}"/>
              </a:ext>
            </a:extLst>
          </p:cNvPr>
          <p:cNvPicPr>
            <a:picLocks noChangeAspect="1"/>
          </p:cNvPicPr>
          <p:nvPr/>
        </p:nvPicPr>
        <p:blipFill>
          <a:blip r:embed="rId4" cstate="print">
            <a:extLst>
              <a:ext uri="{28A0092B-C50C-407E-A947-70E740481C1C}">
                <a14:useLocalDpi xmlns:a14="http://schemas.microsoft.com/office/drawing/2010/main" val="0"/>
              </a:ext>
            </a:extLst>
          </a:blip>
          <a:srcRect l="14494" t="5513" r="13709" b="6063"/>
          <a:stretch>
            <a:fillRect/>
          </a:stretch>
        </p:blipFill>
        <p:spPr>
          <a:xfrm>
            <a:off x="318711" y="3134415"/>
            <a:ext cx="4140000" cy="2740564"/>
          </a:xfrm>
          <a:prstGeom prst="rect">
            <a:avLst/>
          </a:prstGeom>
        </p:spPr>
      </p:pic>
      <p:sp>
        <p:nvSpPr>
          <p:cNvPr id="13" name="スライド番号プレースホルダー 12">
            <a:extLst>
              <a:ext uri="{FF2B5EF4-FFF2-40B4-BE49-F238E27FC236}">
                <a16:creationId xmlns:a16="http://schemas.microsoft.com/office/drawing/2014/main" id="{5B127F5F-BB1C-1A48-5416-2814C48D3781}"/>
              </a:ext>
            </a:extLst>
          </p:cNvPr>
          <p:cNvSpPr>
            <a:spLocks noGrp="1"/>
          </p:cNvSpPr>
          <p:nvPr>
            <p:ph type="sldNum" idx="12"/>
          </p:nvPr>
        </p:nvSpPr>
        <p:spPr/>
        <p:txBody>
          <a:bodyPr/>
          <a:lstStyle/>
          <a:p>
            <a:r>
              <a:rPr lang="en-GB"/>
              <a:t>Slide </a:t>
            </a:r>
            <a:fld id="{440F5867-744E-4AA6-B0ED-4C44D2DFBB7B}" type="slidenum">
              <a:rPr lang="en-GB" smtClean="0"/>
              <a:pPr/>
              <a:t>24</a:t>
            </a:fld>
            <a:endParaRPr lang="en-GB" dirty="0"/>
          </a:p>
        </p:txBody>
      </p:sp>
      <p:sp>
        <p:nvSpPr>
          <p:cNvPr id="6" name="テキスト ボックス 5">
            <a:extLst>
              <a:ext uri="{FF2B5EF4-FFF2-40B4-BE49-F238E27FC236}">
                <a16:creationId xmlns:a16="http://schemas.microsoft.com/office/drawing/2014/main" id="{91984866-D13F-9E12-525F-3BF99A9C9AE0}"/>
              </a:ext>
            </a:extLst>
          </p:cNvPr>
          <p:cNvSpPr txBox="1"/>
          <p:nvPr/>
        </p:nvSpPr>
        <p:spPr>
          <a:xfrm>
            <a:off x="623392" y="3170054"/>
            <a:ext cx="774571" cy="369332"/>
          </a:xfrm>
          <a:prstGeom prst="rect">
            <a:avLst/>
          </a:prstGeom>
          <a:noFill/>
        </p:spPr>
        <p:txBody>
          <a:bodyPr wrap="none" rtlCol="0">
            <a:spAutoFit/>
          </a:bodyPr>
          <a:lstStyle/>
          <a:p>
            <a:r>
              <a:rPr kumimoji="1" lang="en-US" altLang="ja-JP" sz="1800" dirty="0">
                <a:solidFill>
                  <a:schemeClr val="tx1"/>
                </a:solidFill>
              </a:rPr>
              <a:t>Power</a:t>
            </a:r>
            <a:endParaRPr kumimoji="1" lang="ja-JP" altLang="en-US" sz="1800" dirty="0">
              <a:solidFill>
                <a:schemeClr val="tx1"/>
              </a:solidFill>
            </a:endParaRPr>
          </a:p>
        </p:txBody>
      </p:sp>
      <p:sp>
        <p:nvSpPr>
          <p:cNvPr id="12" name="テキスト ボックス 11">
            <a:extLst>
              <a:ext uri="{FF2B5EF4-FFF2-40B4-BE49-F238E27FC236}">
                <a16:creationId xmlns:a16="http://schemas.microsoft.com/office/drawing/2014/main" id="{E3176209-778D-4EB9-1B89-6D637DD12331}"/>
              </a:ext>
            </a:extLst>
          </p:cNvPr>
          <p:cNvSpPr txBox="1"/>
          <p:nvPr/>
        </p:nvSpPr>
        <p:spPr>
          <a:xfrm>
            <a:off x="623392" y="4472850"/>
            <a:ext cx="1364476" cy="369332"/>
          </a:xfrm>
          <a:prstGeom prst="rect">
            <a:avLst/>
          </a:prstGeom>
          <a:noFill/>
        </p:spPr>
        <p:txBody>
          <a:bodyPr wrap="none" rtlCol="0">
            <a:spAutoFit/>
          </a:bodyPr>
          <a:lstStyle/>
          <a:p>
            <a:r>
              <a:rPr kumimoji="1" lang="en-US" altLang="ja-JP" sz="1800" dirty="0"/>
              <a:t>Spectrogram</a:t>
            </a:r>
            <a:endParaRPr kumimoji="1" lang="ja-JP" altLang="en-US" sz="1800" dirty="0"/>
          </a:p>
        </p:txBody>
      </p:sp>
    </p:spTree>
    <p:extLst>
      <p:ext uri="{BB962C8B-B14F-4D97-AF65-F5344CB8AC3E}">
        <p14:creationId xmlns:p14="http://schemas.microsoft.com/office/powerpoint/2010/main" val="8486440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436E1-42A1-37E3-B02A-CE42BC52B42B}"/>
            </a:ext>
          </a:extLst>
        </p:cNvPr>
        <p:cNvGrpSpPr/>
        <p:nvPr/>
      </p:nvGrpSpPr>
      <p:grpSpPr>
        <a:xfrm>
          <a:off x="0" y="0"/>
          <a:ext cx="0" cy="0"/>
          <a:chOff x="0" y="0"/>
          <a:chExt cx="0" cy="0"/>
        </a:xfrm>
      </p:grpSpPr>
      <p:sp>
        <p:nvSpPr>
          <p:cNvPr id="4097" name="Rectangle 1">
            <a:extLst>
              <a:ext uri="{FF2B5EF4-FFF2-40B4-BE49-F238E27FC236}">
                <a16:creationId xmlns:a16="http://schemas.microsoft.com/office/drawing/2014/main" id="{13A7B64E-370A-62C1-3E70-965C6EF14D42}"/>
              </a:ext>
            </a:extLst>
          </p:cNvPr>
          <p:cNvSpPr>
            <a:spLocks noGrp="1" noChangeArrowheads="1"/>
          </p:cNvSpPr>
          <p:nvPr>
            <p:ph type="title"/>
          </p:nvPr>
        </p:nvSpPr>
        <p:spPr>
          <a:xfrm>
            <a:off x="479376" y="836712"/>
            <a:ext cx="11161240" cy="571209"/>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Experimental result</a:t>
            </a:r>
            <a:br>
              <a:rPr lang="en-GB" dirty="0"/>
            </a:br>
            <a:r>
              <a:rPr lang="en-GB" altLang="ja-JP" sz="1800" dirty="0"/>
              <a:t>15.4 SUN : Legacy CSMA, </a:t>
            </a:r>
            <a:r>
              <a:rPr lang="en-GB" altLang="ja-JP" sz="1800" dirty="0">
                <a:solidFill>
                  <a:srgbClr val="FF0000"/>
                </a:solidFill>
              </a:rPr>
              <a:t>MCS 5</a:t>
            </a:r>
            <a:r>
              <a:rPr lang="en-GB" altLang="ja-JP" sz="1800" dirty="0"/>
              <a:t>, 924.1 MHz, 7.5 kb/s offered load, 100-byte packet</a:t>
            </a:r>
            <a:br>
              <a:rPr lang="en-GB" altLang="ja-JP" sz="1800" dirty="0"/>
            </a:br>
            <a:r>
              <a:rPr lang="en-GB" altLang="ja-JP" sz="1800" dirty="0"/>
              <a:t>11 S1G : 9x waiting time, 1 MHz channel width, 10 kb/s offered load, </a:t>
            </a:r>
            <a:r>
              <a:rPr lang="en-GB" altLang="ja-JP" sz="1800" dirty="0">
                <a:solidFill>
                  <a:srgbClr val="FF0000"/>
                </a:solidFill>
              </a:rPr>
              <a:t>1250-byte packet</a:t>
            </a:r>
            <a:r>
              <a:rPr lang="en-GB" altLang="ja-JP" sz="1800" dirty="0"/>
              <a:t>  /  Attenuator : 20 dB</a:t>
            </a:r>
            <a:endParaRPr lang="en-GB" sz="1800" dirty="0"/>
          </a:p>
        </p:txBody>
      </p:sp>
      <p:sp>
        <p:nvSpPr>
          <p:cNvPr id="4098" name="Rectangle 2">
            <a:extLst>
              <a:ext uri="{FF2B5EF4-FFF2-40B4-BE49-F238E27FC236}">
                <a16:creationId xmlns:a16="http://schemas.microsoft.com/office/drawing/2014/main" id="{42E01C44-3275-B2CF-339D-2F977A69FC46}"/>
              </a:ext>
            </a:extLst>
          </p:cNvPr>
          <p:cNvSpPr>
            <a:spLocks noGrp="1" noChangeArrowheads="1"/>
          </p:cNvSpPr>
          <p:nvPr>
            <p:ph idx="1"/>
          </p:nvPr>
        </p:nvSpPr>
        <p:spPr>
          <a:xfrm>
            <a:off x="914401" y="1751014"/>
            <a:ext cx="10361084" cy="1032187"/>
          </a:xfrm>
          <a:ln/>
        </p:spPr>
        <p:txBody>
          <a:bodyPr/>
          <a:lstStyle/>
          <a:p>
            <a:pP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The performances of both IEEE 802.15.4 SUN and IEEE 802.11 S1G are improved by using a higher MCS for IEEE 802.15.4 SUN. </a:t>
            </a:r>
          </a:p>
        </p:txBody>
      </p:sp>
      <p:sp>
        <p:nvSpPr>
          <p:cNvPr id="5" name="Footer Placeholder 4">
            <a:extLst>
              <a:ext uri="{FF2B5EF4-FFF2-40B4-BE49-F238E27FC236}">
                <a16:creationId xmlns:a16="http://schemas.microsoft.com/office/drawing/2014/main" id="{29168999-9904-FAC8-4D52-8171A6BA4367}"/>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A3DBCB53-8E03-FDA3-656F-4CE2855321D7}"/>
              </a:ext>
            </a:extLst>
          </p:cNvPr>
          <p:cNvSpPr>
            <a:spLocks noGrp="1"/>
          </p:cNvSpPr>
          <p:nvPr>
            <p:ph type="dt" idx="15"/>
          </p:nvPr>
        </p:nvSpPr>
        <p:spPr/>
        <p:txBody>
          <a:bodyPr/>
          <a:lstStyle/>
          <a:p>
            <a:r>
              <a:rPr lang="en-US" altLang="ja-JP"/>
              <a:t>July 2025</a:t>
            </a:r>
            <a:endParaRPr lang="en-GB" dirty="0"/>
          </a:p>
        </p:txBody>
      </p:sp>
      <p:graphicFrame>
        <p:nvGraphicFramePr>
          <p:cNvPr id="2" name="表 1">
            <a:extLst>
              <a:ext uri="{FF2B5EF4-FFF2-40B4-BE49-F238E27FC236}">
                <a16:creationId xmlns:a16="http://schemas.microsoft.com/office/drawing/2014/main" id="{CB398A87-2436-2916-36B5-D32042043CD4}"/>
              </a:ext>
            </a:extLst>
          </p:cNvPr>
          <p:cNvGraphicFramePr>
            <a:graphicFrameLocks noGrp="1"/>
          </p:cNvGraphicFramePr>
          <p:nvPr>
            <p:extLst>
              <p:ext uri="{D42A27DB-BD31-4B8C-83A1-F6EECF244321}">
                <p14:modId xmlns:p14="http://schemas.microsoft.com/office/powerpoint/2010/main" val="472680013"/>
              </p:ext>
            </p:extLst>
          </p:nvPr>
        </p:nvGraphicFramePr>
        <p:xfrm>
          <a:off x="4665405" y="3277092"/>
          <a:ext cx="3281741" cy="1676400"/>
        </p:xfrm>
        <a:graphic>
          <a:graphicData uri="http://schemas.openxmlformats.org/drawingml/2006/table">
            <a:tbl>
              <a:tblPr firstRow="1" bandRow="1">
                <a:tableStyleId>{5940675A-B579-460E-94D1-54222C63F5DA}</a:tableStyleId>
              </a:tblPr>
              <a:tblGrid>
                <a:gridCol w="1835900">
                  <a:extLst>
                    <a:ext uri="{9D8B030D-6E8A-4147-A177-3AD203B41FA5}">
                      <a16:colId xmlns:a16="http://schemas.microsoft.com/office/drawing/2014/main" val="886012469"/>
                    </a:ext>
                  </a:extLst>
                </a:gridCol>
                <a:gridCol w="1445841">
                  <a:extLst>
                    <a:ext uri="{9D8B030D-6E8A-4147-A177-3AD203B41FA5}">
                      <a16:colId xmlns:a16="http://schemas.microsoft.com/office/drawing/2014/main" val="2097267840"/>
                    </a:ext>
                  </a:extLst>
                </a:gridCol>
              </a:tblGrid>
              <a:tr h="186446">
                <a:tc>
                  <a:txBody>
                    <a:bodyPr/>
                    <a:lstStyle/>
                    <a:p>
                      <a:r>
                        <a:rPr kumimoji="1" lang="en-US" altLang="ja-JP" sz="1600" dirty="0"/>
                        <a:t># of packets</a:t>
                      </a:r>
                      <a:endParaRPr kumimoji="1" lang="ja-JP" altLang="en-US" sz="1600" dirty="0"/>
                    </a:p>
                  </a:txBody>
                  <a:tcPr/>
                </a:tc>
                <a:tc>
                  <a:txBody>
                    <a:bodyPr/>
                    <a:lstStyle/>
                    <a:p>
                      <a:pPr algn="r"/>
                      <a:r>
                        <a:rPr kumimoji="1" lang="en-US" altLang="ja-JP" sz="1600" dirty="0"/>
                        <a:t>1100</a:t>
                      </a:r>
                      <a:endParaRPr kumimoji="1" lang="ja-JP" altLang="en-US" sz="1600" dirty="0"/>
                    </a:p>
                  </a:txBody>
                  <a:tcPr/>
                </a:tc>
                <a:extLst>
                  <a:ext uri="{0D108BD9-81ED-4DB2-BD59-A6C34878D82A}">
                    <a16:rowId xmlns:a16="http://schemas.microsoft.com/office/drawing/2014/main" val="2715505898"/>
                  </a:ext>
                </a:extLst>
              </a:tr>
              <a:tr h="186446">
                <a:tc>
                  <a:txBody>
                    <a:bodyPr/>
                    <a:lstStyle/>
                    <a:p>
                      <a:r>
                        <a:rPr kumimoji="1" lang="en-US" altLang="ja-JP" sz="1600" dirty="0"/>
                        <a:t>Packet delivery rate</a:t>
                      </a:r>
                      <a:endParaRPr kumimoji="1" lang="ja-JP" altLang="en-US" sz="1600" dirty="0"/>
                    </a:p>
                  </a:txBody>
                  <a:tcPr/>
                </a:tc>
                <a:tc>
                  <a:txBody>
                    <a:bodyPr/>
                    <a:lstStyle/>
                    <a:p>
                      <a:pPr algn="r"/>
                      <a:r>
                        <a:rPr kumimoji="1" lang="en-US" altLang="ja-JP" sz="1600" dirty="0"/>
                        <a:t>100 %</a:t>
                      </a:r>
                      <a:endParaRPr kumimoji="1" lang="ja-JP" altLang="en-US" sz="1600" dirty="0"/>
                    </a:p>
                  </a:txBody>
                  <a:tcPr/>
                </a:tc>
                <a:extLst>
                  <a:ext uri="{0D108BD9-81ED-4DB2-BD59-A6C34878D82A}">
                    <a16:rowId xmlns:a16="http://schemas.microsoft.com/office/drawing/2014/main" val="2082036514"/>
                  </a:ext>
                </a:extLst>
              </a:tr>
              <a:tr h="186446">
                <a:tc>
                  <a:txBody>
                    <a:bodyPr/>
                    <a:lstStyle/>
                    <a:p>
                      <a:r>
                        <a:rPr kumimoji="1" lang="en-US" altLang="ja-JP" sz="1600" dirty="0"/>
                        <a:t># of CCA attempts</a:t>
                      </a:r>
                      <a:endParaRPr kumimoji="1" lang="ja-JP" altLang="en-US" sz="1600" dirty="0"/>
                    </a:p>
                  </a:txBody>
                  <a:tcPr/>
                </a:tc>
                <a:tc>
                  <a:txBody>
                    <a:bodyPr/>
                    <a:lstStyle/>
                    <a:p>
                      <a:pPr algn="r"/>
                      <a:r>
                        <a:rPr kumimoji="1" lang="en-US" altLang="ja-JP" sz="1600" dirty="0"/>
                        <a:t>194</a:t>
                      </a:r>
                      <a:endParaRPr kumimoji="1" lang="ja-JP" altLang="en-US" sz="1600" dirty="0"/>
                    </a:p>
                  </a:txBody>
                  <a:tcPr/>
                </a:tc>
                <a:extLst>
                  <a:ext uri="{0D108BD9-81ED-4DB2-BD59-A6C34878D82A}">
                    <a16:rowId xmlns:a16="http://schemas.microsoft.com/office/drawing/2014/main" val="3271667656"/>
                  </a:ext>
                </a:extLst>
              </a:tr>
              <a:tr h="186446">
                <a:tc>
                  <a:txBody>
                    <a:bodyPr/>
                    <a:lstStyle/>
                    <a:p>
                      <a:r>
                        <a:rPr kumimoji="1" lang="en-US" altLang="ja-JP" sz="1600" dirty="0"/>
                        <a:t># of retries</a:t>
                      </a:r>
                      <a:endParaRPr kumimoji="1" lang="ja-JP" altLang="en-US" sz="1600" dirty="0"/>
                    </a:p>
                  </a:txBody>
                  <a:tcPr/>
                </a:tc>
                <a:tc>
                  <a:txBody>
                    <a:bodyPr/>
                    <a:lstStyle/>
                    <a:p>
                      <a:pPr algn="r"/>
                      <a:r>
                        <a:rPr kumimoji="1" lang="en-US" altLang="ja-JP" sz="1600" dirty="0"/>
                        <a:t>29</a:t>
                      </a:r>
                      <a:endParaRPr kumimoji="1" lang="ja-JP" altLang="en-US" sz="1600" dirty="0"/>
                    </a:p>
                  </a:txBody>
                  <a:tcPr/>
                </a:tc>
                <a:extLst>
                  <a:ext uri="{0D108BD9-81ED-4DB2-BD59-A6C34878D82A}">
                    <a16:rowId xmlns:a16="http://schemas.microsoft.com/office/drawing/2014/main" val="715709756"/>
                  </a:ext>
                </a:extLst>
              </a:tr>
              <a:tr h="186446">
                <a:tc>
                  <a:txBody>
                    <a:bodyPr/>
                    <a:lstStyle/>
                    <a:p>
                      <a:r>
                        <a:rPr kumimoji="1" lang="en-US" altLang="ja-JP" sz="1600" dirty="0"/>
                        <a:t>Average latency</a:t>
                      </a:r>
                      <a:endParaRPr kumimoji="1" lang="ja-JP" altLang="en-US" sz="1600" dirty="0"/>
                    </a:p>
                  </a:txBody>
                  <a:tcPr/>
                </a:tc>
                <a:tc>
                  <a:txBody>
                    <a:bodyPr/>
                    <a:lstStyle/>
                    <a:p>
                      <a:pPr algn="r"/>
                      <a:r>
                        <a:rPr kumimoji="1" lang="en-US" altLang="ja-JP" sz="1600" dirty="0"/>
                        <a:t>60.69 </a:t>
                      </a:r>
                      <a:r>
                        <a:rPr kumimoji="1" lang="en-US" altLang="ja-JP" sz="1600" dirty="0" err="1"/>
                        <a:t>ms</a:t>
                      </a:r>
                      <a:endParaRPr kumimoji="1" lang="ja-JP" altLang="en-US" sz="1600" dirty="0"/>
                    </a:p>
                  </a:txBody>
                  <a:tcPr/>
                </a:tc>
                <a:extLst>
                  <a:ext uri="{0D108BD9-81ED-4DB2-BD59-A6C34878D82A}">
                    <a16:rowId xmlns:a16="http://schemas.microsoft.com/office/drawing/2014/main" val="2351404922"/>
                  </a:ext>
                </a:extLst>
              </a:tr>
            </a:tbl>
          </a:graphicData>
        </a:graphic>
      </p:graphicFrame>
      <p:sp>
        <p:nvSpPr>
          <p:cNvPr id="3" name="テキスト ボックス 2">
            <a:extLst>
              <a:ext uri="{FF2B5EF4-FFF2-40B4-BE49-F238E27FC236}">
                <a16:creationId xmlns:a16="http://schemas.microsoft.com/office/drawing/2014/main" id="{85E1EE63-87E0-C934-172C-6ADFD073BBDA}"/>
              </a:ext>
            </a:extLst>
          </p:cNvPr>
          <p:cNvSpPr txBox="1"/>
          <p:nvPr/>
        </p:nvSpPr>
        <p:spPr>
          <a:xfrm>
            <a:off x="4734788" y="2905903"/>
            <a:ext cx="3025188" cy="369332"/>
          </a:xfrm>
          <a:prstGeom prst="rect">
            <a:avLst/>
          </a:prstGeom>
          <a:noFill/>
        </p:spPr>
        <p:txBody>
          <a:bodyPr wrap="none" rtlCol="0">
            <a:spAutoFit/>
          </a:bodyPr>
          <a:lstStyle/>
          <a:p>
            <a:pPr algn="ctr"/>
            <a:r>
              <a:rPr kumimoji="1" lang="en-US" altLang="ja-JP" sz="1800" dirty="0">
                <a:solidFill>
                  <a:schemeClr val="tx1"/>
                </a:solidFill>
              </a:rPr>
              <a:t>Result of IEEE 802.15.4 SUN.</a:t>
            </a:r>
            <a:endParaRPr kumimoji="1" lang="ja-JP" altLang="en-US" sz="1800" dirty="0">
              <a:solidFill>
                <a:schemeClr val="tx1"/>
              </a:solidFill>
            </a:endParaRPr>
          </a:p>
        </p:txBody>
      </p:sp>
      <p:graphicFrame>
        <p:nvGraphicFramePr>
          <p:cNvPr id="7" name="表 6">
            <a:extLst>
              <a:ext uri="{FF2B5EF4-FFF2-40B4-BE49-F238E27FC236}">
                <a16:creationId xmlns:a16="http://schemas.microsoft.com/office/drawing/2014/main" id="{538FCA31-F540-9B29-8A6B-72DD07F6780E}"/>
              </a:ext>
            </a:extLst>
          </p:cNvPr>
          <p:cNvGraphicFramePr>
            <a:graphicFrameLocks noGrp="1"/>
          </p:cNvGraphicFramePr>
          <p:nvPr>
            <p:extLst>
              <p:ext uri="{D42A27DB-BD31-4B8C-83A1-F6EECF244321}">
                <p14:modId xmlns:p14="http://schemas.microsoft.com/office/powerpoint/2010/main" val="2660955841"/>
              </p:ext>
            </p:extLst>
          </p:nvPr>
        </p:nvGraphicFramePr>
        <p:xfrm>
          <a:off x="4645881" y="5447496"/>
          <a:ext cx="3301265" cy="1005840"/>
        </p:xfrm>
        <a:graphic>
          <a:graphicData uri="http://schemas.openxmlformats.org/drawingml/2006/table">
            <a:tbl>
              <a:tblPr firstRow="1" bandRow="1">
                <a:tableStyleId>{5940675A-B579-460E-94D1-54222C63F5DA}</a:tableStyleId>
              </a:tblPr>
              <a:tblGrid>
                <a:gridCol w="1835900">
                  <a:extLst>
                    <a:ext uri="{9D8B030D-6E8A-4147-A177-3AD203B41FA5}">
                      <a16:colId xmlns:a16="http://schemas.microsoft.com/office/drawing/2014/main" val="886012469"/>
                    </a:ext>
                  </a:extLst>
                </a:gridCol>
                <a:gridCol w="1465365">
                  <a:extLst>
                    <a:ext uri="{9D8B030D-6E8A-4147-A177-3AD203B41FA5}">
                      <a16:colId xmlns:a16="http://schemas.microsoft.com/office/drawing/2014/main" val="2097267840"/>
                    </a:ext>
                  </a:extLst>
                </a:gridCol>
              </a:tblGrid>
              <a:tr h="186446">
                <a:tc>
                  <a:txBody>
                    <a:bodyPr/>
                    <a:lstStyle/>
                    <a:p>
                      <a:r>
                        <a:rPr kumimoji="1" lang="en-US" altLang="ja-JP" sz="1600" dirty="0"/>
                        <a:t># of packets</a:t>
                      </a:r>
                      <a:endParaRPr kumimoji="1" lang="ja-JP" altLang="en-US" sz="1600" dirty="0"/>
                    </a:p>
                  </a:txBody>
                  <a:tcPr/>
                </a:tc>
                <a:tc>
                  <a:txBody>
                    <a:bodyPr/>
                    <a:lstStyle/>
                    <a:p>
                      <a:pPr algn="r"/>
                      <a:r>
                        <a:rPr kumimoji="1" lang="en-US" altLang="ja-JP" sz="1600" dirty="0"/>
                        <a:t>200</a:t>
                      </a:r>
                      <a:endParaRPr kumimoji="1" lang="ja-JP" altLang="en-US" sz="1600" dirty="0"/>
                    </a:p>
                  </a:txBody>
                  <a:tcPr/>
                </a:tc>
                <a:extLst>
                  <a:ext uri="{0D108BD9-81ED-4DB2-BD59-A6C34878D82A}">
                    <a16:rowId xmlns:a16="http://schemas.microsoft.com/office/drawing/2014/main" val="2715505898"/>
                  </a:ext>
                </a:extLst>
              </a:tr>
              <a:tr h="186446">
                <a:tc>
                  <a:txBody>
                    <a:bodyPr/>
                    <a:lstStyle/>
                    <a:p>
                      <a:r>
                        <a:rPr kumimoji="1" lang="en-US" altLang="ja-JP" sz="1600" dirty="0"/>
                        <a:t>Packet delivery rate</a:t>
                      </a:r>
                      <a:endParaRPr kumimoji="1" lang="ja-JP" altLang="en-US" sz="1600" dirty="0"/>
                    </a:p>
                  </a:txBody>
                  <a:tcPr/>
                </a:tc>
                <a:tc>
                  <a:txBody>
                    <a:bodyPr/>
                    <a:lstStyle/>
                    <a:p>
                      <a:pPr algn="r"/>
                      <a:r>
                        <a:rPr kumimoji="1" lang="en-US" altLang="ja-JP" sz="1600" dirty="0"/>
                        <a:t>100 %</a:t>
                      </a:r>
                      <a:endParaRPr kumimoji="1" lang="ja-JP" altLang="en-US" sz="1600" dirty="0"/>
                    </a:p>
                  </a:txBody>
                  <a:tcPr/>
                </a:tc>
                <a:extLst>
                  <a:ext uri="{0D108BD9-81ED-4DB2-BD59-A6C34878D82A}">
                    <a16:rowId xmlns:a16="http://schemas.microsoft.com/office/drawing/2014/main" val="2082036514"/>
                  </a:ext>
                </a:extLst>
              </a:tr>
              <a:tr h="186446">
                <a:tc>
                  <a:txBody>
                    <a:bodyPr/>
                    <a:lstStyle/>
                    <a:p>
                      <a:r>
                        <a:rPr kumimoji="1" lang="en-US" altLang="ja-JP" sz="1600" dirty="0"/>
                        <a:t>Average latency</a:t>
                      </a:r>
                      <a:endParaRPr kumimoji="1" lang="ja-JP" altLang="en-US" sz="1600" dirty="0"/>
                    </a:p>
                  </a:txBody>
                  <a:tcPr/>
                </a:tc>
                <a:tc>
                  <a:txBody>
                    <a:bodyPr/>
                    <a:lstStyle/>
                    <a:p>
                      <a:pPr algn="r"/>
                      <a:r>
                        <a:rPr kumimoji="1" lang="en-US" altLang="ja-JP" sz="1600" dirty="0"/>
                        <a:t>43.35 </a:t>
                      </a:r>
                      <a:r>
                        <a:rPr kumimoji="1" lang="en-US" altLang="ja-JP" sz="1600" dirty="0" err="1"/>
                        <a:t>ms</a:t>
                      </a:r>
                      <a:endParaRPr kumimoji="1" lang="ja-JP" altLang="en-US" sz="1600" dirty="0"/>
                    </a:p>
                  </a:txBody>
                  <a:tcPr/>
                </a:tc>
                <a:extLst>
                  <a:ext uri="{0D108BD9-81ED-4DB2-BD59-A6C34878D82A}">
                    <a16:rowId xmlns:a16="http://schemas.microsoft.com/office/drawing/2014/main" val="3271667656"/>
                  </a:ext>
                </a:extLst>
              </a:tr>
            </a:tbl>
          </a:graphicData>
        </a:graphic>
      </p:graphicFrame>
      <p:sp>
        <p:nvSpPr>
          <p:cNvPr id="8" name="テキスト ボックス 7">
            <a:extLst>
              <a:ext uri="{FF2B5EF4-FFF2-40B4-BE49-F238E27FC236}">
                <a16:creationId xmlns:a16="http://schemas.microsoft.com/office/drawing/2014/main" id="{BC95CD53-9846-5602-3247-0E62F890981D}"/>
              </a:ext>
            </a:extLst>
          </p:cNvPr>
          <p:cNvSpPr txBox="1"/>
          <p:nvPr/>
        </p:nvSpPr>
        <p:spPr>
          <a:xfrm>
            <a:off x="4851296" y="5088631"/>
            <a:ext cx="2792176" cy="369332"/>
          </a:xfrm>
          <a:prstGeom prst="rect">
            <a:avLst/>
          </a:prstGeom>
          <a:noFill/>
        </p:spPr>
        <p:txBody>
          <a:bodyPr wrap="none" rtlCol="0">
            <a:spAutoFit/>
          </a:bodyPr>
          <a:lstStyle/>
          <a:p>
            <a:pPr algn="ctr"/>
            <a:r>
              <a:rPr kumimoji="1" lang="en-US" altLang="ja-JP" sz="1800" dirty="0">
                <a:solidFill>
                  <a:schemeClr val="tx1"/>
                </a:solidFill>
              </a:rPr>
              <a:t>Result of IEEE 802.11 S1G.</a:t>
            </a:r>
            <a:endParaRPr kumimoji="1" lang="ja-JP" altLang="en-US" sz="1800" dirty="0">
              <a:solidFill>
                <a:schemeClr val="tx1"/>
              </a:solidFill>
            </a:endParaRPr>
          </a:p>
        </p:txBody>
      </p:sp>
      <p:sp>
        <p:nvSpPr>
          <p:cNvPr id="9" name="テキスト ボックス 8">
            <a:extLst>
              <a:ext uri="{FF2B5EF4-FFF2-40B4-BE49-F238E27FC236}">
                <a16:creationId xmlns:a16="http://schemas.microsoft.com/office/drawing/2014/main" id="{FAE31B36-B48F-509A-F7B7-96D642F52372}"/>
              </a:ext>
            </a:extLst>
          </p:cNvPr>
          <p:cNvSpPr txBox="1"/>
          <p:nvPr/>
        </p:nvSpPr>
        <p:spPr>
          <a:xfrm>
            <a:off x="1055300" y="5882494"/>
            <a:ext cx="2698175" cy="369332"/>
          </a:xfrm>
          <a:prstGeom prst="rect">
            <a:avLst/>
          </a:prstGeom>
          <a:noFill/>
        </p:spPr>
        <p:txBody>
          <a:bodyPr wrap="none" rtlCol="0">
            <a:spAutoFit/>
          </a:bodyPr>
          <a:lstStyle/>
          <a:p>
            <a:pPr algn="ctr"/>
            <a:r>
              <a:rPr kumimoji="1" lang="en-US" altLang="ja-JP" sz="1800" dirty="0">
                <a:solidFill>
                  <a:schemeClr val="tx1"/>
                </a:solidFill>
              </a:rPr>
              <a:t>Snapshot of channel usage.</a:t>
            </a:r>
            <a:endParaRPr kumimoji="1" lang="ja-JP" altLang="en-US" sz="1800" dirty="0">
              <a:solidFill>
                <a:schemeClr val="tx1"/>
              </a:solidFill>
            </a:endParaRPr>
          </a:p>
        </p:txBody>
      </p:sp>
      <p:sp>
        <p:nvSpPr>
          <p:cNvPr id="10" name="テキスト ボックス 9">
            <a:extLst>
              <a:ext uri="{FF2B5EF4-FFF2-40B4-BE49-F238E27FC236}">
                <a16:creationId xmlns:a16="http://schemas.microsoft.com/office/drawing/2014/main" id="{9AEE1FDF-8760-E667-4E37-0067A48DF973}"/>
              </a:ext>
            </a:extLst>
          </p:cNvPr>
          <p:cNvSpPr txBox="1"/>
          <p:nvPr/>
        </p:nvSpPr>
        <p:spPr>
          <a:xfrm>
            <a:off x="8677498" y="6034621"/>
            <a:ext cx="2725875" cy="369332"/>
          </a:xfrm>
          <a:prstGeom prst="rect">
            <a:avLst/>
          </a:prstGeom>
          <a:noFill/>
        </p:spPr>
        <p:txBody>
          <a:bodyPr wrap="none" rtlCol="0">
            <a:spAutoFit/>
          </a:bodyPr>
          <a:lstStyle/>
          <a:p>
            <a:pPr algn="ctr"/>
            <a:r>
              <a:rPr kumimoji="1" lang="en-US" altLang="ja-JP" sz="1800" dirty="0">
                <a:solidFill>
                  <a:schemeClr val="tx1"/>
                </a:solidFill>
              </a:rPr>
              <a:t>Plot of 802.11 S1G latency.</a:t>
            </a:r>
            <a:endParaRPr kumimoji="1" lang="ja-JP" altLang="en-US" sz="1800" dirty="0">
              <a:solidFill>
                <a:schemeClr val="tx1"/>
              </a:solidFill>
            </a:endParaRPr>
          </a:p>
        </p:txBody>
      </p:sp>
      <p:pic>
        <p:nvPicPr>
          <p:cNvPr id="14" name="図 13" descr="グラフ, 散布図&#10;&#10;AI 生成コンテンツは誤りを含む可能性があります。">
            <a:extLst>
              <a:ext uri="{FF2B5EF4-FFF2-40B4-BE49-F238E27FC236}">
                <a16:creationId xmlns:a16="http://schemas.microsoft.com/office/drawing/2014/main" id="{8A9E5C86-E91F-6195-31FA-E2473C2D7D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9497" y="3134415"/>
            <a:ext cx="3657143" cy="2742857"/>
          </a:xfrm>
          <a:prstGeom prst="rect">
            <a:avLst/>
          </a:prstGeom>
        </p:spPr>
      </p:pic>
      <p:sp>
        <p:nvSpPr>
          <p:cNvPr id="6" name="スライド番号プレースホルダー 5">
            <a:extLst>
              <a:ext uri="{FF2B5EF4-FFF2-40B4-BE49-F238E27FC236}">
                <a16:creationId xmlns:a16="http://schemas.microsoft.com/office/drawing/2014/main" id="{1097ADAD-741A-76FF-E91C-ECBE498A0D90}"/>
              </a:ext>
            </a:extLst>
          </p:cNvPr>
          <p:cNvSpPr>
            <a:spLocks noGrp="1"/>
          </p:cNvSpPr>
          <p:nvPr>
            <p:ph type="sldNum" idx="12"/>
          </p:nvPr>
        </p:nvSpPr>
        <p:spPr/>
        <p:txBody>
          <a:bodyPr/>
          <a:lstStyle/>
          <a:p>
            <a:r>
              <a:rPr lang="en-GB"/>
              <a:t>Slide </a:t>
            </a:r>
            <a:fld id="{440F5867-744E-4AA6-B0ED-4C44D2DFBB7B}" type="slidenum">
              <a:rPr lang="en-GB" smtClean="0"/>
              <a:pPr/>
              <a:t>25</a:t>
            </a:fld>
            <a:endParaRPr lang="en-GB" dirty="0"/>
          </a:p>
        </p:txBody>
      </p:sp>
      <p:pic>
        <p:nvPicPr>
          <p:cNvPr id="13" name="図 12">
            <a:extLst>
              <a:ext uri="{FF2B5EF4-FFF2-40B4-BE49-F238E27FC236}">
                <a16:creationId xmlns:a16="http://schemas.microsoft.com/office/drawing/2014/main" id="{B123DD61-DB94-AB40-015A-2F926257306D}"/>
              </a:ext>
            </a:extLst>
          </p:cNvPr>
          <p:cNvPicPr>
            <a:picLocks noChangeAspect="1"/>
          </p:cNvPicPr>
          <p:nvPr/>
        </p:nvPicPr>
        <p:blipFill>
          <a:blip r:embed="rId4" cstate="print">
            <a:extLst>
              <a:ext uri="{28A0092B-C50C-407E-A947-70E740481C1C}">
                <a14:useLocalDpi xmlns:a14="http://schemas.microsoft.com/office/drawing/2010/main" val="0"/>
              </a:ext>
            </a:extLst>
          </a:blip>
          <a:srcRect l="14410" t="5356" r="13961" b="6219"/>
          <a:stretch>
            <a:fillRect/>
          </a:stretch>
        </p:blipFill>
        <p:spPr>
          <a:xfrm>
            <a:off x="299816" y="3130261"/>
            <a:ext cx="4140000" cy="2747011"/>
          </a:xfrm>
          <a:prstGeom prst="rect">
            <a:avLst/>
          </a:prstGeom>
        </p:spPr>
      </p:pic>
      <p:sp>
        <p:nvSpPr>
          <p:cNvPr id="11" name="テキスト ボックス 10">
            <a:extLst>
              <a:ext uri="{FF2B5EF4-FFF2-40B4-BE49-F238E27FC236}">
                <a16:creationId xmlns:a16="http://schemas.microsoft.com/office/drawing/2014/main" id="{459D5DA4-A22B-7538-A04B-11E399D7B5B5}"/>
              </a:ext>
            </a:extLst>
          </p:cNvPr>
          <p:cNvSpPr txBox="1"/>
          <p:nvPr/>
        </p:nvSpPr>
        <p:spPr>
          <a:xfrm>
            <a:off x="623392" y="3170054"/>
            <a:ext cx="774571" cy="369332"/>
          </a:xfrm>
          <a:prstGeom prst="rect">
            <a:avLst/>
          </a:prstGeom>
          <a:noFill/>
        </p:spPr>
        <p:txBody>
          <a:bodyPr wrap="none" rtlCol="0">
            <a:spAutoFit/>
          </a:bodyPr>
          <a:lstStyle/>
          <a:p>
            <a:r>
              <a:rPr kumimoji="1" lang="en-US" altLang="ja-JP" sz="1800" dirty="0">
                <a:solidFill>
                  <a:schemeClr val="tx1"/>
                </a:solidFill>
              </a:rPr>
              <a:t>Power</a:t>
            </a:r>
            <a:endParaRPr kumimoji="1" lang="ja-JP" altLang="en-US" sz="1800" dirty="0">
              <a:solidFill>
                <a:schemeClr val="tx1"/>
              </a:solidFill>
            </a:endParaRPr>
          </a:p>
        </p:txBody>
      </p:sp>
      <p:sp>
        <p:nvSpPr>
          <p:cNvPr id="12" name="テキスト ボックス 11">
            <a:extLst>
              <a:ext uri="{FF2B5EF4-FFF2-40B4-BE49-F238E27FC236}">
                <a16:creationId xmlns:a16="http://schemas.microsoft.com/office/drawing/2014/main" id="{A8C198BD-80EB-F450-414C-C0247308011C}"/>
              </a:ext>
            </a:extLst>
          </p:cNvPr>
          <p:cNvSpPr txBox="1"/>
          <p:nvPr/>
        </p:nvSpPr>
        <p:spPr>
          <a:xfrm>
            <a:off x="623392" y="4472850"/>
            <a:ext cx="1364476" cy="369332"/>
          </a:xfrm>
          <a:prstGeom prst="rect">
            <a:avLst/>
          </a:prstGeom>
          <a:noFill/>
        </p:spPr>
        <p:txBody>
          <a:bodyPr wrap="none" rtlCol="0">
            <a:spAutoFit/>
          </a:bodyPr>
          <a:lstStyle/>
          <a:p>
            <a:r>
              <a:rPr kumimoji="1" lang="en-US" altLang="ja-JP" sz="1800" dirty="0"/>
              <a:t>Spectrogram</a:t>
            </a:r>
            <a:endParaRPr kumimoji="1" lang="ja-JP" altLang="en-US" sz="1800" dirty="0"/>
          </a:p>
        </p:txBody>
      </p:sp>
    </p:spTree>
    <p:extLst>
      <p:ext uri="{BB962C8B-B14F-4D97-AF65-F5344CB8AC3E}">
        <p14:creationId xmlns:p14="http://schemas.microsoft.com/office/powerpoint/2010/main" val="35147958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08F87-CB12-8E4B-6830-3C7C4630EC5C}"/>
            </a:ext>
          </a:extLst>
        </p:cNvPr>
        <p:cNvGrpSpPr/>
        <p:nvPr/>
      </p:nvGrpSpPr>
      <p:grpSpPr>
        <a:xfrm>
          <a:off x="0" y="0"/>
          <a:ext cx="0" cy="0"/>
          <a:chOff x="0" y="0"/>
          <a:chExt cx="0" cy="0"/>
        </a:xfrm>
      </p:grpSpPr>
      <p:sp>
        <p:nvSpPr>
          <p:cNvPr id="4097" name="Rectangle 1">
            <a:extLst>
              <a:ext uri="{FF2B5EF4-FFF2-40B4-BE49-F238E27FC236}">
                <a16:creationId xmlns:a16="http://schemas.microsoft.com/office/drawing/2014/main" id="{D56E7A48-CA2F-416F-EFC8-9ABBEFA3EBAD}"/>
              </a:ext>
            </a:extLst>
          </p:cNvPr>
          <p:cNvSpPr>
            <a:spLocks noGrp="1" noChangeArrowheads="1"/>
          </p:cNvSpPr>
          <p:nvPr>
            <p:ph type="title"/>
          </p:nvPr>
        </p:nvSpPr>
        <p:spPr>
          <a:xfrm>
            <a:off x="479376" y="836712"/>
            <a:ext cx="11161240" cy="571209"/>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Experimental result</a:t>
            </a:r>
            <a:br>
              <a:rPr lang="en-GB" dirty="0"/>
            </a:br>
            <a:r>
              <a:rPr lang="en-GB" sz="1800" dirty="0"/>
              <a:t>15.4 SUN : Legacy CSMA</a:t>
            </a:r>
            <a:r>
              <a:rPr lang="en-GB" sz="1800" dirty="0">
                <a:solidFill>
                  <a:schemeClr val="tx1"/>
                </a:solidFill>
              </a:rPr>
              <a:t>, 2-FSK, 924.5 MHz</a:t>
            </a:r>
            <a:r>
              <a:rPr lang="en-GB" altLang="ja-JP" sz="1800" dirty="0"/>
              <a:t>, 7.5 kb/s offered load, 100-byte packet</a:t>
            </a:r>
            <a:br>
              <a:rPr lang="en-GB" altLang="ja-JP" sz="1800" dirty="0"/>
            </a:br>
            <a:r>
              <a:rPr lang="en-GB" altLang="ja-JP" sz="1800" dirty="0"/>
              <a:t>11 S1G : 9x waiting time, </a:t>
            </a:r>
            <a:r>
              <a:rPr lang="en-GB" altLang="ja-JP" sz="1800" dirty="0">
                <a:solidFill>
                  <a:srgbClr val="FF0000"/>
                </a:solidFill>
              </a:rPr>
              <a:t>4 MHz channel width</a:t>
            </a:r>
            <a:r>
              <a:rPr lang="en-GB" altLang="ja-JP" sz="1800" dirty="0"/>
              <a:t>, </a:t>
            </a:r>
            <a:r>
              <a:rPr lang="en-GB" altLang="ja-JP" sz="1800" dirty="0">
                <a:solidFill>
                  <a:srgbClr val="FF0000"/>
                </a:solidFill>
              </a:rPr>
              <a:t>40 kb/s offered load</a:t>
            </a:r>
            <a:r>
              <a:rPr lang="en-GB" altLang="ja-JP" sz="1800" dirty="0"/>
              <a:t>, 100-byte packet  /  Attenuator : 20 dB</a:t>
            </a:r>
            <a:endParaRPr lang="en-GB" sz="1800" dirty="0"/>
          </a:p>
        </p:txBody>
      </p:sp>
      <p:sp>
        <p:nvSpPr>
          <p:cNvPr id="4098" name="Rectangle 2">
            <a:extLst>
              <a:ext uri="{FF2B5EF4-FFF2-40B4-BE49-F238E27FC236}">
                <a16:creationId xmlns:a16="http://schemas.microsoft.com/office/drawing/2014/main" id="{B2CEF5A2-5760-3709-88AA-3A6D40BF0AB2}"/>
              </a:ext>
            </a:extLst>
          </p:cNvPr>
          <p:cNvSpPr>
            <a:spLocks noGrp="1" noChangeArrowheads="1"/>
          </p:cNvSpPr>
          <p:nvPr>
            <p:ph idx="1"/>
          </p:nvPr>
        </p:nvSpPr>
        <p:spPr>
          <a:xfrm>
            <a:off x="914401" y="1751014"/>
            <a:ext cx="10361084" cy="1032187"/>
          </a:xfrm>
          <a:ln/>
        </p:spPr>
        <p:txBody>
          <a:bodyPr/>
          <a:lstStyle/>
          <a:p>
            <a:pP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sz="2200" dirty="0"/>
              <a:t>We can find that the duration of some Data frames of IEEE 802.11 S1G becomes longer by frame aggregation when the offered load is increased. As a result, such Data frames are overlapped with IEEE 802.15.4 SUN Ack frames.</a:t>
            </a:r>
          </a:p>
        </p:txBody>
      </p:sp>
      <p:sp>
        <p:nvSpPr>
          <p:cNvPr id="5" name="Footer Placeholder 4">
            <a:extLst>
              <a:ext uri="{FF2B5EF4-FFF2-40B4-BE49-F238E27FC236}">
                <a16:creationId xmlns:a16="http://schemas.microsoft.com/office/drawing/2014/main" id="{0496CC84-99AE-ED93-E251-E43B737C94BC}"/>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0C3769A3-7777-105D-2774-815F02B2CFD5}"/>
              </a:ext>
            </a:extLst>
          </p:cNvPr>
          <p:cNvSpPr>
            <a:spLocks noGrp="1"/>
          </p:cNvSpPr>
          <p:nvPr>
            <p:ph type="dt" idx="15"/>
          </p:nvPr>
        </p:nvSpPr>
        <p:spPr/>
        <p:txBody>
          <a:bodyPr/>
          <a:lstStyle/>
          <a:p>
            <a:r>
              <a:rPr lang="en-US" altLang="ja-JP"/>
              <a:t>July 2025</a:t>
            </a:r>
            <a:endParaRPr lang="en-GB" dirty="0"/>
          </a:p>
        </p:txBody>
      </p:sp>
      <p:graphicFrame>
        <p:nvGraphicFramePr>
          <p:cNvPr id="2" name="表 1">
            <a:extLst>
              <a:ext uri="{FF2B5EF4-FFF2-40B4-BE49-F238E27FC236}">
                <a16:creationId xmlns:a16="http://schemas.microsoft.com/office/drawing/2014/main" id="{F1C2C5C6-1580-F629-92C3-D3A81090072E}"/>
              </a:ext>
            </a:extLst>
          </p:cNvPr>
          <p:cNvGraphicFramePr>
            <a:graphicFrameLocks noGrp="1"/>
          </p:cNvGraphicFramePr>
          <p:nvPr>
            <p:extLst>
              <p:ext uri="{D42A27DB-BD31-4B8C-83A1-F6EECF244321}">
                <p14:modId xmlns:p14="http://schemas.microsoft.com/office/powerpoint/2010/main" val="658208844"/>
              </p:ext>
            </p:extLst>
          </p:nvPr>
        </p:nvGraphicFramePr>
        <p:xfrm>
          <a:off x="4665405" y="3277092"/>
          <a:ext cx="3281741" cy="1676400"/>
        </p:xfrm>
        <a:graphic>
          <a:graphicData uri="http://schemas.openxmlformats.org/drawingml/2006/table">
            <a:tbl>
              <a:tblPr firstRow="1" bandRow="1">
                <a:tableStyleId>{5940675A-B579-460E-94D1-54222C63F5DA}</a:tableStyleId>
              </a:tblPr>
              <a:tblGrid>
                <a:gridCol w="1835900">
                  <a:extLst>
                    <a:ext uri="{9D8B030D-6E8A-4147-A177-3AD203B41FA5}">
                      <a16:colId xmlns:a16="http://schemas.microsoft.com/office/drawing/2014/main" val="886012469"/>
                    </a:ext>
                  </a:extLst>
                </a:gridCol>
                <a:gridCol w="1445841">
                  <a:extLst>
                    <a:ext uri="{9D8B030D-6E8A-4147-A177-3AD203B41FA5}">
                      <a16:colId xmlns:a16="http://schemas.microsoft.com/office/drawing/2014/main" val="2097267840"/>
                    </a:ext>
                  </a:extLst>
                </a:gridCol>
              </a:tblGrid>
              <a:tr h="186446">
                <a:tc>
                  <a:txBody>
                    <a:bodyPr/>
                    <a:lstStyle/>
                    <a:p>
                      <a:r>
                        <a:rPr kumimoji="1" lang="en-US" altLang="ja-JP" sz="1600" dirty="0"/>
                        <a:t># of packets</a:t>
                      </a:r>
                      <a:endParaRPr kumimoji="1" lang="ja-JP" altLang="en-US" sz="1600" dirty="0"/>
                    </a:p>
                  </a:txBody>
                  <a:tcPr/>
                </a:tc>
                <a:tc>
                  <a:txBody>
                    <a:bodyPr/>
                    <a:lstStyle/>
                    <a:p>
                      <a:pPr algn="r"/>
                      <a:r>
                        <a:rPr kumimoji="1" lang="en-US" altLang="ja-JP" sz="1600" dirty="0"/>
                        <a:t>1300</a:t>
                      </a:r>
                      <a:endParaRPr kumimoji="1" lang="ja-JP" altLang="en-US" sz="1600" dirty="0"/>
                    </a:p>
                  </a:txBody>
                  <a:tcPr/>
                </a:tc>
                <a:extLst>
                  <a:ext uri="{0D108BD9-81ED-4DB2-BD59-A6C34878D82A}">
                    <a16:rowId xmlns:a16="http://schemas.microsoft.com/office/drawing/2014/main" val="2715505898"/>
                  </a:ext>
                </a:extLst>
              </a:tr>
              <a:tr h="186446">
                <a:tc>
                  <a:txBody>
                    <a:bodyPr/>
                    <a:lstStyle/>
                    <a:p>
                      <a:r>
                        <a:rPr kumimoji="1" lang="en-US" altLang="ja-JP" sz="1600" dirty="0"/>
                        <a:t>Packet delivery rate</a:t>
                      </a:r>
                      <a:endParaRPr kumimoji="1" lang="ja-JP" altLang="en-US" sz="1600" dirty="0"/>
                    </a:p>
                  </a:txBody>
                  <a:tcPr/>
                </a:tc>
                <a:tc>
                  <a:txBody>
                    <a:bodyPr/>
                    <a:lstStyle/>
                    <a:p>
                      <a:pPr algn="r"/>
                      <a:r>
                        <a:rPr kumimoji="1" lang="en-US" altLang="ja-JP" sz="1600" dirty="0"/>
                        <a:t>100 %</a:t>
                      </a:r>
                      <a:endParaRPr kumimoji="1" lang="ja-JP" altLang="en-US" sz="1600" dirty="0"/>
                    </a:p>
                  </a:txBody>
                  <a:tcPr/>
                </a:tc>
                <a:extLst>
                  <a:ext uri="{0D108BD9-81ED-4DB2-BD59-A6C34878D82A}">
                    <a16:rowId xmlns:a16="http://schemas.microsoft.com/office/drawing/2014/main" val="2082036514"/>
                  </a:ext>
                </a:extLst>
              </a:tr>
              <a:tr h="186446">
                <a:tc>
                  <a:txBody>
                    <a:bodyPr/>
                    <a:lstStyle/>
                    <a:p>
                      <a:r>
                        <a:rPr kumimoji="1" lang="en-US" altLang="ja-JP" sz="1600" dirty="0"/>
                        <a:t># of CCA attempts</a:t>
                      </a:r>
                      <a:endParaRPr kumimoji="1" lang="ja-JP" altLang="en-US" sz="1600" dirty="0"/>
                    </a:p>
                  </a:txBody>
                  <a:tcPr/>
                </a:tc>
                <a:tc>
                  <a:txBody>
                    <a:bodyPr/>
                    <a:lstStyle/>
                    <a:p>
                      <a:pPr algn="r"/>
                      <a:r>
                        <a:rPr kumimoji="1" lang="en-US" altLang="ja-JP" sz="1600" dirty="0"/>
                        <a:t>183</a:t>
                      </a:r>
                      <a:endParaRPr kumimoji="1" lang="ja-JP" altLang="en-US" sz="1600" dirty="0"/>
                    </a:p>
                  </a:txBody>
                  <a:tcPr/>
                </a:tc>
                <a:extLst>
                  <a:ext uri="{0D108BD9-81ED-4DB2-BD59-A6C34878D82A}">
                    <a16:rowId xmlns:a16="http://schemas.microsoft.com/office/drawing/2014/main" val="3271667656"/>
                  </a:ext>
                </a:extLst>
              </a:tr>
              <a:tr h="186446">
                <a:tc>
                  <a:txBody>
                    <a:bodyPr/>
                    <a:lstStyle/>
                    <a:p>
                      <a:r>
                        <a:rPr kumimoji="1" lang="en-US" altLang="ja-JP" sz="1600" dirty="0"/>
                        <a:t># of retries</a:t>
                      </a:r>
                      <a:endParaRPr kumimoji="1" lang="ja-JP" altLang="en-US" sz="1600" dirty="0"/>
                    </a:p>
                  </a:txBody>
                  <a:tcPr/>
                </a:tc>
                <a:tc>
                  <a:txBody>
                    <a:bodyPr/>
                    <a:lstStyle/>
                    <a:p>
                      <a:pPr algn="r"/>
                      <a:r>
                        <a:rPr kumimoji="1" lang="en-US" altLang="ja-JP" sz="1600" dirty="0"/>
                        <a:t>9</a:t>
                      </a:r>
                      <a:endParaRPr kumimoji="1" lang="ja-JP" altLang="en-US" sz="1600" dirty="0"/>
                    </a:p>
                  </a:txBody>
                  <a:tcPr/>
                </a:tc>
                <a:extLst>
                  <a:ext uri="{0D108BD9-81ED-4DB2-BD59-A6C34878D82A}">
                    <a16:rowId xmlns:a16="http://schemas.microsoft.com/office/drawing/2014/main" val="715709756"/>
                  </a:ext>
                </a:extLst>
              </a:tr>
              <a:tr h="186446">
                <a:tc>
                  <a:txBody>
                    <a:bodyPr/>
                    <a:lstStyle/>
                    <a:p>
                      <a:r>
                        <a:rPr kumimoji="1" lang="en-US" altLang="ja-JP" sz="1600" dirty="0"/>
                        <a:t>Average latency</a:t>
                      </a:r>
                      <a:endParaRPr kumimoji="1" lang="ja-JP" altLang="en-US" sz="1600" dirty="0"/>
                    </a:p>
                  </a:txBody>
                  <a:tcPr/>
                </a:tc>
                <a:tc>
                  <a:txBody>
                    <a:bodyPr/>
                    <a:lstStyle/>
                    <a:p>
                      <a:pPr algn="r"/>
                      <a:r>
                        <a:rPr kumimoji="1" lang="en-US" altLang="ja-JP" sz="1600" dirty="0"/>
                        <a:t>77.76 </a:t>
                      </a:r>
                      <a:r>
                        <a:rPr kumimoji="1" lang="en-US" altLang="ja-JP" sz="1600" dirty="0" err="1"/>
                        <a:t>ms</a:t>
                      </a:r>
                      <a:endParaRPr kumimoji="1" lang="ja-JP" altLang="en-US" sz="1600" dirty="0"/>
                    </a:p>
                  </a:txBody>
                  <a:tcPr/>
                </a:tc>
                <a:extLst>
                  <a:ext uri="{0D108BD9-81ED-4DB2-BD59-A6C34878D82A}">
                    <a16:rowId xmlns:a16="http://schemas.microsoft.com/office/drawing/2014/main" val="2351404922"/>
                  </a:ext>
                </a:extLst>
              </a:tr>
            </a:tbl>
          </a:graphicData>
        </a:graphic>
      </p:graphicFrame>
      <p:sp>
        <p:nvSpPr>
          <p:cNvPr id="3" name="テキスト ボックス 2">
            <a:extLst>
              <a:ext uri="{FF2B5EF4-FFF2-40B4-BE49-F238E27FC236}">
                <a16:creationId xmlns:a16="http://schemas.microsoft.com/office/drawing/2014/main" id="{0DAA07E0-7A57-66D3-AB8F-1359B3091373}"/>
              </a:ext>
            </a:extLst>
          </p:cNvPr>
          <p:cNvSpPr txBox="1"/>
          <p:nvPr/>
        </p:nvSpPr>
        <p:spPr>
          <a:xfrm>
            <a:off x="4734788" y="2905903"/>
            <a:ext cx="3025188" cy="369332"/>
          </a:xfrm>
          <a:prstGeom prst="rect">
            <a:avLst/>
          </a:prstGeom>
          <a:noFill/>
        </p:spPr>
        <p:txBody>
          <a:bodyPr wrap="none" rtlCol="0">
            <a:spAutoFit/>
          </a:bodyPr>
          <a:lstStyle/>
          <a:p>
            <a:pPr algn="ctr"/>
            <a:r>
              <a:rPr kumimoji="1" lang="en-US" altLang="ja-JP" sz="1800" dirty="0">
                <a:solidFill>
                  <a:schemeClr val="tx1"/>
                </a:solidFill>
              </a:rPr>
              <a:t>Result of IEEE 802.15.4 SUN.</a:t>
            </a:r>
            <a:endParaRPr kumimoji="1" lang="ja-JP" altLang="en-US" sz="1800" dirty="0">
              <a:solidFill>
                <a:schemeClr val="tx1"/>
              </a:solidFill>
            </a:endParaRPr>
          </a:p>
        </p:txBody>
      </p:sp>
      <p:graphicFrame>
        <p:nvGraphicFramePr>
          <p:cNvPr id="7" name="表 6">
            <a:extLst>
              <a:ext uri="{FF2B5EF4-FFF2-40B4-BE49-F238E27FC236}">
                <a16:creationId xmlns:a16="http://schemas.microsoft.com/office/drawing/2014/main" id="{4AE228F6-54FB-2905-0F66-D54DA9E39448}"/>
              </a:ext>
            </a:extLst>
          </p:cNvPr>
          <p:cNvGraphicFramePr>
            <a:graphicFrameLocks noGrp="1"/>
          </p:cNvGraphicFramePr>
          <p:nvPr>
            <p:extLst>
              <p:ext uri="{D42A27DB-BD31-4B8C-83A1-F6EECF244321}">
                <p14:modId xmlns:p14="http://schemas.microsoft.com/office/powerpoint/2010/main" val="3452845535"/>
              </p:ext>
            </p:extLst>
          </p:nvPr>
        </p:nvGraphicFramePr>
        <p:xfrm>
          <a:off x="4645881" y="5447496"/>
          <a:ext cx="3301265" cy="1005840"/>
        </p:xfrm>
        <a:graphic>
          <a:graphicData uri="http://schemas.openxmlformats.org/drawingml/2006/table">
            <a:tbl>
              <a:tblPr firstRow="1" bandRow="1">
                <a:tableStyleId>{5940675A-B579-460E-94D1-54222C63F5DA}</a:tableStyleId>
              </a:tblPr>
              <a:tblGrid>
                <a:gridCol w="1835900">
                  <a:extLst>
                    <a:ext uri="{9D8B030D-6E8A-4147-A177-3AD203B41FA5}">
                      <a16:colId xmlns:a16="http://schemas.microsoft.com/office/drawing/2014/main" val="886012469"/>
                    </a:ext>
                  </a:extLst>
                </a:gridCol>
                <a:gridCol w="1465365">
                  <a:extLst>
                    <a:ext uri="{9D8B030D-6E8A-4147-A177-3AD203B41FA5}">
                      <a16:colId xmlns:a16="http://schemas.microsoft.com/office/drawing/2014/main" val="2097267840"/>
                    </a:ext>
                  </a:extLst>
                </a:gridCol>
              </a:tblGrid>
              <a:tr h="186446">
                <a:tc>
                  <a:txBody>
                    <a:bodyPr/>
                    <a:lstStyle/>
                    <a:p>
                      <a:r>
                        <a:rPr kumimoji="1" lang="en-US" altLang="ja-JP" sz="1600" dirty="0"/>
                        <a:t># of packets</a:t>
                      </a:r>
                      <a:endParaRPr kumimoji="1" lang="ja-JP" altLang="en-US" sz="1600" dirty="0"/>
                    </a:p>
                  </a:txBody>
                  <a:tcPr/>
                </a:tc>
                <a:tc>
                  <a:txBody>
                    <a:bodyPr/>
                    <a:lstStyle/>
                    <a:p>
                      <a:pPr algn="r"/>
                      <a:r>
                        <a:rPr kumimoji="1" lang="en-US" altLang="ja-JP" sz="1600" dirty="0"/>
                        <a:t>10000</a:t>
                      </a:r>
                      <a:endParaRPr kumimoji="1" lang="ja-JP" altLang="en-US" sz="1600" dirty="0"/>
                    </a:p>
                  </a:txBody>
                  <a:tcPr/>
                </a:tc>
                <a:extLst>
                  <a:ext uri="{0D108BD9-81ED-4DB2-BD59-A6C34878D82A}">
                    <a16:rowId xmlns:a16="http://schemas.microsoft.com/office/drawing/2014/main" val="2715505898"/>
                  </a:ext>
                </a:extLst>
              </a:tr>
              <a:tr h="186446">
                <a:tc>
                  <a:txBody>
                    <a:bodyPr/>
                    <a:lstStyle/>
                    <a:p>
                      <a:r>
                        <a:rPr kumimoji="1" lang="en-US" altLang="ja-JP" sz="1600" dirty="0"/>
                        <a:t>Packet delivery rate</a:t>
                      </a:r>
                      <a:endParaRPr kumimoji="1" lang="ja-JP" altLang="en-US" sz="1600" dirty="0"/>
                    </a:p>
                  </a:txBody>
                  <a:tcPr/>
                </a:tc>
                <a:tc>
                  <a:txBody>
                    <a:bodyPr/>
                    <a:lstStyle/>
                    <a:p>
                      <a:pPr algn="r"/>
                      <a:r>
                        <a:rPr kumimoji="1" lang="en-US" altLang="ja-JP" sz="1600" dirty="0"/>
                        <a:t>98.67 %</a:t>
                      </a:r>
                      <a:endParaRPr kumimoji="1" lang="ja-JP" altLang="en-US" sz="1600" dirty="0"/>
                    </a:p>
                  </a:txBody>
                  <a:tcPr/>
                </a:tc>
                <a:extLst>
                  <a:ext uri="{0D108BD9-81ED-4DB2-BD59-A6C34878D82A}">
                    <a16:rowId xmlns:a16="http://schemas.microsoft.com/office/drawing/2014/main" val="2082036514"/>
                  </a:ext>
                </a:extLst>
              </a:tr>
              <a:tr h="186446">
                <a:tc>
                  <a:txBody>
                    <a:bodyPr/>
                    <a:lstStyle/>
                    <a:p>
                      <a:r>
                        <a:rPr kumimoji="1" lang="en-US" altLang="ja-JP" sz="1600" dirty="0"/>
                        <a:t>Average latency</a:t>
                      </a:r>
                      <a:endParaRPr kumimoji="1" lang="ja-JP" altLang="en-US" sz="1600" dirty="0"/>
                    </a:p>
                  </a:txBody>
                  <a:tcPr/>
                </a:tc>
                <a:tc>
                  <a:txBody>
                    <a:bodyPr/>
                    <a:lstStyle/>
                    <a:p>
                      <a:pPr algn="r"/>
                      <a:r>
                        <a:rPr kumimoji="1" lang="en-US" altLang="ja-JP" sz="1600" dirty="0"/>
                        <a:t>148.24 </a:t>
                      </a:r>
                      <a:r>
                        <a:rPr kumimoji="1" lang="en-US" altLang="ja-JP" sz="1600" dirty="0" err="1"/>
                        <a:t>ms</a:t>
                      </a:r>
                      <a:endParaRPr kumimoji="1" lang="ja-JP" altLang="en-US" sz="1600" dirty="0"/>
                    </a:p>
                  </a:txBody>
                  <a:tcPr/>
                </a:tc>
                <a:extLst>
                  <a:ext uri="{0D108BD9-81ED-4DB2-BD59-A6C34878D82A}">
                    <a16:rowId xmlns:a16="http://schemas.microsoft.com/office/drawing/2014/main" val="3271667656"/>
                  </a:ext>
                </a:extLst>
              </a:tr>
            </a:tbl>
          </a:graphicData>
        </a:graphic>
      </p:graphicFrame>
      <p:sp>
        <p:nvSpPr>
          <p:cNvPr id="8" name="テキスト ボックス 7">
            <a:extLst>
              <a:ext uri="{FF2B5EF4-FFF2-40B4-BE49-F238E27FC236}">
                <a16:creationId xmlns:a16="http://schemas.microsoft.com/office/drawing/2014/main" id="{1C8F0507-387F-420F-F210-D92BBC8232B4}"/>
              </a:ext>
            </a:extLst>
          </p:cNvPr>
          <p:cNvSpPr txBox="1"/>
          <p:nvPr/>
        </p:nvSpPr>
        <p:spPr>
          <a:xfrm>
            <a:off x="4851296" y="5088631"/>
            <a:ext cx="2792176" cy="369332"/>
          </a:xfrm>
          <a:prstGeom prst="rect">
            <a:avLst/>
          </a:prstGeom>
          <a:noFill/>
        </p:spPr>
        <p:txBody>
          <a:bodyPr wrap="none" rtlCol="0">
            <a:spAutoFit/>
          </a:bodyPr>
          <a:lstStyle/>
          <a:p>
            <a:pPr algn="ctr"/>
            <a:r>
              <a:rPr kumimoji="1" lang="en-US" altLang="ja-JP" sz="1800" dirty="0">
                <a:solidFill>
                  <a:schemeClr val="tx1"/>
                </a:solidFill>
              </a:rPr>
              <a:t>Result of IEEE 802.11 S1G.</a:t>
            </a:r>
            <a:endParaRPr kumimoji="1" lang="ja-JP" altLang="en-US" sz="1800" dirty="0">
              <a:solidFill>
                <a:schemeClr val="tx1"/>
              </a:solidFill>
            </a:endParaRPr>
          </a:p>
        </p:txBody>
      </p:sp>
      <p:sp>
        <p:nvSpPr>
          <p:cNvPr id="9" name="テキスト ボックス 8">
            <a:extLst>
              <a:ext uri="{FF2B5EF4-FFF2-40B4-BE49-F238E27FC236}">
                <a16:creationId xmlns:a16="http://schemas.microsoft.com/office/drawing/2014/main" id="{70DE440E-B50A-C6B1-10CF-E788BE74A67F}"/>
              </a:ext>
            </a:extLst>
          </p:cNvPr>
          <p:cNvSpPr txBox="1"/>
          <p:nvPr/>
        </p:nvSpPr>
        <p:spPr>
          <a:xfrm>
            <a:off x="1055300" y="5882494"/>
            <a:ext cx="2698175" cy="369332"/>
          </a:xfrm>
          <a:prstGeom prst="rect">
            <a:avLst/>
          </a:prstGeom>
          <a:noFill/>
        </p:spPr>
        <p:txBody>
          <a:bodyPr wrap="none" rtlCol="0">
            <a:spAutoFit/>
          </a:bodyPr>
          <a:lstStyle/>
          <a:p>
            <a:pPr algn="ctr"/>
            <a:r>
              <a:rPr kumimoji="1" lang="en-US" altLang="ja-JP" sz="1800" dirty="0">
                <a:solidFill>
                  <a:schemeClr val="tx1"/>
                </a:solidFill>
              </a:rPr>
              <a:t>Snapshot of channel usage.</a:t>
            </a:r>
            <a:endParaRPr kumimoji="1" lang="ja-JP" altLang="en-US" sz="1800" dirty="0">
              <a:solidFill>
                <a:schemeClr val="tx1"/>
              </a:solidFill>
            </a:endParaRPr>
          </a:p>
        </p:txBody>
      </p:sp>
      <p:sp>
        <p:nvSpPr>
          <p:cNvPr id="10" name="テキスト ボックス 9">
            <a:extLst>
              <a:ext uri="{FF2B5EF4-FFF2-40B4-BE49-F238E27FC236}">
                <a16:creationId xmlns:a16="http://schemas.microsoft.com/office/drawing/2014/main" id="{796427F7-4AA7-A0F9-F0BB-58511262F67A}"/>
              </a:ext>
            </a:extLst>
          </p:cNvPr>
          <p:cNvSpPr txBox="1"/>
          <p:nvPr/>
        </p:nvSpPr>
        <p:spPr>
          <a:xfrm>
            <a:off x="8677498" y="6034621"/>
            <a:ext cx="2725875" cy="369332"/>
          </a:xfrm>
          <a:prstGeom prst="rect">
            <a:avLst/>
          </a:prstGeom>
          <a:noFill/>
        </p:spPr>
        <p:txBody>
          <a:bodyPr wrap="none" rtlCol="0">
            <a:spAutoFit/>
          </a:bodyPr>
          <a:lstStyle/>
          <a:p>
            <a:pPr algn="ctr"/>
            <a:r>
              <a:rPr kumimoji="1" lang="en-US" altLang="ja-JP" sz="1800" dirty="0">
                <a:solidFill>
                  <a:schemeClr val="tx1"/>
                </a:solidFill>
              </a:rPr>
              <a:t>Plot of 802.11 S1G latency.</a:t>
            </a:r>
            <a:endParaRPr kumimoji="1" lang="ja-JP" altLang="en-US" sz="1800" dirty="0">
              <a:solidFill>
                <a:schemeClr val="tx1"/>
              </a:solidFill>
            </a:endParaRPr>
          </a:p>
        </p:txBody>
      </p:sp>
      <p:pic>
        <p:nvPicPr>
          <p:cNvPr id="14" name="図 13" descr="グラフ&#10;&#10;AI 生成コンテンツは誤りを含む可能性があります。">
            <a:extLst>
              <a:ext uri="{FF2B5EF4-FFF2-40B4-BE49-F238E27FC236}">
                <a16:creationId xmlns:a16="http://schemas.microsoft.com/office/drawing/2014/main" id="{91DFC6EE-468D-5B47-23BE-CD88E9FDB6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9497" y="3134415"/>
            <a:ext cx="3657143" cy="2742857"/>
          </a:xfrm>
          <a:prstGeom prst="rect">
            <a:avLst/>
          </a:prstGeom>
        </p:spPr>
      </p:pic>
      <p:sp>
        <p:nvSpPr>
          <p:cNvPr id="6" name="スライド番号プレースホルダー 5">
            <a:extLst>
              <a:ext uri="{FF2B5EF4-FFF2-40B4-BE49-F238E27FC236}">
                <a16:creationId xmlns:a16="http://schemas.microsoft.com/office/drawing/2014/main" id="{7F48792C-F763-8434-DCD2-7DBCD15F4553}"/>
              </a:ext>
            </a:extLst>
          </p:cNvPr>
          <p:cNvSpPr>
            <a:spLocks noGrp="1"/>
          </p:cNvSpPr>
          <p:nvPr>
            <p:ph type="sldNum" idx="12"/>
          </p:nvPr>
        </p:nvSpPr>
        <p:spPr/>
        <p:txBody>
          <a:bodyPr/>
          <a:lstStyle/>
          <a:p>
            <a:r>
              <a:rPr lang="en-GB"/>
              <a:t>Slide </a:t>
            </a:r>
            <a:fld id="{440F5867-744E-4AA6-B0ED-4C44D2DFBB7B}" type="slidenum">
              <a:rPr lang="en-GB" smtClean="0"/>
              <a:pPr/>
              <a:t>26</a:t>
            </a:fld>
            <a:endParaRPr lang="en-GB" dirty="0"/>
          </a:p>
        </p:txBody>
      </p:sp>
      <p:pic>
        <p:nvPicPr>
          <p:cNvPr id="13" name="図 12" descr="コンピューターのスクリーンショット&#10;&#10;AI 生成コンテンツは誤りを含む可能性があります。">
            <a:extLst>
              <a:ext uri="{FF2B5EF4-FFF2-40B4-BE49-F238E27FC236}">
                <a16:creationId xmlns:a16="http://schemas.microsoft.com/office/drawing/2014/main" id="{ED0E5DDB-987E-06DE-3722-C0320FE21402}"/>
              </a:ext>
            </a:extLst>
          </p:cNvPr>
          <p:cNvPicPr>
            <a:picLocks noChangeAspect="1"/>
          </p:cNvPicPr>
          <p:nvPr/>
        </p:nvPicPr>
        <p:blipFill>
          <a:blip r:embed="rId4" cstate="print">
            <a:extLst>
              <a:ext uri="{28A0092B-C50C-407E-A947-70E740481C1C}">
                <a14:useLocalDpi xmlns:a14="http://schemas.microsoft.com/office/drawing/2010/main" val="0"/>
              </a:ext>
            </a:extLst>
          </a:blip>
          <a:srcRect l="14410" t="5514" r="14045" b="6219"/>
          <a:stretch>
            <a:fillRect/>
          </a:stretch>
        </p:blipFill>
        <p:spPr>
          <a:xfrm>
            <a:off x="299816" y="3126294"/>
            <a:ext cx="4140000" cy="2745371"/>
          </a:xfrm>
          <a:prstGeom prst="rect">
            <a:avLst/>
          </a:prstGeom>
        </p:spPr>
      </p:pic>
      <p:sp>
        <p:nvSpPr>
          <p:cNvPr id="11" name="テキスト ボックス 10">
            <a:extLst>
              <a:ext uri="{FF2B5EF4-FFF2-40B4-BE49-F238E27FC236}">
                <a16:creationId xmlns:a16="http://schemas.microsoft.com/office/drawing/2014/main" id="{652EFE18-04CE-0076-90C2-3344DA5BFB7F}"/>
              </a:ext>
            </a:extLst>
          </p:cNvPr>
          <p:cNvSpPr txBox="1"/>
          <p:nvPr/>
        </p:nvSpPr>
        <p:spPr>
          <a:xfrm>
            <a:off x="623392" y="3170054"/>
            <a:ext cx="774571" cy="369332"/>
          </a:xfrm>
          <a:prstGeom prst="rect">
            <a:avLst/>
          </a:prstGeom>
          <a:noFill/>
        </p:spPr>
        <p:txBody>
          <a:bodyPr wrap="none" rtlCol="0">
            <a:spAutoFit/>
          </a:bodyPr>
          <a:lstStyle/>
          <a:p>
            <a:r>
              <a:rPr kumimoji="1" lang="en-US" altLang="ja-JP" sz="1800" dirty="0">
                <a:solidFill>
                  <a:schemeClr val="tx1"/>
                </a:solidFill>
              </a:rPr>
              <a:t>Power</a:t>
            </a:r>
            <a:endParaRPr kumimoji="1" lang="ja-JP" altLang="en-US" sz="1800" dirty="0">
              <a:solidFill>
                <a:schemeClr val="tx1"/>
              </a:solidFill>
            </a:endParaRPr>
          </a:p>
        </p:txBody>
      </p:sp>
      <p:sp>
        <p:nvSpPr>
          <p:cNvPr id="12" name="テキスト ボックス 11">
            <a:extLst>
              <a:ext uri="{FF2B5EF4-FFF2-40B4-BE49-F238E27FC236}">
                <a16:creationId xmlns:a16="http://schemas.microsoft.com/office/drawing/2014/main" id="{D2D12D29-4BF6-F4FF-673C-417AE43F388A}"/>
              </a:ext>
            </a:extLst>
          </p:cNvPr>
          <p:cNvSpPr txBox="1"/>
          <p:nvPr/>
        </p:nvSpPr>
        <p:spPr>
          <a:xfrm>
            <a:off x="623392" y="4472850"/>
            <a:ext cx="1364476" cy="369332"/>
          </a:xfrm>
          <a:prstGeom prst="rect">
            <a:avLst/>
          </a:prstGeom>
          <a:noFill/>
        </p:spPr>
        <p:txBody>
          <a:bodyPr wrap="none" rtlCol="0">
            <a:spAutoFit/>
          </a:bodyPr>
          <a:lstStyle/>
          <a:p>
            <a:r>
              <a:rPr kumimoji="1" lang="en-US" altLang="ja-JP" sz="1800" dirty="0"/>
              <a:t>Spectrogram</a:t>
            </a:r>
            <a:endParaRPr kumimoji="1" lang="ja-JP" altLang="en-US" sz="1800" dirty="0"/>
          </a:p>
        </p:txBody>
      </p:sp>
    </p:spTree>
    <p:extLst>
      <p:ext uri="{BB962C8B-B14F-4D97-AF65-F5344CB8AC3E}">
        <p14:creationId xmlns:p14="http://schemas.microsoft.com/office/powerpoint/2010/main" val="36153764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FBD99-EADC-DBCA-4822-F5CB3368E327}"/>
            </a:ext>
          </a:extLst>
        </p:cNvPr>
        <p:cNvGrpSpPr/>
        <p:nvPr/>
      </p:nvGrpSpPr>
      <p:grpSpPr>
        <a:xfrm>
          <a:off x="0" y="0"/>
          <a:ext cx="0" cy="0"/>
          <a:chOff x="0" y="0"/>
          <a:chExt cx="0" cy="0"/>
        </a:xfrm>
      </p:grpSpPr>
      <p:sp>
        <p:nvSpPr>
          <p:cNvPr id="4097" name="Rectangle 1">
            <a:extLst>
              <a:ext uri="{FF2B5EF4-FFF2-40B4-BE49-F238E27FC236}">
                <a16:creationId xmlns:a16="http://schemas.microsoft.com/office/drawing/2014/main" id="{3881C8C6-9577-9516-9F5B-E1A3DDD77C15}"/>
              </a:ext>
            </a:extLst>
          </p:cNvPr>
          <p:cNvSpPr>
            <a:spLocks noGrp="1" noChangeArrowheads="1"/>
          </p:cNvSpPr>
          <p:nvPr>
            <p:ph type="title"/>
          </p:nvPr>
        </p:nvSpPr>
        <p:spPr>
          <a:xfrm>
            <a:off x="479376" y="836712"/>
            <a:ext cx="11161240" cy="571209"/>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Experimental result</a:t>
            </a:r>
            <a:br>
              <a:rPr lang="en-GB" dirty="0"/>
            </a:br>
            <a:r>
              <a:rPr lang="en-GB" sz="1800" dirty="0"/>
              <a:t>15.4 SUN : Legacy CSMA, 2-FSK, 924.1 MHz</a:t>
            </a:r>
            <a:r>
              <a:rPr lang="en-GB" altLang="ja-JP" sz="1800" dirty="0"/>
              <a:t>, 7.5 kb/s offered load, 100-byte packet</a:t>
            </a:r>
            <a:br>
              <a:rPr lang="en-GB" altLang="ja-JP" sz="1800" dirty="0"/>
            </a:br>
            <a:r>
              <a:rPr lang="en-GB" altLang="ja-JP" sz="1800" dirty="0"/>
              <a:t>11 S1G : 9x waiting time, 1 MHz channel width, 10 kb/s offered load, 100-byte packet  /  </a:t>
            </a:r>
            <a:r>
              <a:rPr lang="en-GB" altLang="ja-JP" sz="1800" dirty="0">
                <a:solidFill>
                  <a:srgbClr val="FF0000"/>
                </a:solidFill>
              </a:rPr>
              <a:t>Attenuator : 25 dB</a:t>
            </a:r>
            <a:endParaRPr lang="en-GB" sz="1800" dirty="0">
              <a:solidFill>
                <a:srgbClr val="FF0000"/>
              </a:solidFill>
            </a:endParaRPr>
          </a:p>
        </p:txBody>
      </p:sp>
      <p:sp>
        <p:nvSpPr>
          <p:cNvPr id="4098" name="Rectangle 2">
            <a:extLst>
              <a:ext uri="{FF2B5EF4-FFF2-40B4-BE49-F238E27FC236}">
                <a16:creationId xmlns:a16="http://schemas.microsoft.com/office/drawing/2014/main" id="{2194F191-21D2-A986-B9BD-4884938F8A54}"/>
              </a:ext>
            </a:extLst>
          </p:cNvPr>
          <p:cNvSpPr>
            <a:spLocks noGrp="1" noChangeArrowheads="1"/>
          </p:cNvSpPr>
          <p:nvPr>
            <p:ph idx="1"/>
          </p:nvPr>
        </p:nvSpPr>
        <p:spPr>
          <a:xfrm>
            <a:off x="914401" y="1751014"/>
            <a:ext cx="10361084" cy="1032187"/>
          </a:xfrm>
          <a:ln/>
        </p:spPr>
        <p:txBody>
          <a:bodyPr/>
          <a:lstStyle/>
          <a:p>
            <a:pP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By increasing the attenuation of each link, hidden node problem occurs more frequently, and thus the performances of both IEEE 802.15.4 SUN and IEEE 802.11 S1G </a:t>
            </a:r>
            <a:r>
              <a:rPr lang="en-US" altLang="ja-JP"/>
              <a:t>are degraded.</a:t>
            </a:r>
            <a:endParaRPr lang="en-US" altLang="ja-JP" dirty="0"/>
          </a:p>
        </p:txBody>
      </p:sp>
      <p:sp>
        <p:nvSpPr>
          <p:cNvPr id="5" name="Footer Placeholder 4">
            <a:extLst>
              <a:ext uri="{FF2B5EF4-FFF2-40B4-BE49-F238E27FC236}">
                <a16:creationId xmlns:a16="http://schemas.microsoft.com/office/drawing/2014/main" id="{DDB81B76-5801-8C8A-58A0-4F15084B9E82}"/>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A268380A-F250-3670-CE3C-FBCC9CA56C7F}"/>
              </a:ext>
            </a:extLst>
          </p:cNvPr>
          <p:cNvSpPr>
            <a:spLocks noGrp="1"/>
          </p:cNvSpPr>
          <p:nvPr>
            <p:ph type="dt" idx="15"/>
          </p:nvPr>
        </p:nvSpPr>
        <p:spPr/>
        <p:txBody>
          <a:bodyPr/>
          <a:lstStyle/>
          <a:p>
            <a:r>
              <a:rPr lang="en-US" altLang="ja-JP"/>
              <a:t>July 2025</a:t>
            </a:r>
            <a:endParaRPr lang="en-GB" dirty="0"/>
          </a:p>
        </p:txBody>
      </p:sp>
      <p:graphicFrame>
        <p:nvGraphicFramePr>
          <p:cNvPr id="2" name="表 1">
            <a:extLst>
              <a:ext uri="{FF2B5EF4-FFF2-40B4-BE49-F238E27FC236}">
                <a16:creationId xmlns:a16="http://schemas.microsoft.com/office/drawing/2014/main" id="{810CC100-CA00-3852-9CE9-9416C7DAE9F7}"/>
              </a:ext>
            </a:extLst>
          </p:cNvPr>
          <p:cNvGraphicFramePr>
            <a:graphicFrameLocks noGrp="1"/>
          </p:cNvGraphicFramePr>
          <p:nvPr>
            <p:extLst>
              <p:ext uri="{D42A27DB-BD31-4B8C-83A1-F6EECF244321}">
                <p14:modId xmlns:p14="http://schemas.microsoft.com/office/powerpoint/2010/main" val="486689588"/>
              </p:ext>
            </p:extLst>
          </p:nvPr>
        </p:nvGraphicFramePr>
        <p:xfrm>
          <a:off x="4665405" y="3277092"/>
          <a:ext cx="3281741" cy="1676400"/>
        </p:xfrm>
        <a:graphic>
          <a:graphicData uri="http://schemas.openxmlformats.org/drawingml/2006/table">
            <a:tbl>
              <a:tblPr firstRow="1" bandRow="1">
                <a:tableStyleId>{5940675A-B579-460E-94D1-54222C63F5DA}</a:tableStyleId>
              </a:tblPr>
              <a:tblGrid>
                <a:gridCol w="1835900">
                  <a:extLst>
                    <a:ext uri="{9D8B030D-6E8A-4147-A177-3AD203B41FA5}">
                      <a16:colId xmlns:a16="http://schemas.microsoft.com/office/drawing/2014/main" val="886012469"/>
                    </a:ext>
                  </a:extLst>
                </a:gridCol>
                <a:gridCol w="1445841">
                  <a:extLst>
                    <a:ext uri="{9D8B030D-6E8A-4147-A177-3AD203B41FA5}">
                      <a16:colId xmlns:a16="http://schemas.microsoft.com/office/drawing/2014/main" val="2097267840"/>
                    </a:ext>
                  </a:extLst>
                </a:gridCol>
              </a:tblGrid>
              <a:tr h="186446">
                <a:tc>
                  <a:txBody>
                    <a:bodyPr/>
                    <a:lstStyle/>
                    <a:p>
                      <a:r>
                        <a:rPr kumimoji="1" lang="en-US" altLang="ja-JP" sz="1600" dirty="0"/>
                        <a:t># of packets</a:t>
                      </a:r>
                      <a:endParaRPr kumimoji="1" lang="ja-JP" altLang="en-US" sz="1600" dirty="0"/>
                    </a:p>
                  </a:txBody>
                  <a:tcPr/>
                </a:tc>
                <a:tc>
                  <a:txBody>
                    <a:bodyPr/>
                    <a:lstStyle/>
                    <a:p>
                      <a:pPr algn="r"/>
                      <a:r>
                        <a:rPr kumimoji="1" lang="en-US" altLang="ja-JP" sz="1600" dirty="0"/>
                        <a:t>1500</a:t>
                      </a:r>
                      <a:endParaRPr kumimoji="1" lang="ja-JP" altLang="en-US" sz="1600" dirty="0"/>
                    </a:p>
                  </a:txBody>
                  <a:tcPr/>
                </a:tc>
                <a:extLst>
                  <a:ext uri="{0D108BD9-81ED-4DB2-BD59-A6C34878D82A}">
                    <a16:rowId xmlns:a16="http://schemas.microsoft.com/office/drawing/2014/main" val="2715505898"/>
                  </a:ext>
                </a:extLst>
              </a:tr>
              <a:tr h="186446">
                <a:tc>
                  <a:txBody>
                    <a:bodyPr/>
                    <a:lstStyle/>
                    <a:p>
                      <a:r>
                        <a:rPr kumimoji="1" lang="en-US" altLang="ja-JP" sz="1600" dirty="0"/>
                        <a:t>Packet delivery rate</a:t>
                      </a:r>
                      <a:endParaRPr kumimoji="1" lang="ja-JP" altLang="en-US" sz="1600" dirty="0"/>
                    </a:p>
                  </a:txBody>
                  <a:tcPr/>
                </a:tc>
                <a:tc>
                  <a:txBody>
                    <a:bodyPr/>
                    <a:lstStyle/>
                    <a:p>
                      <a:pPr algn="r"/>
                      <a:r>
                        <a:rPr kumimoji="1" lang="en-US" altLang="ja-JP" sz="1600" dirty="0"/>
                        <a:t>93.1 %</a:t>
                      </a:r>
                      <a:endParaRPr kumimoji="1" lang="ja-JP" altLang="en-US" sz="1600" dirty="0"/>
                    </a:p>
                  </a:txBody>
                  <a:tcPr/>
                </a:tc>
                <a:extLst>
                  <a:ext uri="{0D108BD9-81ED-4DB2-BD59-A6C34878D82A}">
                    <a16:rowId xmlns:a16="http://schemas.microsoft.com/office/drawing/2014/main" val="2082036514"/>
                  </a:ext>
                </a:extLst>
              </a:tr>
              <a:tr h="186446">
                <a:tc>
                  <a:txBody>
                    <a:bodyPr/>
                    <a:lstStyle/>
                    <a:p>
                      <a:r>
                        <a:rPr kumimoji="1" lang="en-US" altLang="ja-JP" sz="1600" dirty="0"/>
                        <a:t># of CCA attempts</a:t>
                      </a:r>
                      <a:endParaRPr kumimoji="1" lang="ja-JP" altLang="en-US" sz="1600" dirty="0"/>
                    </a:p>
                  </a:txBody>
                  <a:tcPr/>
                </a:tc>
                <a:tc>
                  <a:txBody>
                    <a:bodyPr/>
                    <a:lstStyle/>
                    <a:p>
                      <a:pPr algn="r"/>
                      <a:r>
                        <a:rPr kumimoji="1" lang="en-US" altLang="ja-JP" sz="1600" dirty="0"/>
                        <a:t>38</a:t>
                      </a:r>
                      <a:endParaRPr kumimoji="1" lang="ja-JP" altLang="en-US" sz="1600" dirty="0"/>
                    </a:p>
                  </a:txBody>
                  <a:tcPr/>
                </a:tc>
                <a:extLst>
                  <a:ext uri="{0D108BD9-81ED-4DB2-BD59-A6C34878D82A}">
                    <a16:rowId xmlns:a16="http://schemas.microsoft.com/office/drawing/2014/main" val="3271667656"/>
                  </a:ext>
                </a:extLst>
              </a:tr>
              <a:tr h="186446">
                <a:tc>
                  <a:txBody>
                    <a:bodyPr/>
                    <a:lstStyle/>
                    <a:p>
                      <a:r>
                        <a:rPr kumimoji="1" lang="en-US" altLang="ja-JP" sz="1600" dirty="0"/>
                        <a:t># of retries</a:t>
                      </a:r>
                      <a:endParaRPr kumimoji="1" lang="ja-JP" altLang="en-US" sz="1600" dirty="0"/>
                    </a:p>
                  </a:txBody>
                  <a:tcPr/>
                </a:tc>
                <a:tc>
                  <a:txBody>
                    <a:bodyPr/>
                    <a:lstStyle/>
                    <a:p>
                      <a:pPr algn="r"/>
                      <a:r>
                        <a:rPr kumimoji="1" lang="en-US" altLang="ja-JP" sz="1600" dirty="0"/>
                        <a:t>1238</a:t>
                      </a:r>
                      <a:endParaRPr kumimoji="1" lang="ja-JP" altLang="en-US" sz="1600" dirty="0"/>
                    </a:p>
                  </a:txBody>
                  <a:tcPr/>
                </a:tc>
                <a:extLst>
                  <a:ext uri="{0D108BD9-81ED-4DB2-BD59-A6C34878D82A}">
                    <a16:rowId xmlns:a16="http://schemas.microsoft.com/office/drawing/2014/main" val="715709756"/>
                  </a:ext>
                </a:extLst>
              </a:tr>
              <a:tr h="186446">
                <a:tc>
                  <a:txBody>
                    <a:bodyPr/>
                    <a:lstStyle/>
                    <a:p>
                      <a:r>
                        <a:rPr kumimoji="1" lang="en-US" altLang="ja-JP" sz="1600" dirty="0"/>
                        <a:t>Average latency</a:t>
                      </a:r>
                      <a:endParaRPr kumimoji="1" lang="ja-JP" altLang="en-US" sz="1600" dirty="0"/>
                    </a:p>
                  </a:txBody>
                  <a:tcPr/>
                </a:tc>
                <a:tc>
                  <a:txBody>
                    <a:bodyPr/>
                    <a:lstStyle/>
                    <a:p>
                      <a:pPr algn="r"/>
                      <a:r>
                        <a:rPr kumimoji="1" lang="en-US" altLang="ja-JP" sz="1600" dirty="0"/>
                        <a:t>91.89 </a:t>
                      </a:r>
                      <a:r>
                        <a:rPr kumimoji="1" lang="en-US" altLang="ja-JP" sz="1600" dirty="0" err="1"/>
                        <a:t>ms</a:t>
                      </a:r>
                      <a:endParaRPr kumimoji="1" lang="ja-JP" altLang="en-US" sz="1600" dirty="0"/>
                    </a:p>
                  </a:txBody>
                  <a:tcPr/>
                </a:tc>
                <a:extLst>
                  <a:ext uri="{0D108BD9-81ED-4DB2-BD59-A6C34878D82A}">
                    <a16:rowId xmlns:a16="http://schemas.microsoft.com/office/drawing/2014/main" val="2351404922"/>
                  </a:ext>
                </a:extLst>
              </a:tr>
            </a:tbl>
          </a:graphicData>
        </a:graphic>
      </p:graphicFrame>
      <p:sp>
        <p:nvSpPr>
          <p:cNvPr id="3" name="テキスト ボックス 2">
            <a:extLst>
              <a:ext uri="{FF2B5EF4-FFF2-40B4-BE49-F238E27FC236}">
                <a16:creationId xmlns:a16="http://schemas.microsoft.com/office/drawing/2014/main" id="{EBA81DFC-4550-EF0F-8CF0-FF1243160883}"/>
              </a:ext>
            </a:extLst>
          </p:cNvPr>
          <p:cNvSpPr txBox="1"/>
          <p:nvPr/>
        </p:nvSpPr>
        <p:spPr>
          <a:xfrm>
            <a:off x="4734788" y="2905903"/>
            <a:ext cx="3025188" cy="369332"/>
          </a:xfrm>
          <a:prstGeom prst="rect">
            <a:avLst/>
          </a:prstGeom>
          <a:noFill/>
        </p:spPr>
        <p:txBody>
          <a:bodyPr wrap="none" rtlCol="0">
            <a:spAutoFit/>
          </a:bodyPr>
          <a:lstStyle/>
          <a:p>
            <a:pPr algn="ctr"/>
            <a:r>
              <a:rPr kumimoji="1" lang="en-US" altLang="ja-JP" sz="1800" dirty="0">
                <a:solidFill>
                  <a:schemeClr val="tx1"/>
                </a:solidFill>
              </a:rPr>
              <a:t>Result of IEEE 802.15.4 SUN.</a:t>
            </a:r>
            <a:endParaRPr kumimoji="1" lang="ja-JP" altLang="en-US" sz="1800" dirty="0">
              <a:solidFill>
                <a:schemeClr val="tx1"/>
              </a:solidFill>
            </a:endParaRPr>
          </a:p>
        </p:txBody>
      </p:sp>
      <p:graphicFrame>
        <p:nvGraphicFramePr>
          <p:cNvPr id="7" name="表 6">
            <a:extLst>
              <a:ext uri="{FF2B5EF4-FFF2-40B4-BE49-F238E27FC236}">
                <a16:creationId xmlns:a16="http://schemas.microsoft.com/office/drawing/2014/main" id="{A058CA37-721E-2C59-339F-E0CCBEB4F9A0}"/>
              </a:ext>
            </a:extLst>
          </p:cNvPr>
          <p:cNvGraphicFramePr>
            <a:graphicFrameLocks noGrp="1"/>
          </p:cNvGraphicFramePr>
          <p:nvPr>
            <p:extLst>
              <p:ext uri="{D42A27DB-BD31-4B8C-83A1-F6EECF244321}">
                <p14:modId xmlns:p14="http://schemas.microsoft.com/office/powerpoint/2010/main" val="3867642791"/>
              </p:ext>
            </p:extLst>
          </p:nvPr>
        </p:nvGraphicFramePr>
        <p:xfrm>
          <a:off x="4645881" y="5447496"/>
          <a:ext cx="3301265" cy="1005840"/>
        </p:xfrm>
        <a:graphic>
          <a:graphicData uri="http://schemas.openxmlformats.org/drawingml/2006/table">
            <a:tbl>
              <a:tblPr firstRow="1" bandRow="1">
                <a:tableStyleId>{5940675A-B579-460E-94D1-54222C63F5DA}</a:tableStyleId>
              </a:tblPr>
              <a:tblGrid>
                <a:gridCol w="1835900">
                  <a:extLst>
                    <a:ext uri="{9D8B030D-6E8A-4147-A177-3AD203B41FA5}">
                      <a16:colId xmlns:a16="http://schemas.microsoft.com/office/drawing/2014/main" val="886012469"/>
                    </a:ext>
                  </a:extLst>
                </a:gridCol>
                <a:gridCol w="1465365">
                  <a:extLst>
                    <a:ext uri="{9D8B030D-6E8A-4147-A177-3AD203B41FA5}">
                      <a16:colId xmlns:a16="http://schemas.microsoft.com/office/drawing/2014/main" val="2097267840"/>
                    </a:ext>
                  </a:extLst>
                </a:gridCol>
              </a:tblGrid>
              <a:tr h="186446">
                <a:tc>
                  <a:txBody>
                    <a:bodyPr/>
                    <a:lstStyle/>
                    <a:p>
                      <a:r>
                        <a:rPr kumimoji="1" lang="en-US" altLang="ja-JP" sz="1600" dirty="0"/>
                        <a:t># of packets</a:t>
                      </a:r>
                      <a:endParaRPr kumimoji="1" lang="ja-JP" altLang="en-US" sz="1600" dirty="0"/>
                    </a:p>
                  </a:txBody>
                  <a:tcPr/>
                </a:tc>
                <a:tc>
                  <a:txBody>
                    <a:bodyPr/>
                    <a:lstStyle/>
                    <a:p>
                      <a:pPr algn="r"/>
                      <a:r>
                        <a:rPr kumimoji="1" lang="en-US" altLang="ja-JP" sz="1600" dirty="0"/>
                        <a:t>2108</a:t>
                      </a:r>
                      <a:endParaRPr kumimoji="1" lang="ja-JP" altLang="en-US" sz="1600" dirty="0"/>
                    </a:p>
                  </a:txBody>
                  <a:tcPr/>
                </a:tc>
                <a:extLst>
                  <a:ext uri="{0D108BD9-81ED-4DB2-BD59-A6C34878D82A}">
                    <a16:rowId xmlns:a16="http://schemas.microsoft.com/office/drawing/2014/main" val="2715505898"/>
                  </a:ext>
                </a:extLst>
              </a:tr>
              <a:tr h="186446">
                <a:tc>
                  <a:txBody>
                    <a:bodyPr/>
                    <a:lstStyle/>
                    <a:p>
                      <a:r>
                        <a:rPr kumimoji="1" lang="en-US" altLang="ja-JP" sz="1600" dirty="0"/>
                        <a:t>Packet delivery rate</a:t>
                      </a:r>
                      <a:endParaRPr kumimoji="1" lang="ja-JP" altLang="en-US" sz="1600" dirty="0"/>
                    </a:p>
                  </a:txBody>
                  <a:tcPr/>
                </a:tc>
                <a:tc>
                  <a:txBody>
                    <a:bodyPr/>
                    <a:lstStyle/>
                    <a:p>
                      <a:pPr algn="r"/>
                      <a:r>
                        <a:rPr kumimoji="1" lang="en-US" altLang="ja-JP" sz="1600" dirty="0"/>
                        <a:t>95.35 %</a:t>
                      </a:r>
                      <a:endParaRPr kumimoji="1" lang="ja-JP" altLang="en-US" sz="1600" dirty="0"/>
                    </a:p>
                  </a:txBody>
                  <a:tcPr/>
                </a:tc>
                <a:extLst>
                  <a:ext uri="{0D108BD9-81ED-4DB2-BD59-A6C34878D82A}">
                    <a16:rowId xmlns:a16="http://schemas.microsoft.com/office/drawing/2014/main" val="2082036514"/>
                  </a:ext>
                </a:extLst>
              </a:tr>
              <a:tr h="186446">
                <a:tc>
                  <a:txBody>
                    <a:bodyPr/>
                    <a:lstStyle/>
                    <a:p>
                      <a:r>
                        <a:rPr kumimoji="1" lang="en-US" altLang="ja-JP" sz="1600" dirty="0"/>
                        <a:t>Average latency</a:t>
                      </a:r>
                      <a:endParaRPr kumimoji="1" lang="ja-JP" altLang="en-US" sz="1600" dirty="0"/>
                    </a:p>
                  </a:txBody>
                  <a:tcPr/>
                </a:tc>
                <a:tc>
                  <a:txBody>
                    <a:bodyPr/>
                    <a:lstStyle/>
                    <a:p>
                      <a:pPr algn="r"/>
                      <a:r>
                        <a:rPr kumimoji="1" lang="en-US" altLang="ja-JP" sz="1600" dirty="0"/>
                        <a:t>12164.42 </a:t>
                      </a:r>
                      <a:r>
                        <a:rPr kumimoji="1" lang="en-US" altLang="ja-JP" sz="1600" dirty="0" err="1"/>
                        <a:t>ms</a:t>
                      </a:r>
                      <a:endParaRPr kumimoji="1" lang="ja-JP" altLang="en-US" sz="1600" dirty="0"/>
                    </a:p>
                  </a:txBody>
                  <a:tcPr/>
                </a:tc>
                <a:extLst>
                  <a:ext uri="{0D108BD9-81ED-4DB2-BD59-A6C34878D82A}">
                    <a16:rowId xmlns:a16="http://schemas.microsoft.com/office/drawing/2014/main" val="3271667656"/>
                  </a:ext>
                </a:extLst>
              </a:tr>
            </a:tbl>
          </a:graphicData>
        </a:graphic>
      </p:graphicFrame>
      <p:sp>
        <p:nvSpPr>
          <p:cNvPr id="8" name="テキスト ボックス 7">
            <a:extLst>
              <a:ext uri="{FF2B5EF4-FFF2-40B4-BE49-F238E27FC236}">
                <a16:creationId xmlns:a16="http://schemas.microsoft.com/office/drawing/2014/main" id="{6A5FACD4-ED89-B875-0105-6A4CD8A5F704}"/>
              </a:ext>
            </a:extLst>
          </p:cNvPr>
          <p:cNvSpPr txBox="1"/>
          <p:nvPr/>
        </p:nvSpPr>
        <p:spPr>
          <a:xfrm>
            <a:off x="4851296" y="5088631"/>
            <a:ext cx="2792176" cy="369332"/>
          </a:xfrm>
          <a:prstGeom prst="rect">
            <a:avLst/>
          </a:prstGeom>
          <a:noFill/>
        </p:spPr>
        <p:txBody>
          <a:bodyPr wrap="none" rtlCol="0">
            <a:spAutoFit/>
          </a:bodyPr>
          <a:lstStyle/>
          <a:p>
            <a:pPr algn="ctr"/>
            <a:r>
              <a:rPr kumimoji="1" lang="en-US" altLang="ja-JP" sz="1800" dirty="0">
                <a:solidFill>
                  <a:schemeClr val="tx1"/>
                </a:solidFill>
              </a:rPr>
              <a:t>Result of IEEE 802.11 S1G.</a:t>
            </a:r>
            <a:endParaRPr kumimoji="1" lang="ja-JP" altLang="en-US" sz="1800" dirty="0">
              <a:solidFill>
                <a:schemeClr val="tx1"/>
              </a:solidFill>
            </a:endParaRPr>
          </a:p>
        </p:txBody>
      </p:sp>
      <p:sp>
        <p:nvSpPr>
          <p:cNvPr id="9" name="テキスト ボックス 8">
            <a:extLst>
              <a:ext uri="{FF2B5EF4-FFF2-40B4-BE49-F238E27FC236}">
                <a16:creationId xmlns:a16="http://schemas.microsoft.com/office/drawing/2014/main" id="{670FC411-55B2-054B-9550-427AA512DC6E}"/>
              </a:ext>
            </a:extLst>
          </p:cNvPr>
          <p:cNvSpPr txBox="1"/>
          <p:nvPr/>
        </p:nvSpPr>
        <p:spPr>
          <a:xfrm>
            <a:off x="1055300" y="5882494"/>
            <a:ext cx="2698175" cy="369332"/>
          </a:xfrm>
          <a:prstGeom prst="rect">
            <a:avLst/>
          </a:prstGeom>
          <a:noFill/>
        </p:spPr>
        <p:txBody>
          <a:bodyPr wrap="none" rtlCol="0">
            <a:spAutoFit/>
          </a:bodyPr>
          <a:lstStyle/>
          <a:p>
            <a:pPr algn="ctr"/>
            <a:r>
              <a:rPr kumimoji="1" lang="en-US" altLang="ja-JP" sz="1800" dirty="0">
                <a:solidFill>
                  <a:schemeClr val="tx1"/>
                </a:solidFill>
              </a:rPr>
              <a:t>Snapshot of channel usage.</a:t>
            </a:r>
            <a:endParaRPr kumimoji="1" lang="ja-JP" altLang="en-US" sz="1800" dirty="0">
              <a:solidFill>
                <a:schemeClr val="tx1"/>
              </a:solidFill>
            </a:endParaRPr>
          </a:p>
        </p:txBody>
      </p:sp>
      <p:sp>
        <p:nvSpPr>
          <p:cNvPr id="10" name="テキスト ボックス 9">
            <a:extLst>
              <a:ext uri="{FF2B5EF4-FFF2-40B4-BE49-F238E27FC236}">
                <a16:creationId xmlns:a16="http://schemas.microsoft.com/office/drawing/2014/main" id="{0EE657C5-E66A-4AA6-9059-8DD5E3FA5989}"/>
              </a:ext>
            </a:extLst>
          </p:cNvPr>
          <p:cNvSpPr txBox="1"/>
          <p:nvPr/>
        </p:nvSpPr>
        <p:spPr>
          <a:xfrm>
            <a:off x="8677498" y="6034621"/>
            <a:ext cx="2725875" cy="369332"/>
          </a:xfrm>
          <a:prstGeom prst="rect">
            <a:avLst/>
          </a:prstGeom>
          <a:noFill/>
        </p:spPr>
        <p:txBody>
          <a:bodyPr wrap="none" rtlCol="0">
            <a:spAutoFit/>
          </a:bodyPr>
          <a:lstStyle/>
          <a:p>
            <a:pPr algn="ctr"/>
            <a:r>
              <a:rPr kumimoji="1" lang="en-US" altLang="ja-JP" sz="1800" dirty="0">
                <a:solidFill>
                  <a:schemeClr val="tx1"/>
                </a:solidFill>
              </a:rPr>
              <a:t>Plot of 802.11 S1G latency.</a:t>
            </a:r>
            <a:endParaRPr kumimoji="1" lang="ja-JP" altLang="en-US" sz="1800" dirty="0">
              <a:solidFill>
                <a:schemeClr val="tx1"/>
              </a:solidFill>
            </a:endParaRPr>
          </a:p>
        </p:txBody>
      </p:sp>
      <p:pic>
        <p:nvPicPr>
          <p:cNvPr id="14" name="図 13" descr="グラフ, 折れ線グラフ&#10;&#10;AI 生成コンテンツは誤りを含む可能性があります。">
            <a:extLst>
              <a:ext uri="{FF2B5EF4-FFF2-40B4-BE49-F238E27FC236}">
                <a16:creationId xmlns:a16="http://schemas.microsoft.com/office/drawing/2014/main" id="{EA047857-7836-06BE-339F-DF8A8AD50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9497" y="3134415"/>
            <a:ext cx="3657143" cy="2742857"/>
          </a:xfrm>
          <a:prstGeom prst="rect">
            <a:avLst/>
          </a:prstGeom>
        </p:spPr>
      </p:pic>
      <p:sp>
        <p:nvSpPr>
          <p:cNvPr id="6" name="スライド番号プレースホルダー 5">
            <a:extLst>
              <a:ext uri="{FF2B5EF4-FFF2-40B4-BE49-F238E27FC236}">
                <a16:creationId xmlns:a16="http://schemas.microsoft.com/office/drawing/2014/main" id="{D3F143C9-4F98-E455-DD40-42962CE7167C}"/>
              </a:ext>
            </a:extLst>
          </p:cNvPr>
          <p:cNvSpPr>
            <a:spLocks noGrp="1"/>
          </p:cNvSpPr>
          <p:nvPr>
            <p:ph type="sldNum" idx="12"/>
          </p:nvPr>
        </p:nvSpPr>
        <p:spPr/>
        <p:txBody>
          <a:bodyPr/>
          <a:lstStyle/>
          <a:p>
            <a:r>
              <a:rPr lang="en-GB"/>
              <a:t>Slide </a:t>
            </a:r>
            <a:fld id="{440F5867-744E-4AA6-B0ED-4C44D2DFBB7B}" type="slidenum">
              <a:rPr lang="en-GB" smtClean="0"/>
              <a:pPr/>
              <a:t>27</a:t>
            </a:fld>
            <a:endParaRPr lang="en-GB" dirty="0"/>
          </a:p>
        </p:txBody>
      </p:sp>
      <p:pic>
        <p:nvPicPr>
          <p:cNvPr id="13" name="図 12" descr="コンピューターのスクリーンショット&#10;&#10;AI 生成コンテンツは誤りを含む可能性があります。">
            <a:extLst>
              <a:ext uri="{FF2B5EF4-FFF2-40B4-BE49-F238E27FC236}">
                <a16:creationId xmlns:a16="http://schemas.microsoft.com/office/drawing/2014/main" id="{7F6CC84B-6FAA-1525-DE3C-C93DC95B165F}"/>
              </a:ext>
            </a:extLst>
          </p:cNvPr>
          <p:cNvPicPr>
            <a:picLocks noChangeAspect="1"/>
          </p:cNvPicPr>
          <p:nvPr/>
        </p:nvPicPr>
        <p:blipFill>
          <a:blip r:embed="rId4" cstate="print">
            <a:extLst>
              <a:ext uri="{28A0092B-C50C-407E-A947-70E740481C1C}">
                <a14:useLocalDpi xmlns:a14="http://schemas.microsoft.com/office/drawing/2010/main" val="0"/>
              </a:ext>
            </a:extLst>
          </a:blip>
          <a:srcRect l="14158" t="5201" r="13961" b="6375"/>
          <a:stretch>
            <a:fillRect/>
          </a:stretch>
        </p:blipFill>
        <p:spPr>
          <a:xfrm>
            <a:off x="299816" y="3126294"/>
            <a:ext cx="4140000" cy="2737350"/>
          </a:xfrm>
          <a:prstGeom prst="rect">
            <a:avLst/>
          </a:prstGeom>
        </p:spPr>
      </p:pic>
      <p:sp>
        <p:nvSpPr>
          <p:cNvPr id="11" name="テキスト ボックス 10">
            <a:extLst>
              <a:ext uri="{FF2B5EF4-FFF2-40B4-BE49-F238E27FC236}">
                <a16:creationId xmlns:a16="http://schemas.microsoft.com/office/drawing/2014/main" id="{7F9015CD-20F0-4DC9-8042-421F37E9D80D}"/>
              </a:ext>
            </a:extLst>
          </p:cNvPr>
          <p:cNvSpPr txBox="1"/>
          <p:nvPr/>
        </p:nvSpPr>
        <p:spPr>
          <a:xfrm>
            <a:off x="623392" y="3170054"/>
            <a:ext cx="774571" cy="369332"/>
          </a:xfrm>
          <a:prstGeom prst="rect">
            <a:avLst/>
          </a:prstGeom>
          <a:noFill/>
        </p:spPr>
        <p:txBody>
          <a:bodyPr wrap="none" rtlCol="0">
            <a:spAutoFit/>
          </a:bodyPr>
          <a:lstStyle/>
          <a:p>
            <a:r>
              <a:rPr kumimoji="1" lang="en-US" altLang="ja-JP" sz="1800" dirty="0">
                <a:solidFill>
                  <a:schemeClr val="tx1"/>
                </a:solidFill>
              </a:rPr>
              <a:t>Power</a:t>
            </a:r>
            <a:endParaRPr kumimoji="1" lang="ja-JP" altLang="en-US" sz="1800" dirty="0">
              <a:solidFill>
                <a:schemeClr val="tx1"/>
              </a:solidFill>
            </a:endParaRPr>
          </a:p>
        </p:txBody>
      </p:sp>
      <p:sp>
        <p:nvSpPr>
          <p:cNvPr id="12" name="テキスト ボックス 11">
            <a:extLst>
              <a:ext uri="{FF2B5EF4-FFF2-40B4-BE49-F238E27FC236}">
                <a16:creationId xmlns:a16="http://schemas.microsoft.com/office/drawing/2014/main" id="{976A9943-8C7F-4C18-EF77-A371F8ED160E}"/>
              </a:ext>
            </a:extLst>
          </p:cNvPr>
          <p:cNvSpPr txBox="1"/>
          <p:nvPr/>
        </p:nvSpPr>
        <p:spPr>
          <a:xfrm>
            <a:off x="623392" y="4472850"/>
            <a:ext cx="1364476" cy="369332"/>
          </a:xfrm>
          <a:prstGeom prst="rect">
            <a:avLst/>
          </a:prstGeom>
          <a:noFill/>
        </p:spPr>
        <p:txBody>
          <a:bodyPr wrap="none" rtlCol="0">
            <a:spAutoFit/>
          </a:bodyPr>
          <a:lstStyle/>
          <a:p>
            <a:r>
              <a:rPr kumimoji="1" lang="en-US" altLang="ja-JP" sz="1800" dirty="0"/>
              <a:t>Spectrogram</a:t>
            </a:r>
            <a:endParaRPr kumimoji="1" lang="ja-JP" altLang="en-US" sz="1800" dirty="0"/>
          </a:p>
        </p:txBody>
      </p:sp>
    </p:spTree>
    <p:extLst>
      <p:ext uri="{BB962C8B-B14F-4D97-AF65-F5344CB8AC3E}">
        <p14:creationId xmlns:p14="http://schemas.microsoft.com/office/powerpoint/2010/main" val="16763272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95B58-271A-AFE9-CD53-0BC09A3B79C7}"/>
            </a:ext>
          </a:extLst>
        </p:cNvPr>
        <p:cNvGrpSpPr/>
        <p:nvPr/>
      </p:nvGrpSpPr>
      <p:grpSpPr>
        <a:xfrm>
          <a:off x="0" y="0"/>
          <a:ext cx="0" cy="0"/>
          <a:chOff x="0" y="0"/>
          <a:chExt cx="0" cy="0"/>
        </a:xfrm>
      </p:grpSpPr>
      <p:sp>
        <p:nvSpPr>
          <p:cNvPr id="4097" name="Rectangle 1">
            <a:extLst>
              <a:ext uri="{FF2B5EF4-FFF2-40B4-BE49-F238E27FC236}">
                <a16:creationId xmlns:a16="http://schemas.microsoft.com/office/drawing/2014/main" id="{3E10A398-E123-C41E-D08A-08EADC8B69A0}"/>
              </a:ext>
            </a:extLst>
          </p:cNvPr>
          <p:cNvSpPr>
            <a:spLocks noGrp="1" noChangeArrowheads="1"/>
          </p:cNvSpPr>
          <p:nvPr>
            <p:ph type="title"/>
          </p:nvPr>
        </p:nvSpPr>
        <p:spPr>
          <a:xfrm>
            <a:off x="479376" y="836712"/>
            <a:ext cx="11161240" cy="571209"/>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Experimental result</a:t>
            </a:r>
            <a:br>
              <a:rPr lang="en-GB" dirty="0"/>
            </a:br>
            <a:r>
              <a:rPr lang="en-GB" sz="1800" dirty="0"/>
              <a:t>15.4 SUN : Legacy CSMA, 2-FSK, 924.5 MHz</a:t>
            </a:r>
            <a:r>
              <a:rPr lang="en-GB" altLang="ja-JP" sz="1800" dirty="0"/>
              <a:t>, 7.5 kb/s offered load, 100-byte packet</a:t>
            </a:r>
            <a:br>
              <a:rPr lang="en-GB" altLang="ja-JP" sz="1800" dirty="0"/>
            </a:br>
            <a:r>
              <a:rPr lang="en-GB" altLang="ja-JP" sz="1800" dirty="0"/>
              <a:t>11 S1G : 9x waiting time, </a:t>
            </a:r>
            <a:r>
              <a:rPr lang="en-GB" altLang="ja-JP" sz="1800" dirty="0">
                <a:solidFill>
                  <a:srgbClr val="FF0000"/>
                </a:solidFill>
              </a:rPr>
              <a:t>4 MHz channel width</a:t>
            </a:r>
            <a:r>
              <a:rPr lang="en-GB" altLang="ja-JP" sz="1800" dirty="0"/>
              <a:t>, </a:t>
            </a:r>
            <a:r>
              <a:rPr lang="en-GB" altLang="ja-JP" sz="1800" dirty="0">
                <a:solidFill>
                  <a:srgbClr val="FF0000"/>
                </a:solidFill>
              </a:rPr>
              <a:t>40 kb/s offered load</a:t>
            </a:r>
            <a:r>
              <a:rPr lang="en-GB" altLang="ja-JP" sz="1800" dirty="0"/>
              <a:t>, 100-byte packet  /  </a:t>
            </a:r>
            <a:r>
              <a:rPr lang="en-GB" altLang="ja-JP" sz="1800" dirty="0">
                <a:solidFill>
                  <a:srgbClr val="FF0000"/>
                </a:solidFill>
              </a:rPr>
              <a:t>Attenuator : 25 dB</a:t>
            </a:r>
            <a:endParaRPr lang="en-GB" sz="1800" dirty="0">
              <a:solidFill>
                <a:srgbClr val="FF0000"/>
              </a:solidFill>
            </a:endParaRPr>
          </a:p>
        </p:txBody>
      </p:sp>
      <p:sp>
        <p:nvSpPr>
          <p:cNvPr id="4098" name="Rectangle 2">
            <a:extLst>
              <a:ext uri="{FF2B5EF4-FFF2-40B4-BE49-F238E27FC236}">
                <a16:creationId xmlns:a16="http://schemas.microsoft.com/office/drawing/2014/main" id="{3E467E2A-717E-E63A-62AC-5B5C90F69EB6}"/>
              </a:ext>
            </a:extLst>
          </p:cNvPr>
          <p:cNvSpPr>
            <a:spLocks noGrp="1" noChangeArrowheads="1"/>
          </p:cNvSpPr>
          <p:nvPr>
            <p:ph idx="1"/>
          </p:nvPr>
        </p:nvSpPr>
        <p:spPr>
          <a:xfrm>
            <a:off x="914401" y="1751014"/>
            <a:ext cx="10361084" cy="1032187"/>
          </a:xfrm>
          <a:ln/>
        </p:spPr>
        <p:txBody>
          <a:bodyPr/>
          <a:lstStyle/>
          <a:p>
            <a:pP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The performances of both systems are improved by making the signal bandwidth of IEEE 802.11 S1G wider. It seems that channel coding of IEEE 802.11 S1G works better and SINR of IEEE 802.15.4 SUN improved.</a:t>
            </a:r>
          </a:p>
        </p:txBody>
      </p:sp>
      <p:sp>
        <p:nvSpPr>
          <p:cNvPr id="5" name="Footer Placeholder 4">
            <a:extLst>
              <a:ext uri="{FF2B5EF4-FFF2-40B4-BE49-F238E27FC236}">
                <a16:creationId xmlns:a16="http://schemas.microsoft.com/office/drawing/2014/main" id="{388C6A9C-8A04-C159-B268-B8658C6F8044}"/>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F25B133F-6A4B-D2EC-A31C-AFE1C75FEDD5}"/>
              </a:ext>
            </a:extLst>
          </p:cNvPr>
          <p:cNvSpPr>
            <a:spLocks noGrp="1"/>
          </p:cNvSpPr>
          <p:nvPr>
            <p:ph type="dt" idx="15"/>
          </p:nvPr>
        </p:nvSpPr>
        <p:spPr/>
        <p:txBody>
          <a:bodyPr/>
          <a:lstStyle/>
          <a:p>
            <a:r>
              <a:rPr lang="en-US" altLang="ja-JP"/>
              <a:t>July 2025</a:t>
            </a:r>
            <a:endParaRPr lang="en-GB" dirty="0"/>
          </a:p>
        </p:txBody>
      </p:sp>
      <p:graphicFrame>
        <p:nvGraphicFramePr>
          <p:cNvPr id="2" name="表 1">
            <a:extLst>
              <a:ext uri="{FF2B5EF4-FFF2-40B4-BE49-F238E27FC236}">
                <a16:creationId xmlns:a16="http://schemas.microsoft.com/office/drawing/2014/main" id="{C6EEA4CD-BF46-5658-9873-41689A0E447B}"/>
              </a:ext>
            </a:extLst>
          </p:cNvPr>
          <p:cNvGraphicFramePr>
            <a:graphicFrameLocks noGrp="1"/>
          </p:cNvGraphicFramePr>
          <p:nvPr>
            <p:extLst>
              <p:ext uri="{D42A27DB-BD31-4B8C-83A1-F6EECF244321}">
                <p14:modId xmlns:p14="http://schemas.microsoft.com/office/powerpoint/2010/main" val="1122601273"/>
              </p:ext>
            </p:extLst>
          </p:nvPr>
        </p:nvGraphicFramePr>
        <p:xfrm>
          <a:off x="4665405" y="3277092"/>
          <a:ext cx="3281741" cy="1676400"/>
        </p:xfrm>
        <a:graphic>
          <a:graphicData uri="http://schemas.openxmlformats.org/drawingml/2006/table">
            <a:tbl>
              <a:tblPr firstRow="1" bandRow="1">
                <a:tableStyleId>{5940675A-B579-460E-94D1-54222C63F5DA}</a:tableStyleId>
              </a:tblPr>
              <a:tblGrid>
                <a:gridCol w="2078667">
                  <a:extLst>
                    <a:ext uri="{9D8B030D-6E8A-4147-A177-3AD203B41FA5}">
                      <a16:colId xmlns:a16="http://schemas.microsoft.com/office/drawing/2014/main" val="886012469"/>
                    </a:ext>
                  </a:extLst>
                </a:gridCol>
                <a:gridCol w="1203074">
                  <a:extLst>
                    <a:ext uri="{9D8B030D-6E8A-4147-A177-3AD203B41FA5}">
                      <a16:colId xmlns:a16="http://schemas.microsoft.com/office/drawing/2014/main" val="2097267840"/>
                    </a:ext>
                  </a:extLst>
                </a:gridCol>
              </a:tblGrid>
              <a:tr h="186446">
                <a:tc>
                  <a:txBody>
                    <a:bodyPr/>
                    <a:lstStyle/>
                    <a:p>
                      <a:r>
                        <a:rPr kumimoji="1" lang="en-US" altLang="ja-JP" sz="1600" dirty="0"/>
                        <a:t># of packets </a:t>
                      </a:r>
                      <a:r>
                        <a:rPr kumimoji="1" lang="en-US" altLang="ja-JP" sz="1600" dirty="0">
                          <a:solidFill>
                            <a:srgbClr val="FF0000"/>
                          </a:solidFill>
                        </a:rPr>
                        <a:t>(1 NODE)</a:t>
                      </a:r>
                      <a:endParaRPr kumimoji="1" lang="ja-JP" altLang="en-US" sz="1600" dirty="0">
                        <a:solidFill>
                          <a:srgbClr val="FF0000"/>
                        </a:solidFill>
                      </a:endParaRPr>
                    </a:p>
                  </a:txBody>
                  <a:tcPr/>
                </a:tc>
                <a:tc>
                  <a:txBody>
                    <a:bodyPr/>
                    <a:lstStyle/>
                    <a:p>
                      <a:pPr algn="r"/>
                      <a:r>
                        <a:rPr kumimoji="1" lang="en-US" altLang="ja-JP" sz="1600" dirty="0"/>
                        <a:t>750</a:t>
                      </a:r>
                      <a:endParaRPr kumimoji="1" lang="ja-JP" altLang="en-US" sz="1600" dirty="0"/>
                    </a:p>
                  </a:txBody>
                  <a:tcPr/>
                </a:tc>
                <a:extLst>
                  <a:ext uri="{0D108BD9-81ED-4DB2-BD59-A6C34878D82A}">
                    <a16:rowId xmlns:a16="http://schemas.microsoft.com/office/drawing/2014/main" val="2715505898"/>
                  </a:ext>
                </a:extLst>
              </a:tr>
              <a:tr h="186446">
                <a:tc>
                  <a:txBody>
                    <a:bodyPr/>
                    <a:lstStyle/>
                    <a:p>
                      <a:r>
                        <a:rPr kumimoji="1" lang="en-US" altLang="ja-JP" sz="1600" dirty="0"/>
                        <a:t>Packet delivery rate</a:t>
                      </a:r>
                      <a:endParaRPr kumimoji="1" lang="ja-JP" altLang="en-US" sz="1600" dirty="0"/>
                    </a:p>
                  </a:txBody>
                  <a:tcPr/>
                </a:tc>
                <a:tc>
                  <a:txBody>
                    <a:bodyPr/>
                    <a:lstStyle/>
                    <a:p>
                      <a:pPr algn="r"/>
                      <a:r>
                        <a:rPr kumimoji="1" lang="en-US" altLang="ja-JP" sz="1600" dirty="0"/>
                        <a:t>99.8 %</a:t>
                      </a:r>
                      <a:endParaRPr kumimoji="1" lang="ja-JP" altLang="en-US" sz="1600" dirty="0"/>
                    </a:p>
                  </a:txBody>
                  <a:tcPr/>
                </a:tc>
                <a:extLst>
                  <a:ext uri="{0D108BD9-81ED-4DB2-BD59-A6C34878D82A}">
                    <a16:rowId xmlns:a16="http://schemas.microsoft.com/office/drawing/2014/main" val="2082036514"/>
                  </a:ext>
                </a:extLst>
              </a:tr>
              <a:tr h="186446">
                <a:tc>
                  <a:txBody>
                    <a:bodyPr/>
                    <a:lstStyle/>
                    <a:p>
                      <a:r>
                        <a:rPr kumimoji="1" lang="en-US" altLang="ja-JP" sz="1600" dirty="0"/>
                        <a:t># of CCA attempts</a:t>
                      </a:r>
                      <a:endParaRPr kumimoji="1" lang="ja-JP" altLang="en-US" sz="1600" dirty="0"/>
                    </a:p>
                  </a:txBody>
                  <a:tcPr/>
                </a:tc>
                <a:tc>
                  <a:txBody>
                    <a:bodyPr/>
                    <a:lstStyle/>
                    <a:p>
                      <a:pPr algn="r"/>
                      <a:r>
                        <a:rPr kumimoji="1" lang="en-US" altLang="ja-JP" sz="1600" dirty="0"/>
                        <a:t>2</a:t>
                      </a:r>
                      <a:endParaRPr kumimoji="1" lang="ja-JP" altLang="en-US" sz="1600" dirty="0"/>
                    </a:p>
                  </a:txBody>
                  <a:tcPr/>
                </a:tc>
                <a:extLst>
                  <a:ext uri="{0D108BD9-81ED-4DB2-BD59-A6C34878D82A}">
                    <a16:rowId xmlns:a16="http://schemas.microsoft.com/office/drawing/2014/main" val="3271667656"/>
                  </a:ext>
                </a:extLst>
              </a:tr>
              <a:tr h="186446">
                <a:tc>
                  <a:txBody>
                    <a:bodyPr/>
                    <a:lstStyle/>
                    <a:p>
                      <a:r>
                        <a:rPr kumimoji="1" lang="en-US" altLang="ja-JP" sz="1600" dirty="0"/>
                        <a:t># of retries</a:t>
                      </a:r>
                      <a:endParaRPr kumimoji="1" lang="ja-JP" altLang="en-US" sz="1600" dirty="0"/>
                    </a:p>
                  </a:txBody>
                  <a:tcPr/>
                </a:tc>
                <a:tc>
                  <a:txBody>
                    <a:bodyPr/>
                    <a:lstStyle/>
                    <a:p>
                      <a:pPr algn="r"/>
                      <a:r>
                        <a:rPr kumimoji="1" lang="en-US" altLang="ja-JP" sz="1600" dirty="0"/>
                        <a:t>54</a:t>
                      </a:r>
                      <a:endParaRPr kumimoji="1" lang="ja-JP" altLang="en-US" sz="1600" dirty="0"/>
                    </a:p>
                  </a:txBody>
                  <a:tcPr/>
                </a:tc>
                <a:extLst>
                  <a:ext uri="{0D108BD9-81ED-4DB2-BD59-A6C34878D82A}">
                    <a16:rowId xmlns:a16="http://schemas.microsoft.com/office/drawing/2014/main" val="715709756"/>
                  </a:ext>
                </a:extLst>
              </a:tr>
              <a:tr h="186446">
                <a:tc>
                  <a:txBody>
                    <a:bodyPr/>
                    <a:lstStyle/>
                    <a:p>
                      <a:r>
                        <a:rPr kumimoji="1" lang="en-US" altLang="ja-JP" sz="1600" dirty="0"/>
                        <a:t>Average latency</a:t>
                      </a:r>
                      <a:endParaRPr kumimoji="1" lang="ja-JP" altLang="en-US" sz="1600" dirty="0"/>
                    </a:p>
                  </a:txBody>
                  <a:tcPr/>
                </a:tc>
                <a:tc>
                  <a:txBody>
                    <a:bodyPr/>
                    <a:lstStyle/>
                    <a:p>
                      <a:pPr algn="r"/>
                      <a:r>
                        <a:rPr kumimoji="1" lang="en-US" altLang="ja-JP" sz="1600" dirty="0"/>
                        <a:t>64.79 </a:t>
                      </a:r>
                      <a:r>
                        <a:rPr kumimoji="1" lang="en-US" altLang="ja-JP" sz="1600" dirty="0" err="1"/>
                        <a:t>ms</a:t>
                      </a:r>
                      <a:endParaRPr kumimoji="1" lang="ja-JP" altLang="en-US" sz="1600" dirty="0"/>
                    </a:p>
                  </a:txBody>
                  <a:tcPr/>
                </a:tc>
                <a:extLst>
                  <a:ext uri="{0D108BD9-81ED-4DB2-BD59-A6C34878D82A}">
                    <a16:rowId xmlns:a16="http://schemas.microsoft.com/office/drawing/2014/main" val="2351404922"/>
                  </a:ext>
                </a:extLst>
              </a:tr>
            </a:tbl>
          </a:graphicData>
        </a:graphic>
      </p:graphicFrame>
      <p:sp>
        <p:nvSpPr>
          <p:cNvPr id="3" name="テキスト ボックス 2">
            <a:extLst>
              <a:ext uri="{FF2B5EF4-FFF2-40B4-BE49-F238E27FC236}">
                <a16:creationId xmlns:a16="http://schemas.microsoft.com/office/drawing/2014/main" id="{85FC5788-FB92-33A7-5348-BFF8EC7D8B49}"/>
              </a:ext>
            </a:extLst>
          </p:cNvPr>
          <p:cNvSpPr txBox="1"/>
          <p:nvPr/>
        </p:nvSpPr>
        <p:spPr>
          <a:xfrm>
            <a:off x="4734788" y="2905903"/>
            <a:ext cx="3025188" cy="369332"/>
          </a:xfrm>
          <a:prstGeom prst="rect">
            <a:avLst/>
          </a:prstGeom>
          <a:noFill/>
        </p:spPr>
        <p:txBody>
          <a:bodyPr wrap="none" rtlCol="0">
            <a:spAutoFit/>
          </a:bodyPr>
          <a:lstStyle/>
          <a:p>
            <a:pPr algn="ctr"/>
            <a:r>
              <a:rPr kumimoji="1" lang="en-US" altLang="ja-JP" sz="1800" dirty="0">
                <a:solidFill>
                  <a:schemeClr val="tx1"/>
                </a:solidFill>
              </a:rPr>
              <a:t>Result of IEEE 802.15.4 SUN.</a:t>
            </a:r>
            <a:endParaRPr kumimoji="1" lang="ja-JP" altLang="en-US" sz="1800" dirty="0">
              <a:solidFill>
                <a:schemeClr val="tx1"/>
              </a:solidFill>
            </a:endParaRPr>
          </a:p>
        </p:txBody>
      </p:sp>
      <p:graphicFrame>
        <p:nvGraphicFramePr>
          <p:cNvPr id="7" name="表 6">
            <a:extLst>
              <a:ext uri="{FF2B5EF4-FFF2-40B4-BE49-F238E27FC236}">
                <a16:creationId xmlns:a16="http://schemas.microsoft.com/office/drawing/2014/main" id="{3C38CD9D-7CF3-401E-95CF-2C6D1BD03B0D}"/>
              </a:ext>
            </a:extLst>
          </p:cNvPr>
          <p:cNvGraphicFramePr>
            <a:graphicFrameLocks noGrp="1"/>
          </p:cNvGraphicFramePr>
          <p:nvPr>
            <p:extLst>
              <p:ext uri="{D42A27DB-BD31-4B8C-83A1-F6EECF244321}">
                <p14:modId xmlns:p14="http://schemas.microsoft.com/office/powerpoint/2010/main" val="1982576368"/>
              </p:ext>
            </p:extLst>
          </p:nvPr>
        </p:nvGraphicFramePr>
        <p:xfrm>
          <a:off x="4645881" y="5447496"/>
          <a:ext cx="3301265" cy="1005840"/>
        </p:xfrm>
        <a:graphic>
          <a:graphicData uri="http://schemas.openxmlformats.org/drawingml/2006/table">
            <a:tbl>
              <a:tblPr firstRow="1" bandRow="1">
                <a:tableStyleId>{5940675A-B579-460E-94D1-54222C63F5DA}</a:tableStyleId>
              </a:tblPr>
              <a:tblGrid>
                <a:gridCol w="1835900">
                  <a:extLst>
                    <a:ext uri="{9D8B030D-6E8A-4147-A177-3AD203B41FA5}">
                      <a16:colId xmlns:a16="http://schemas.microsoft.com/office/drawing/2014/main" val="886012469"/>
                    </a:ext>
                  </a:extLst>
                </a:gridCol>
                <a:gridCol w="1465365">
                  <a:extLst>
                    <a:ext uri="{9D8B030D-6E8A-4147-A177-3AD203B41FA5}">
                      <a16:colId xmlns:a16="http://schemas.microsoft.com/office/drawing/2014/main" val="2097267840"/>
                    </a:ext>
                  </a:extLst>
                </a:gridCol>
              </a:tblGrid>
              <a:tr h="186446">
                <a:tc>
                  <a:txBody>
                    <a:bodyPr/>
                    <a:lstStyle/>
                    <a:p>
                      <a:r>
                        <a:rPr kumimoji="1" lang="en-US" altLang="ja-JP" sz="1600" dirty="0"/>
                        <a:t># of packets</a:t>
                      </a:r>
                      <a:endParaRPr kumimoji="1" lang="ja-JP" altLang="en-US" sz="1600" dirty="0"/>
                    </a:p>
                  </a:txBody>
                  <a:tcPr/>
                </a:tc>
                <a:tc>
                  <a:txBody>
                    <a:bodyPr/>
                    <a:lstStyle/>
                    <a:p>
                      <a:pPr algn="r"/>
                      <a:r>
                        <a:rPr kumimoji="1" lang="en-US" altLang="ja-JP" sz="1600" dirty="0"/>
                        <a:t>10000</a:t>
                      </a:r>
                      <a:endParaRPr kumimoji="1" lang="ja-JP" altLang="en-US" sz="1600" dirty="0"/>
                    </a:p>
                  </a:txBody>
                  <a:tcPr/>
                </a:tc>
                <a:extLst>
                  <a:ext uri="{0D108BD9-81ED-4DB2-BD59-A6C34878D82A}">
                    <a16:rowId xmlns:a16="http://schemas.microsoft.com/office/drawing/2014/main" val="2715505898"/>
                  </a:ext>
                </a:extLst>
              </a:tr>
              <a:tr h="186446">
                <a:tc>
                  <a:txBody>
                    <a:bodyPr/>
                    <a:lstStyle/>
                    <a:p>
                      <a:r>
                        <a:rPr kumimoji="1" lang="en-US" altLang="ja-JP" sz="1600" dirty="0"/>
                        <a:t>Packet delivery rate</a:t>
                      </a:r>
                      <a:endParaRPr kumimoji="1" lang="ja-JP" altLang="en-US" sz="1600" dirty="0"/>
                    </a:p>
                  </a:txBody>
                  <a:tcPr/>
                </a:tc>
                <a:tc>
                  <a:txBody>
                    <a:bodyPr/>
                    <a:lstStyle/>
                    <a:p>
                      <a:pPr algn="r"/>
                      <a:r>
                        <a:rPr kumimoji="1" lang="en-US" altLang="ja-JP" sz="1600" dirty="0"/>
                        <a:t>98.92 %</a:t>
                      </a:r>
                      <a:endParaRPr kumimoji="1" lang="ja-JP" altLang="en-US" sz="1600" dirty="0"/>
                    </a:p>
                  </a:txBody>
                  <a:tcPr/>
                </a:tc>
                <a:extLst>
                  <a:ext uri="{0D108BD9-81ED-4DB2-BD59-A6C34878D82A}">
                    <a16:rowId xmlns:a16="http://schemas.microsoft.com/office/drawing/2014/main" val="2082036514"/>
                  </a:ext>
                </a:extLst>
              </a:tr>
              <a:tr h="186446">
                <a:tc>
                  <a:txBody>
                    <a:bodyPr/>
                    <a:lstStyle/>
                    <a:p>
                      <a:r>
                        <a:rPr kumimoji="1" lang="en-US" altLang="ja-JP" sz="1600" dirty="0"/>
                        <a:t>Average latency</a:t>
                      </a:r>
                      <a:endParaRPr kumimoji="1" lang="ja-JP" altLang="en-US" sz="1600" dirty="0"/>
                    </a:p>
                  </a:txBody>
                  <a:tcPr/>
                </a:tc>
                <a:tc>
                  <a:txBody>
                    <a:bodyPr/>
                    <a:lstStyle/>
                    <a:p>
                      <a:pPr algn="r"/>
                      <a:r>
                        <a:rPr kumimoji="1" lang="en-US" altLang="ja-JP" sz="1600" dirty="0"/>
                        <a:t>94.07 </a:t>
                      </a:r>
                      <a:r>
                        <a:rPr kumimoji="1" lang="en-US" altLang="ja-JP" sz="1600" dirty="0" err="1"/>
                        <a:t>ms</a:t>
                      </a:r>
                      <a:endParaRPr kumimoji="1" lang="ja-JP" altLang="en-US" sz="1600" dirty="0"/>
                    </a:p>
                  </a:txBody>
                  <a:tcPr/>
                </a:tc>
                <a:extLst>
                  <a:ext uri="{0D108BD9-81ED-4DB2-BD59-A6C34878D82A}">
                    <a16:rowId xmlns:a16="http://schemas.microsoft.com/office/drawing/2014/main" val="3271667656"/>
                  </a:ext>
                </a:extLst>
              </a:tr>
            </a:tbl>
          </a:graphicData>
        </a:graphic>
      </p:graphicFrame>
      <p:sp>
        <p:nvSpPr>
          <p:cNvPr id="8" name="テキスト ボックス 7">
            <a:extLst>
              <a:ext uri="{FF2B5EF4-FFF2-40B4-BE49-F238E27FC236}">
                <a16:creationId xmlns:a16="http://schemas.microsoft.com/office/drawing/2014/main" id="{3A1A6688-78A8-0AA8-2803-6AF0F79F4F55}"/>
              </a:ext>
            </a:extLst>
          </p:cNvPr>
          <p:cNvSpPr txBox="1"/>
          <p:nvPr/>
        </p:nvSpPr>
        <p:spPr>
          <a:xfrm>
            <a:off x="4851296" y="5088631"/>
            <a:ext cx="2792176" cy="369332"/>
          </a:xfrm>
          <a:prstGeom prst="rect">
            <a:avLst/>
          </a:prstGeom>
          <a:noFill/>
        </p:spPr>
        <p:txBody>
          <a:bodyPr wrap="none" rtlCol="0">
            <a:spAutoFit/>
          </a:bodyPr>
          <a:lstStyle/>
          <a:p>
            <a:pPr algn="ctr"/>
            <a:r>
              <a:rPr kumimoji="1" lang="en-US" altLang="ja-JP" sz="1800" dirty="0">
                <a:solidFill>
                  <a:schemeClr val="tx1"/>
                </a:solidFill>
              </a:rPr>
              <a:t>Result of IEEE 802.11 S1G.</a:t>
            </a:r>
            <a:endParaRPr kumimoji="1" lang="ja-JP" altLang="en-US" sz="1800" dirty="0">
              <a:solidFill>
                <a:schemeClr val="tx1"/>
              </a:solidFill>
            </a:endParaRPr>
          </a:p>
        </p:txBody>
      </p:sp>
      <p:sp>
        <p:nvSpPr>
          <p:cNvPr id="9" name="テキスト ボックス 8">
            <a:extLst>
              <a:ext uri="{FF2B5EF4-FFF2-40B4-BE49-F238E27FC236}">
                <a16:creationId xmlns:a16="http://schemas.microsoft.com/office/drawing/2014/main" id="{97600F09-C68F-F77E-501E-4D8162AAC27C}"/>
              </a:ext>
            </a:extLst>
          </p:cNvPr>
          <p:cNvSpPr txBox="1"/>
          <p:nvPr/>
        </p:nvSpPr>
        <p:spPr>
          <a:xfrm>
            <a:off x="1055300" y="5882494"/>
            <a:ext cx="2698175" cy="369332"/>
          </a:xfrm>
          <a:prstGeom prst="rect">
            <a:avLst/>
          </a:prstGeom>
          <a:noFill/>
        </p:spPr>
        <p:txBody>
          <a:bodyPr wrap="none" rtlCol="0">
            <a:spAutoFit/>
          </a:bodyPr>
          <a:lstStyle/>
          <a:p>
            <a:pPr algn="ctr"/>
            <a:r>
              <a:rPr kumimoji="1" lang="en-US" altLang="ja-JP" sz="1800" dirty="0">
                <a:solidFill>
                  <a:schemeClr val="tx1"/>
                </a:solidFill>
              </a:rPr>
              <a:t>Snapshot of channel usage.</a:t>
            </a:r>
            <a:endParaRPr kumimoji="1" lang="ja-JP" altLang="en-US" sz="1800" dirty="0">
              <a:solidFill>
                <a:schemeClr val="tx1"/>
              </a:solidFill>
            </a:endParaRPr>
          </a:p>
        </p:txBody>
      </p:sp>
      <p:sp>
        <p:nvSpPr>
          <p:cNvPr id="10" name="テキスト ボックス 9">
            <a:extLst>
              <a:ext uri="{FF2B5EF4-FFF2-40B4-BE49-F238E27FC236}">
                <a16:creationId xmlns:a16="http://schemas.microsoft.com/office/drawing/2014/main" id="{0013505A-36A0-7D81-3836-1F59F2F285AC}"/>
              </a:ext>
            </a:extLst>
          </p:cNvPr>
          <p:cNvSpPr txBox="1"/>
          <p:nvPr/>
        </p:nvSpPr>
        <p:spPr>
          <a:xfrm>
            <a:off x="8677498" y="6034621"/>
            <a:ext cx="2725875" cy="369332"/>
          </a:xfrm>
          <a:prstGeom prst="rect">
            <a:avLst/>
          </a:prstGeom>
          <a:noFill/>
        </p:spPr>
        <p:txBody>
          <a:bodyPr wrap="none" rtlCol="0">
            <a:spAutoFit/>
          </a:bodyPr>
          <a:lstStyle/>
          <a:p>
            <a:pPr algn="ctr"/>
            <a:r>
              <a:rPr kumimoji="1" lang="en-US" altLang="ja-JP" sz="1800" dirty="0">
                <a:solidFill>
                  <a:schemeClr val="tx1"/>
                </a:solidFill>
              </a:rPr>
              <a:t>Plot of 802.11 S1G latency.</a:t>
            </a:r>
            <a:endParaRPr kumimoji="1" lang="ja-JP" altLang="en-US" sz="1800" dirty="0">
              <a:solidFill>
                <a:schemeClr val="tx1"/>
              </a:solidFill>
            </a:endParaRPr>
          </a:p>
        </p:txBody>
      </p:sp>
      <p:pic>
        <p:nvPicPr>
          <p:cNvPr id="14" name="図 13" descr="グラフ, ヒストグラム&#10;&#10;AI 生成コンテンツは誤りを含む可能性があります。">
            <a:extLst>
              <a:ext uri="{FF2B5EF4-FFF2-40B4-BE49-F238E27FC236}">
                <a16:creationId xmlns:a16="http://schemas.microsoft.com/office/drawing/2014/main" id="{54BF5515-0976-E095-B8C7-8BCA248EF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9497" y="3140968"/>
            <a:ext cx="3657143" cy="2742857"/>
          </a:xfrm>
          <a:prstGeom prst="rect">
            <a:avLst/>
          </a:prstGeom>
        </p:spPr>
      </p:pic>
      <p:sp>
        <p:nvSpPr>
          <p:cNvPr id="6" name="スライド番号プレースホルダー 5">
            <a:extLst>
              <a:ext uri="{FF2B5EF4-FFF2-40B4-BE49-F238E27FC236}">
                <a16:creationId xmlns:a16="http://schemas.microsoft.com/office/drawing/2014/main" id="{AC594EDE-6266-42FF-5AC7-3E5366C2D8CA}"/>
              </a:ext>
            </a:extLst>
          </p:cNvPr>
          <p:cNvSpPr>
            <a:spLocks noGrp="1"/>
          </p:cNvSpPr>
          <p:nvPr>
            <p:ph type="sldNum" idx="12"/>
          </p:nvPr>
        </p:nvSpPr>
        <p:spPr/>
        <p:txBody>
          <a:bodyPr/>
          <a:lstStyle/>
          <a:p>
            <a:r>
              <a:rPr lang="en-GB"/>
              <a:t>Slide </a:t>
            </a:r>
            <a:fld id="{440F5867-744E-4AA6-B0ED-4C44D2DFBB7B}" type="slidenum">
              <a:rPr lang="en-GB" smtClean="0"/>
              <a:pPr/>
              <a:t>28</a:t>
            </a:fld>
            <a:endParaRPr lang="en-GB" dirty="0"/>
          </a:p>
        </p:txBody>
      </p:sp>
      <p:pic>
        <p:nvPicPr>
          <p:cNvPr id="12" name="図 11" descr="コンピューターの画面&#10;&#10;AI 生成コンテンツは誤りを含む可能性があります。">
            <a:extLst>
              <a:ext uri="{FF2B5EF4-FFF2-40B4-BE49-F238E27FC236}">
                <a16:creationId xmlns:a16="http://schemas.microsoft.com/office/drawing/2014/main" id="{B0084968-00E6-6BCA-B426-6058E825097A}"/>
              </a:ext>
            </a:extLst>
          </p:cNvPr>
          <p:cNvPicPr>
            <a:picLocks noChangeAspect="1"/>
          </p:cNvPicPr>
          <p:nvPr/>
        </p:nvPicPr>
        <p:blipFill>
          <a:blip r:embed="rId4" cstate="print">
            <a:extLst>
              <a:ext uri="{28A0092B-C50C-407E-A947-70E740481C1C}">
                <a14:useLocalDpi xmlns:a14="http://schemas.microsoft.com/office/drawing/2010/main" val="0"/>
              </a:ext>
            </a:extLst>
          </a:blip>
          <a:srcRect l="14410" t="5200" r="13877" b="5592"/>
          <a:stretch>
            <a:fillRect/>
          </a:stretch>
        </p:blipFill>
        <p:spPr>
          <a:xfrm>
            <a:off x="299816" y="3140968"/>
            <a:ext cx="4140000" cy="2768108"/>
          </a:xfrm>
          <a:prstGeom prst="rect">
            <a:avLst/>
          </a:prstGeom>
        </p:spPr>
      </p:pic>
      <p:sp>
        <p:nvSpPr>
          <p:cNvPr id="11" name="テキスト ボックス 10">
            <a:extLst>
              <a:ext uri="{FF2B5EF4-FFF2-40B4-BE49-F238E27FC236}">
                <a16:creationId xmlns:a16="http://schemas.microsoft.com/office/drawing/2014/main" id="{5E1EC114-EEA2-84A7-4375-599DDE570474}"/>
              </a:ext>
            </a:extLst>
          </p:cNvPr>
          <p:cNvSpPr txBox="1"/>
          <p:nvPr/>
        </p:nvSpPr>
        <p:spPr>
          <a:xfrm>
            <a:off x="623392" y="3170054"/>
            <a:ext cx="774571" cy="369332"/>
          </a:xfrm>
          <a:prstGeom prst="rect">
            <a:avLst/>
          </a:prstGeom>
          <a:noFill/>
        </p:spPr>
        <p:txBody>
          <a:bodyPr wrap="none" rtlCol="0">
            <a:spAutoFit/>
          </a:bodyPr>
          <a:lstStyle/>
          <a:p>
            <a:r>
              <a:rPr kumimoji="1" lang="en-US" altLang="ja-JP" sz="1800" dirty="0">
                <a:solidFill>
                  <a:schemeClr val="tx1"/>
                </a:solidFill>
              </a:rPr>
              <a:t>Power</a:t>
            </a:r>
            <a:endParaRPr kumimoji="1" lang="ja-JP" altLang="en-US" sz="1800" dirty="0">
              <a:solidFill>
                <a:schemeClr val="tx1"/>
              </a:solidFill>
            </a:endParaRPr>
          </a:p>
        </p:txBody>
      </p:sp>
      <p:sp>
        <p:nvSpPr>
          <p:cNvPr id="13" name="テキスト ボックス 12">
            <a:extLst>
              <a:ext uri="{FF2B5EF4-FFF2-40B4-BE49-F238E27FC236}">
                <a16:creationId xmlns:a16="http://schemas.microsoft.com/office/drawing/2014/main" id="{E4C0A975-BD21-68E0-8277-418F55DB0E69}"/>
              </a:ext>
            </a:extLst>
          </p:cNvPr>
          <p:cNvSpPr txBox="1"/>
          <p:nvPr/>
        </p:nvSpPr>
        <p:spPr>
          <a:xfrm>
            <a:off x="623392" y="4472850"/>
            <a:ext cx="1364476" cy="369332"/>
          </a:xfrm>
          <a:prstGeom prst="rect">
            <a:avLst/>
          </a:prstGeom>
          <a:noFill/>
        </p:spPr>
        <p:txBody>
          <a:bodyPr wrap="none" rtlCol="0">
            <a:spAutoFit/>
          </a:bodyPr>
          <a:lstStyle/>
          <a:p>
            <a:r>
              <a:rPr kumimoji="1" lang="en-US" altLang="ja-JP" sz="1800" dirty="0"/>
              <a:t>Spectrogram</a:t>
            </a:r>
            <a:endParaRPr kumimoji="1" lang="ja-JP" altLang="en-US" sz="1800" dirty="0"/>
          </a:p>
        </p:txBody>
      </p:sp>
    </p:spTree>
    <p:extLst>
      <p:ext uri="{BB962C8B-B14F-4D97-AF65-F5344CB8AC3E}">
        <p14:creationId xmlns:p14="http://schemas.microsoft.com/office/powerpoint/2010/main" val="25532497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2EC80-BB2D-1F62-141E-5F0A8CF9F8F9}"/>
            </a:ext>
          </a:extLst>
        </p:cNvPr>
        <p:cNvGrpSpPr/>
        <p:nvPr/>
      </p:nvGrpSpPr>
      <p:grpSpPr>
        <a:xfrm>
          <a:off x="0" y="0"/>
          <a:ext cx="0" cy="0"/>
          <a:chOff x="0" y="0"/>
          <a:chExt cx="0" cy="0"/>
        </a:xfrm>
      </p:grpSpPr>
      <p:sp>
        <p:nvSpPr>
          <p:cNvPr id="4097" name="Rectangle 1">
            <a:extLst>
              <a:ext uri="{FF2B5EF4-FFF2-40B4-BE49-F238E27FC236}">
                <a16:creationId xmlns:a16="http://schemas.microsoft.com/office/drawing/2014/main" id="{F4FC4FBC-5C48-33BB-9240-A0D30D2CABAD}"/>
              </a:ext>
            </a:extLst>
          </p:cNvPr>
          <p:cNvSpPr>
            <a:spLocks noGrp="1" noChangeArrowheads="1"/>
          </p:cNvSpPr>
          <p:nvPr>
            <p:ph type="title"/>
          </p:nvPr>
        </p:nvSpPr>
        <p:spPr>
          <a:xfrm>
            <a:off x="479376" y="836712"/>
            <a:ext cx="11161240" cy="571209"/>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Experimental result</a:t>
            </a:r>
            <a:br>
              <a:rPr lang="en-GB" dirty="0"/>
            </a:br>
            <a:r>
              <a:rPr lang="en-GB" sz="1800" dirty="0"/>
              <a:t>15.4 SUN : Legacy CSMA, 2-FSK, </a:t>
            </a:r>
            <a:r>
              <a:rPr lang="en-GB" sz="1800" dirty="0">
                <a:solidFill>
                  <a:srgbClr val="FF0000"/>
                </a:solidFill>
              </a:rPr>
              <a:t>923.3 MHz</a:t>
            </a:r>
            <a:r>
              <a:rPr lang="en-GB" altLang="ja-JP" sz="1800" dirty="0"/>
              <a:t>, 7.5 kb/s offered load, 100-byte packet</a:t>
            </a:r>
            <a:br>
              <a:rPr lang="en-GB" altLang="ja-JP" sz="1800" dirty="0"/>
            </a:br>
            <a:r>
              <a:rPr lang="en-GB" altLang="ja-JP" sz="1800" dirty="0"/>
              <a:t>11 S1G : 9x waiting time, </a:t>
            </a:r>
            <a:r>
              <a:rPr lang="en-GB" altLang="ja-JP" sz="1800" dirty="0">
                <a:solidFill>
                  <a:srgbClr val="FF0000"/>
                </a:solidFill>
              </a:rPr>
              <a:t>4 MHz channel width</a:t>
            </a:r>
            <a:r>
              <a:rPr lang="en-GB" altLang="ja-JP" sz="1800" dirty="0"/>
              <a:t>, </a:t>
            </a:r>
            <a:r>
              <a:rPr lang="en-GB" altLang="ja-JP" sz="1800" dirty="0">
                <a:solidFill>
                  <a:srgbClr val="FF0000"/>
                </a:solidFill>
              </a:rPr>
              <a:t>40 kb/s offered load</a:t>
            </a:r>
            <a:r>
              <a:rPr lang="en-GB" altLang="ja-JP" sz="1800" dirty="0"/>
              <a:t>, 100-byte packet  /  </a:t>
            </a:r>
            <a:r>
              <a:rPr lang="en-GB" altLang="ja-JP" sz="1800" dirty="0">
                <a:solidFill>
                  <a:srgbClr val="FF0000"/>
                </a:solidFill>
              </a:rPr>
              <a:t>Attenuator : 25 dB</a:t>
            </a:r>
            <a:endParaRPr lang="en-GB" sz="1800" dirty="0">
              <a:solidFill>
                <a:srgbClr val="FF0000"/>
              </a:solidFill>
            </a:endParaRPr>
          </a:p>
        </p:txBody>
      </p:sp>
      <p:sp>
        <p:nvSpPr>
          <p:cNvPr id="4098" name="Rectangle 2">
            <a:extLst>
              <a:ext uri="{FF2B5EF4-FFF2-40B4-BE49-F238E27FC236}">
                <a16:creationId xmlns:a16="http://schemas.microsoft.com/office/drawing/2014/main" id="{A6128A89-2B14-BCFD-A5C2-7B8F9BA61318}"/>
              </a:ext>
            </a:extLst>
          </p:cNvPr>
          <p:cNvSpPr>
            <a:spLocks noGrp="1" noChangeArrowheads="1"/>
          </p:cNvSpPr>
          <p:nvPr>
            <p:ph idx="1"/>
          </p:nvPr>
        </p:nvSpPr>
        <p:spPr>
          <a:xfrm>
            <a:off x="914401" y="1751014"/>
            <a:ext cx="10361084" cy="1032187"/>
          </a:xfrm>
          <a:ln/>
        </p:spPr>
        <p:txBody>
          <a:bodyPr/>
          <a:lstStyle/>
          <a:p>
            <a:pP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By adding offset of carrier frequency to IEEE 802.15.4 SUN, the performance of IEEE 802.11 S1G improves slightly. There may be benefit to avoid using the center frequency of IEEE 802.11 S1G by IEEE 802.15.4 SUN.</a:t>
            </a:r>
          </a:p>
        </p:txBody>
      </p:sp>
      <p:sp>
        <p:nvSpPr>
          <p:cNvPr id="5" name="Footer Placeholder 4">
            <a:extLst>
              <a:ext uri="{FF2B5EF4-FFF2-40B4-BE49-F238E27FC236}">
                <a16:creationId xmlns:a16="http://schemas.microsoft.com/office/drawing/2014/main" id="{7D44C42D-4BE0-8303-51F7-5DBEEF721B81}"/>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5B821CF8-BB98-742D-C2B2-249D1170ACC2}"/>
              </a:ext>
            </a:extLst>
          </p:cNvPr>
          <p:cNvSpPr>
            <a:spLocks noGrp="1"/>
          </p:cNvSpPr>
          <p:nvPr>
            <p:ph type="dt" idx="15"/>
          </p:nvPr>
        </p:nvSpPr>
        <p:spPr/>
        <p:txBody>
          <a:bodyPr/>
          <a:lstStyle/>
          <a:p>
            <a:r>
              <a:rPr lang="en-US" altLang="ja-JP"/>
              <a:t>July 2025</a:t>
            </a:r>
            <a:endParaRPr lang="en-GB" dirty="0"/>
          </a:p>
        </p:txBody>
      </p:sp>
      <p:graphicFrame>
        <p:nvGraphicFramePr>
          <p:cNvPr id="2" name="表 1">
            <a:extLst>
              <a:ext uri="{FF2B5EF4-FFF2-40B4-BE49-F238E27FC236}">
                <a16:creationId xmlns:a16="http://schemas.microsoft.com/office/drawing/2014/main" id="{0FFFD968-F505-A29F-E83F-4C64576AA3D0}"/>
              </a:ext>
            </a:extLst>
          </p:cNvPr>
          <p:cNvGraphicFramePr>
            <a:graphicFrameLocks noGrp="1"/>
          </p:cNvGraphicFramePr>
          <p:nvPr>
            <p:extLst>
              <p:ext uri="{D42A27DB-BD31-4B8C-83A1-F6EECF244321}">
                <p14:modId xmlns:p14="http://schemas.microsoft.com/office/powerpoint/2010/main" val="1263580532"/>
              </p:ext>
            </p:extLst>
          </p:nvPr>
        </p:nvGraphicFramePr>
        <p:xfrm>
          <a:off x="4665405" y="3277092"/>
          <a:ext cx="3281741" cy="1676400"/>
        </p:xfrm>
        <a:graphic>
          <a:graphicData uri="http://schemas.openxmlformats.org/drawingml/2006/table">
            <a:tbl>
              <a:tblPr firstRow="1" bandRow="1">
                <a:tableStyleId>{5940675A-B579-460E-94D1-54222C63F5DA}</a:tableStyleId>
              </a:tblPr>
              <a:tblGrid>
                <a:gridCol w="1835900">
                  <a:extLst>
                    <a:ext uri="{9D8B030D-6E8A-4147-A177-3AD203B41FA5}">
                      <a16:colId xmlns:a16="http://schemas.microsoft.com/office/drawing/2014/main" val="886012469"/>
                    </a:ext>
                  </a:extLst>
                </a:gridCol>
                <a:gridCol w="1445841">
                  <a:extLst>
                    <a:ext uri="{9D8B030D-6E8A-4147-A177-3AD203B41FA5}">
                      <a16:colId xmlns:a16="http://schemas.microsoft.com/office/drawing/2014/main" val="2097267840"/>
                    </a:ext>
                  </a:extLst>
                </a:gridCol>
              </a:tblGrid>
              <a:tr h="186446">
                <a:tc>
                  <a:txBody>
                    <a:bodyPr/>
                    <a:lstStyle/>
                    <a:p>
                      <a:r>
                        <a:rPr kumimoji="1" lang="en-US" altLang="ja-JP" sz="1600" dirty="0"/>
                        <a:t># of packets</a:t>
                      </a:r>
                      <a:endParaRPr kumimoji="1" lang="ja-JP" altLang="en-US" sz="1600" dirty="0"/>
                    </a:p>
                  </a:txBody>
                  <a:tcPr/>
                </a:tc>
                <a:tc>
                  <a:txBody>
                    <a:bodyPr/>
                    <a:lstStyle/>
                    <a:p>
                      <a:pPr algn="r"/>
                      <a:r>
                        <a:rPr kumimoji="1" lang="en-US" altLang="ja-JP" sz="1600" dirty="0"/>
                        <a:t>1500</a:t>
                      </a:r>
                      <a:endParaRPr kumimoji="1" lang="ja-JP" altLang="en-US" sz="1600" dirty="0"/>
                    </a:p>
                  </a:txBody>
                  <a:tcPr/>
                </a:tc>
                <a:extLst>
                  <a:ext uri="{0D108BD9-81ED-4DB2-BD59-A6C34878D82A}">
                    <a16:rowId xmlns:a16="http://schemas.microsoft.com/office/drawing/2014/main" val="2715505898"/>
                  </a:ext>
                </a:extLst>
              </a:tr>
              <a:tr h="186446">
                <a:tc>
                  <a:txBody>
                    <a:bodyPr/>
                    <a:lstStyle/>
                    <a:p>
                      <a:r>
                        <a:rPr kumimoji="1" lang="en-US" altLang="ja-JP" sz="1600" dirty="0"/>
                        <a:t>Packet delivery rate</a:t>
                      </a:r>
                      <a:endParaRPr kumimoji="1" lang="ja-JP" altLang="en-US" sz="1600" dirty="0"/>
                    </a:p>
                  </a:txBody>
                  <a:tcPr/>
                </a:tc>
                <a:tc>
                  <a:txBody>
                    <a:bodyPr/>
                    <a:lstStyle/>
                    <a:p>
                      <a:pPr algn="r"/>
                      <a:r>
                        <a:rPr kumimoji="1" lang="en-US" altLang="ja-JP" sz="1600" dirty="0"/>
                        <a:t>99.8 %</a:t>
                      </a:r>
                      <a:endParaRPr kumimoji="1" lang="ja-JP" altLang="en-US" sz="1600" dirty="0"/>
                    </a:p>
                  </a:txBody>
                  <a:tcPr/>
                </a:tc>
                <a:extLst>
                  <a:ext uri="{0D108BD9-81ED-4DB2-BD59-A6C34878D82A}">
                    <a16:rowId xmlns:a16="http://schemas.microsoft.com/office/drawing/2014/main" val="2082036514"/>
                  </a:ext>
                </a:extLst>
              </a:tr>
              <a:tr h="186446">
                <a:tc>
                  <a:txBody>
                    <a:bodyPr/>
                    <a:lstStyle/>
                    <a:p>
                      <a:r>
                        <a:rPr kumimoji="1" lang="en-US" altLang="ja-JP" sz="1600" dirty="0"/>
                        <a:t># of CCA attempts</a:t>
                      </a:r>
                      <a:endParaRPr kumimoji="1" lang="ja-JP" altLang="en-US" sz="1600" dirty="0"/>
                    </a:p>
                  </a:txBody>
                  <a:tcPr/>
                </a:tc>
                <a:tc>
                  <a:txBody>
                    <a:bodyPr/>
                    <a:lstStyle/>
                    <a:p>
                      <a:pPr algn="r"/>
                      <a:r>
                        <a:rPr kumimoji="1" lang="en-US" altLang="ja-JP" sz="1600" dirty="0"/>
                        <a:t>10</a:t>
                      </a:r>
                      <a:endParaRPr kumimoji="1" lang="ja-JP" altLang="en-US" sz="1600" dirty="0"/>
                    </a:p>
                  </a:txBody>
                  <a:tcPr/>
                </a:tc>
                <a:extLst>
                  <a:ext uri="{0D108BD9-81ED-4DB2-BD59-A6C34878D82A}">
                    <a16:rowId xmlns:a16="http://schemas.microsoft.com/office/drawing/2014/main" val="3271667656"/>
                  </a:ext>
                </a:extLst>
              </a:tr>
              <a:tr h="186446">
                <a:tc>
                  <a:txBody>
                    <a:bodyPr/>
                    <a:lstStyle/>
                    <a:p>
                      <a:r>
                        <a:rPr kumimoji="1" lang="en-US" altLang="ja-JP" sz="1600" dirty="0"/>
                        <a:t># of retries</a:t>
                      </a:r>
                      <a:endParaRPr kumimoji="1" lang="ja-JP" altLang="en-US" sz="1600" dirty="0"/>
                    </a:p>
                  </a:txBody>
                  <a:tcPr/>
                </a:tc>
                <a:tc>
                  <a:txBody>
                    <a:bodyPr/>
                    <a:lstStyle/>
                    <a:p>
                      <a:pPr algn="r"/>
                      <a:r>
                        <a:rPr kumimoji="1" lang="en-US" altLang="ja-JP" sz="1600" dirty="0"/>
                        <a:t>111</a:t>
                      </a:r>
                      <a:endParaRPr kumimoji="1" lang="ja-JP" altLang="en-US" sz="1600" dirty="0"/>
                    </a:p>
                  </a:txBody>
                  <a:tcPr/>
                </a:tc>
                <a:extLst>
                  <a:ext uri="{0D108BD9-81ED-4DB2-BD59-A6C34878D82A}">
                    <a16:rowId xmlns:a16="http://schemas.microsoft.com/office/drawing/2014/main" val="715709756"/>
                  </a:ext>
                </a:extLst>
              </a:tr>
              <a:tr h="186446">
                <a:tc>
                  <a:txBody>
                    <a:bodyPr/>
                    <a:lstStyle/>
                    <a:p>
                      <a:r>
                        <a:rPr kumimoji="1" lang="en-US" altLang="ja-JP" sz="1600" dirty="0"/>
                        <a:t>Average latency</a:t>
                      </a:r>
                      <a:endParaRPr kumimoji="1" lang="ja-JP" altLang="en-US" sz="1600" dirty="0"/>
                    </a:p>
                  </a:txBody>
                  <a:tcPr/>
                </a:tc>
                <a:tc>
                  <a:txBody>
                    <a:bodyPr/>
                    <a:lstStyle/>
                    <a:p>
                      <a:pPr algn="r"/>
                      <a:r>
                        <a:rPr kumimoji="1" lang="en-US" altLang="ja-JP" sz="1600"/>
                        <a:t>66.99 </a:t>
                      </a:r>
                      <a:r>
                        <a:rPr kumimoji="1" lang="en-US" altLang="ja-JP" sz="1600" dirty="0" err="1"/>
                        <a:t>ms</a:t>
                      </a:r>
                      <a:endParaRPr kumimoji="1" lang="ja-JP" altLang="en-US" sz="1600" dirty="0"/>
                    </a:p>
                  </a:txBody>
                  <a:tcPr/>
                </a:tc>
                <a:extLst>
                  <a:ext uri="{0D108BD9-81ED-4DB2-BD59-A6C34878D82A}">
                    <a16:rowId xmlns:a16="http://schemas.microsoft.com/office/drawing/2014/main" val="2351404922"/>
                  </a:ext>
                </a:extLst>
              </a:tr>
            </a:tbl>
          </a:graphicData>
        </a:graphic>
      </p:graphicFrame>
      <p:sp>
        <p:nvSpPr>
          <p:cNvPr id="3" name="テキスト ボックス 2">
            <a:extLst>
              <a:ext uri="{FF2B5EF4-FFF2-40B4-BE49-F238E27FC236}">
                <a16:creationId xmlns:a16="http://schemas.microsoft.com/office/drawing/2014/main" id="{A4A123A3-7792-310A-64CE-554C0641ED16}"/>
              </a:ext>
            </a:extLst>
          </p:cNvPr>
          <p:cNvSpPr txBox="1"/>
          <p:nvPr/>
        </p:nvSpPr>
        <p:spPr>
          <a:xfrm>
            <a:off x="4734788" y="2905903"/>
            <a:ext cx="3025188" cy="369332"/>
          </a:xfrm>
          <a:prstGeom prst="rect">
            <a:avLst/>
          </a:prstGeom>
          <a:noFill/>
        </p:spPr>
        <p:txBody>
          <a:bodyPr wrap="none" rtlCol="0">
            <a:spAutoFit/>
          </a:bodyPr>
          <a:lstStyle/>
          <a:p>
            <a:pPr algn="ctr"/>
            <a:r>
              <a:rPr kumimoji="1" lang="en-US" altLang="ja-JP" sz="1800" dirty="0">
                <a:solidFill>
                  <a:schemeClr val="tx1"/>
                </a:solidFill>
              </a:rPr>
              <a:t>Result of IEEE 802.15.4 SUN.</a:t>
            </a:r>
            <a:endParaRPr kumimoji="1" lang="ja-JP" altLang="en-US" sz="1800" dirty="0">
              <a:solidFill>
                <a:schemeClr val="tx1"/>
              </a:solidFill>
            </a:endParaRPr>
          </a:p>
        </p:txBody>
      </p:sp>
      <p:graphicFrame>
        <p:nvGraphicFramePr>
          <p:cNvPr id="7" name="表 6">
            <a:extLst>
              <a:ext uri="{FF2B5EF4-FFF2-40B4-BE49-F238E27FC236}">
                <a16:creationId xmlns:a16="http://schemas.microsoft.com/office/drawing/2014/main" id="{8AE77E51-872F-EFF3-42A6-FAC75A56B634}"/>
              </a:ext>
            </a:extLst>
          </p:cNvPr>
          <p:cNvGraphicFramePr>
            <a:graphicFrameLocks noGrp="1"/>
          </p:cNvGraphicFramePr>
          <p:nvPr>
            <p:extLst>
              <p:ext uri="{D42A27DB-BD31-4B8C-83A1-F6EECF244321}">
                <p14:modId xmlns:p14="http://schemas.microsoft.com/office/powerpoint/2010/main" val="183851713"/>
              </p:ext>
            </p:extLst>
          </p:nvPr>
        </p:nvGraphicFramePr>
        <p:xfrm>
          <a:off x="4645881" y="5447496"/>
          <a:ext cx="3301265" cy="1005840"/>
        </p:xfrm>
        <a:graphic>
          <a:graphicData uri="http://schemas.openxmlformats.org/drawingml/2006/table">
            <a:tbl>
              <a:tblPr firstRow="1" bandRow="1">
                <a:tableStyleId>{5940675A-B579-460E-94D1-54222C63F5DA}</a:tableStyleId>
              </a:tblPr>
              <a:tblGrid>
                <a:gridCol w="1835900">
                  <a:extLst>
                    <a:ext uri="{9D8B030D-6E8A-4147-A177-3AD203B41FA5}">
                      <a16:colId xmlns:a16="http://schemas.microsoft.com/office/drawing/2014/main" val="886012469"/>
                    </a:ext>
                  </a:extLst>
                </a:gridCol>
                <a:gridCol w="1465365">
                  <a:extLst>
                    <a:ext uri="{9D8B030D-6E8A-4147-A177-3AD203B41FA5}">
                      <a16:colId xmlns:a16="http://schemas.microsoft.com/office/drawing/2014/main" val="2097267840"/>
                    </a:ext>
                  </a:extLst>
                </a:gridCol>
              </a:tblGrid>
              <a:tr h="186446">
                <a:tc>
                  <a:txBody>
                    <a:bodyPr/>
                    <a:lstStyle/>
                    <a:p>
                      <a:r>
                        <a:rPr kumimoji="1" lang="en-US" altLang="ja-JP" sz="1600" dirty="0"/>
                        <a:t># of packets</a:t>
                      </a:r>
                      <a:endParaRPr kumimoji="1" lang="ja-JP" altLang="en-US" sz="1600" dirty="0"/>
                    </a:p>
                  </a:txBody>
                  <a:tcPr/>
                </a:tc>
                <a:tc>
                  <a:txBody>
                    <a:bodyPr/>
                    <a:lstStyle/>
                    <a:p>
                      <a:pPr algn="r"/>
                      <a:r>
                        <a:rPr kumimoji="1" lang="en-US" altLang="ja-JP" sz="1600" dirty="0"/>
                        <a:t>10000</a:t>
                      </a:r>
                      <a:endParaRPr kumimoji="1" lang="ja-JP" altLang="en-US" sz="1600" dirty="0"/>
                    </a:p>
                  </a:txBody>
                  <a:tcPr/>
                </a:tc>
                <a:extLst>
                  <a:ext uri="{0D108BD9-81ED-4DB2-BD59-A6C34878D82A}">
                    <a16:rowId xmlns:a16="http://schemas.microsoft.com/office/drawing/2014/main" val="2715505898"/>
                  </a:ext>
                </a:extLst>
              </a:tr>
              <a:tr h="186446">
                <a:tc>
                  <a:txBody>
                    <a:bodyPr/>
                    <a:lstStyle/>
                    <a:p>
                      <a:r>
                        <a:rPr kumimoji="1" lang="en-US" altLang="ja-JP" sz="1600" dirty="0"/>
                        <a:t>Packet delivery rate</a:t>
                      </a:r>
                      <a:endParaRPr kumimoji="1" lang="ja-JP" altLang="en-US" sz="1600" dirty="0"/>
                    </a:p>
                  </a:txBody>
                  <a:tcPr/>
                </a:tc>
                <a:tc>
                  <a:txBody>
                    <a:bodyPr/>
                    <a:lstStyle/>
                    <a:p>
                      <a:pPr algn="r"/>
                      <a:r>
                        <a:rPr kumimoji="1" lang="en-US" altLang="ja-JP" sz="1600" dirty="0"/>
                        <a:t>99.34 %</a:t>
                      </a:r>
                      <a:endParaRPr kumimoji="1" lang="ja-JP" altLang="en-US" sz="1600" dirty="0"/>
                    </a:p>
                  </a:txBody>
                  <a:tcPr/>
                </a:tc>
                <a:extLst>
                  <a:ext uri="{0D108BD9-81ED-4DB2-BD59-A6C34878D82A}">
                    <a16:rowId xmlns:a16="http://schemas.microsoft.com/office/drawing/2014/main" val="2082036514"/>
                  </a:ext>
                </a:extLst>
              </a:tr>
              <a:tr h="186446">
                <a:tc>
                  <a:txBody>
                    <a:bodyPr/>
                    <a:lstStyle/>
                    <a:p>
                      <a:r>
                        <a:rPr kumimoji="1" lang="en-US" altLang="ja-JP" sz="1600" dirty="0"/>
                        <a:t>Average latency</a:t>
                      </a:r>
                      <a:endParaRPr kumimoji="1" lang="ja-JP" altLang="en-US" sz="1600" dirty="0"/>
                    </a:p>
                  </a:txBody>
                  <a:tcPr/>
                </a:tc>
                <a:tc>
                  <a:txBody>
                    <a:bodyPr/>
                    <a:lstStyle/>
                    <a:p>
                      <a:pPr algn="r"/>
                      <a:r>
                        <a:rPr kumimoji="1" lang="en-US" altLang="ja-JP" sz="1600" dirty="0"/>
                        <a:t>66.69 </a:t>
                      </a:r>
                      <a:r>
                        <a:rPr kumimoji="1" lang="en-US" altLang="ja-JP" sz="1600" dirty="0" err="1"/>
                        <a:t>ms</a:t>
                      </a:r>
                      <a:endParaRPr kumimoji="1" lang="ja-JP" altLang="en-US" sz="1600" dirty="0"/>
                    </a:p>
                  </a:txBody>
                  <a:tcPr/>
                </a:tc>
                <a:extLst>
                  <a:ext uri="{0D108BD9-81ED-4DB2-BD59-A6C34878D82A}">
                    <a16:rowId xmlns:a16="http://schemas.microsoft.com/office/drawing/2014/main" val="3271667656"/>
                  </a:ext>
                </a:extLst>
              </a:tr>
            </a:tbl>
          </a:graphicData>
        </a:graphic>
      </p:graphicFrame>
      <p:sp>
        <p:nvSpPr>
          <p:cNvPr id="8" name="テキスト ボックス 7">
            <a:extLst>
              <a:ext uri="{FF2B5EF4-FFF2-40B4-BE49-F238E27FC236}">
                <a16:creationId xmlns:a16="http://schemas.microsoft.com/office/drawing/2014/main" id="{E68F8640-B773-0482-82A1-0B517B7800A0}"/>
              </a:ext>
            </a:extLst>
          </p:cNvPr>
          <p:cNvSpPr txBox="1"/>
          <p:nvPr/>
        </p:nvSpPr>
        <p:spPr>
          <a:xfrm>
            <a:off x="4851296" y="5088631"/>
            <a:ext cx="2792176" cy="369332"/>
          </a:xfrm>
          <a:prstGeom prst="rect">
            <a:avLst/>
          </a:prstGeom>
          <a:noFill/>
        </p:spPr>
        <p:txBody>
          <a:bodyPr wrap="none" rtlCol="0">
            <a:spAutoFit/>
          </a:bodyPr>
          <a:lstStyle/>
          <a:p>
            <a:pPr algn="ctr"/>
            <a:r>
              <a:rPr kumimoji="1" lang="en-US" altLang="ja-JP" sz="1800" dirty="0">
                <a:solidFill>
                  <a:schemeClr val="tx1"/>
                </a:solidFill>
              </a:rPr>
              <a:t>Result of IEEE 802.11 S1G.</a:t>
            </a:r>
            <a:endParaRPr kumimoji="1" lang="ja-JP" altLang="en-US" sz="1800" dirty="0">
              <a:solidFill>
                <a:schemeClr val="tx1"/>
              </a:solidFill>
            </a:endParaRPr>
          </a:p>
        </p:txBody>
      </p:sp>
      <p:sp>
        <p:nvSpPr>
          <p:cNvPr id="9" name="テキスト ボックス 8">
            <a:extLst>
              <a:ext uri="{FF2B5EF4-FFF2-40B4-BE49-F238E27FC236}">
                <a16:creationId xmlns:a16="http://schemas.microsoft.com/office/drawing/2014/main" id="{4E671182-BAF3-52D8-6D96-0DFDEF329EDD}"/>
              </a:ext>
            </a:extLst>
          </p:cNvPr>
          <p:cNvSpPr txBox="1"/>
          <p:nvPr/>
        </p:nvSpPr>
        <p:spPr>
          <a:xfrm>
            <a:off x="1055300" y="5882494"/>
            <a:ext cx="2698175" cy="369332"/>
          </a:xfrm>
          <a:prstGeom prst="rect">
            <a:avLst/>
          </a:prstGeom>
          <a:noFill/>
        </p:spPr>
        <p:txBody>
          <a:bodyPr wrap="none" rtlCol="0">
            <a:spAutoFit/>
          </a:bodyPr>
          <a:lstStyle/>
          <a:p>
            <a:pPr algn="ctr"/>
            <a:r>
              <a:rPr kumimoji="1" lang="en-US" altLang="ja-JP" sz="1800" dirty="0">
                <a:solidFill>
                  <a:schemeClr val="tx1"/>
                </a:solidFill>
              </a:rPr>
              <a:t>Snapshot of channel usage.</a:t>
            </a:r>
            <a:endParaRPr kumimoji="1" lang="ja-JP" altLang="en-US" sz="1800" dirty="0">
              <a:solidFill>
                <a:schemeClr val="tx1"/>
              </a:solidFill>
            </a:endParaRPr>
          </a:p>
        </p:txBody>
      </p:sp>
      <p:sp>
        <p:nvSpPr>
          <p:cNvPr id="10" name="テキスト ボックス 9">
            <a:extLst>
              <a:ext uri="{FF2B5EF4-FFF2-40B4-BE49-F238E27FC236}">
                <a16:creationId xmlns:a16="http://schemas.microsoft.com/office/drawing/2014/main" id="{8D4F646D-5C41-0580-B7FD-23402A47ED8E}"/>
              </a:ext>
            </a:extLst>
          </p:cNvPr>
          <p:cNvSpPr txBox="1"/>
          <p:nvPr/>
        </p:nvSpPr>
        <p:spPr>
          <a:xfrm>
            <a:off x="8677498" y="6034621"/>
            <a:ext cx="2725875" cy="369332"/>
          </a:xfrm>
          <a:prstGeom prst="rect">
            <a:avLst/>
          </a:prstGeom>
          <a:noFill/>
        </p:spPr>
        <p:txBody>
          <a:bodyPr wrap="none" rtlCol="0">
            <a:spAutoFit/>
          </a:bodyPr>
          <a:lstStyle/>
          <a:p>
            <a:pPr algn="ctr"/>
            <a:r>
              <a:rPr kumimoji="1" lang="en-US" altLang="ja-JP" sz="1800" dirty="0">
                <a:solidFill>
                  <a:schemeClr val="tx1"/>
                </a:solidFill>
              </a:rPr>
              <a:t>Plot of 802.11 S1G latency.</a:t>
            </a:r>
            <a:endParaRPr kumimoji="1" lang="ja-JP" altLang="en-US" sz="1800" dirty="0">
              <a:solidFill>
                <a:schemeClr val="tx1"/>
              </a:solidFill>
            </a:endParaRPr>
          </a:p>
        </p:txBody>
      </p:sp>
      <p:pic>
        <p:nvPicPr>
          <p:cNvPr id="14" name="図 13" descr="グラフ, ヒストグラム&#10;&#10;AI 生成コンテンツは誤りを含む可能性があります。">
            <a:extLst>
              <a:ext uri="{FF2B5EF4-FFF2-40B4-BE49-F238E27FC236}">
                <a16:creationId xmlns:a16="http://schemas.microsoft.com/office/drawing/2014/main" id="{A2C0F3E5-5F54-6B26-366C-095BF84FBC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9497" y="3134415"/>
            <a:ext cx="3657143" cy="2742857"/>
          </a:xfrm>
          <a:prstGeom prst="rect">
            <a:avLst/>
          </a:prstGeom>
        </p:spPr>
      </p:pic>
      <p:sp>
        <p:nvSpPr>
          <p:cNvPr id="6" name="スライド番号プレースホルダー 5">
            <a:extLst>
              <a:ext uri="{FF2B5EF4-FFF2-40B4-BE49-F238E27FC236}">
                <a16:creationId xmlns:a16="http://schemas.microsoft.com/office/drawing/2014/main" id="{06E7B82A-55C8-A6C0-54AB-936105174B58}"/>
              </a:ext>
            </a:extLst>
          </p:cNvPr>
          <p:cNvSpPr>
            <a:spLocks noGrp="1"/>
          </p:cNvSpPr>
          <p:nvPr>
            <p:ph type="sldNum" idx="12"/>
          </p:nvPr>
        </p:nvSpPr>
        <p:spPr/>
        <p:txBody>
          <a:bodyPr/>
          <a:lstStyle/>
          <a:p>
            <a:r>
              <a:rPr lang="en-GB"/>
              <a:t>Slide </a:t>
            </a:r>
            <a:fld id="{440F5867-744E-4AA6-B0ED-4C44D2DFBB7B}" type="slidenum">
              <a:rPr lang="en-GB" smtClean="0"/>
              <a:pPr/>
              <a:t>29</a:t>
            </a:fld>
            <a:endParaRPr lang="en-GB" dirty="0"/>
          </a:p>
        </p:txBody>
      </p:sp>
      <p:pic>
        <p:nvPicPr>
          <p:cNvPr id="12" name="図 11" descr="グラフィカル ユーザー インターフェイス&#10;&#10;AI 生成コンテンツは誤りを含む可能性があります。">
            <a:extLst>
              <a:ext uri="{FF2B5EF4-FFF2-40B4-BE49-F238E27FC236}">
                <a16:creationId xmlns:a16="http://schemas.microsoft.com/office/drawing/2014/main" id="{2A0E4AC6-7B96-8092-9C13-6CAD7EB54EE7}"/>
              </a:ext>
            </a:extLst>
          </p:cNvPr>
          <p:cNvPicPr>
            <a:picLocks noChangeAspect="1"/>
          </p:cNvPicPr>
          <p:nvPr/>
        </p:nvPicPr>
        <p:blipFill>
          <a:blip r:embed="rId4" cstate="print">
            <a:extLst>
              <a:ext uri="{28A0092B-C50C-407E-A947-70E740481C1C}">
                <a14:useLocalDpi xmlns:a14="http://schemas.microsoft.com/office/drawing/2010/main" val="0"/>
              </a:ext>
            </a:extLst>
          </a:blip>
          <a:srcRect l="14158" t="5201" r="13961" b="6061"/>
          <a:stretch>
            <a:fillRect/>
          </a:stretch>
        </p:blipFill>
        <p:spPr>
          <a:xfrm>
            <a:off x="299816" y="3140968"/>
            <a:ext cx="4140000" cy="2747057"/>
          </a:xfrm>
          <a:prstGeom prst="rect">
            <a:avLst/>
          </a:prstGeom>
        </p:spPr>
      </p:pic>
      <p:sp>
        <p:nvSpPr>
          <p:cNvPr id="11" name="テキスト ボックス 10">
            <a:extLst>
              <a:ext uri="{FF2B5EF4-FFF2-40B4-BE49-F238E27FC236}">
                <a16:creationId xmlns:a16="http://schemas.microsoft.com/office/drawing/2014/main" id="{02611FEB-51DE-3438-326D-695058FD6F39}"/>
              </a:ext>
            </a:extLst>
          </p:cNvPr>
          <p:cNvSpPr txBox="1"/>
          <p:nvPr/>
        </p:nvSpPr>
        <p:spPr>
          <a:xfrm>
            <a:off x="623392" y="3170054"/>
            <a:ext cx="774571" cy="369332"/>
          </a:xfrm>
          <a:prstGeom prst="rect">
            <a:avLst/>
          </a:prstGeom>
          <a:noFill/>
        </p:spPr>
        <p:txBody>
          <a:bodyPr wrap="none" rtlCol="0">
            <a:spAutoFit/>
          </a:bodyPr>
          <a:lstStyle/>
          <a:p>
            <a:r>
              <a:rPr kumimoji="1" lang="en-US" altLang="ja-JP" sz="1800" dirty="0">
                <a:solidFill>
                  <a:schemeClr val="tx1"/>
                </a:solidFill>
              </a:rPr>
              <a:t>Power</a:t>
            </a:r>
            <a:endParaRPr kumimoji="1" lang="ja-JP" altLang="en-US" sz="1800" dirty="0">
              <a:solidFill>
                <a:schemeClr val="tx1"/>
              </a:solidFill>
            </a:endParaRPr>
          </a:p>
        </p:txBody>
      </p:sp>
      <p:sp>
        <p:nvSpPr>
          <p:cNvPr id="13" name="テキスト ボックス 12">
            <a:extLst>
              <a:ext uri="{FF2B5EF4-FFF2-40B4-BE49-F238E27FC236}">
                <a16:creationId xmlns:a16="http://schemas.microsoft.com/office/drawing/2014/main" id="{404D5F84-11C3-7451-065E-69DD6E8045F2}"/>
              </a:ext>
            </a:extLst>
          </p:cNvPr>
          <p:cNvSpPr txBox="1"/>
          <p:nvPr/>
        </p:nvSpPr>
        <p:spPr>
          <a:xfrm>
            <a:off x="623392" y="4472850"/>
            <a:ext cx="1364476" cy="369332"/>
          </a:xfrm>
          <a:prstGeom prst="rect">
            <a:avLst/>
          </a:prstGeom>
          <a:noFill/>
        </p:spPr>
        <p:txBody>
          <a:bodyPr wrap="none" rtlCol="0">
            <a:spAutoFit/>
          </a:bodyPr>
          <a:lstStyle/>
          <a:p>
            <a:r>
              <a:rPr kumimoji="1" lang="en-US" altLang="ja-JP" sz="1800" dirty="0"/>
              <a:t>Spectrogram</a:t>
            </a:r>
            <a:endParaRPr kumimoji="1" lang="ja-JP" altLang="en-US" sz="1800" dirty="0"/>
          </a:p>
        </p:txBody>
      </p:sp>
    </p:spTree>
    <p:extLst>
      <p:ext uri="{BB962C8B-B14F-4D97-AF65-F5344CB8AC3E}">
        <p14:creationId xmlns:p14="http://schemas.microsoft.com/office/powerpoint/2010/main" val="19964744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00B22-803C-F83E-7A95-BDC371610FDE}"/>
            </a:ext>
          </a:extLst>
        </p:cNvPr>
        <p:cNvGrpSpPr/>
        <p:nvPr/>
      </p:nvGrpSpPr>
      <p:grpSpPr>
        <a:xfrm>
          <a:off x="0" y="0"/>
          <a:ext cx="0" cy="0"/>
          <a:chOff x="0" y="0"/>
          <a:chExt cx="0" cy="0"/>
        </a:xfrm>
      </p:grpSpPr>
      <p:sp>
        <p:nvSpPr>
          <p:cNvPr id="4097" name="Rectangle 1">
            <a:extLst>
              <a:ext uri="{FF2B5EF4-FFF2-40B4-BE49-F238E27FC236}">
                <a16:creationId xmlns:a16="http://schemas.microsoft.com/office/drawing/2014/main" id="{839DA1FC-1E74-9AD7-5F4B-C0184ED80DC9}"/>
              </a:ext>
            </a:extLst>
          </p:cNvPr>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Radio equipment used in the experiment </a:t>
            </a:r>
          </a:p>
        </p:txBody>
      </p:sp>
      <p:sp>
        <p:nvSpPr>
          <p:cNvPr id="4098" name="Rectangle 2">
            <a:extLst>
              <a:ext uri="{FF2B5EF4-FFF2-40B4-BE49-F238E27FC236}">
                <a16:creationId xmlns:a16="http://schemas.microsoft.com/office/drawing/2014/main" id="{DBB306EA-9098-D09E-98CD-52F29F1640BD}"/>
              </a:ext>
            </a:extLst>
          </p:cNvPr>
          <p:cNvSpPr>
            <a:spLocks noGrp="1" noChangeArrowheads="1"/>
          </p:cNvSpPr>
          <p:nvPr>
            <p:ph idx="1"/>
          </p:nvPr>
        </p:nvSpPr>
        <p:spPr>
          <a:ln/>
        </p:spPr>
        <p:txBody>
          <a:bodyPr/>
          <a:lstStyle/>
          <a:p>
            <a:pP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sz="2400" dirty="0"/>
              <a:t>In </a:t>
            </a:r>
            <a:r>
              <a:rPr lang="en-US" altLang="ja-JP" dirty="0"/>
              <a:t>both IEEE 802.15.4 SUN and IEEE 802.11 S1G systems, </a:t>
            </a:r>
            <a:r>
              <a:rPr lang="en-US" altLang="ja-JP" sz="2400" dirty="0"/>
              <a:t>two types of equipment were used for this experiment. </a:t>
            </a:r>
          </a:p>
          <a:p>
            <a:pPr>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sz="2400" dirty="0"/>
              <a:t>IEEE 802.15.4 SUN</a:t>
            </a:r>
            <a:r>
              <a:rPr lang="en-US" altLang="ja-JP" dirty="0"/>
              <a:t> (Equipment 15-A and 15-B)</a:t>
            </a:r>
            <a:endParaRPr lang="en-US" altLang="ja-JP" sz="2400" dirty="0"/>
          </a:p>
          <a:p>
            <a:pPr lvl="1">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Equipment 15-A</a:t>
            </a:r>
            <a:r>
              <a:rPr lang="ja-JP" altLang="en-US" dirty="0"/>
              <a:t> </a:t>
            </a:r>
            <a:r>
              <a:rPr lang="en-US" altLang="ja-JP" dirty="0"/>
              <a:t>supports the normal CSMA/CA mechanism. This equipment supports both FSK-PHY and OFDM-PHY.</a:t>
            </a:r>
          </a:p>
          <a:p>
            <a:pPr lvl="1">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Equipment 15-B</a:t>
            </a:r>
            <a:r>
              <a:rPr lang="ja-JP" altLang="en-US" dirty="0"/>
              <a:t> </a:t>
            </a:r>
            <a:r>
              <a:rPr lang="en-US" altLang="ja-JP" dirty="0"/>
              <a:t>supports the </a:t>
            </a:r>
            <a:r>
              <a:rPr lang="en-US" altLang="ja-JP" dirty="0" err="1"/>
              <a:t>suspendable</a:t>
            </a:r>
            <a:r>
              <a:rPr lang="en-US" altLang="ja-JP" dirty="0"/>
              <a:t>-CSMA/CA mechanism. This equipment supports only FSK-PHY. </a:t>
            </a:r>
          </a:p>
          <a:p>
            <a:pPr>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IEEE 802.11 S1G (Equipment 11-A and 11-B)</a:t>
            </a:r>
          </a:p>
          <a:p>
            <a:pPr lvl="1">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Equipment 11-A</a:t>
            </a:r>
            <a:r>
              <a:rPr lang="ja-JP" altLang="en-US" dirty="0"/>
              <a:t> </a:t>
            </a:r>
            <a:r>
              <a:rPr lang="en-US" altLang="ja-JP" dirty="0"/>
              <a:t>enables frame aggregation. It performs 10%-duty control by setting a 9 times longer waiting time than the duration of the previous transmitted frame.</a:t>
            </a:r>
          </a:p>
          <a:p>
            <a:pPr lvl="1">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Equipment 11-B</a:t>
            </a:r>
            <a:r>
              <a:rPr lang="ja-JP" altLang="en-US" dirty="0"/>
              <a:t> </a:t>
            </a:r>
            <a:r>
              <a:rPr lang="en-US" altLang="ja-JP" dirty="0"/>
              <a:t>can disable frame aggregation. It performs 10%-duty control by stopping frame transmission if the total transmission time reaches the upper limit in a timing window.</a:t>
            </a:r>
          </a:p>
        </p:txBody>
      </p:sp>
      <p:sp>
        <p:nvSpPr>
          <p:cNvPr id="6" name="Slide Number Placeholder 5">
            <a:extLst>
              <a:ext uri="{FF2B5EF4-FFF2-40B4-BE49-F238E27FC236}">
                <a16:creationId xmlns:a16="http://schemas.microsoft.com/office/drawing/2014/main" id="{5C83A18A-16E5-937B-D8F2-B198D1901124}"/>
              </a:ext>
            </a:extLst>
          </p:cNvPr>
          <p:cNvSpPr>
            <a:spLocks noGrp="1"/>
          </p:cNvSpPr>
          <p:nvPr>
            <p:ph type="sldNum" idx="12"/>
          </p:nvPr>
        </p:nvSpPr>
        <p:spPr/>
        <p:txBody>
          <a:bodyPr/>
          <a:lstStyle/>
          <a:p>
            <a:r>
              <a:rPr lang="en-GB"/>
              <a:t>Slide </a:t>
            </a:r>
            <a:fld id="{351F4386-A5E2-41A1-B4D0-BE653C929E06}" type="slidenum">
              <a:rPr lang="en-GB"/>
              <a:pPr/>
              <a:t>3</a:t>
            </a:fld>
            <a:endParaRPr lang="en-GB"/>
          </a:p>
        </p:txBody>
      </p:sp>
      <p:sp>
        <p:nvSpPr>
          <p:cNvPr id="5" name="Footer Placeholder 4">
            <a:extLst>
              <a:ext uri="{FF2B5EF4-FFF2-40B4-BE49-F238E27FC236}">
                <a16:creationId xmlns:a16="http://schemas.microsoft.com/office/drawing/2014/main" id="{57D1EB36-EF51-4D32-87F9-E34B794772DD}"/>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86921566-8C4D-0AAE-B3E6-6D2C626281B5}"/>
              </a:ext>
            </a:extLst>
          </p:cNvPr>
          <p:cNvSpPr>
            <a:spLocks noGrp="1"/>
          </p:cNvSpPr>
          <p:nvPr>
            <p:ph type="dt" idx="15"/>
          </p:nvPr>
        </p:nvSpPr>
        <p:spPr/>
        <p:txBody>
          <a:bodyPr/>
          <a:lstStyle/>
          <a:p>
            <a:r>
              <a:rPr lang="en-US" altLang="ja-JP"/>
              <a:t>July 2025</a:t>
            </a:r>
            <a:endParaRPr lang="en-GB" dirty="0"/>
          </a:p>
        </p:txBody>
      </p:sp>
    </p:spTree>
    <p:extLst>
      <p:ext uri="{BB962C8B-B14F-4D97-AF65-F5344CB8AC3E}">
        <p14:creationId xmlns:p14="http://schemas.microsoft.com/office/powerpoint/2010/main" val="37680743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1AE0A-DA11-CD0A-9C44-15B4F6ADDB3D}"/>
            </a:ext>
          </a:extLst>
        </p:cNvPr>
        <p:cNvGrpSpPr/>
        <p:nvPr/>
      </p:nvGrpSpPr>
      <p:grpSpPr>
        <a:xfrm>
          <a:off x="0" y="0"/>
          <a:ext cx="0" cy="0"/>
          <a:chOff x="0" y="0"/>
          <a:chExt cx="0" cy="0"/>
        </a:xfrm>
      </p:grpSpPr>
      <p:sp>
        <p:nvSpPr>
          <p:cNvPr id="4097" name="Rectangle 1">
            <a:extLst>
              <a:ext uri="{FF2B5EF4-FFF2-40B4-BE49-F238E27FC236}">
                <a16:creationId xmlns:a16="http://schemas.microsoft.com/office/drawing/2014/main" id="{B3B2F96A-AE32-0A78-5A15-D1DD94315FC6}"/>
              </a:ext>
            </a:extLst>
          </p:cNvPr>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Issue on the coexistence between IEEE 802.15.4 S1G and IEEE 802.11 SUN system</a:t>
            </a:r>
          </a:p>
        </p:txBody>
      </p:sp>
      <p:sp>
        <p:nvSpPr>
          <p:cNvPr id="4098" name="Rectangle 2">
            <a:extLst>
              <a:ext uri="{FF2B5EF4-FFF2-40B4-BE49-F238E27FC236}">
                <a16:creationId xmlns:a16="http://schemas.microsoft.com/office/drawing/2014/main" id="{08A92F13-B7D0-97AB-36CA-D64B6C10C017}"/>
              </a:ext>
            </a:extLst>
          </p:cNvPr>
          <p:cNvSpPr>
            <a:spLocks noGrp="1" noChangeArrowheads="1"/>
          </p:cNvSpPr>
          <p:nvPr>
            <p:ph idx="1"/>
          </p:nvPr>
        </p:nvSpPr>
        <p:spPr>
          <a:xfrm>
            <a:off x="914401" y="1764059"/>
            <a:ext cx="10361084" cy="4113213"/>
          </a:xfrm>
          <a:ln/>
        </p:spPr>
        <p:txBody>
          <a:bodyPr/>
          <a:lstStyle/>
          <a:p>
            <a:pP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In many cases, an IEEE 802.11 S1G STA transmits a Data frame between Data and Ack frames of IEEE 802.15.4 SUN because </a:t>
            </a:r>
            <a:r>
              <a:rPr lang="en-US" altLang="ja-JP" dirty="0" err="1"/>
              <a:t>macTsRxTx</a:t>
            </a:r>
            <a:r>
              <a:rPr lang="en-US" altLang="ja-JP" dirty="0"/>
              <a:t> (1000 </a:t>
            </a:r>
            <a:r>
              <a:rPr lang="en-US" altLang="ja-JP" dirty="0" err="1">
                <a:latin typeface="Symbol" panose="05050102010706020507" pitchFamily="18" charset="2"/>
              </a:rPr>
              <a:t>m</a:t>
            </a:r>
            <a:r>
              <a:rPr lang="en-US" altLang="ja-JP" dirty="0" err="1"/>
              <a:t>s</a:t>
            </a:r>
            <a:r>
              <a:rPr lang="en-US" altLang="ja-JP" dirty="0"/>
              <a:t> in default) in IEEE 802.15.4 SUN is longer than a random backoff time in IEEE 802.11 S1G. If the frame transmission of the IEEE 802.11 S1G system does not finish before the IEEE 802.15.4 SUN sends an Ack packet, a collision occurs.</a:t>
            </a:r>
          </a:p>
        </p:txBody>
      </p:sp>
      <p:sp>
        <p:nvSpPr>
          <p:cNvPr id="5" name="Footer Placeholder 4">
            <a:extLst>
              <a:ext uri="{FF2B5EF4-FFF2-40B4-BE49-F238E27FC236}">
                <a16:creationId xmlns:a16="http://schemas.microsoft.com/office/drawing/2014/main" id="{1911AF4A-3A5A-80EB-AE8D-251E87932251}"/>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A6530E8E-CF04-B596-4213-55DAA8B278C1}"/>
              </a:ext>
            </a:extLst>
          </p:cNvPr>
          <p:cNvSpPr>
            <a:spLocks noGrp="1"/>
          </p:cNvSpPr>
          <p:nvPr>
            <p:ph type="dt" idx="15"/>
          </p:nvPr>
        </p:nvSpPr>
        <p:spPr/>
        <p:txBody>
          <a:bodyPr/>
          <a:lstStyle/>
          <a:p>
            <a:r>
              <a:rPr lang="en-US" altLang="ja-JP"/>
              <a:t>July 2025</a:t>
            </a:r>
            <a:endParaRPr lang="en-GB" dirty="0"/>
          </a:p>
        </p:txBody>
      </p:sp>
      <p:sp>
        <p:nvSpPr>
          <p:cNvPr id="3" name="スライド番号プレースホルダー 2">
            <a:extLst>
              <a:ext uri="{FF2B5EF4-FFF2-40B4-BE49-F238E27FC236}">
                <a16:creationId xmlns:a16="http://schemas.microsoft.com/office/drawing/2014/main" id="{8F105288-EAD2-2FA1-BBB3-71BA53584F99}"/>
              </a:ext>
            </a:extLst>
          </p:cNvPr>
          <p:cNvSpPr>
            <a:spLocks noGrp="1"/>
          </p:cNvSpPr>
          <p:nvPr>
            <p:ph type="sldNum" idx="12"/>
          </p:nvPr>
        </p:nvSpPr>
        <p:spPr/>
        <p:txBody>
          <a:bodyPr/>
          <a:lstStyle/>
          <a:p>
            <a:r>
              <a:rPr lang="en-GB"/>
              <a:t>Slide </a:t>
            </a:r>
            <a:fld id="{440F5867-744E-4AA6-B0ED-4C44D2DFBB7B}" type="slidenum">
              <a:rPr lang="en-GB" smtClean="0"/>
              <a:pPr/>
              <a:t>30</a:t>
            </a:fld>
            <a:endParaRPr lang="en-GB" dirty="0"/>
          </a:p>
        </p:txBody>
      </p:sp>
      <p:pic>
        <p:nvPicPr>
          <p:cNvPr id="6" name="図 5" descr="コンピューターのスクリーンショット&#10;&#10;AI 生成コンテンツは誤りを含む可能性があります。">
            <a:extLst>
              <a:ext uri="{FF2B5EF4-FFF2-40B4-BE49-F238E27FC236}">
                <a16:creationId xmlns:a16="http://schemas.microsoft.com/office/drawing/2014/main" id="{BE4EE8D9-EBAE-7B18-7191-44A0F4E6F2E3}"/>
              </a:ext>
            </a:extLst>
          </p:cNvPr>
          <p:cNvPicPr>
            <a:picLocks noChangeAspect="1"/>
          </p:cNvPicPr>
          <p:nvPr/>
        </p:nvPicPr>
        <p:blipFill>
          <a:blip r:embed="rId3" cstate="print">
            <a:extLst>
              <a:ext uri="{28A0092B-C50C-407E-A947-70E740481C1C}">
                <a14:useLocalDpi xmlns:a14="http://schemas.microsoft.com/office/drawing/2010/main" val="0"/>
              </a:ext>
            </a:extLst>
          </a:blip>
          <a:srcRect l="13972" t="4603" r="13382" b="6047"/>
          <a:stretch>
            <a:fillRect/>
          </a:stretch>
        </p:blipFill>
        <p:spPr>
          <a:xfrm>
            <a:off x="4151784" y="3685738"/>
            <a:ext cx="4187121" cy="2768070"/>
          </a:xfrm>
          <a:prstGeom prst="rect">
            <a:avLst/>
          </a:prstGeom>
        </p:spPr>
      </p:pic>
      <p:sp>
        <p:nvSpPr>
          <p:cNvPr id="7" name="正方形/長方形 6">
            <a:extLst>
              <a:ext uri="{FF2B5EF4-FFF2-40B4-BE49-F238E27FC236}">
                <a16:creationId xmlns:a16="http://schemas.microsoft.com/office/drawing/2014/main" id="{2ACF0A28-A7FE-9AD6-C39F-23F9D75A8AC2}"/>
              </a:ext>
            </a:extLst>
          </p:cNvPr>
          <p:cNvSpPr/>
          <p:nvPr/>
        </p:nvSpPr>
        <p:spPr bwMode="auto">
          <a:xfrm>
            <a:off x="6906704" y="5571240"/>
            <a:ext cx="194821" cy="84841"/>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ja-JP" altLang="en-US" sz="2400" b="0" i="0" u="none" strike="noStrike" cap="none" normalizeH="0" baseline="0">
              <a:ln>
                <a:noFill/>
              </a:ln>
              <a:solidFill>
                <a:schemeClr val="bg1"/>
              </a:solidFill>
              <a:effectLst/>
              <a:latin typeface="Times New Roman" pitchFamily="16" charset="0"/>
              <a:ea typeface="MS Gothic" charset="-128"/>
            </a:endParaRPr>
          </a:p>
        </p:txBody>
      </p:sp>
      <p:sp>
        <p:nvSpPr>
          <p:cNvPr id="2" name="テキスト ボックス 1">
            <a:extLst>
              <a:ext uri="{FF2B5EF4-FFF2-40B4-BE49-F238E27FC236}">
                <a16:creationId xmlns:a16="http://schemas.microsoft.com/office/drawing/2014/main" id="{06D7FC55-5B0C-8FBF-6778-5651322A7194}"/>
              </a:ext>
            </a:extLst>
          </p:cNvPr>
          <p:cNvSpPr txBox="1"/>
          <p:nvPr/>
        </p:nvSpPr>
        <p:spPr>
          <a:xfrm>
            <a:off x="4443492" y="3717032"/>
            <a:ext cx="774571" cy="369332"/>
          </a:xfrm>
          <a:prstGeom prst="rect">
            <a:avLst/>
          </a:prstGeom>
          <a:noFill/>
        </p:spPr>
        <p:txBody>
          <a:bodyPr wrap="none" rtlCol="0">
            <a:spAutoFit/>
          </a:bodyPr>
          <a:lstStyle/>
          <a:p>
            <a:r>
              <a:rPr kumimoji="1" lang="en-US" altLang="ja-JP" sz="1800" dirty="0">
                <a:solidFill>
                  <a:schemeClr val="tx1"/>
                </a:solidFill>
              </a:rPr>
              <a:t>Power</a:t>
            </a:r>
            <a:endParaRPr kumimoji="1" lang="ja-JP" altLang="en-US" sz="1800" dirty="0">
              <a:solidFill>
                <a:schemeClr val="tx1"/>
              </a:solidFill>
            </a:endParaRPr>
          </a:p>
        </p:txBody>
      </p:sp>
      <p:sp>
        <p:nvSpPr>
          <p:cNvPr id="8" name="テキスト ボックス 7">
            <a:extLst>
              <a:ext uri="{FF2B5EF4-FFF2-40B4-BE49-F238E27FC236}">
                <a16:creationId xmlns:a16="http://schemas.microsoft.com/office/drawing/2014/main" id="{F8110CDC-8A80-0110-1A54-D052E926FB52}"/>
              </a:ext>
            </a:extLst>
          </p:cNvPr>
          <p:cNvSpPr txBox="1"/>
          <p:nvPr/>
        </p:nvSpPr>
        <p:spPr>
          <a:xfrm>
            <a:off x="4443492" y="5019828"/>
            <a:ext cx="1364476" cy="369332"/>
          </a:xfrm>
          <a:prstGeom prst="rect">
            <a:avLst/>
          </a:prstGeom>
          <a:noFill/>
        </p:spPr>
        <p:txBody>
          <a:bodyPr wrap="none" rtlCol="0">
            <a:spAutoFit/>
          </a:bodyPr>
          <a:lstStyle/>
          <a:p>
            <a:r>
              <a:rPr kumimoji="1" lang="en-US" altLang="ja-JP" sz="1800" dirty="0"/>
              <a:t>Spectrogram</a:t>
            </a:r>
            <a:endParaRPr kumimoji="1" lang="ja-JP" altLang="en-US" sz="1800" dirty="0"/>
          </a:p>
        </p:txBody>
      </p:sp>
      <p:cxnSp>
        <p:nvCxnSpPr>
          <p:cNvPr id="10" name="直線コネクタ 9">
            <a:extLst>
              <a:ext uri="{FF2B5EF4-FFF2-40B4-BE49-F238E27FC236}">
                <a16:creationId xmlns:a16="http://schemas.microsoft.com/office/drawing/2014/main" id="{E12CADCB-457F-FE8B-8DDA-CF9E5F43C300}"/>
              </a:ext>
            </a:extLst>
          </p:cNvPr>
          <p:cNvCxnSpPr>
            <a:cxnSpLocks/>
          </p:cNvCxnSpPr>
          <p:nvPr/>
        </p:nvCxnSpPr>
        <p:spPr bwMode="auto">
          <a:xfrm flipV="1">
            <a:off x="6672064" y="5791200"/>
            <a:ext cx="187507" cy="158080"/>
          </a:xfrm>
          <a:prstGeom prst="line">
            <a:avLst/>
          </a:prstGeom>
          <a:solidFill>
            <a:srgbClr val="00B8FF"/>
          </a:solidFill>
          <a:ln w="28575" cap="flat" cmpd="sng" algn="ctr">
            <a:solidFill>
              <a:srgbClr val="FFC000"/>
            </a:solidFill>
            <a:prstDash val="solid"/>
            <a:round/>
            <a:headEnd type="none" w="med" len="med"/>
            <a:tailEnd type="arrow" w="med" len="med"/>
          </a:ln>
          <a:effectLst/>
        </p:spPr>
      </p:cxnSp>
      <p:cxnSp>
        <p:nvCxnSpPr>
          <p:cNvPr id="16" name="直線コネクタ 15">
            <a:extLst>
              <a:ext uri="{FF2B5EF4-FFF2-40B4-BE49-F238E27FC236}">
                <a16:creationId xmlns:a16="http://schemas.microsoft.com/office/drawing/2014/main" id="{A7D45A26-6E50-73EF-754B-2EC3BA538310}"/>
              </a:ext>
            </a:extLst>
          </p:cNvPr>
          <p:cNvCxnSpPr>
            <a:cxnSpLocks/>
          </p:cNvCxnSpPr>
          <p:nvPr/>
        </p:nvCxnSpPr>
        <p:spPr bwMode="auto">
          <a:xfrm flipH="1">
            <a:off x="7143757" y="5350049"/>
            <a:ext cx="1195148" cy="220379"/>
          </a:xfrm>
          <a:prstGeom prst="line">
            <a:avLst/>
          </a:prstGeom>
          <a:solidFill>
            <a:srgbClr val="00B8FF"/>
          </a:solidFill>
          <a:ln w="28575" cap="flat" cmpd="sng" algn="ctr">
            <a:solidFill>
              <a:srgbClr val="FF0000"/>
            </a:solidFill>
            <a:prstDash val="solid"/>
            <a:round/>
            <a:headEnd type="none" w="med" len="med"/>
            <a:tailEnd type="arrow" w="med" len="med"/>
          </a:ln>
          <a:effectLst/>
        </p:spPr>
      </p:cxnSp>
      <p:sp>
        <p:nvSpPr>
          <p:cNvPr id="20" name="テキスト ボックス 19">
            <a:extLst>
              <a:ext uri="{FF2B5EF4-FFF2-40B4-BE49-F238E27FC236}">
                <a16:creationId xmlns:a16="http://schemas.microsoft.com/office/drawing/2014/main" id="{FDED1D69-E9D1-0F12-99F8-9881A90A57DD}"/>
              </a:ext>
            </a:extLst>
          </p:cNvPr>
          <p:cNvSpPr txBox="1"/>
          <p:nvPr/>
        </p:nvSpPr>
        <p:spPr>
          <a:xfrm>
            <a:off x="4421612" y="5944870"/>
            <a:ext cx="3176895" cy="369332"/>
          </a:xfrm>
          <a:prstGeom prst="rect">
            <a:avLst/>
          </a:prstGeom>
          <a:noFill/>
        </p:spPr>
        <p:txBody>
          <a:bodyPr wrap="none" rtlCol="0">
            <a:spAutoFit/>
          </a:bodyPr>
          <a:lstStyle/>
          <a:p>
            <a:r>
              <a:rPr kumimoji="1" lang="en-US" altLang="ja-JP" sz="1800" dirty="0">
                <a:solidFill>
                  <a:srgbClr val="FF9933"/>
                </a:solidFill>
              </a:rPr>
              <a:t>Data frame of IEEE 802.11 S1G</a:t>
            </a:r>
            <a:endParaRPr kumimoji="1" lang="ja-JP" altLang="en-US" sz="1800" dirty="0">
              <a:solidFill>
                <a:srgbClr val="FF9933"/>
              </a:solidFill>
            </a:endParaRPr>
          </a:p>
        </p:txBody>
      </p:sp>
      <p:sp>
        <p:nvSpPr>
          <p:cNvPr id="21" name="テキスト ボックス 20">
            <a:extLst>
              <a:ext uri="{FF2B5EF4-FFF2-40B4-BE49-F238E27FC236}">
                <a16:creationId xmlns:a16="http://schemas.microsoft.com/office/drawing/2014/main" id="{2A554B11-76DD-D760-895F-B70A6C665D80}"/>
              </a:ext>
            </a:extLst>
          </p:cNvPr>
          <p:cNvSpPr txBox="1"/>
          <p:nvPr/>
        </p:nvSpPr>
        <p:spPr>
          <a:xfrm>
            <a:off x="8317759" y="5022176"/>
            <a:ext cx="3358612" cy="369332"/>
          </a:xfrm>
          <a:prstGeom prst="rect">
            <a:avLst/>
          </a:prstGeom>
          <a:noFill/>
        </p:spPr>
        <p:txBody>
          <a:bodyPr wrap="none" rtlCol="0">
            <a:spAutoFit/>
          </a:bodyPr>
          <a:lstStyle/>
          <a:p>
            <a:r>
              <a:rPr kumimoji="1" lang="en-US" altLang="ja-JP" sz="1800" dirty="0">
                <a:solidFill>
                  <a:srgbClr val="FF0000"/>
                </a:solidFill>
              </a:rPr>
              <a:t>Ack frame of IEEE 802.15.4 SUN</a:t>
            </a:r>
            <a:endParaRPr kumimoji="1" lang="ja-JP" altLang="en-US" sz="1800" dirty="0">
              <a:solidFill>
                <a:srgbClr val="FF0000"/>
              </a:solidFill>
            </a:endParaRPr>
          </a:p>
        </p:txBody>
      </p:sp>
    </p:spTree>
    <p:extLst>
      <p:ext uri="{BB962C8B-B14F-4D97-AF65-F5344CB8AC3E}">
        <p14:creationId xmlns:p14="http://schemas.microsoft.com/office/powerpoint/2010/main" val="35302256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A34AE-B384-B8A3-AF89-9DA92BB93F13}"/>
            </a:ext>
          </a:extLst>
        </p:cNvPr>
        <p:cNvGrpSpPr/>
        <p:nvPr/>
      </p:nvGrpSpPr>
      <p:grpSpPr>
        <a:xfrm>
          <a:off x="0" y="0"/>
          <a:ext cx="0" cy="0"/>
          <a:chOff x="0" y="0"/>
          <a:chExt cx="0" cy="0"/>
        </a:xfrm>
      </p:grpSpPr>
      <p:sp>
        <p:nvSpPr>
          <p:cNvPr id="4097" name="Rectangle 1">
            <a:extLst>
              <a:ext uri="{FF2B5EF4-FFF2-40B4-BE49-F238E27FC236}">
                <a16:creationId xmlns:a16="http://schemas.microsoft.com/office/drawing/2014/main" id="{BC629EBB-422C-795F-A5FA-1E922B186B66}"/>
              </a:ext>
            </a:extLst>
          </p:cNvPr>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Possible recommended practice</a:t>
            </a:r>
          </a:p>
        </p:txBody>
      </p:sp>
      <p:sp>
        <p:nvSpPr>
          <p:cNvPr id="4098" name="Rectangle 2">
            <a:extLst>
              <a:ext uri="{FF2B5EF4-FFF2-40B4-BE49-F238E27FC236}">
                <a16:creationId xmlns:a16="http://schemas.microsoft.com/office/drawing/2014/main" id="{2659D301-30DF-BC49-84F7-FA9E292DA8FE}"/>
              </a:ext>
            </a:extLst>
          </p:cNvPr>
          <p:cNvSpPr>
            <a:spLocks noGrp="1" noChangeArrowheads="1"/>
          </p:cNvSpPr>
          <p:nvPr>
            <p:ph idx="1"/>
          </p:nvPr>
        </p:nvSpPr>
        <p:spPr>
          <a:xfrm>
            <a:off x="914401" y="1764059"/>
            <a:ext cx="10361084" cy="4113213"/>
          </a:xfrm>
          <a:ln/>
        </p:spPr>
        <p:txBody>
          <a:bodyPr/>
          <a:lstStyle/>
          <a:p>
            <a:pP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To reduce collisions, there are two approaches.</a:t>
            </a:r>
          </a:p>
          <a:p>
            <a:pPr lvl="1">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Making the frame duration shorter to reduce the channel occupancy of each system.</a:t>
            </a:r>
          </a:p>
          <a:p>
            <a:pPr lvl="2">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Raise the MCS.</a:t>
            </a:r>
          </a:p>
          <a:p>
            <a:pPr lvl="2">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Increase the signal bandwidth (for IEEE 802.11 S1G).</a:t>
            </a:r>
          </a:p>
          <a:p>
            <a:pPr lvl="2">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Make the frame duration of IEEE 802.11 S1G shorter than </a:t>
            </a:r>
            <a:r>
              <a:rPr lang="en-US" altLang="ja-JP" dirty="0" err="1"/>
              <a:t>macTsRxTx</a:t>
            </a:r>
            <a:r>
              <a:rPr lang="en-US" altLang="ja-JP" dirty="0"/>
              <a:t> of IEEE 802.15.4 SUN.</a:t>
            </a:r>
          </a:p>
          <a:p>
            <a:pPr lvl="1">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Increasing the payload length of Data frames if the offered load is small.</a:t>
            </a:r>
          </a:p>
          <a:p>
            <a:pP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Increasing the signal bandwidth of IEEE 802.11 S1G may have other merits.</a:t>
            </a:r>
          </a:p>
          <a:p>
            <a:pPr lvl="1">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Even though collision between two systems occur …</a:t>
            </a:r>
          </a:p>
          <a:p>
            <a:pPr lvl="2">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The SINR of IEEE 802.15.4 SUN will improves.</a:t>
            </a:r>
          </a:p>
          <a:p>
            <a:pPr lvl="2">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Channel coding of IEEE 802.11 S1G work better.</a:t>
            </a:r>
          </a:p>
          <a:p>
            <a:pPr lvl="1">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It may be better to avoid using the center frequency of IEEE 802.11 S1G by IEEE 802.15.4 SUN.</a:t>
            </a:r>
          </a:p>
          <a:p>
            <a:pPr lvl="2">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endParaRPr lang="en-US" altLang="ja-JP" dirty="0"/>
          </a:p>
          <a:p>
            <a:pPr lvl="1">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endParaRPr lang="en-US" altLang="ja-JP" dirty="0"/>
          </a:p>
        </p:txBody>
      </p:sp>
      <p:sp>
        <p:nvSpPr>
          <p:cNvPr id="5" name="Footer Placeholder 4">
            <a:extLst>
              <a:ext uri="{FF2B5EF4-FFF2-40B4-BE49-F238E27FC236}">
                <a16:creationId xmlns:a16="http://schemas.microsoft.com/office/drawing/2014/main" id="{9221C644-903B-12B4-BF57-CB6A55F326E2}"/>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71996DC8-88FD-2206-1160-E05299448E48}"/>
              </a:ext>
            </a:extLst>
          </p:cNvPr>
          <p:cNvSpPr>
            <a:spLocks noGrp="1"/>
          </p:cNvSpPr>
          <p:nvPr>
            <p:ph type="dt" idx="15"/>
          </p:nvPr>
        </p:nvSpPr>
        <p:spPr/>
        <p:txBody>
          <a:bodyPr/>
          <a:lstStyle/>
          <a:p>
            <a:r>
              <a:rPr lang="en-US" altLang="ja-JP"/>
              <a:t>July 2025</a:t>
            </a:r>
            <a:endParaRPr lang="en-GB" dirty="0"/>
          </a:p>
        </p:txBody>
      </p:sp>
      <p:sp>
        <p:nvSpPr>
          <p:cNvPr id="3" name="スライド番号プレースホルダー 2">
            <a:extLst>
              <a:ext uri="{FF2B5EF4-FFF2-40B4-BE49-F238E27FC236}">
                <a16:creationId xmlns:a16="http://schemas.microsoft.com/office/drawing/2014/main" id="{282070EC-1370-6F34-4E19-6849AC8E8C8D}"/>
              </a:ext>
            </a:extLst>
          </p:cNvPr>
          <p:cNvSpPr>
            <a:spLocks noGrp="1"/>
          </p:cNvSpPr>
          <p:nvPr>
            <p:ph type="sldNum" idx="12"/>
          </p:nvPr>
        </p:nvSpPr>
        <p:spPr/>
        <p:txBody>
          <a:bodyPr/>
          <a:lstStyle/>
          <a:p>
            <a:r>
              <a:rPr lang="en-GB"/>
              <a:t>Slide </a:t>
            </a:r>
            <a:fld id="{440F5867-744E-4AA6-B0ED-4C44D2DFBB7B}" type="slidenum">
              <a:rPr lang="en-GB" smtClean="0"/>
              <a:pPr/>
              <a:t>31</a:t>
            </a:fld>
            <a:endParaRPr lang="en-GB" dirty="0"/>
          </a:p>
        </p:txBody>
      </p:sp>
    </p:spTree>
    <p:extLst>
      <p:ext uri="{BB962C8B-B14F-4D97-AF65-F5344CB8AC3E}">
        <p14:creationId xmlns:p14="http://schemas.microsoft.com/office/powerpoint/2010/main" val="6557092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9C0C0-0683-93A2-C10A-53D00A3C307C}"/>
            </a:ext>
          </a:extLst>
        </p:cNvPr>
        <p:cNvGrpSpPr/>
        <p:nvPr/>
      </p:nvGrpSpPr>
      <p:grpSpPr>
        <a:xfrm>
          <a:off x="0" y="0"/>
          <a:ext cx="0" cy="0"/>
          <a:chOff x="0" y="0"/>
          <a:chExt cx="0" cy="0"/>
        </a:xfrm>
      </p:grpSpPr>
      <p:sp>
        <p:nvSpPr>
          <p:cNvPr id="4097" name="Rectangle 1">
            <a:extLst>
              <a:ext uri="{FF2B5EF4-FFF2-40B4-BE49-F238E27FC236}">
                <a16:creationId xmlns:a16="http://schemas.microsoft.com/office/drawing/2014/main" id="{8268230E-1E54-194F-0299-72D1C3F89B36}"/>
              </a:ext>
            </a:extLst>
          </p:cNvPr>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Consideration for future standards</a:t>
            </a:r>
          </a:p>
        </p:txBody>
      </p:sp>
      <p:sp>
        <p:nvSpPr>
          <p:cNvPr id="4098" name="Rectangle 2">
            <a:extLst>
              <a:ext uri="{FF2B5EF4-FFF2-40B4-BE49-F238E27FC236}">
                <a16:creationId xmlns:a16="http://schemas.microsoft.com/office/drawing/2014/main" id="{A06A97FB-B850-4F6E-272E-E74C2A5E7310}"/>
              </a:ext>
            </a:extLst>
          </p:cNvPr>
          <p:cNvSpPr>
            <a:spLocks noGrp="1" noChangeArrowheads="1"/>
          </p:cNvSpPr>
          <p:nvPr>
            <p:ph idx="1"/>
          </p:nvPr>
        </p:nvSpPr>
        <p:spPr>
          <a:xfrm>
            <a:off x="914401" y="1764059"/>
            <a:ext cx="10361084" cy="4113213"/>
          </a:xfrm>
          <a:ln/>
        </p:spPr>
        <p:txBody>
          <a:bodyPr/>
          <a:lstStyle/>
          <a:p>
            <a:pP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For better coexistence, we can consider to introduce new features for each system.</a:t>
            </a:r>
          </a:p>
          <a:p>
            <a:pPr lvl="1">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Introduce Delayed Block Ack into IEEE 802.15.4 SUN to protect Ack.</a:t>
            </a:r>
          </a:p>
          <a:p>
            <a:pPr lvl="1">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Introduce adaptive configuration of AIFSN to IEEE 802.11 S1G to protect Ack frame transmission of IEEE 802.15.4 SUN.</a:t>
            </a:r>
          </a:p>
        </p:txBody>
      </p:sp>
      <p:sp>
        <p:nvSpPr>
          <p:cNvPr id="5" name="Footer Placeholder 4">
            <a:extLst>
              <a:ext uri="{FF2B5EF4-FFF2-40B4-BE49-F238E27FC236}">
                <a16:creationId xmlns:a16="http://schemas.microsoft.com/office/drawing/2014/main" id="{344D022A-A413-C92D-97B5-A3DCCEE59520}"/>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174DE0D9-550E-A8E5-A00C-4FC1DA29CD1E}"/>
              </a:ext>
            </a:extLst>
          </p:cNvPr>
          <p:cNvSpPr>
            <a:spLocks noGrp="1"/>
          </p:cNvSpPr>
          <p:nvPr>
            <p:ph type="dt" idx="15"/>
          </p:nvPr>
        </p:nvSpPr>
        <p:spPr/>
        <p:txBody>
          <a:bodyPr/>
          <a:lstStyle/>
          <a:p>
            <a:r>
              <a:rPr lang="en-US" altLang="ja-JP"/>
              <a:t>July 2025</a:t>
            </a:r>
            <a:endParaRPr lang="en-GB" dirty="0"/>
          </a:p>
        </p:txBody>
      </p:sp>
      <p:sp>
        <p:nvSpPr>
          <p:cNvPr id="3" name="スライド番号プレースホルダー 2">
            <a:extLst>
              <a:ext uri="{FF2B5EF4-FFF2-40B4-BE49-F238E27FC236}">
                <a16:creationId xmlns:a16="http://schemas.microsoft.com/office/drawing/2014/main" id="{9BF2BD92-BA52-BA22-7D0E-F26CFCE2C65C}"/>
              </a:ext>
            </a:extLst>
          </p:cNvPr>
          <p:cNvSpPr>
            <a:spLocks noGrp="1"/>
          </p:cNvSpPr>
          <p:nvPr>
            <p:ph type="sldNum" idx="12"/>
          </p:nvPr>
        </p:nvSpPr>
        <p:spPr/>
        <p:txBody>
          <a:bodyPr/>
          <a:lstStyle/>
          <a:p>
            <a:r>
              <a:rPr lang="en-GB"/>
              <a:t>Slide </a:t>
            </a:r>
            <a:fld id="{440F5867-744E-4AA6-B0ED-4C44D2DFBB7B}" type="slidenum">
              <a:rPr lang="en-GB" smtClean="0"/>
              <a:pPr/>
              <a:t>32</a:t>
            </a:fld>
            <a:endParaRPr lang="en-GB" dirty="0"/>
          </a:p>
        </p:txBody>
      </p:sp>
    </p:spTree>
    <p:extLst>
      <p:ext uri="{BB962C8B-B14F-4D97-AF65-F5344CB8AC3E}">
        <p14:creationId xmlns:p14="http://schemas.microsoft.com/office/powerpoint/2010/main" val="26139756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14D20-19BA-D483-6E0E-EBF52946F4C9}"/>
            </a:ext>
          </a:extLst>
        </p:cNvPr>
        <p:cNvGrpSpPr/>
        <p:nvPr/>
      </p:nvGrpSpPr>
      <p:grpSpPr>
        <a:xfrm>
          <a:off x="0" y="0"/>
          <a:ext cx="0" cy="0"/>
          <a:chOff x="0" y="0"/>
          <a:chExt cx="0" cy="0"/>
        </a:xfrm>
      </p:grpSpPr>
      <p:sp>
        <p:nvSpPr>
          <p:cNvPr id="5121" name="Rectangle 1">
            <a:extLst>
              <a:ext uri="{FF2B5EF4-FFF2-40B4-BE49-F238E27FC236}">
                <a16:creationId xmlns:a16="http://schemas.microsoft.com/office/drawing/2014/main" id="{1BE81922-7201-D9CC-3C77-5141C2137F6D}"/>
              </a:ext>
            </a:extLst>
          </p:cNvPr>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ja-JP" dirty="0"/>
              <a:t>Summary</a:t>
            </a:r>
            <a:endParaRPr lang="en-GB" dirty="0"/>
          </a:p>
        </p:txBody>
      </p:sp>
      <p:sp>
        <p:nvSpPr>
          <p:cNvPr id="5122" name="Rectangle 2">
            <a:extLst>
              <a:ext uri="{FF2B5EF4-FFF2-40B4-BE49-F238E27FC236}">
                <a16:creationId xmlns:a16="http://schemas.microsoft.com/office/drawing/2014/main" id="{4ED37558-0472-26A8-D571-FD1FA3CB7682}"/>
              </a:ext>
            </a:extLst>
          </p:cNvPr>
          <p:cNvSpPr>
            <a:spLocks noGrp="1" noChangeArrowheads="1"/>
          </p:cNvSpPr>
          <p:nvPr>
            <p:ph idx="1"/>
          </p:nvPr>
        </p:nvSpPr>
        <p:spPr>
          <a:xfrm>
            <a:off x="914401" y="1700808"/>
            <a:ext cx="10222160" cy="4774606"/>
          </a:xfrm>
          <a:ln/>
        </p:spPr>
        <p:txBody>
          <a:bodyPr/>
          <a:lstStyle/>
          <a:p>
            <a:pPr marL="268288" indent="-211138">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ja-JP" dirty="0"/>
              <a:t>We conducted coexistence experiment between IEEE 802.15.4 SUN and IEEE 802.11 S1G systems.</a:t>
            </a:r>
          </a:p>
          <a:p>
            <a:pPr marL="268288" indent="-211138">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ja-JP" dirty="0"/>
              <a:t>IEEE 802.11 S1G can transmit a Data frame between Data and Ack frames of IEEE 802.15.4 SUN due to long </a:t>
            </a:r>
            <a:r>
              <a:rPr lang="en-US" altLang="ja-JP" dirty="0" err="1"/>
              <a:t>macTsRxTx</a:t>
            </a:r>
            <a:r>
              <a:rPr lang="en-US" altLang="ja-JP" dirty="0"/>
              <a:t> in IEEE 802.15.4 SUN. This leads to inter-system collision. Hence, protecting Ack frame transmission of IEEE 802.15.4 SUN is important for better coexistence. </a:t>
            </a:r>
          </a:p>
          <a:p>
            <a:pPr marL="268288" indent="-211138">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ja-JP" dirty="0"/>
              <a:t>Reducing the frame duration of IEEE 802.11 S1G can be possible recommended practice to protect Ack of IEEE 802.15.4 SUN.</a:t>
            </a:r>
          </a:p>
          <a:p>
            <a:pPr marL="268288" indent="-211138">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ja-JP" dirty="0"/>
              <a:t>We can consider to introduce new features for each system to protect Ack of IEEE 802.15.4 SUN in inter-system coexisting situations in the Sub-1 GHz band.</a:t>
            </a:r>
          </a:p>
          <a:p>
            <a:pPr marL="268288" indent="-211138">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altLang="ja-JP" dirty="0"/>
          </a:p>
          <a:p>
            <a:pPr marL="668338" lvl="1" indent="-211138">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altLang="ja-JP" dirty="0"/>
          </a:p>
        </p:txBody>
      </p:sp>
      <p:sp>
        <p:nvSpPr>
          <p:cNvPr id="6" name="Slide Number Placeholder 5">
            <a:extLst>
              <a:ext uri="{FF2B5EF4-FFF2-40B4-BE49-F238E27FC236}">
                <a16:creationId xmlns:a16="http://schemas.microsoft.com/office/drawing/2014/main" id="{06915EFA-FF0E-EA35-5B72-9729FAA5FFF5}"/>
              </a:ext>
            </a:extLst>
          </p:cNvPr>
          <p:cNvSpPr>
            <a:spLocks noGrp="1"/>
          </p:cNvSpPr>
          <p:nvPr>
            <p:ph type="sldNum" idx="12"/>
          </p:nvPr>
        </p:nvSpPr>
        <p:spPr/>
        <p:txBody>
          <a:bodyPr/>
          <a:lstStyle/>
          <a:p>
            <a:r>
              <a:rPr lang="en-GB" dirty="0"/>
              <a:t>Slide </a:t>
            </a:r>
            <a:fld id="{B3165115-9078-433B-A278-1F5ED971F63A}" type="slidenum">
              <a:rPr lang="en-GB"/>
              <a:pPr/>
              <a:t>33</a:t>
            </a:fld>
            <a:endParaRPr lang="en-GB" dirty="0"/>
          </a:p>
        </p:txBody>
      </p:sp>
      <p:sp>
        <p:nvSpPr>
          <p:cNvPr id="5" name="Footer Placeholder 4">
            <a:extLst>
              <a:ext uri="{FF2B5EF4-FFF2-40B4-BE49-F238E27FC236}">
                <a16:creationId xmlns:a16="http://schemas.microsoft.com/office/drawing/2014/main" id="{583B306D-C52B-EFA8-BC4E-2B4CD7B3F42B}"/>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12A53DFE-2B2C-7A47-68EF-A0B86C5D2E98}"/>
              </a:ext>
            </a:extLst>
          </p:cNvPr>
          <p:cNvSpPr>
            <a:spLocks noGrp="1"/>
          </p:cNvSpPr>
          <p:nvPr>
            <p:ph type="dt" idx="15"/>
          </p:nvPr>
        </p:nvSpPr>
        <p:spPr/>
        <p:txBody>
          <a:bodyPr/>
          <a:lstStyle/>
          <a:p>
            <a:r>
              <a:rPr lang="en-US" altLang="ja-JP"/>
              <a:t>July 2025</a:t>
            </a:r>
            <a:endParaRPr lang="en-GB" dirty="0"/>
          </a:p>
        </p:txBody>
      </p:sp>
    </p:spTree>
    <p:extLst>
      <p:ext uri="{BB962C8B-B14F-4D97-AF65-F5344CB8AC3E}">
        <p14:creationId xmlns:p14="http://schemas.microsoft.com/office/powerpoint/2010/main" val="28074960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DCBB1-40F2-2645-EDA1-3638597842D0}"/>
            </a:ext>
          </a:extLst>
        </p:cNvPr>
        <p:cNvGrpSpPr/>
        <p:nvPr/>
      </p:nvGrpSpPr>
      <p:grpSpPr>
        <a:xfrm>
          <a:off x="0" y="0"/>
          <a:ext cx="0" cy="0"/>
          <a:chOff x="0" y="0"/>
          <a:chExt cx="0" cy="0"/>
        </a:xfrm>
      </p:grpSpPr>
      <p:sp>
        <p:nvSpPr>
          <p:cNvPr id="5121" name="Rectangle 1">
            <a:extLst>
              <a:ext uri="{FF2B5EF4-FFF2-40B4-BE49-F238E27FC236}">
                <a16:creationId xmlns:a16="http://schemas.microsoft.com/office/drawing/2014/main" id="{2494ADCB-CF3B-BC7D-0EE1-AFB37320F3AC}"/>
              </a:ext>
            </a:extLst>
          </p:cNvPr>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ja-JP" dirty="0"/>
              <a:t>Reference</a:t>
            </a:r>
            <a:endParaRPr lang="en-GB" dirty="0"/>
          </a:p>
        </p:txBody>
      </p:sp>
      <p:sp>
        <p:nvSpPr>
          <p:cNvPr id="5122" name="Rectangle 2">
            <a:extLst>
              <a:ext uri="{FF2B5EF4-FFF2-40B4-BE49-F238E27FC236}">
                <a16:creationId xmlns:a16="http://schemas.microsoft.com/office/drawing/2014/main" id="{E6DED583-E3D3-6E8E-4D99-28590BB64770}"/>
              </a:ext>
            </a:extLst>
          </p:cNvPr>
          <p:cNvSpPr>
            <a:spLocks noGrp="1" noChangeArrowheads="1"/>
          </p:cNvSpPr>
          <p:nvPr>
            <p:ph idx="1"/>
          </p:nvPr>
        </p:nvSpPr>
        <p:spPr>
          <a:xfrm>
            <a:off x="914401" y="1700808"/>
            <a:ext cx="10222160" cy="4774606"/>
          </a:xfrm>
          <a:ln/>
        </p:spPr>
        <p:txBody>
          <a:bodyPr/>
          <a:lstStyle/>
          <a:p>
            <a:pPr marL="57150" indent="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ja-JP" dirty="0"/>
              <a:t>[1] doc. IEEE 802.19-25/0018r1</a:t>
            </a:r>
          </a:p>
          <a:p>
            <a:pPr marL="57150" indent="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ja-JP" dirty="0"/>
              <a:t>[2] doc. IEEE 802.19-25/0019r0</a:t>
            </a:r>
          </a:p>
        </p:txBody>
      </p:sp>
      <p:sp>
        <p:nvSpPr>
          <p:cNvPr id="6" name="Slide Number Placeholder 5">
            <a:extLst>
              <a:ext uri="{FF2B5EF4-FFF2-40B4-BE49-F238E27FC236}">
                <a16:creationId xmlns:a16="http://schemas.microsoft.com/office/drawing/2014/main" id="{59B66296-44B8-75C1-305B-BAE3591F4DE8}"/>
              </a:ext>
            </a:extLst>
          </p:cNvPr>
          <p:cNvSpPr>
            <a:spLocks noGrp="1"/>
          </p:cNvSpPr>
          <p:nvPr>
            <p:ph type="sldNum" idx="12"/>
          </p:nvPr>
        </p:nvSpPr>
        <p:spPr/>
        <p:txBody>
          <a:bodyPr/>
          <a:lstStyle/>
          <a:p>
            <a:r>
              <a:rPr lang="en-GB" dirty="0"/>
              <a:t>Slide </a:t>
            </a:r>
            <a:fld id="{B3165115-9078-433B-A278-1F5ED971F63A}" type="slidenum">
              <a:rPr lang="en-GB"/>
              <a:pPr/>
              <a:t>34</a:t>
            </a:fld>
            <a:endParaRPr lang="en-GB" dirty="0"/>
          </a:p>
        </p:txBody>
      </p:sp>
      <p:sp>
        <p:nvSpPr>
          <p:cNvPr id="5" name="Footer Placeholder 4">
            <a:extLst>
              <a:ext uri="{FF2B5EF4-FFF2-40B4-BE49-F238E27FC236}">
                <a16:creationId xmlns:a16="http://schemas.microsoft.com/office/drawing/2014/main" id="{B41F366C-49A3-E1A9-6EE0-2471A753FF2C}"/>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305E7618-1192-70FE-7A03-40E35FDFA23A}"/>
              </a:ext>
            </a:extLst>
          </p:cNvPr>
          <p:cNvSpPr>
            <a:spLocks noGrp="1"/>
          </p:cNvSpPr>
          <p:nvPr>
            <p:ph type="dt" idx="15"/>
          </p:nvPr>
        </p:nvSpPr>
        <p:spPr/>
        <p:txBody>
          <a:bodyPr/>
          <a:lstStyle/>
          <a:p>
            <a:r>
              <a:rPr lang="en-US" altLang="ja-JP"/>
              <a:t>July 2025</a:t>
            </a:r>
            <a:endParaRPr lang="en-GB" dirty="0"/>
          </a:p>
        </p:txBody>
      </p:sp>
    </p:spTree>
    <p:extLst>
      <p:ext uri="{BB962C8B-B14F-4D97-AF65-F5344CB8AC3E}">
        <p14:creationId xmlns:p14="http://schemas.microsoft.com/office/powerpoint/2010/main" val="31101152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A0D8A-A357-806C-8058-6C1AA4A3755D}"/>
            </a:ext>
          </a:extLst>
        </p:cNvPr>
        <p:cNvGrpSpPr/>
        <p:nvPr/>
      </p:nvGrpSpPr>
      <p:grpSpPr>
        <a:xfrm>
          <a:off x="0" y="0"/>
          <a:ext cx="0" cy="0"/>
          <a:chOff x="0" y="0"/>
          <a:chExt cx="0" cy="0"/>
        </a:xfrm>
      </p:grpSpPr>
      <p:sp>
        <p:nvSpPr>
          <p:cNvPr id="4097" name="Rectangle 1">
            <a:extLst>
              <a:ext uri="{FF2B5EF4-FFF2-40B4-BE49-F238E27FC236}">
                <a16:creationId xmlns:a16="http://schemas.microsoft.com/office/drawing/2014/main" id="{D7672734-D8D3-D9DB-8B1A-788368A0DA1B}"/>
              </a:ext>
            </a:extLst>
          </p:cNvPr>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Photos of IEEE 802.15.4 SUN equipment</a:t>
            </a:r>
          </a:p>
        </p:txBody>
      </p:sp>
      <p:sp>
        <p:nvSpPr>
          <p:cNvPr id="4098" name="Rectangle 2">
            <a:extLst>
              <a:ext uri="{FF2B5EF4-FFF2-40B4-BE49-F238E27FC236}">
                <a16:creationId xmlns:a16="http://schemas.microsoft.com/office/drawing/2014/main" id="{87FE411B-3A02-4E04-30B0-22975C87D54D}"/>
              </a:ext>
            </a:extLst>
          </p:cNvPr>
          <p:cNvSpPr>
            <a:spLocks noGrp="1" noChangeArrowheads="1"/>
          </p:cNvSpPr>
          <p:nvPr>
            <p:ph idx="1"/>
          </p:nvPr>
        </p:nvSpPr>
        <p:spPr>
          <a:xfrm>
            <a:off x="2386353" y="5732512"/>
            <a:ext cx="2085255" cy="360783"/>
          </a:xfrm>
          <a:ln/>
        </p:spPr>
        <p:txBody>
          <a:bodyPr/>
          <a:lstStyle/>
          <a:p>
            <a:pPr algn="ct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sz="1800" b="0" dirty="0"/>
              <a:t>Equipment 15-A</a:t>
            </a:r>
          </a:p>
        </p:txBody>
      </p:sp>
      <p:sp>
        <p:nvSpPr>
          <p:cNvPr id="6" name="Slide Number Placeholder 5">
            <a:extLst>
              <a:ext uri="{FF2B5EF4-FFF2-40B4-BE49-F238E27FC236}">
                <a16:creationId xmlns:a16="http://schemas.microsoft.com/office/drawing/2014/main" id="{246D7F52-B35B-95CC-4BBB-5DE1D374B13E}"/>
              </a:ext>
            </a:extLst>
          </p:cNvPr>
          <p:cNvSpPr>
            <a:spLocks noGrp="1"/>
          </p:cNvSpPr>
          <p:nvPr>
            <p:ph type="sldNum" idx="12"/>
          </p:nvPr>
        </p:nvSpPr>
        <p:spPr/>
        <p:txBody>
          <a:bodyPr/>
          <a:lstStyle/>
          <a:p>
            <a:r>
              <a:rPr lang="en-GB"/>
              <a:t>Slide </a:t>
            </a:r>
            <a:fld id="{351F4386-A5E2-41A1-B4D0-BE653C929E06}" type="slidenum">
              <a:rPr lang="en-GB"/>
              <a:pPr/>
              <a:t>4</a:t>
            </a:fld>
            <a:endParaRPr lang="en-GB"/>
          </a:p>
        </p:txBody>
      </p:sp>
      <p:sp>
        <p:nvSpPr>
          <p:cNvPr id="5" name="Footer Placeholder 4">
            <a:extLst>
              <a:ext uri="{FF2B5EF4-FFF2-40B4-BE49-F238E27FC236}">
                <a16:creationId xmlns:a16="http://schemas.microsoft.com/office/drawing/2014/main" id="{D15BE1B6-D35F-1434-74DD-43BCD6D57A40}"/>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4D6FDD81-3DEB-FE81-4E5C-A68003414215}"/>
              </a:ext>
            </a:extLst>
          </p:cNvPr>
          <p:cNvSpPr>
            <a:spLocks noGrp="1"/>
          </p:cNvSpPr>
          <p:nvPr>
            <p:ph type="dt" idx="15"/>
          </p:nvPr>
        </p:nvSpPr>
        <p:spPr/>
        <p:txBody>
          <a:bodyPr/>
          <a:lstStyle/>
          <a:p>
            <a:r>
              <a:rPr lang="en-US" altLang="ja-JP"/>
              <a:t>July 2025</a:t>
            </a:r>
            <a:endParaRPr lang="en-GB" dirty="0"/>
          </a:p>
        </p:txBody>
      </p:sp>
      <p:sp>
        <p:nvSpPr>
          <p:cNvPr id="2" name="Rectangle 2">
            <a:extLst>
              <a:ext uri="{FF2B5EF4-FFF2-40B4-BE49-F238E27FC236}">
                <a16:creationId xmlns:a16="http://schemas.microsoft.com/office/drawing/2014/main" id="{8ABB1B37-7D0E-5609-1FD2-176CC8680E8B}"/>
              </a:ext>
            </a:extLst>
          </p:cNvPr>
          <p:cNvSpPr txBox="1">
            <a:spLocks noChangeArrowheads="1"/>
          </p:cNvSpPr>
          <p:nvPr/>
        </p:nvSpPr>
        <p:spPr bwMode="auto">
          <a:xfrm>
            <a:off x="7968208" y="5732511"/>
            <a:ext cx="2085255" cy="360783"/>
          </a:xfrm>
          <a:prstGeom prst="rect">
            <a:avLst/>
          </a:prstGeom>
          <a:noFill/>
          <a:ln w="9525">
            <a:noFill/>
            <a:round/>
            <a:headEnd/>
            <a:tailEnd/>
          </a:ln>
          <a:effectLst/>
        </p:spPr>
        <p:txBody>
          <a:bodyPr vert="horz" wrap="square" lIns="92160" tIns="46080" rIns="92160" bIns="46080" numCol="1" anchor="t" anchorCtr="0" compatLnSpc="1">
            <a:prstTxWarp prst="textNoShape">
              <a:avLst/>
            </a:prstTxWarp>
          </a:bodyPr>
          <a:lstStyle>
            <a:lvl1pPr marL="342900" indent="-342900" algn="l" defTabSz="449263" rtl="0" eaLnBrk="1" fontAlgn="base" hangingPunct="1">
              <a:spcBef>
                <a:spcPts val="600"/>
              </a:spcBef>
              <a:spcAft>
                <a:spcPct val="0"/>
              </a:spcAft>
              <a:buClr>
                <a:srgbClr val="000000"/>
              </a:buClr>
              <a:buSzPct val="100000"/>
              <a:buFont typeface="Times New Roman" pitchFamily="16" charset="0"/>
              <a:defRPr kumimoji="1" sz="2400" b="1">
                <a:solidFill>
                  <a:srgbClr val="000000"/>
                </a:solidFill>
                <a:latin typeface="+mn-lt"/>
                <a:ea typeface="+mn-ea"/>
                <a:cs typeface="+mn-cs"/>
              </a:defRPr>
            </a:lvl1pPr>
            <a:lvl2pPr marL="742950" indent="-285750" algn="l" defTabSz="449263" rtl="0" eaLnBrk="1" fontAlgn="base" hangingPunct="1">
              <a:spcBef>
                <a:spcPts val="500"/>
              </a:spcBef>
              <a:spcAft>
                <a:spcPct val="0"/>
              </a:spcAft>
              <a:buClr>
                <a:srgbClr val="000000"/>
              </a:buClr>
              <a:buSzPct val="100000"/>
              <a:buFont typeface="Times New Roman" pitchFamily="16" charset="0"/>
              <a:defRPr kumimoji="1" sz="2000">
                <a:solidFill>
                  <a:srgbClr val="000000"/>
                </a:solidFill>
                <a:latin typeface="+mn-lt"/>
                <a:ea typeface="+mn-ea"/>
              </a:defRPr>
            </a:lvl2pPr>
            <a:lvl3pPr marL="1143000" indent="-228600" algn="l" defTabSz="449263" rtl="0" eaLnBrk="1" fontAlgn="base" hangingPunct="1">
              <a:spcBef>
                <a:spcPts val="450"/>
              </a:spcBef>
              <a:spcAft>
                <a:spcPct val="0"/>
              </a:spcAft>
              <a:buClr>
                <a:srgbClr val="000000"/>
              </a:buClr>
              <a:buSzPct val="100000"/>
              <a:buFont typeface="Times New Roman" pitchFamily="16" charset="0"/>
              <a:defRPr kumimoji="1">
                <a:solidFill>
                  <a:srgbClr val="000000"/>
                </a:solidFill>
                <a:latin typeface="+mn-lt"/>
                <a:ea typeface="+mn-ea"/>
              </a:defRPr>
            </a:lvl3pPr>
            <a:lvl4pPr marL="1600200" indent="-228600" algn="l" defTabSz="449263" rtl="0" eaLnBrk="1" fontAlgn="base" hangingPunct="1">
              <a:spcBef>
                <a:spcPts val="400"/>
              </a:spcBef>
              <a:spcAft>
                <a:spcPct val="0"/>
              </a:spcAft>
              <a:buClr>
                <a:srgbClr val="000000"/>
              </a:buClr>
              <a:buSzPct val="100000"/>
              <a:buFont typeface="Times New Roman" pitchFamily="16" charset="0"/>
              <a:defRPr kumimoji="1" sz="1600">
                <a:solidFill>
                  <a:srgbClr val="000000"/>
                </a:solidFill>
                <a:latin typeface="+mn-lt"/>
                <a:ea typeface="+mn-ea"/>
              </a:defRPr>
            </a:lvl4pPr>
            <a:lvl5pPr marL="2057400" indent="-228600" algn="l" defTabSz="449263" rtl="0" eaLnBrk="1" fontAlgn="base" hangingPunct="1">
              <a:spcBef>
                <a:spcPts val="400"/>
              </a:spcBef>
              <a:spcAft>
                <a:spcPct val="0"/>
              </a:spcAft>
              <a:buClr>
                <a:srgbClr val="000000"/>
              </a:buClr>
              <a:buSzPct val="100000"/>
              <a:buFont typeface="Times New Roman" pitchFamily="16" charset="0"/>
              <a:defRPr kumimoji="1" sz="1600">
                <a:solidFill>
                  <a:srgbClr val="000000"/>
                </a:solidFill>
                <a:latin typeface="+mn-lt"/>
                <a:ea typeface="+mn-ea"/>
              </a:defRPr>
            </a:lvl5pPr>
            <a:lvl6pPr marL="2514600" indent="-228600" algn="l" defTabSz="449263" rtl="0" eaLnBrk="1" fontAlgn="base" hangingPunct="1">
              <a:spcBef>
                <a:spcPts val="400"/>
              </a:spcBef>
              <a:spcAft>
                <a:spcPct val="0"/>
              </a:spcAft>
              <a:buClr>
                <a:srgbClr val="000000"/>
              </a:buClr>
              <a:buSzPct val="100000"/>
              <a:buFont typeface="Times New Roman" pitchFamily="16" charset="0"/>
              <a:defRPr kumimoji="1" sz="1600">
                <a:solidFill>
                  <a:srgbClr val="000000"/>
                </a:solidFill>
                <a:latin typeface="+mn-lt"/>
                <a:ea typeface="+mn-ea"/>
              </a:defRPr>
            </a:lvl6pPr>
            <a:lvl7pPr marL="2971800" indent="-228600" algn="l" defTabSz="449263" rtl="0" eaLnBrk="1" fontAlgn="base" hangingPunct="1">
              <a:spcBef>
                <a:spcPts val="400"/>
              </a:spcBef>
              <a:spcAft>
                <a:spcPct val="0"/>
              </a:spcAft>
              <a:buClr>
                <a:srgbClr val="000000"/>
              </a:buClr>
              <a:buSzPct val="100000"/>
              <a:buFont typeface="Times New Roman" pitchFamily="16" charset="0"/>
              <a:defRPr kumimoji="1" sz="1600">
                <a:solidFill>
                  <a:srgbClr val="000000"/>
                </a:solidFill>
                <a:latin typeface="+mn-lt"/>
                <a:ea typeface="+mn-ea"/>
              </a:defRPr>
            </a:lvl7pPr>
            <a:lvl8pPr marL="3429000" indent="-228600" algn="l" defTabSz="449263" rtl="0" eaLnBrk="1" fontAlgn="base" hangingPunct="1">
              <a:spcBef>
                <a:spcPts val="400"/>
              </a:spcBef>
              <a:spcAft>
                <a:spcPct val="0"/>
              </a:spcAft>
              <a:buClr>
                <a:srgbClr val="000000"/>
              </a:buClr>
              <a:buSzPct val="100000"/>
              <a:buFont typeface="Times New Roman" pitchFamily="16" charset="0"/>
              <a:defRPr kumimoji="1" sz="1600">
                <a:solidFill>
                  <a:srgbClr val="000000"/>
                </a:solidFill>
                <a:latin typeface="+mn-lt"/>
                <a:ea typeface="+mn-ea"/>
              </a:defRPr>
            </a:lvl8pPr>
            <a:lvl9pPr marL="3886200" indent="-228600" algn="l" defTabSz="449263" rtl="0" eaLnBrk="1" fontAlgn="base" hangingPunct="1">
              <a:spcBef>
                <a:spcPts val="400"/>
              </a:spcBef>
              <a:spcAft>
                <a:spcPct val="0"/>
              </a:spcAft>
              <a:buClr>
                <a:srgbClr val="000000"/>
              </a:buClr>
              <a:buSzPct val="100000"/>
              <a:buFont typeface="Times New Roman" pitchFamily="16" charset="0"/>
              <a:defRPr kumimoji="1" sz="1600">
                <a:solidFill>
                  <a:srgbClr val="000000"/>
                </a:solidFill>
                <a:latin typeface="+mn-lt"/>
                <a:ea typeface="+mn-ea"/>
              </a:defRPr>
            </a:lvl9pPr>
          </a:lstStyle>
          <a:p>
            <a:pPr algn="ct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sz="1800" b="0" kern="0" dirty="0"/>
              <a:t>Equipment 15-B</a:t>
            </a:r>
          </a:p>
        </p:txBody>
      </p:sp>
      <p:pic>
        <p:nvPicPr>
          <p:cNvPr id="8" name="図 7" descr="スキーしている人&#10;&#10;AI 生成コンテンツは誤りを含む可能性があります。">
            <a:extLst>
              <a:ext uri="{FF2B5EF4-FFF2-40B4-BE49-F238E27FC236}">
                <a16:creationId xmlns:a16="http://schemas.microsoft.com/office/drawing/2014/main" id="{A7452CF1-89E2-F04B-E1BA-6E2B6D9DBA2A}"/>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33462" t="17450" r="35038" b="18500"/>
          <a:stretch>
            <a:fillRect/>
          </a:stretch>
        </p:blipFill>
        <p:spPr>
          <a:xfrm>
            <a:off x="335360" y="1746261"/>
            <a:ext cx="2519987" cy="3842979"/>
          </a:xfrm>
          <a:prstGeom prst="rect">
            <a:avLst/>
          </a:prstGeom>
        </p:spPr>
      </p:pic>
      <p:pic>
        <p:nvPicPr>
          <p:cNvPr id="10" name="図 9" descr="テーブル, 座る, ケーキ, 紙 が含まれている画像&#10;&#10;AI 生成コンテンツは誤りを含む可能性があります。">
            <a:extLst>
              <a:ext uri="{FF2B5EF4-FFF2-40B4-BE49-F238E27FC236}">
                <a16:creationId xmlns:a16="http://schemas.microsoft.com/office/drawing/2014/main" id="{ED819AAC-22CE-59B5-008F-FF56ABA7D7D2}"/>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17709" t="5900" r="27164" b="14300"/>
          <a:stretch>
            <a:fillRect/>
          </a:stretch>
        </p:blipFill>
        <p:spPr>
          <a:xfrm>
            <a:off x="3112772" y="2132113"/>
            <a:ext cx="2852062" cy="3096344"/>
          </a:xfrm>
          <a:prstGeom prst="rect">
            <a:avLst/>
          </a:prstGeom>
        </p:spPr>
      </p:pic>
      <p:pic>
        <p:nvPicPr>
          <p:cNvPr id="12" name="図 11" descr="壁に掛けられた看板&#10;&#10;AI 生成コンテンツは誤りを含む可能性があります。">
            <a:extLst>
              <a:ext uri="{FF2B5EF4-FFF2-40B4-BE49-F238E27FC236}">
                <a16:creationId xmlns:a16="http://schemas.microsoft.com/office/drawing/2014/main" id="{F8651645-D238-3341-C537-98FFF862A622}"/>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l="17115" t="26722" b="18603"/>
          <a:stretch>
            <a:fillRect/>
          </a:stretch>
        </p:blipFill>
        <p:spPr>
          <a:xfrm rot="5400000">
            <a:off x="6001490" y="2788840"/>
            <a:ext cx="3933435" cy="1729814"/>
          </a:xfrm>
          <a:prstGeom prst="rect">
            <a:avLst/>
          </a:prstGeom>
        </p:spPr>
      </p:pic>
      <p:pic>
        <p:nvPicPr>
          <p:cNvPr id="18" name="図 17" descr="テーブルの上のケーキとスプーン&#10;&#10;AI 生成コンテンツは誤りを含む可能性があります。">
            <a:extLst>
              <a:ext uri="{FF2B5EF4-FFF2-40B4-BE49-F238E27FC236}">
                <a16:creationId xmlns:a16="http://schemas.microsoft.com/office/drawing/2014/main" id="{DD738F39-BFE0-6D66-C7B1-A5F069C18AEC}"/>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l="29703" r="15700" b="2939"/>
          <a:stretch>
            <a:fillRect/>
          </a:stretch>
        </p:blipFill>
        <p:spPr>
          <a:xfrm>
            <a:off x="9219024" y="2415411"/>
            <a:ext cx="2637616" cy="3126040"/>
          </a:xfrm>
          <a:prstGeom prst="rect">
            <a:avLst/>
          </a:prstGeom>
        </p:spPr>
      </p:pic>
    </p:spTree>
    <p:extLst>
      <p:ext uri="{BB962C8B-B14F-4D97-AF65-F5344CB8AC3E}">
        <p14:creationId xmlns:p14="http://schemas.microsoft.com/office/powerpoint/2010/main" val="40455380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EA080-F8DD-9ACE-EC13-EA0EDACBC20B}"/>
            </a:ext>
          </a:extLst>
        </p:cNvPr>
        <p:cNvGrpSpPr/>
        <p:nvPr/>
      </p:nvGrpSpPr>
      <p:grpSpPr>
        <a:xfrm>
          <a:off x="0" y="0"/>
          <a:ext cx="0" cy="0"/>
          <a:chOff x="0" y="0"/>
          <a:chExt cx="0" cy="0"/>
        </a:xfrm>
      </p:grpSpPr>
      <p:sp>
        <p:nvSpPr>
          <p:cNvPr id="4097" name="Rectangle 1">
            <a:extLst>
              <a:ext uri="{FF2B5EF4-FFF2-40B4-BE49-F238E27FC236}">
                <a16:creationId xmlns:a16="http://schemas.microsoft.com/office/drawing/2014/main" id="{178E23A6-F940-BDB4-E3DB-097B34AFB757}"/>
              </a:ext>
            </a:extLst>
          </p:cNvPr>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Photos of IEEE 802.11 S1G equipment</a:t>
            </a:r>
          </a:p>
        </p:txBody>
      </p:sp>
      <p:sp>
        <p:nvSpPr>
          <p:cNvPr id="4098" name="Rectangle 2">
            <a:extLst>
              <a:ext uri="{FF2B5EF4-FFF2-40B4-BE49-F238E27FC236}">
                <a16:creationId xmlns:a16="http://schemas.microsoft.com/office/drawing/2014/main" id="{C3167E61-7C02-A7AE-1006-7D73EB24C8F3}"/>
              </a:ext>
            </a:extLst>
          </p:cNvPr>
          <p:cNvSpPr>
            <a:spLocks noGrp="1" noChangeArrowheads="1"/>
          </p:cNvSpPr>
          <p:nvPr>
            <p:ph idx="1"/>
          </p:nvPr>
        </p:nvSpPr>
        <p:spPr>
          <a:xfrm>
            <a:off x="2386353" y="5732512"/>
            <a:ext cx="2085255" cy="360783"/>
          </a:xfrm>
          <a:ln/>
        </p:spPr>
        <p:txBody>
          <a:bodyPr/>
          <a:lstStyle/>
          <a:p>
            <a:pPr algn="ct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sz="1800" b="0" dirty="0"/>
              <a:t>Equipment 11-A</a:t>
            </a:r>
          </a:p>
        </p:txBody>
      </p:sp>
      <p:sp>
        <p:nvSpPr>
          <p:cNvPr id="6" name="Slide Number Placeholder 5">
            <a:extLst>
              <a:ext uri="{FF2B5EF4-FFF2-40B4-BE49-F238E27FC236}">
                <a16:creationId xmlns:a16="http://schemas.microsoft.com/office/drawing/2014/main" id="{30AE6FAB-4D28-F748-41D0-BFFACDEE4805}"/>
              </a:ext>
            </a:extLst>
          </p:cNvPr>
          <p:cNvSpPr>
            <a:spLocks noGrp="1"/>
          </p:cNvSpPr>
          <p:nvPr>
            <p:ph type="sldNum" idx="12"/>
          </p:nvPr>
        </p:nvSpPr>
        <p:spPr/>
        <p:txBody>
          <a:bodyPr/>
          <a:lstStyle/>
          <a:p>
            <a:r>
              <a:rPr lang="en-GB"/>
              <a:t>Slide </a:t>
            </a:r>
            <a:fld id="{351F4386-A5E2-41A1-B4D0-BE653C929E06}" type="slidenum">
              <a:rPr lang="en-GB"/>
              <a:pPr/>
              <a:t>5</a:t>
            </a:fld>
            <a:endParaRPr lang="en-GB"/>
          </a:p>
        </p:txBody>
      </p:sp>
      <p:sp>
        <p:nvSpPr>
          <p:cNvPr id="5" name="Footer Placeholder 4">
            <a:extLst>
              <a:ext uri="{FF2B5EF4-FFF2-40B4-BE49-F238E27FC236}">
                <a16:creationId xmlns:a16="http://schemas.microsoft.com/office/drawing/2014/main" id="{699C9035-771C-32CA-7D7A-B03281716592}"/>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56E00781-6BF4-512B-D669-7D9618A35793}"/>
              </a:ext>
            </a:extLst>
          </p:cNvPr>
          <p:cNvSpPr>
            <a:spLocks noGrp="1"/>
          </p:cNvSpPr>
          <p:nvPr>
            <p:ph type="dt" idx="15"/>
          </p:nvPr>
        </p:nvSpPr>
        <p:spPr/>
        <p:txBody>
          <a:bodyPr/>
          <a:lstStyle/>
          <a:p>
            <a:r>
              <a:rPr lang="en-US" altLang="ja-JP"/>
              <a:t>July 2025</a:t>
            </a:r>
            <a:endParaRPr lang="en-GB" dirty="0"/>
          </a:p>
        </p:txBody>
      </p:sp>
      <p:sp>
        <p:nvSpPr>
          <p:cNvPr id="2" name="Rectangle 2">
            <a:extLst>
              <a:ext uri="{FF2B5EF4-FFF2-40B4-BE49-F238E27FC236}">
                <a16:creationId xmlns:a16="http://schemas.microsoft.com/office/drawing/2014/main" id="{C3915BFB-D20B-A428-9ED5-7BFF465B323D}"/>
              </a:ext>
            </a:extLst>
          </p:cNvPr>
          <p:cNvSpPr txBox="1">
            <a:spLocks noChangeArrowheads="1"/>
          </p:cNvSpPr>
          <p:nvPr/>
        </p:nvSpPr>
        <p:spPr bwMode="auto">
          <a:xfrm>
            <a:off x="7968208" y="5732511"/>
            <a:ext cx="2085255" cy="360783"/>
          </a:xfrm>
          <a:prstGeom prst="rect">
            <a:avLst/>
          </a:prstGeom>
          <a:noFill/>
          <a:ln w="9525">
            <a:noFill/>
            <a:round/>
            <a:headEnd/>
            <a:tailEnd/>
          </a:ln>
          <a:effectLst/>
        </p:spPr>
        <p:txBody>
          <a:bodyPr vert="horz" wrap="square" lIns="92160" tIns="46080" rIns="92160" bIns="46080" numCol="1" anchor="t" anchorCtr="0" compatLnSpc="1">
            <a:prstTxWarp prst="textNoShape">
              <a:avLst/>
            </a:prstTxWarp>
          </a:bodyPr>
          <a:lstStyle>
            <a:lvl1pPr marL="342900" indent="-342900" algn="l" defTabSz="449263" rtl="0" eaLnBrk="1" fontAlgn="base" hangingPunct="1">
              <a:spcBef>
                <a:spcPts val="600"/>
              </a:spcBef>
              <a:spcAft>
                <a:spcPct val="0"/>
              </a:spcAft>
              <a:buClr>
                <a:srgbClr val="000000"/>
              </a:buClr>
              <a:buSzPct val="100000"/>
              <a:buFont typeface="Times New Roman" pitchFamily="16" charset="0"/>
              <a:defRPr kumimoji="1" sz="2400" b="1">
                <a:solidFill>
                  <a:srgbClr val="000000"/>
                </a:solidFill>
                <a:latin typeface="+mn-lt"/>
                <a:ea typeface="+mn-ea"/>
                <a:cs typeface="+mn-cs"/>
              </a:defRPr>
            </a:lvl1pPr>
            <a:lvl2pPr marL="742950" indent="-285750" algn="l" defTabSz="449263" rtl="0" eaLnBrk="1" fontAlgn="base" hangingPunct="1">
              <a:spcBef>
                <a:spcPts val="500"/>
              </a:spcBef>
              <a:spcAft>
                <a:spcPct val="0"/>
              </a:spcAft>
              <a:buClr>
                <a:srgbClr val="000000"/>
              </a:buClr>
              <a:buSzPct val="100000"/>
              <a:buFont typeface="Times New Roman" pitchFamily="16" charset="0"/>
              <a:defRPr kumimoji="1" sz="2000">
                <a:solidFill>
                  <a:srgbClr val="000000"/>
                </a:solidFill>
                <a:latin typeface="+mn-lt"/>
                <a:ea typeface="+mn-ea"/>
              </a:defRPr>
            </a:lvl2pPr>
            <a:lvl3pPr marL="1143000" indent="-228600" algn="l" defTabSz="449263" rtl="0" eaLnBrk="1" fontAlgn="base" hangingPunct="1">
              <a:spcBef>
                <a:spcPts val="450"/>
              </a:spcBef>
              <a:spcAft>
                <a:spcPct val="0"/>
              </a:spcAft>
              <a:buClr>
                <a:srgbClr val="000000"/>
              </a:buClr>
              <a:buSzPct val="100000"/>
              <a:buFont typeface="Times New Roman" pitchFamily="16" charset="0"/>
              <a:defRPr kumimoji="1">
                <a:solidFill>
                  <a:srgbClr val="000000"/>
                </a:solidFill>
                <a:latin typeface="+mn-lt"/>
                <a:ea typeface="+mn-ea"/>
              </a:defRPr>
            </a:lvl3pPr>
            <a:lvl4pPr marL="1600200" indent="-228600" algn="l" defTabSz="449263" rtl="0" eaLnBrk="1" fontAlgn="base" hangingPunct="1">
              <a:spcBef>
                <a:spcPts val="400"/>
              </a:spcBef>
              <a:spcAft>
                <a:spcPct val="0"/>
              </a:spcAft>
              <a:buClr>
                <a:srgbClr val="000000"/>
              </a:buClr>
              <a:buSzPct val="100000"/>
              <a:buFont typeface="Times New Roman" pitchFamily="16" charset="0"/>
              <a:defRPr kumimoji="1" sz="1600">
                <a:solidFill>
                  <a:srgbClr val="000000"/>
                </a:solidFill>
                <a:latin typeface="+mn-lt"/>
                <a:ea typeface="+mn-ea"/>
              </a:defRPr>
            </a:lvl4pPr>
            <a:lvl5pPr marL="2057400" indent="-228600" algn="l" defTabSz="449263" rtl="0" eaLnBrk="1" fontAlgn="base" hangingPunct="1">
              <a:spcBef>
                <a:spcPts val="400"/>
              </a:spcBef>
              <a:spcAft>
                <a:spcPct val="0"/>
              </a:spcAft>
              <a:buClr>
                <a:srgbClr val="000000"/>
              </a:buClr>
              <a:buSzPct val="100000"/>
              <a:buFont typeface="Times New Roman" pitchFamily="16" charset="0"/>
              <a:defRPr kumimoji="1" sz="1600">
                <a:solidFill>
                  <a:srgbClr val="000000"/>
                </a:solidFill>
                <a:latin typeface="+mn-lt"/>
                <a:ea typeface="+mn-ea"/>
              </a:defRPr>
            </a:lvl5pPr>
            <a:lvl6pPr marL="2514600" indent="-228600" algn="l" defTabSz="449263" rtl="0" eaLnBrk="1" fontAlgn="base" hangingPunct="1">
              <a:spcBef>
                <a:spcPts val="400"/>
              </a:spcBef>
              <a:spcAft>
                <a:spcPct val="0"/>
              </a:spcAft>
              <a:buClr>
                <a:srgbClr val="000000"/>
              </a:buClr>
              <a:buSzPct val="100000"/>
              <a:buFont typeface="Times New Roman" pitchFamily="16" charset="0"/>
              <a:defRPr kumimoji="1" sz="1600">
                <a:solidFill>
                  <a:srgbClr val="000000"/>
                </a:solidFill>
                <a:latin typeface="+mn-lt"/>
                <a:ea typeface="+mn-ea"/>
              </a:defRPr>
            </a:lvl6pPr>
            <a:lvl7pPr marL="2971800" indent="-228600" algn="l" defTabSz="449263" rtl="0" eaLnBrk="1" fontAlgn="base" hangingPunct="1">
              <a:spcBef>
                <a:spcPts val="400"/>
              </a:spcBef>
              <a:spcAft>
                <a:spcPct val="0"/>
              </a:spcAft>
              <a:buClr>
                <a:srgbClr val="000000"/>
              </a:buClr>
              <a:buSzPct val="100000"/>
              <a:buFont typeface="Times New Roman" pitchFamily="16" charset="0"/>
              <a:defRPr kumimoji="1" sz="1600">
                <a:solidFill>
                  <a:srgbClr val="000000"/>
                </a:solidFill>
                <a:latin typeface="+mn-lt"/>
                <a:ea typeface="+mn-ea"/>
              </a:defRPr>
            </a:lvl7pPr>
            <a:lvl8pPr marL="3429000" indent="-228600" algn="l" defTabSz="449263" rtl="0" eaLnBrk="1" fontAlgn="base" hangingPunct="1">
              <a:spcBef>
                <a:spcPts val="400"/>
              </a:spcBef>
              <a:spcAft>
                <a:spcPct val="0"/>
              </a:spcAft>
              <a:buClr>
                <a:srgbClr val="000000"/>
              </a:buClr>
              <a:buSzPct val="100000"/>
              <a:buFont typeface="Times New Roman" pitchFamily="16" charset="0"/>
              <a:defRPr kumimoji="1" sz="1600">
                <a:solidFill>
                  <a:srgbClr val="000000"/>
                </a:solidFill>
                <a:latin typeface="+mn-lt"/>
                <a:ea typeface="+mn-ea"/>
              </a:defRPr>
            </a:lvl8pPr>
            <a:lvl9pPr marL="3886200" indent="-228600" algn="l" defTabSz="449263" rtl="0" eaLnBrk="1" fontAlgn="base" hangingPunct="1">
              <a:spcBef>
                <a:spcPts val="400"/>
              </a:spcBef>
              <a:spcAft>
                <a:spcPct val="0"/>
              </a:spcAft>
              <a:buClr>
                <a:srgbClr val="000000"/>
              </a:buClr>
              <a:buSzPct val="100000"/>
              <a:buFont typeface="Times New Roman" pitchFamily="16" charset="0"/>
              <a:defRPr kumimoji="1" sz="1600">
                <a:solidFill>
                  <a:srgbClr val="000000"/>
                </a:solidFill>
                <a:latin typeface="+mn-lt"/>
                <a:ea typeface="+mn-ea"/>
              </a:defRPr>
            </a:lvl9pPr>
          </a:lstStyle>
          <a:p>
            <a:pPr algn="ct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sz="1800" b="0" kern="0" dirty="0"/>
              <a:t>Equipment 11-B</a:t>
            </a:r>
          </a:p>
        </p:txBody>
      </p:sp>
      <p:pic>
        <p:nvPicPr>
          <p:cNvPr id="16" name="図 15" descr="座る, 雪, 覆い, テーブル が含まれている画像&#10;&#10;AI 生成コンテンツは誤りを含む可能性があります。">
            <a:extLst>
              <a:ext uri="{FF2B5EF4-FFF2-40B4-BE49-F238E27FC236}">
                <a16:creationId xmlns:a16="http://schemas.microsoft.com/office/drawing/2014/main" id="{3151876F-3F35-2EBE-774E-8BE00E4647D8}"/>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31101" t="2939" r="29525" b="2939"/>
          <a:stretch>
            <a:fillRect/>
          </a:stretch>
        </p:blipFill>
        <p:spPr>
          <a:xfrm>
            <a:off x="2305281" y="1673292"/>
            <a:ext cx="2247398" cy="4029123"/>
          </a:xfrm>
          <a:prstGeom prst="rect">
            <a:avLst/>
          </a:prstGeom>
        </p:spPr>
      </p:pic>
      <p:pic>
        <p:nvPicPr>
          <p:cNvPr id="18" name="図 17" descr="テーブル, 座る, コンピュータ, 男 が含まれている画像&#10;&#10;AI 生成コンテンツは誤りを含む可能性があります。">
            <a:extLst>
              <a:ext uri="{FF2B5EF4-FFF2-40B4-BE49-F238E27FC236}">
                <a16:creationId xmlns:a16="http://schemas.microsoft.com/office/drawing/2014/main" id="{91D92E25-1499-8683-9BF1-EF58CF6A4946}"/>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32236" t="10001" r="31100" b="21982"/>
          <a:stretch>
            <a:fillRect/>
          </a:stretch>
        </p:blipFill>
        <p:spPr>
          <a:xfrm>
            <a:off x="7464152" y="1673292"/>
            <a:ext cx="2926623" cy="4071934"/>
          </a:xfrm>
          <a:prstGeom prst="rect">
            <a:avLst/>
          </a:prstGeom>
        </p:spPr>
      </p:pic>
    </p:spTree>
    <p:extLst>
      <p:ext uri="{BB962C8B-B14F-4D97-AF65-F5344CB8AC3E}">
        <p14:creationId xmlns:p14="http://schemas.microsoft.com/office/powerpoint/2010/main" val="1353617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4E01A-7A77-A9B7-4A62-B11079DF30DD}"/>
            </a:ext>
          </a:extLst>
        </p:cNvPr>
        <p:cNvGrpSpPr/>
        <p:nvPr/>
      </p:nvGrpSpPr>
      <p:grpSpPr>
        <a:xfrm>
          <a:off x="0" y="0"/>
          <a:ext cx="0" cy="0"/>
          <a:chOff x="0" y="0"/>
          <a:chExt cx="0" cy="0"/>
        </a:xfrm>
      </p:grpSpPr>
      <p:sp>
        <p:nvSpPr>
          <p:cNvPr id="4097" name="Rectangle 1">
            <a:extLst>
              <a:ext uri="{FF2B5EF4-FFF2-40B4-BE49-F238E27FC236}">
                <a16:creationId xmlns:a16="http://schemas.microsoft.com/office/drawing/2014/main" id="{144FECEF-3C02-A366-F976-31DE8E697BBA}"/>
              </a:ext>
            </a:extLst>
          </p:cNvPr>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dirty="0"/>
              <a:t>Node layout</a:t>
            </a:r>
            <a:endParaRPr lang="en-GB" dirty="0"/>
          </a:p>
        </p:txBody>
      </p:sp>
      <p:sp>
        <p:nvSpPr>
          <p:cNvPr id="4098" name="Rectangle 2">
            <a:extLst>
              <a:ext uri="{FF2B5EF4-FFF2-40B4-BE49-F238E27FC236}">
                <a16:creationId xmlns:a16="http://schemas.microsoft.com/office/drawing/2014/main" id="{59E95A32-9C53-E59A-0021-0D730923E090}"/>
              </a:ext>
            </a:extLst>
          </p:cNvPr>
          <p:cNvSpPr>
            <a:spLocks noGrp="1" noChangeArrowheads="1"/>
          </p:cNvSpPr>
          <p:nvPr>
            <p:ph idx="1"/>
          </p:nvPr>
        </p:nvSpPr>
        <p:spPr>
          <a:ln/>
        </p:spPr>
        <p:txBody>
          <a:bodyPr/>
          <a:lstStyle/>
          <a:p>
            <a:pP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We conducted experiment in an anechoic chamber. </a:t>
            </a:r>
            <a:endParaRPr lang="en-GB" altLang="ja-JP" dirty="0"/>
          </a:p>
          <a:p>
            <a:pPr marL="627063" lvl="1" indent="-169863">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GB" altLang="ja-JP" dirty="0"/>
              <a:t>One PANC/AP and two NODEs/STAs were employed for each system.</a:t>
            </a:r>
          </a:p>
          <a:p>
            <a:pPr marL="627063" lvl="1" indent="-169863">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GB" altLang="ja-JP" dirty="0"/>
              <a:t>All nodes were located at a vertices of a regular hexagon </a:t>
            </a:r>
            <a:br>
              <a:rPr lang="en-GB" altLang="ja-JP" dirty="0"/>
            </a:br>
            <a:r>
              <a:rPr lang="en-GB" altLang="ja-JP" dirty="0"/>
              <a:t>so that the level of inter-system interference becomes</a:t>
            </a:r>
            <a:br>
              <a:rPr lang="en-GB" altLang="ja-JP" dirty="0"/>
            </a:br>
            <a:r>
              <a:rPr lang="en-GB" altLang="ja-JP" dirty="0"/>
              <a:t>same among the all nodes.</a:t>
            </a:r>
          </a:p>
          <a:p>
            <a:pPr marL="627063" lvl="1" indent="-169863">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GB" altLang="ja-JP" dirty="0">
                <a:solidFill>
                  <a:schemeClr val="tx1"/>
                </a:solidFill>
              </a:rPr>
              <a:t>Attenuator was inserted at the RF port of each node.</a:t>
            </a:r>
          </a:p>
          <a:p>
            <a:pPr marL="1027113" lvl="2" indent="-169863">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GB" altLang="ja-JP" dirty="0">
                <a:solidFill>
                  <a:schemeClr val="tx1"/>
                </a:solidFill>
              </a:rPr>
              <a:t>20 dB to emulate </a:t>
            </a:r>
            <a:r>
              <a:rPr lang="en-US" altLang="ja-JP" dirty="0">
                <a:solidFill>
                  <a:schemeClr val="tx1"/>
                </a:solidFill>
              </a:rPr>
              <a:t>a transmission distance of 74 m over </a:t>
            </a:r>
            <a:br>
              <a:rPr lang="en-US" altLang="ja-JP" dirty="0">
                <a:solidFill>
                  <a:schemeClr val="tx1"/>
                </a:solidFill>
              </a:rPr>
            </a:br>
            <a:r>
              <a:rPr lang="en-GB" altLang="ja-JP" dirty="0">
                <a:solidFill>
                  <a:schemeClr val="tx1"/>
                </a:solidFill>
              </a:rPr>
              <a:t>the SEAMCAT Extended Hata model (suburban) with </a:t>
            </a:r>
            <a:br>
              <a:rPr lang="en-GB" altLang="ja-JP" dirty="0">
                <a:solidFill>
                  <a:schemeClr val="tx1"/>
                </a:solidFill>
              </a:rPr>
            </a:br>
            <a:r>
              <a:rPr lang="en-GB" altLang="ja-JP" dirty="0">
                <a:solidFill>
                  <a:schemeClr val="tx1"/>
                </a:solidFill>
              </a:rPr>
              <a:t>an </a:t>
            </a:r>
            <a:r>
              <a:rPr lang="en-US" altLang="ja-JP" dirty="0">
                <a:solidFill>
                  <a:schemeClr val="tx1"/>
                </a:solidFill>
              </a:rPr>
              <a:t>antenna height of 6 m at PANC/AP, 1.8 m at </a:t>
            </a:r>
            <a:br>
              <a:rPr lang="en-US" altLang="ja-JP" dirty="0">
                <a:solidFill>
                  <a:schemeClr val="tx1"/>
                </a:solidFill>
              </a:rPr>
            </a:br>
            <a:r>
              <a:rPr lang="en-US" altLang="ja-JP" dirty="0">
                <a:solidFill>
                  <a:schemeClr val="tx1"/>
                </a:solidFill>
              </a:rPr>
              <a:t>NODE/STA. Most of signal transmission from the </a:t>
            </a:r>
            <a:br>
              <a:rPr lang="en-US" altLang="ja-JP" dirty="0">
                <a:solidFill>
                  <a:schemeClr val="tx1"/>
                </a:solidFill>
              </a:rPr>
            </a:br>
            <a:r>
              <a:rPr lang="en-US" altLang="ja-JP" dirty="0">
                <a:solidFill>
                  <a:schemeClr val="tx1"/>
                </a:solidFill>
              </a:rPr>
              <a:t>other node be detected by </a:t>
            </a:r>
            <a:r>
              <a:rPr lang="en-GB" altLang="ja-JP" dirty="0">
                <a:solidFill>
                  <a:schemeClr val="tx1"/>
                </a:solidFill>
              </a:rPr>
              <a:t>ED.</a:t>
            </a:r>
          </a:p>
          <a:p>
            <a:pPr marL="1027113" lvl="2" indent="-169863">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GB" altLang="ja-JP" dirty="0">
                <a:solidFill>
                  <a:schemeClr val="tx1"/>
                </a:solidFill>
              </a:rPr>
              <a:t>25 dB to emulate a situation that each NODE/STA is </a:t>
            </a:r>
            <a:br>
              <a:rPr lang="en-GB" altLang="ja-JP" dirty="0">
                <a:solidFill>
                  <a:schemeClr val="tx1"/>
                </a:solidFill>
              </a:rPr>
            </a:br>
            <a:r>
              <a:rPr lang="en-GB" altLang="ja-JP" dirty="0">
                <a:solidFill>
                  <a:schemeClr val="tx1"/>
                </a:solidFill>
              </a:rPr>
              <a:t>located at cell-edge. (</a:t>
            </a:r>
            <a:r>
              <a:rPr lang="en-US" altLang="ja-JP" dirty="0">
                <a:solidFill>
                  <a:schemeClr val="tx1"/>
                </a:solidFill>
              </a:rPr>
              <a:t>The target transmission distance </a:t>
            </a:r>
            <a:br>
              <a:rPr lang="en-US" altLang="ja-JP" dirty="0">
                <a:solidFill>
                  <a:schemeClr val="tx1"/>
                </a:solidFill>
              </a:rPr>
            </a:br>
            <a:r>
              <a:rPr lang="en-US" altLang="ja-JP" dirty="0">
                <a:solidFill>
                  <a:schemeClr val="tx1"/>
                </a:solidFill>
              </a:rPr>
              <a:t>is 96 m.) The hidden-node problem occurs frequently.</a:t>
            </a:r>
            <a:endParaRPr lang="en-GB" altLang="ja-JP" dirty="0">
              <a:solidFill>
                <a:schemeClr val="tx1"/>
              </a:solidFill>
            </a:endParaRPr>
          </a:p>
        </p:txBody>
      </p:sp>
      <p:sp>
        <p:nvSpPr>
          <p:cNvPr id="6" name="Slide Number Placeholder 5">
            <a:extLst>
              <a:ext uri="{FF2B5EF4-FFF2-40B4-BE49-F238E27FC236}">
                <a16:creationId xmlns:a16="http://schemas.microsoft.com/office/drawing/2014/main" id="{4B30F0BA-46F6-E11B-566F-C392EE51AA3B}"/>
              </a:ext>
            </a:extLst>
          </p:cNvPr>
          <p:cNvSpPr>
            <a:spLocks noGrp="1"/>
          </p:cNvSpPr>
          <p:nvPr>
            <p:ph type="sldNum" idx="12"/>
          </p:nvPr>
        </p:nvSpPr>
        <p:spPr/>
        <p:txBody>
          <a:bodyPr/>
          <a:lstStyle/>
          <a:p>
            <a:r>
              <a:rPr lang="en-GB"/>
              <a:t>Slide </a:t>
            </a:r>
            <a:fld id="{351F4386-A5E2-41A1-B4D0-BE653C929E06}" type="slidenum">
              <a:rPr lang="en-GB"/>
              <a:pPr/>
              <a:t>6</a:t>
            </a:fld>
            <a:endParaRPr lang="en-GB"/>
          </a:p>
        </p:txBody>
      </p:sp>
      <p:sp>
        <p:nvSpPr>
          <p:cNvPr id="5" name="Footer Placeholder 4">
            <a:extLst>
              <a:ext uri="{FF2B5EF4-FFF2-40B4-BE49-F238E27FC236}">
                <a16:creationId xmlns:a16="http://schemas.microsoft.com/office/drawing/2014/main" id="{87EFB85A-C33D-6C37-EBC4-3AC16624DF59}"/>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EC8B7836-F2AD-5709-1569-92DE1258E2FA}"/>
              </a:ext>
            </a:extLst>
          </p:cNvPr>
          <p:cNvSpPr>
            <a:spLocks noGrp="1"/>
          </p:cNvSpPr>
          <p:nvPr>
            <p:ph type="dt" idx="15"/>
          </p:nvPr>
        </p:nvSpPr>
        <p:spPr/>
        <p:txBody>
          <a:bodyPr/>
          <a:lstStyle/>
          <a:p>
            <a:r>
              <a:rPr lang="en-US" altLang="ja-JP"/>
              <a:t>July 2025</a:t>
            </a:r>
            <a:endParaRPr lang="en-GB" dirty="0"/>
          </a:p>
        </p:txBody>
      </p:sp>
      <p:sp>
        <p:nvSpPr>
          <p:cNvPr id="2" name="楕円 1">
            <a:extLst>
              <a:ext uri="{FF2B5EF4-FFF2-40B4-BE49-F238E27FC236}">
                <a16:creationId xmlns:a16="http://schemas.microsoft.com/office/drawing/2014/main" id="{F63D1019-7DB5-B849-68AA-4FDF48CF1440}"/>
              </a:ext>
            </a:extLst>
          </p:cNvPr>
          <p:cNvSpPr/>
          <p:nvPr/>
        </p:nvSpPr>
        <p:spPr bwMode="auto">
          <a:xfrm>
            <a:off x="8412292" y="3569720"/>
            <a:ext cx="360000" cy="360040"/>
          </a:xfrm>
          <a:prstGeom prst="ellipse">
            <a:avLst/>
          </a:prstGeom>
          <a:solidFill>
            <a:srgbClr val="00B8FF"/>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ja-JP" altLang="en-US" sz="2400" b="0" i="0" u="none" strike="noStrike" cap="none" normalizeH="0" baseline="0">
              <a:ln>
                <a:noFill/>
              </a:ln>
              <a:solidFill>
                <a:schemeClr val="bg1"/>
              </a:solidFill>
              <a:effectLst/>
              <a:latin typeface="Times New Roman" pitchFamily="16" charset="0"/>
              <a:ea typeface="MS Gothic" charset="-128"/>
            </a:endParaRPr>
          </a:p>
        </p:txBody>
      </p:sp>
      <p:sp>
        <p:nvSpPr>
          <p:cNvPr id="3" name="楕円 2">
            <a:extLst>
              <a:ext uri="{FF2B5EF4-FFF2-40B4-BE49-F238E27FC236}">
                <a16:creationId xmlns:a16="http://schemas.microsoft.com/office/drawing/2014/main" id="{3B4DE8C0-038F-2EF1-090F-BF00450A6A05}"/>
              </a:ext>
            </a:extLst>
          </p:cNvPr>
          <p:cNvSpPr/>
          <p:nvPr/>
        </p:nvSpPr>
        <p:spPr bwMode="auto">
          <a:xfrm>
            <a:off x="7452345" y="5208337"/>
            <a:ext cx="360000" cy="360040"/>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ja-JP" altLang="en-US" sz="2400" b="0" i="0" u="none" strike="noStrike" cap="none" normalizeH="0" baseline="0">
              <a:ln>
                <a:noFill/>
              </a:ln>
              <a:solidFill>
                <a:schemeClr val="bg1"/>
              </a:solidFill>
              <a:effectLst/>
              <a:latin typeface="Times New Roman" pitchFamily="16" charset="0"/>
              <a:ea typeface="MS Gothic" charset="-128"/>
            </a:endParaRPr>
          </a:p>
        </p:txBody>
      </p:sp>
      <p:sp>
        <p:nvSpPr>
          <p:cNvPr id="7" name="楕円 6">
            <a:extLst>
              <a:ext uri="{FF2B5EF4-FFF2-40B4-BE49-F238E27FC236}">
                <a16:creationId xmlns:a16="http://schemas.microsoft.com/office/drawing/2014/main" id="{13ACA298-EE35-B831-AAA7-9F3244D68AA0}"/>
              </a:ext>
            </a:extLst>
          </p:cNvPr>
          <p:cNvSpPr/>
          <p:nvPr/>
        </p:nvSpPr>
        <p:spPr bwMode="auto">
          <a:xfrm>
            <a:off x="9308747" y="5179241"/>
            <a:ext cx="360000" cy="360040"/>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ja-JP" altLang="en-US" sz="2400" b="0" i="0" u="none" strike="noStrike" cap="none" normalizeH="0" baseline="0">
              <a:ln>
                <a:noFill/>
              </a:ln>
              <a:solidFill>
                <a:schemeClr val="bg1"/>
              </a:solidFill>
              <a:effectLst/>
              <a:latin typeface="Times New Roman" pitchFamily="16" charset="0"/>
              <a:ea typeface="MS Gothic" charset="-128"/>
            </a:endParaRPr>
          </a:p>
        </p:txBody>
      </p:sp>
      <p:sp>
        <p:nvSpPr>
          <p:cNvPr id="8" name="二等辺三角形 7">
            <a:extLst>
              <a:ext uri="{FF2B5EF4-FFF2-40B4-BE49-F238E27FC236}">
                <a16:creationId xmlns:a16="http://schemas.microsoft.com/office/drawing/2014/main" id="{4079F8B0-10A2-E833-51E7-9E4B48CD8FB0}"/>
              </a:ext>
            </a:extLst>
          </p:cNvPr>
          <p:cNvSpPr/>
          <p:nvPr/>
        </p:nvSpPr>
        <p:spPr bwMode="auto">
          <a:xfrm>
            <a:off x="8373843" y="5664906"/>
            <a:ext cx="432048" cy="360040"/>
          </a:xfrm>
          <a:prstGeom prst="triangle">
            <a:avLst/>
          </a:prstGeom>
          <a:solidFill>
            <a:srgbClr val="FFCCFF"/>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ja-JP" altLang="en-US" sz="2400" b="0" i="0" u="none" strike="noStrike" cap="none" normalizeH="0" baseline="0">
              <a:ln>
                <a:noFill/>
              </a:ln>
              <a:solidFill>
                <a:schemeClr val="bg1"/>
              </a:solidFill>
              <a:effectLst/>
              <a:latin typeface="Times New Roman" pitchFamily="16" charset="0"/>
              <a:ea typeface="MS Gothic" charset="-128"/>
            </a:endParaRPr>
          </a:p>
        </p:txBody>
      </p:sp>
      <p:sp>
        <p:nvSpPr>
          <p:cNvPr id="9" name="二等辺三角形 8">
            <a:extLst>
              <a:ext uri="{FF2B5EF4-FFF2-40B4-BE49-F238E27FC236}">
                <a16:creationId xmlns:a16="http://schemas.microsoft.com/office/drawing/2014/main" id="{A1556F1D-C30B-2BCD-3B30-B90EFB18C3D5}"/>
              </a:ext>
            </a:extLst>
          </p:cNvPr>
          <p:cNvSpPr/>
          <p:nvPr/>
        </p:nvSpPr>
        <p:spPr bwMode="auto">
          <a:xfrm>
            <a:off x="7392144" y="4057432"/>
            <a:ext cx="432048" cy="360040"/>
          </a:xfrm>
          <a:prstGeom prst="triangl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ja-JP" altLang="en-US" sz="2400" b="0" i="0" u="none" strike="noStrike" cap="none" normalizeH="0" baseline="0">
              <a:ln>
                <a:noFill/>
              </a:ln>
              <a:solidFill>
                <a:schemeClr val="bg1"/>
              </a:solidFill>
              <a:effectLst/>
              <a:latin typeface="Times New Roman" pitchFamily="16" charset="0"/>
              <a:ea typeface="MS Gothic" charset="-128"/>
            </a:endParaRPr>
          </a:p>
        </p:txBody>
      </p:sp>
      <p:sp>
        <p:nvSpPr>
          <p:cNvPr id="10" name="二等辺三角形 9">
            <a:extLst>
              <a:ext uri="{FF2B5EF4-FFF2-40B4-BE49-F238E27FC236}">
                <a16:creationId xmlns:a16="http://schemas.microsoft.com/office/drawing/2014/main" id="{05B21513-539F-7AF3-973B-E1DF689907B4}"/>
              </a:ext>
            </a:extLst>
          </p:cNvPr>
          <p:cNvSpPr/>
          <p:nvPr/>
        </p:nvSpPr>
        <p:spPr bwMode="auto">
          <a:xfrm>
            <a:off x="9256192" y="4067723"/>
            <a:ext cx="432048" cy="360040"/>
          </a:xfrm>
          <a:prstGeom prst="triangl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ja-JP" altLang="en-US" sz="2400" b="0" i="0" u="none" strike="noStrike" cap="none" normalizeH="0" baseline="0">
              <a:ln>
                <a:noFill/>
              </a:ln>
              <a:solidFill>
                <a:schemeClr val="bg1"/>
              </a:solidFill>
              <a:effectLst/>
              <a:latin typeface="Times New Roman" pitchFamily="16" charset="0"/>
              <a:ea typeface="MS Gothic" charset="-128"/>
            </a:endParaRPr>
          </a:p>
        </p:txBody>
      </p:sp>
      <p:cxnSp>
        <p:nvCxnSpPr>
          <p:cNvPr id="11" name="直線コネクタ 10">
            <a:extLst>
              <a:ext uri="{FF2B5EF4-FFF2-40B4-BE49-F238E27FC236}">
                <a16:creationId xmlns:a16="http://schemas.microsoft.com/office/drawing/2014/main" id="{872AA374-FF57-CC37-3559-C74A4FDA479D}"/>
              </a:ext>
            </a:extLst>
          </p:cNvPr>
          <p:cNvCxnSpPr>
            <a:cxnSpLocks/>
          </p:cNvCxnSpPr>
          <p:nvPr/>
        </p:nvCxnSpPr>
        <p:spPr bwMode="auto">
          <a:xfrm>
            <a:off x="8818989" y="3874391"/>
            <a:ext cx="510675" cy="325377"/>
          </a:xfrm>
          <a:prstGeom prst="line">
            <a:avLst/>
          </a:prstGeom>
          <a:solidFill>
            <a:srgbClr val="00B8FF"/>
          </a:solidFill>
          <a:ln w="19050" cap="flat" cmpd="sng" algn="ctr">
            <a:solidFill>
              <a:srgbClr val="0000FF"/>
            </a:solidFill>
            <a:prstDash val="solid"/>
            <a:round/>
            <a:headEnd type="arrow" w="med" len="med"/>
            <a:tailEnd type="arrow" w="med" len="med"/>
          </a:ln>
          <a:effectLst/>
        </p:spPr>
      </p:cxnSp>
      <p:sp>
        <p:nvSpPr>
          <p:cNvPr id="12" name="テキスト ボックス 18">
            <a:extLst>
              <a:ext uri="{FF2B5EF4-FFF2-40B4-BE49-F238E27FC236}">
                <a16:creationId xmlns:a16="http://schemas.microsoft.com/office/drawing/2014/main" id="{D6BAA938-5D8E-49B6-5EEE-6F47469BCBFF}"/>
              </a:ext>
            </a:extLst>
          </p:cNvPr>
          <p:cNvSpPr txBox="1"/>
          <p:nvPr/>
        </p:nvSpPr>
        <p:spPr>
          <a:xfrm>
            <a:off x="9616905" y="3538426"/>
            <a:ext cx="1370888" cy="369332"/>
          </a:xfrm>
          <a:prstGeom prst="rect">
            <a:avLst/>
          </a:prstGeom>
          <a:noFill/>
        </p:spPr>
        <p:txBody>
          <a:bodyPr wrap="none" rtlCol="0">
            <a:spAutoFit/>
          </a:bodyPr>
          <a:ls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a:lstStyle>
          <a:p>
            <a:r>
              <a:rPr kumimoji="1" lang="en-US" altLang="ja-JP" sz="1800" dirty="0">
                <a:solidFill>
                  <a:srgbClr val="0000FF"/>
                </a:solidFill>
              </a:rPr>
              <a:t>3.3 m &gt; 10 </a:t>
            </a:r>
            <a:r>
              <a:rPr kumimoji="1" lang="en-US" altLang="ja-JP" sz="1800" dirty="0">
                <a:solidFill>
                  <a:srgbClr val="0000FF"/>
                </a:solidFill>
                <a:latin typeface="Symbol" panose="05050102010706020507" pitchFamily="18" charset="2"/>
              </a:rPr>
              <a:t>l</a:t>
            </a:r>
            <a:endParaRPr kumimoji="1" lang="ja-JP" altLang="en-US" sz="1800" dirty="0">
              <a:solidFill>
                <a:srgbClr val="0000FF"/>
              </a:solidFill>
              <a:latin typeface="Symbol" panose="05050102010706020507" pitchFamily="18" charset="2"/>
            </a:endParaRPr>
          </a:p>
        </p:txBody>
      </p:sp>
      <p:sp>
        <p:nvSpPr>
          <p:cNvPr id="13" name="テキスト ボックス 26">
            <a:extLst>
              <a:ext uri="{FF2B5EF4-FFF2-40B4-BE49-F238E27FC236}">
                <a16:creationId xmlns:a16="http://schemas.microsoft.com/office/drawing/2014/main" id="{0EF11F61-D4F9-9E7A-E0AC-7B452CDA2CE4}"/>
              </a:ext>
            </a:extLst>
          </p:cNvPr>
          <p:cNvSpPr txBox="1"/>
          <p:nvPr/>
        </p:nvSpPr>
        <p:spPr>
          <a:xfrm>
            <a:off x="7818736" y="6078634"/>
            <a:ext cx="2176686" cy="369332"/>
          </a:xfrm>
          <a:prstGeom prst="rect">
            <a:avLst/>
          </a:prstGeom>
          <a:noFill/>
        </p:spPr>
        <p:txBody>
          <a:bodyPr wrap="none" rtlCol="0">
            <a:spAutoFit/>
          </a:bodyPr>
          <a:ls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a:lstStyle>
          <a:p>
            <a:pPr algn="ctr"/>
            <a:r>
              <a:rPr kumimoji="1" lang="en-US" altLang="ja-JP" sz="1800" dirty="0">
                <a:solidFill>
                  <a:schemeClr val="tx1"/>
                </a:solidFill>
              </a:rPr>
              <a:t>IEEE 802.11 S1G AP</a:t>
            </a:r>
            <a:endParaRPr kumimoji="1" lang="ja-JP" altLang="en-US" sz="1800" dirty="0">
              <a:solidFill>
                <a:schemeClr val="tx1"/>
              </a:solidFill>
            </a:endParaRPr>
          </a:p>
        </p:txBody>
      </p:sp>
      <p:sp>
        <p:nvSpPr>
          <p:cNvPr id="14" name="テキスト ボックス 28">
            <a:extLst>
              <a:ext uri="{FF2B5EF4-FFF2-40B4-BE49-F238E27FC236}">
                <a16:creationId xmlns:a16="http://schemas.microsoft.com/office/drawing/2014/main" id="{306C34E7-67A8-C3AF-0243-992F0892C981}"/>
              </a:ext>
            </a:extLst>
          </p:cNvPr>
          <p:cNvSpPr txBox="1"/>
          <p:nvPr/>
        </p:nvSpPr>
        <p:spPr>
          <a:xfrm>
            <a:off x="9688612" y="4087346"/>
            <a:ext cx="2312044" cy="369332"/>
          </a:xfrm>
          <a:prstGeom prst="rect">
            <a:avLst/>
          </a:prstGeom>
          <a:noFill/>
        </p:spPr>
        <p:txBody>
          <a:bodyPr wrap="none" rtlCol="0">
            <a:spAutoFit/>
          </a:bodyPr>
          <a:ls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a:lstStyle>
          <a:p>
            <a:pPr algn="ctr"/>
            <a:r>
              <a:rPr kumimoji="1" lang="en-US" altLang="ja-JP" sz="1800" dirty="0">
                <a:solidFill>
                  <a:schemeClr val="tx1"/>
                </a:solidFill>
              </a:rPr>
              <a:t>IEEE 802.11 S1G STA</a:t>
            </a:r>
            <a:endParaRPr kumimoji="1" lang="ja-JP" altLang="en-US" sz="1800" dirty="0">
              <a:solidFill>
                <a:schemeClr val="tx1"/>
              </a:solidFill>
            </a:endParaRPr>
          </a:p>
        </p:txBody>
      </p:sp>
      <p:sp>
        <p:nvSpPr>
          <p:cNvPr id="15" name="テキスト ボックス 29">
            <a:extLst>
              <a:ext uri="{FF2B5EF4-FFF2-40B4-BE49-F238E27FC236}">
                <a16:creationId xmlns:a16="http://schemas.microsoft.com/office/drawing/2014/main" id="{929331A0-33F3-780B-2A22-2B7805042837}"/>
              </a:ext>
            </a:extLst>
          </p:cNvPr>
          <p:cNvSpPr txBox="1"/>
          <p:nvPr/>
        </p:nvSpPr>
        <p:spPr>
          <a:xfrm>
            <a:off x="7532725" y="3202031"/>
            <a:ext cx="2721899" cy="369332"/>
          </a:xfrm>
          <a:prstGeom prst="rect">
            <a:avLst/>
          </a:prstGeom>
          <a:noFill/>
        </p:spPr>
        <p:txBody>
          <a:bodyPr wrap="none" rtlCol="0">
            <a:spAutoFit/>
          </a:bodyPr>
          <a:ls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a:lstStyle>
          <a:p>
            <a:pPr algn="ctr"/>
            <a:r>
              <a:rPr kumimoji="1" lang="en-US" altLang="ja-JP" sz="1800" dirty="0">
                <a:solidFill>
                  <a:schemeClr val="tx1"/>
                </a:solidFill>
              </a:rPr>
              <a:t>IEEE 802.15.4 SUN</a:t>
            </a:r>
            <a:r>
              <a:rPr kumimoji="1" lang="ja-JP" altLang="en-US" sz="1800" dirty="0">
                <a:solidFill>
                  <a:schemeClr val="tx1"/>
                </a:solidFill>
              </a:rPr>
              <a:t> </a:t>
            </a:r>
            <a:r>
              <a:rPr kumimoji="1" lang="en-US" altLang="ja-JP" sz="1800" dirty="0">
                <a:solidFill>
                  <a:schemeClr val="tx1"/>
                </a:solidFill>
              </a:rPr>
              <a:t>PANC</a:t>
            </a:r>
            <a:endParaRPr kumimoji="1" lang="ja-JP" altLang="en-US" sz="1800" dirty="0">
              <a:solidFill>
                <a:schemeClr val="tx1"/>
              </a:solidFill>
            </a:endParaRPr>
          </a:p>
        </p:txBody>
      </p:sp>
      <p:sp>
        <p:nvSpPr>
          <p:cNvPr id="16" name="テキスト ボックス 30">
            <a:extLst>
              <a:ext uri="{FF2B5EF4-FFF2-40B4-BE49-F238E27FC236}">
                <a16:creationId xmlns:a16="http://schemas.microsoft.com/office/drawing/2014/main" id="{C47ADB34-0C9C-396D-41B5-CCBBC5E5ABE3}"/>
              </a:ext>
            </a:extLst>
          </p:cNvPr>
          <p:cNvSpPr txBox="1"/>
          <p:nvPr/>
        </p:nvSpPr>
        <p:spPr>
          <a:xfrm>
            <a:off x="9696400" y="5165987"/>
            <a:ext cx="2069797" cy="646331"/>
          </a:xfrm>
          <a:prstGeom prst="rect">
            <a:avLst/>
          </a:prstGeom>
          <a:noFill/>
        </p:spPr>
        <p:txBody>
          <a:bodyPr wrap="none" rtlCol="0">
            <a:spAutoFit/>
          </a:bodyPr>
          <a:ls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a:lstStyle>
          <a:p>
            <a:pPr algn="ctr"/>
            <a:r>
              <a:rPr kumimoji="1" lang="en-US" altLang="ja-JP" sz="1800" dirty="0">
                <a:solidFill>
                  <a:schemeClr val="tx1"/>
                </a:solidFill>
              </a:rPr>
              <a:t>IEEE 802.15.4 SUN</a:t>
            </a:r>
            <a:br>
              <a:rPr kumimoji="1" lang="en-US" altLang="ja-JP" sz="1800" dirty="0">
                <a:solidFill>
                  <a:schemeClr val="tx1"/>
                </a:solidFill>
              </a:rPr>
            </a:br>
            <a:r>
              <a:rPr kumimoji="1" lang="en-US" altLang="ja-JP" sz="1800" dirty="0">
                <a:solidFill>
                  <a:schemeClr val="tx1"/>
                </a:solidFill>
              </a:rPr>
              <a:t>NODE</a:t>
            </a:r>
            <a:endParaRPr kumimoji="1" lang="ja-JP" altLang="en-US" sz="1800" dirty="0">
              <a:solidFill>
                <a:schemeClr val="tx1"/>
              </a:solidFill>
            </a:endParaRPr>
          </a:p>
        </p:txBody>
      </p:sp>
      <p:cxnSp>
        <p:nvCxnSpPr>
          <p:cNvPr id="17" name="直線コネクタ 16">
            <a:extLst>
              <a:ext uri="{FF2B5EF4-FFF2-40B4-BE49-F238E27FC236}">
                <a16:creationId xmlns:a16="http://schemas.microsoft.com/office/drawing/2014/main" id="{2ACDE40A-8ED9-D7A0-293A-4AEBC08D5C67}"/>
              </a:ext>
            </a:extLst>
          </p:cNvPr>
          <p:cNvCxnSpPr>
            <a:cxnSpLocks/>
          </p:cNvCxnSpPr>
          <p:nvPr/>
        </p:nvCxnSpPr>
        <p:spPr bwMode="auto">
          <a:xfrm rot="36000000">
            <a:off x="8093106" y="4569051"/>
            <a:ext cx="1872000" cy="0"/>
          </a:xfrm>
          <a:prstGeom prst="line">
            <a:avLst/>
          </a:prstGeom>
          <a:solidFill>
            <a:srgbClr val="00B8FF"/>
          </a:solidFill>
          <a:ln w="9525" cap="flat" cmpd="sng" algn="ctr">
            <a:solidFill>
              <a:schemeClr val="tx1"/>
            </a:solidFill>
            <a:prstDash val="dash"/>
            <a:round/>
            <a:headEnd type="none" w="med" len="med"/>
            <a:tailEnd type="none" w="med" len="med"/>
          </a:ln>
          <a:effectLst/>
        </p:spPr>
      </p:cxnSp>
      <p:cxnSp>
        <p:nvCxnSpPr>
          <p:cNvPr id="18" name="直線コネクタ 17">
            <a:extLst>
              <a:ext uri="{FF2B5EF4-FFF2-40B4-BE49-F238E27FC236}">
                <a16:creationId xmlns:a16="http://schemas.microsoft.com/office/drawing/2014/main" id="{544B3C78-2A93-110C-4A61-27EE3F75BAB6}"/>
              </a:ext>
            </a:extLst>
          </p:cNvPr>
          <p:cNvCxnSpPr>
            <a:cxnSpLocks/>
          </p:cNvCxnSpPr>
          <p:nvPr/>
        </p:nvCxnSpPr>
        <p:spPr bwMode="auto">
          <a:xfrm rot="7200000">
            <a:off x="7185867" y="4560344"/>
            <a:ext cx="1872000" cy="0"/>
          </a:xfrm>
          <a:prstGeom prst="line">
            <a:avLst/>
          </a:prstGeom>
          <a:solidFill>
            <a:srgbClr val="00B8FF"/>
          </a:solidFill>
          <a:ln w="9525" cap="flat" cmpd="sng" algn="ctr">
            <a:solidFill>
              <a:schemeClr val="tx1"/>
            </a:solidFill>
            <a:prstDash val="dash"/>
            <a:round/>
            <a:headEnd type="none" w="med" len="med"/>
            <a:tailEnd type="none" w="med" len="med"/>
          </a:ln>
          <a:effectLst/>
        </p:spPr>
      </p:cxnSp>
      <p:sp>
        <p:nvSpPr>
          <p:cNvPr id="19" name="楕円 18">
            <a:extLst>
              <a:ext uri="{FF2B5EF4-FFF2-40B4-BE49-F238E27FC236}">
                <a16:creationId xmlns:a16="http://schemas.microsoft.com/office/drawing/2014/main" id="{992C25EB-E7EB-7EEB-9719-3D1CA2942DE2}"/>
              </a:ext>
            </a:extLst>
          </p:cNvPr>
          <p:cNvSpPr/>
          <p:nvPr/>
        </p:nvSpPr>
        <p:spPr bwMode="auto">
          <a:xfrm>
            <a:off x="7481106" y="3749740"/>
            <a:ext cx="2160000" cy="2160000"/>
          </a:xfrm>
          <a:prstGeom prst="ellipse">
            <a:avLst/>
          </a:prstGeom>
          <a:noFill/>
          <a:ln w="1270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ja-JP" altLang="en-US" sz="2400" b="0" i="0" u="none" strike="noStrike" cap="none" normalizeH="0" baseline="0">
              <a:ln>
                <a:noFill/>
              </a:ln>
              <a:solidFill>
                <a:schemeClr val="bg1"/>
              </a:solidFill>
              <a:effectLst/>
              <a:latin typeface="Times New Roman" pitchFamily="16" charset="0"/>
              <a:ea typeface="MS Gothic" charset="-128"/>
            </a:endParaRPr>
          </a:p>
        </p:txBody>
      </p:sp>
      <p:cxnSp>
        <p:nvCxnSpPr>
          <p:cNvPr id="20" name="直線コネクタ 19">
            <a:extLst>
              <a:ext uri="{FF2B5EF4-FFF2-40B4-BE49-F238E27FC236}">
                <a16:creationId xmlns:a16="http://schemas.microsoft.com/office/drawing/2014/main" id="{2A7EFCFB-0D81-2ABB-2382-A46DF1E997D3}"/>
              </a:ext>
            </a:extLst>
          </p:cNvPr>
          <p:cNvCxnSpPr>
            <a:cxnSpLocks/>
          </p:cNvCxnSpPr>
          <p:nvPr/>
        </p:nvCxnSpPr>
        <p:spPr bwMode="auto">
          <a:xfrm>
            <a:off x="7616747" y="5388357"/>
            <a:ext cx="1872000" cy="0"/>
          </a:xfrm>
          <a:prstGeom prst="line">
            <a:avLst/>
          </a:prstGeom>
          <a:solidFill>
            <a:srgbClr val="00B8FF"/>
          </a:solidFill>
          <a:ln w="9525" cap="flat" cmpd="sng" algn="ctr">
            <a:solidFill>
              <a:schemeClr val="tx1"/>
            </a:solidFill>
            <a:prstDash val="dash"/>
            <a:round/>
            <a:headEnd type="none" w="med" len="med"/>
            <a:tailEnd type="none" w="med" len="med"/>
          </a:ln>
          <a:effectLst/>
        </p:spPr>
      </p:cxnSp>
      <p:cxnSp>
        <p:nvCxnSpPr>
          <p:cNvPr id="21" name="直線コネクタ 20">
            <a:extLst>
              <a:ext uri="{FF2B5EF4-FFF2-40B4-BE49-F238E27FC236}">
                <a16:creationId xmlns:a16="http://schemas.microsoft.com/office/drawing/2014/main" id="{9B12A6DC-2126-2D80-C13B-F6E1333B5851}"/>
              </a:ext>
            </a:extLst>
          </p:cNvPr>
          <p:cNvCxnSpPr>
            <a:cxnSpLocks/>
          </p:cNvCxnSpPr>
          <p:nvPr/>
        </p:nvCxnSpPr>
        <p:spPr bwMode="auto">
          <a:xfrm rot="36000000">
            <a:off x="7167833" y="5103495"/>
            <a:ext cx="1872000" cy="0"/>
          </a:xfrm>
          <a:prstGeom prst="line">
            <a:avLst/>
          </a:prstGeom>
          <a:solidFill>
            <a:srgbClr val="00B8FF"/>
          </a:solidFill>
          <a:ln w="9525" cap="flat" cmpd="sng" algn="ctr">
            <a:solidFill>
              <a:schemeClr val="tx1"/>
            </a:solidFill>
            <a:prstDash val="dash"/>
            <a:round/>
            <a:headEnd type="none" w="med" len="med"/>
            <a:tailEnd type="none" w="med" len="med"/>
          </a:ln>
          <a:effectLst/>
        </p:spPr>
      </p:cxnSp>
      <p:cxnSp>
        <p:nvCxnSpPr>
          <p:cNvPr id="22" name="直線コネクタ 21">
            <a:extLst>
              <a:ext uri="{FF2B5EF4-FFF2-40B4-BE49-F238E27FC236}">
                <a16:creationId xmlns:a16="http://schemas.microsoft.com/office/drawing/2014/main" id="{CD587255-9DE8-E62B-930D-E75ED88F1310}"/>
              </a:ext>
            </a:extLst>
          </p:cNvPr>
          <p:cNvCxnSpPr>
            <a:cxnSpLocks/>
          </p:cNvCxnSpPr>
          <p:nvPr/>
        </p:nvCxnSpPr>
        <p:spPr bwMode="auto">
          <a:xfrm rot="7200000">
            <a:off x="8099794" y="5118005"/>
            <a:ext cx="1872000" cy="0"/>
          </a:xfrm>
          <a:prstGeom prst="line">
            <a:avLst/>
          </a:prstGeom>
          <a:solidFill>
            <a:srgbClr val="00B8FF"/>
          </a:solidFill>
          <a:ln w="9525" cap="flat" cmpd="sng" algn="ctr">
            <a:solidFill>
              <a:schemeClr val="tx1"/>
            </a:solidFill>
            <a:prstDash val="dash"/>
            <a:round/>
            <a:headEnd type="none" w="med" len="med"/>
            <a:tailEnd type="none" w="med" len="med"/>
          </a:ln>
          <a:effectLst/>
        </p:spPr>
      </p:cxnSp>
      <p:cxnSp>
        <p:nvCxnSpPr>
          <p:cNvPr id="23" name="直線コネクタ 22">
            <a:extLst>
              <a:ext uri="{FF2B5EF4-FFF2-40B4-BE49-F238E27FC236}">
                <a16:creationId xmlns:a16="http://schemas.microsoft.com/office/drawing/2014/main" id="{39D5FAAA-ABED-C156-46D1-5EA23A854F4C}"/>
              </a:ext>
            </a:extLst>
          </p:cNvPr>
          <p:cNvCxnSpPr>
            <a:cxnSpLocks/>
          </p:cNvCxnSpPr>
          <p:nvPr/>
        </p:nvCxnSpPr>
        <p:spPr bwMode="auto">
          <a:xfrm>
            <a:off x="7634001" y="4287970"/>
            <a:ext cx="1872000" cy="0"/>
          </a:xfrm>
          <a:prstGeom prst="line">
            <a:avLst/>
          </a:prstGeom>
          <a:solidFill>
            <a:srgbClr val="00B8FF"/>
          </a:solidFill>
          <a:ln w="9525" cap="flat" cmpd="sng" algn="ctr">
            <a:solidFill>
              <a:schemeClr val="tx1"/>
            </a:solidFill>
            <a:prstDash val="dash"/>
            <a:round/>
            <a:headEnd type="none" w="med" len="med"/>
            <a:tailEnd type="none" w="med" len="med"/>
          </a:ln>
          <a:effectLst/>
        </p:spPr>
      </p:cxnSp>
      <p:cxnSp>
        <p:nvCxnSpPr>
          <p:cNvPr id="24" name="直線コネクタ 23">
            <a:extLst>
              <a:ext uri="{FF2B5EF4-FFF2-40B4-BE49-F238E27FC236}">
                <a16:creationId xmlns:a16="http://schemas.microsoft.com/office/drawing/2014/main" id="{51D57E97-A7A5-FA5A-8EFD-567B66D37ED1}"/>
              </a:ext>
            </a:extLst>
          </p:cNvPr>
          <p:cNvCxnSpPr>
            <a:cxnSpLocks/>
            <a:stCxn id="12" idx="1"/>
          </p:cNvCxnSpPr>
          <p:nvPr/>
        </p:nvCxnSpPr>
        <p:spPr bwMode="auto">
          <a:xfrm flipH="1">
            <a:off x="9184617" y="3723092"/>
            <a:ext cx="432288" cy="280370"/>
          </a:xfrm>
          <a:prstGeom prst="line">
            <a:avLst/>
          </a:prstGeom>
          <a:solidFill>
            <a:srgbClr val="00B8FF"/>
          </a:solidFill>
          <a:ln w="9525" cap="flat" cmpd="sng" algn="ctr">
            <a:solidFill>
              <a:srgbClr val="0000FF"/>
            </a:solidFill>
            <a:prstDash val="solid"/>
            <a:round/>
            <a:headEnd type="none" w="med" len="med"/>
            <a:tailEnd type="none" w="med" len="med"/>
          </a:ln>
          <a:effectLst/>
        </p:spPr>
      </p:cxnSp>
      <p:cxnSp>
        <p:nvCxnSpPr>
          <p:cNvPr id="25" name="直線コネクタ 24">
            <a:extLst>
              <a:ext uri="{FF2B5EF4-FFF2-40B4-BE49-F238E27FC236}">
                <a16:creationId xmlns:a16="http://schemas.microsoft.com/office/drawing/2014/main" id="{3A2BBFD0-BB40-6755-1692-0E5D372AAEDB}"/>
              </a:ext>
            </a:extLst>
          </p:cNvPr>
          <p:cNvCxnSpPr>
            <a:cxnSpLocks/>
          </p:cNvCxnSpPr>
          <p:nvPr/>
        </p:nvCxnSpPr>
        <p:spPr bwMode="auto">
          <a:xfrm>
            <a:off x="9512289" y="4492875"/>
            <a:ext cx="0" cy="625130"/>
          </a:xfrm>
          <a:prstGeom prst="line">
            <a:avLst/>
          </a:prstGeom>
          <a:solidFill>
            <a:srgbClr val="00B8FF"/>
          </a:solidFill>
          <a:ln w="19050" cap="flat" cmpd="sng" algn="ctr">
            <a:solidFill>
              <a:srgbClr val="0000FF"/>
            </a:solidFill>
            <a:prstDash val="solid"/>
            <a:round/>
            <a:headEnd type="arrow" w="med" len="med"/>
            <a:tailEnd type="arrow" w="med" len="med"/>
          </a:ln>
          <a:effectLst/>
        </p:spPr>
      </p:cxnSp>
      <p:cxnSp>
        <p:nvCxnSpPr>
          <p:cNvPr id="26" name="直線コネクタ 25">
            <a:extLst>
              <a:ext uri="{FF2B5EF4-FFF2-40B4-BE49-F238E27FC236}">
                <a16:creationId xmlns:a16="http://schemas.microsoft.com/office/drawing/2014/main" id="{204542C6-4EB5-8152-880B-7B1F7029FCEF}"/>
              </a:ext>
            </a:extLst>
          </p:cNvPr>
          <p:cNvCxnSpPr>
            <a:cxnSpLocks/>
          </p:cNvCxnSpPr>
          <p:nvPr/>
        </p:nvCxnSpPr>
        <p:spPr bwMode="auto">
          <a:xfrm flipH="1">
            <a:off x="8737359" y="5479761"/>
            <a:ext cx="544229" cy="355584"/>
          </a:xfrm>
          <a:prstGeom prst="line">
            <a:avLst/>
          </a:prstGeom>
          <a:solidFill>
            <a:srgbClr val="00B8FF"/>
          </a:solidFill>
          <a:ln w="19050" cap="flat" cmpd="sng" algn="ctr">
            <a:solidFill>
              <a:srgbClr val="0000FF"/>
            </a:solidFill>
            <a:prstDash val="solid"/>
            <a:round/>
            <a:headEnd type="arrow" w="med" len="med"/>
            <a:tailEnd type="arrow" w="med" len="med"/>
          </a:ln>
          <a:effectLst/>
        </p:spPr>
      </p:cxnSp>
      <p:cxnSp>
        <p:nvCxnSpPr>
          <p:cNvPr id="27" name="直線コネクタ 26">
            <a:extLst>
              <a:ext uri="{FF2B5EF4-FFF2-40B4-BE49-F238E27FC236}">
                <a16:creationId xmlns:a16="http://schemas.microsoft.com/office/drawing/2014/main" id="{EACD2562-345C-4DE7-D285-BA1DDBDAC97C}"/>
              </a:ext>
            </a:extLst>
          </p:cNvPr>
          <p:cNvCxnSpPr>
            <a:cxnSpLocks/>
          </p:cNvCxnSpPr>
          <p:nvPr/>
        </p:nvCxnSpPr>
        <p:spPr bwMode="auto">
          <a:xfrm flipH="1">
            <a:off x="7800733" y="3863949"/>
            <a:ext cx="544229" cy="355584"/>
          </a:xfrm>
          <a:prstGeom prst="line">
            <a:avLst/>
          </a:prstGeom>
          <a:solidFill>
            <a:srgbClr val="00B8FF"/>
          </a:solidFill>
          <a:ln w="19050" cap="flat" cmpd="sng" algn="ctr">
            <a:solidFill>
              <a:srgbClr val="0000FF"/>
            </a:solidFill>
            <a:prstDash val="solid"/>
            <a:round/>
            <a:headEnd type="arrow" w="med" len="med"/>
            <a:tailEnd type="arrow" w="med" len="med"/>
          </a:ln>
          <a:effectLst/>
        </p:spPr>
      </p:cxnSp>
      <p:cxnSp>
        <p:nvCxnSpPr>
          <p:cNvPr id="28" name="直線コネクタ 27">
            <a:extLst>
              <a:ext uri="{FF2B5EF4-FFF2-40B4-BE49-F238E27FC236}">
                <a16:creationId xmlns:a16="http://schemas.microsoft.com/office/drawing/2014/main" id="{24C5582E-5752-13CC-798A-37535CBFC982}"/>
              </a:ext>
            </a:extLst>
          </p:cNvPr>
          <p:cNvCxnSpPr>
            <a:cxnSpLocks/>
          </p:cNvCxnSpPr>
          <p:nvPr/>
        </p:nvCxnSpPr>
        <p:spPr bwMode="auto">
          <a:xfrm>
            <a:off x="7893149" y="5518747"/>
            <a:ext cx="510675" cy="325377"/>
          </a:xfrm>
          <a:prstGeom prst="line">
            <a:avLst/>
          </a:prstGeom>
          <a:solidFill>
            <a:srgbClr val="00B8FF"/>
          </a:solidFill>
          <a:ln w="19050" cap="flat" cmpd="sng" algn="ctr">
            <a:solidFill>
              <a:srgbClr val="0000FF"/>
            </a:solidFill>
            <a:prstDash val="solid"/>
            <a:round/>
            <a:headEnd type="arrow" w="med" len="med"/>
            <a:tailEnd type="arrow" w="med" len="med"/>
          </a:ln>
          <a:effectLst/>
        </p:spPr>
      </p:cxnSp>
      <p:cxnSp>
        <p:nvCxnSpPr>
          <p:cNvPr id="29" name="直線コネクタ 28">
            <a:extLst>
              <a:ext uri="{FF2B5EF4-FFF2-40B4-BE49-F238E27FC236}">
                <a16:creationId xmlns:a16="http://schemas.microsoft.com/office/drawing/2014/main" id="{260D7121-5210-F375-7DCF-87150B599638}"/>
              </a:ext>
            </a:extLst>
          </p:cNvPr>
          <p:cNvCxnSpPr>
            <a:cxnSpLocks/>
          </p:cNvCxnSpPr>
          <p:nvPr/>
        </p:nvCxnSpPr>
        <p:spPr bwMode="auto">
          <a:xfrm>
            <a:off x="7632345" y="4492875"/>
            <a:ext cx="0" cy="625130"/>
          </a:xfrm>
          <a:prstGeom prst="line">
            <a:avLst/>
          </a:prstGeom>
          <a:solidFill>
            <a:srgbClr val="00B8FF"/>
          </a:solidFill>
          <a:ln w="19050" cap="flat" cmpd="sng" algn="ctr">
            <a:solidFill>
              <a:srgbClr val="0000FF"/>
            </a:solidFill>
            <a:prstDash val="solid"/>
            <a:round/>
            <a:headEnd type="arrow" w="med" len="med"/>
            <a:tailEnd type="arrow" w="med" len="med"/>
          </a:ln>
          <a:effectLst/>
        </p:spPr>
      </p:cxnSp>
      <p:cxnSp>
        <p:nvCxnSpPr>
          <p:cNvPr id="30" name="直線コネクタ 29">
            <a:extLst>
              <a:ext uri="{FF2B5EF4-FFF2-40B4-BE49-F238E27FC236}">
                <a16:creationId xmlns:a16="http://schemas.microsoft.com/office/drawing/2014/main" id="{B6B916E5-3EF2-FF99-49CE-B6529CFDD803}"/>
              </a:ext>
            </a:extLst>
          </p:cNvPr>
          <p:cNvCxnSpPr>
            <a:cxnSpLocks/>
          </p:cNvCxnSpPr>
          <p:nvPr/>
        </p:nvCxnSpPr>
        <p:spPr bwMode="auto">
          <a:xfrm>
            <a:off x="8598559" y="4003462"/>
            <a:ext cx="0" cy="857389"/>
          </a:xfrm>
          <a:prstGeom prst="line">
            <a:avLst/>
          </a:prstGeom>
          <a:solidFill>
            <a:srgbClr val="00B8FF"/>
          </a:solidFill>
          <a:ln w="19050" cap="flat" cmpd="sng" algn="ctr">
            <a:solidFill>
              <a:srgbClr val="0000FF"/>
            </a:solidFill>
            <a:prstDash val="solid"/>
            <a:round/>
            <a:headEnd type="arrow" w="med" len="med"/>
            <a:tailEnd type="arrow" w="med" len="med"/>
          </a:ln>
          <a:effectLst/>
        </p:spPr>
      </p:cxnSp>
      <p:cxnSp>
        <p:nvCxnSpPr>
          <p:cNvPr id="31" name="直線コネクタ 30">
            <a:extLst>
              <a:ext uri="{FF2B5EF4-FFF2-40B4-BE49-F238E27FC236}">
                <a16:creationId xmlns:a16="http://schemas.microsoft.com/office/drawing/2014/main" id="{F009AD06-28E9-F659-F046-6543D7A5FDE0}"/>
              </a:ext>
            </a:extLst>
          </p:cNvPr>
          <p:cNvCxnSpPr>
            <a:cxnSpLocks/>
          </p:cNvCxnSpPr>
          <p:nvPr/>
        </p:nvCxnSpPr>
        <p:spPr bwMode="auto">
          <a:xfrm flipV="1">
            <a:off x="7787073" y="4003462"/>
            <a:ext cx="651493" cy="1143860"/>
          </a:xfrm>
          <a:prstGeom prst="line">
            <a:avLst/>
          </a:prstGeom>
          <a:solidFill>
            <a:srgbClr val="00B8FF"/>
          </a:solidFill>
          <a:ln w="19050" cap="flat" cmpd="sng" algn="ctr">
            <a:solidFill>
              <a:srgbClr val="FF0000"/>
            </a:solidFill>
            <a:prstDash val="solid"/>
            <a:round/>
            <a:headEnd type="arrow" w="med" len="med"/>
            <a:tailEnd type="arrow" w="med" len="med"/>
          </a:ln>
          <a:effectLst/>
        </p:spPr>
      </p:cxnSp>
      <p:cxnSp>
        <p:nvCxnSpPr>
          <p:cNvPr id="32" name="直線コネクタ 31">
            <a:extLst>
              <a:ext uri="{FF2B5EF4-FFF2-40B4-BE49-F238E27FC236}">
                <a16:creationId xmlns:a16="http://schemas.microsoft.com/office/drawing/2014/main" id="{B78B71A3-A0A2-34E5-84E4-9D7694BB4675}"/>
              </a:ext>
            </a:extLst>
          </p:cNvPr>
          <p:cNvCxnSpPr>
            <a:cxnSpLocks/>
          </p:cNvCxnSpPr>
          <p:nvPr/>
        </p:nvCxnSpPr>
        <p:spPr bwMode="auto">
          <a:xfrm flipH="1" flipV="1">
            <a:off x="8702940" y="3984010"/>
            <a:ext cx="651069" cy="1127799"/>
          </a:xfrm>
          <a:prstGeom prst="line">
            <a:avLst/>
          </a:prstGeom>
          <a:solidFill>
            <a:srgbClr val="00B8FF"/>
          </a:solidFill>
          <a:ln w="19050" cap="flat" cmpd="sng" algn="ctr">
            <a:solidFill>
              <a:srgbClr val="FF0000"/>
            </a:solidFill>
            <a:prstDash val="solid"/>
            <a:round/>
            <a:headEnd type="arrow" w="med" len="med"/>
            <a:tailEnd type="arrow" w="med" len="med"/>
          </a:ln>
          <a:effectLst/>
        </p:spPr>
      </p:cxnSp>
      <p:cxnSp>
        <p:nvCxnSpPr>
          <p:cNvPr id="33" name="直線コネクタ 32">
            <a:extLst>
              <a:ext uri="{FF2B5EF4-FFF2-40B4-BE49-F238E27FC236}">
                <a16:creationId xmlns:a16="http://schemas.microsoft.com/office/drawing/2014/main" id="{6AAC47EB-0532-02E8-F708-F1AEA3C399A7}"/>
              </a:ext>
            </a:extLst>
          </p:cNvPr>
          <p:cNvCxnSpPr>
            <a:cxnSpLocks/>
          </p:cNvCxnSpPr>
          <p:nvPr/>
        </p:nvCxnSpPr>
        <p:spPr bwMode="auto">
          <a:xfrm>
            <a:off x="7870543" y="5395774"/>
            <a:ext cx="1364407" cy="0"/>
          </a:xfrm>
          <a:prstGeom prst="line">
            <a:avLst/>
          </a:prstGeom>
          <a:solidFill>
            <a:srgbClr val="00B8FF"/>
          </a:solidFill>
          <a:ln w="19050" cap="flat" cmpd="sng" algn="ctr">
            <a:solidFill>
              <a:srgbClr val="FF0000"/>
            </a:solidFill>
            <a:prstDash val="solid"/>
            <a:round/>
            <a:headEnd type="arrow" w="med" len="med"/>
            <a:tailEnd type="arrow" w="med" len="med"/>
          </a:ln>
          <a:effectLst/>
        </p:spPr>
      </p:cxnSp>
      <p:cxnSp>
        <p:nvCxnSpPr>
          <p:cNvPr id="34" name="直線コネクタ 33">
            <a:extLst>
              <a:ext uri="{FF2B5EF4-FFF2-40B4-BE49-F238E27FC236}">
                <a16:creationId xmlns:a16="http://schemas.microsoft.com/office/drawing/2014/main" id="{8217E24A-D9D3-1087-D2FF-E86C9DDF0697}"/>
              </a:ext>
            </a:extLst>
          </p:cNvPr>
          <p:cNvCxnSpPr>
            <a:cxnSpLocks/>
          </p:cNvCxnSpPr>
          <p:nvPr/>
        </p:nvCxnSpPr>
        <p:spPr bwMode="auto">
          <a:xfrm>
            <a:off x="7870542" y="4307405"/>
            <a:ext cx="1364407" cy="0"/>
          </a:xfrm>
          <a:prstGeom prst="line">
            <a:avLst/>
          </a:prstGeom>
          <a:solidFill>
            <a:srgbClr val="00B8FF"/>
          </a:solidFill>
          <a:ln w="19050" cap="flat" cmpd="sng" algn="ctr">
            <a:solidFill>
              <a:srgbClr val="FF0000"/>
            </a:solidFill>
            <a:prstDash val="solid"/>
            <a:round/>
            <a:headEnd type="arrow" w="med" len="med"/>
            <a:tailEnd type="arrow" w="med" len="med"/>
          </a:ln>
          <a:effectLst/>
        </p:spPr>
      </p:cxnSp>
      <p:cxnSp>
        <p:nvCxnSpPr>
          <p:cNvPr id="35" name="直線コネクタ 34">
            <a:extLst>
              <a:ext uri="{FF2B5EF4-FFF2-40B4-BE49-F238E27FC236}">
                <a16:creationId xmlns:a16="http://schemas.microsoft.com/office/drawing/2014/main" id="{425EC980-A7A8-AFA6-6DA3-5E9DE817EBAB}"/>
              </a:ext>
            </a:extLst>
          </p:cNvPr>
          <p:cNvCxnSpPr>
            <a:cxnSpLocks/>
          </p:cNvCxnSpPr>
          <p:nvPr/>
        </p:nvCxnSpPr>
        <p:spPr bwMode="auto">
          <a:xfrm flipV="1">
            <a:off x="8741283" y="4482992"/>
            <a:ext cx="651493" cy="1143860"/>
          </a:xfrm>
          <a:prstGeom prst="line">
            <a:avLst/>
          </a:prstGeom>
          <a:solidFill>
            <a:srgbClr val="00B8FF"/>
          </a:solidFill>
          <a:ln w="19050" cap="flat" cmpd="sng" algn="ctr">
            <a:solidFill>
              <a:srgbClr val="FF0000"/>
            </a:solidFill>
            <a:prstDash val="solid"/>
            <a:round/>
            <a:headEnd type="arrow" w="med" len="med"/>
            <a:tailEnd type="arrow" w="med" len="med"/>
          </a:ln>
          <a:effectLst/>
        </p:spPr>
      </p:cxnSp>
      <p:cxnSp>
        <p:nvCxnSpPr>
          <p:cNvPr id="36" name="直線コネクタ 35">
            <a:extLst>
              <a:ext uri="{FF2B5EF4-FFF2-40B4-BE49-F238E27FC236}">
                <a16:creationId xmlns:a16="http://schemas.microsoft.com/office/drawing/2014/main" id="{77DCD4E5-404A-9032-92CC-41FC54E291A8}"/>
              </a:ext>
            </a:extLst>
          </p:cNvPr>
          <p:cNvCxnSpPr>
            <a:cxnSpLocks/>
          </p:cNvCxnSpPr>
          <p:nvPr/>
        </p:nvCxnSpPr>
        <p:spPr bwMode="auto">
          <a:xfrm flipH="1" flipV="1">
            <a:off x="7765552" y="4527221"/>
            <a:ext cx="651069" cy="1127799"/>
          </a:xfrm>
          <a:prstGeom prst="line">
            <a:avLst/>
          </a:prstGeom>
          <a:solidFill>
            <a:srgbClr val="00B8FF"/>
          </a:solidFill>
          <a:ln w="19050" cap="flat" cmpd="sng" algn="ctr">
            <a:solidFill>
              <a:srgbClr val="FF0000"/>
            </a:solidFill>
            <a:prstDash val="solid"/>
            <a:round/>
            <a:headEnd type="arrow" w="med" len="med"/>
            <a:tailEnd type="arrow" w="med" len="med"/>
          </a:ln>
          <a:effectLst/>
        </p:spPr>
      </p:cxnSp>
      <p:sp>
        <p:nvSpPr>
          <p:cNvPr id="37" name="テキスト ボックス 62">
            <a:extLst>
              <a:ext uri="{FF2B5EF4-FFF2-40B4-BE49-F238E27FC236}">
                <a16:creationId xmlns:a16="http://schemas.microsoft.com/office/drawing/2014/main" id="{B0E8C35E-0C7A-ACDE-94D2-5BAC8576E331}"/>
              </a:ext>
            </a:extLst>
          </p:cNvPr>
          <p:cNvSpPr txBox="1"/>
          <p:nvPr/>
        </p:nvSpPr>
        <p:spPr>
          <a:xfrm>
            <a:off x="9320269" y="5675658"/>
            <a:ext cx="710451" cy="369332"/>
          </a:xfrm>
          <a:prstGeom prst="rect">
            <a:avLst/>
          </a:prstGeom>
          <a:noFill/>
        </p:spPr>
        <p:txBody>
          <a:bodyPr wrap="none" rtlCol="0">
            <a:spAutoFit/>
          </a:bodyPr>
          <a:ls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a:lstStyle>
          <a:p>
            <a:r>
              <a:rPr kumimoji="1" lang="en-US" altLang="ja-JP" sz="1800" dirty="0">
                <a:solidFill>
                  <a:srgbClr val="FF0000"/>
                </a:solidFill>
              </a:rPr>
              <a:t>5.7 m</a:t>
            </a:r>
            <a:endParaRPr kumimoji="1" lang="ja-JP" altLang="en-US" sz="1800" dirty="0">
              <a:solidFill>
                <a:srgbClr val="FF0000"/>
              </a:solidFill>
              <a:latin typeface="Symbol" panose="05050102010706020507" pitchFamily="18" charset="2"/>
            </a:endParaRPr>
          </a:p>
        </p:txBody>
      </p:sp>
      <p:cxnSp>
        <p:nvCxnSpPr>
          <p:cNvPr id="38" name="直線コネクタ 37">
            <a:extLst>
              <a:ext uri="{FF2B5EF4-FFF2-40B4-BE49-F238E27FC236}">
                <a16:creationId xmlns:a16="http://schemas.microsoft.com/office/drawing/2014/main" id="{613AE94F-319E-F930-5D08-04CA8DD48FCA}"/>
              </a:ext>
            </a:extLst>
          </p:cNvPr>
          <p:cNvCxnSpPr>
            <a:cxnSpLocks/>
            <a:stCxn id="37" idx="1"/>
          </p:cNvCxnSpPr>
          <p:nvPr/>
        </p:nvCxnSpPr>
        <p:spPr bwMode="auto">
          <a:xfrm flipH="1" flipV="1">
            <a:off x="8873820" y="5531036"/>
            <a:ext cx="446449" cy="329288"/>
          </a:xfrm>
          <a:prstGeom prst="line">
            <a:avLst/>
          </a:prstGeom>
          <a:solidFill>
            <a:srgbClr val="00B8FF"/>
          </a:solidFill>
          <a:ln w="9525"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30896383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954CD-0274-5DD9-B73F-F015247443E1}"/>
            </a:ext>
          </a:extLst>
        </p:cNvPr>
        <p:cNvGrpSpPr/>
        <p:nvPr/>
      </p:nvGrpSpPr>
      <p:grpSpPr>
        <a:xfrm>
          <a:off x="0" y="0"/>
          <a:ext cx="0" cy="0"/>
          <a:chOff x="0" y="0"/>
          <a:chExt cx="0" cy="0"/>
        </a:xfrm>
      </p:grpSpPr>
      <p:sp>
        <p:nvSpPr>
          <p:cNvPr id="4097" name="Rectangle 1">
            <a:extLst>
              <a:ext uri="{FF2B5EF4-FFF2-40B4-BE49-F238E27FC236}">
                <a16:creationId xmlns:a16="http://schemas.microsoft.com/office/drawing/2014/main" id="{D2B19A99-CD0D-96F6-852C-14B69DE0FA3E}"/>
              </a:ext>
            </a:extLst>
          </p:cNvPr>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Photos of the experiment site</a:t>
            </a:r>
          </a:p>
        </p:txBody>
      </p:sp>
      <p:sp>
        <p:nvSpPr>
          <p:cNvPr id="6" name="Slide Number Placeholder 5">
            <a:extLst>
              <a:ext uri="{FF2B5EF4-FFF2-40B4-BE49-F238E27FC236}">
                <a16:creationId xmlns:a16="http://schemas.microsoft.com/office/drawing/2014/main" id="{257A011C-379F-6558-B5CE-EC0979FBCCC4}"/>
              </a:ext>
            </a:extLst>
          </p:cNvPr>
          <p:cNvSpPr>
            <a:spLocks noGrp="1"/>
          </p:cNvSpPr>
          <p:nvPr>
            <p:ph type="sldNum" idx="12"/>
          </p:nvPr>
        </p:nvSpPr>
        <p:spPr/>
        <p:txBody>
          <a:bodyPr/>
          <a:lstStyle/>
          <a:p>
            <a:r>
              <a:rPr lang="en-GB"/>
              <a:t>Slide </a:t>
            </a:r>
            <a:fld id="{351F4386-A5E2-41A1-B4D0-BE653C929E06}" type="slidenum">
              <a:rPr lang="en-GB"/>
              <a:pPr/>
              <a:t>7</a:t>
            </a:fld>
            <a:endParaRPr lang="en-GB"/>
          </a:p>
        </p:txBody>
      </p:sp>
      <p:sp>
        <p:nvSpPr>
          <p:cNvPr id="5" name="Footer Placeholder 4">
            <a:extLst>
              <a:ext uri="{FF2B5EF4-FFF2-40B4-BE49-F238E27FC236}">
                <a16:creationId xmlns:a16="http://schemas.microsoft.com/office/drawing/2014/main" id="{60A889AF-3DCC-CF65-B620-53E8F59EC68F}"/>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20015A66-1178-612A-BF38-72A7FCF5E4C8}"/>
              </a:ext>
            </a:extLst>
          </p:cNvPr>
          <p:cNvSpPr>
            <a:spLocks noGrp="1"/>
          </p:cNvSpPr>
          <p:nvPr>
            <p:ph type="dt" idx="15"/>
          </p:nvPr>
        </p:nvSpPr>
        <p:spPr/>
        <p:txBody>
          <a:bodyPr/>
          <a:lstStyle/>
          <a:p>
            <a:r>
              <a:rPr lang="en-US" altLang="ja-JP"/>
              <a:t>July 2025</a:t>
            </a:r>
            <a:endParaRPr lang="en-GB" dirty="0"/>
          </a:p>
        </p:txBody>
      </p:sp>
      <p:pic>
        <p:nvPicPr>
          <p:cNvPr id="3" name="図 2" descr="テーブル, ブラシ が含まれている画像&#10;&#10;AI 生成コンテンツは誤りを含む可能性があります。">
            <a:extLst>
              <a:ext uri="{FF2B5EF4-FFF2-40B4-BE49-F238E27FC236}">
                <a16:creationId xmlns:a16="http://schemas.microsoft.com/office/drawing/2014/main" id="{27A6A40A-294B-C2DB-41CE-C0CF00BF91BB}"/>
              </a:ext>
            </a:extLst>
          </p:cNvPr>
          <p:cNvPicPr>
            <a:picLocks noChangeAspect="1"/>
          </p:cNvPicPr>
          <p:nvPr/>
        </p:nvPicPr>
        <p:blipFill>
          <a:blip r:embed="rId3" cstate="print">
            <a:extLst>
              <a:ext uri="{28A0092B-C50C-407E-A947-70E740481C1C}">
                <a14:useLocalDpi xmlns:a14="http://schemas.microsoft.com/office/drawing/2010/main" val="0"/>
              </a:ext>
            </a:extLst>
          </a:blip>
          <a:srcRect t="18046" b="17084"/>
          <a:stretch>
            <a:fillRect/>
          </a:stretch>
        </p:blipFill>
        <p:spPr>
          <a:xfrm>
            <a:off x="1330102" y="1628800"/>
            <a:ext cx="9631279" cy="4685845"/>
          </a:xfrm>
          <a:prstGeom prst="rect">
            <a:avLst/>
          </a:prstGeom>
        </p:spPr>
      </p:pic>
      <p:sp>
        <p:nvSpPr>
          <p:cNvPr id="9" name="テキスト ボックス 26">
            <a:extLst>
              <a:ext uri="{FF2B5EF4-FFF2-40B4-BE49-F238E27FC236}">
                <a16:creationId xmlns:a16="http://schemas.microsoft.com/office/drawing/2014/main" id="{94634A29-FB97-9825-5E69-A352C765A520}"/>
              </a:ext>
            </a:extLst>
          </p:cNvPr>
          <p:cNvSpPr txBox="1"/>
          <p:nvPr/>
        </p:nvSpPr>
        <p:spPr>
          <a:xfrm>
            <a:off x="3928689" y="2013122"/>
            <a:ext cx="2249463" cy="369332"/>
          </a:xfrm>
          <a:prstGeom prst="rect">
            <a:avLst/>
          </a:prstGeom>
          <a:noFill/>
        </p:spPr>
        <p:txBody>
          <a:bodyPr wrap="none" rtlCol="0">
            <a:spAutoFit/>
          </a:bodyPr>
          <a:ls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a:lstStyle>
          <a:p>
            <a:pPr algn="ctr"/>
            <a:r>
              <a:rPr kumimoji="1" lang="en-US" altLang="ja-JP" sz="1800" b="1" dirty="0">
                <a:solidFill>
                  <a:srgbClr val="FFFF00"/>
                </a:solidFill>
              </a:rPr>
              <a:t>IEEE 802.11 S1G AP</a:t>
            </a:r>
            <a:endParaRPr kumimoji="1" lang="ja-JP" altLang="en-US" sz="1800" b="1" dirty="0">
              <a:solidFill>
                <a:srgbClr val="FFFF00"/>
              </a:solidFill>
            </a:endParaRPr>
          </a:p>
        </p:txBody>
      </p:sp>
      <p:sp>
        <p:nvSpPr>
          <p:cNvPr id="10" name="テキスト ボックス 28">
            <a:extLst>
              <a:ext uri="{FF2B5EF4-FFF2-40B4-BE49-F238E27FC236}">
                <a16:creationId xmlns:a16="http://schemas.microsoft.com/office/drawing/2014/main" id="{C7626E97-1A4A-326F-5C8D-2B8619871C49}"/>
              </a:ext>
            </a:extLst>
          </p:cNvPr>
          <p:cNvSpPr txBox="1"/>
          <p:nvPr/>
        </p:nvSpPr>
        <p:spPr>
          <a:xfrm>
            <a:off x="8594354" y="2509347"/>
            <a:ext cx="2386166" cy="369332"/>
          </a:xfrm>
          <a:prstGeom prst="rect">
            <a:avLst/>
          </a:prstGeom>
          <a:noFill/>
        </p:spPr>
        <p:txBody>
          <a:bodyPr wrap="none" rtlCol="0">
            <a:spAutoFit/>
          </a:bodyPr>
          <a:ls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a:lstStyle>
          <a:p>
            <a:pPr algn="ctr"/>
            <a:r>
              <a:rPr kumimoji="1" lang="en-US" altLang="ja-JP" sz="1800" b="1" dirty="0">
                <a:solidFill>
                  <a:srgbClr val="FFFF00"/>
                </a:solidFill>
              </a:rPr>
              <a:t>IEEE 802.11 S1G STA</a:t>
            </a:r>
            <a:endParaRPr kumimoji="1" lang="ja-JP" altLang="en-US" sz="1800" b="1" dirty="0">
              <a:solidFill>
                <a:srgbClr val="FFFF00"/>
              </a:solidFill>
            </a:endParaRPr>
          </a:p>
        </p:txBody>
      </p:sp>
      <p:sp>
        <p:nvSpPr>
          <p:cNvPr id="11" name="テキスト ボックス 29">
            <a:extLst>
              <a:ext uri="{FF2B5EF4-FFF2-40B4-BE49-F238E27FC236}">
                <a16:creationId xmlns:a16="http://schemas.microsoft.com/office/drawing/2014/main" id="{90F16B5A-2F6D-972F-D74B-AE7010C46898}"/>
              </a:ext>
            </a:extLst>
          </p:cNvPr>
          <p:cNvSpPr txBox="1"/>
          <p:nvPr/>
        </p:nvSpPr>
        <p:spPr>
          <a:xfrm>
            <a:off x="8260994" y="4175426"/>
            <a:ext cx="2802883" cy="369332"/>
          </a:xfrm>
          <a:prstGeom prst="rect">
            <a:avLst/>
          </a:prstGeom>
          <a:solidFill>
            <a:schemeClr val="bg1">
              <a:alpha val="80000"/>
            </a:schemeClr>
          </a:solidFill>
        </p:spPr>
        <p:txBody>
          <a:bodyPr wrap="none" rtlCol="0">
            <a:spAutoFit/>
          </a:bodyPr>
          <a:ls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a:lstStyle>
          <a:p>
            <a:pPr algn="ctr"/>
            <a:r>
              <a:rPr kumimoji="1" lang="en-US" altLang="ja-JP" sz="1800" b="1" dirty="0">
                <a:solidFill>
                  <a:srgbClr val="FF0000"/>
                </a:solidFill>
              </a:rPr>
              <a:t>IEEE 802.15.4 SUN</a:t>
            </a:r>
            <a:r>
              <a:rPr kumimoji="1" lang="ja-JP" altLang="en-US" sz="1800" b="1" dirty="0">
                <a:solidFill>
                  <a:srgbClr val="FF0000"/>
                </a:solidFill>
              </a:rPr>
              <a:t> </a:t>
            </a:r>
            <a:r>
              <a:rPr kumimoji="1" lang="en-US" altLang="ja-JP" sz="1800" b="1" dirty="0">
                <a:solidFill>
                  <a:srgbClr val="FF0000"/>
                </a:solidFill>
              </a:rPr>
              <a:t>PANC</a:t>
            </a:r>
            <a:endParaRPr kumimoji="1" lang="ja-JP" altLang="en-US" sz="1800" b="1" dirty="0">
              <a:solidFill>
                <a:srgbClr val="FF0000"/>
              </a:solidFill>
            </a:endParaRPr>
          </a:p>
        </p:txBody>
      </p:sp>
      <p:sp>
        <p:nvSpPr>
          <p:cNvPr id="12" name="テキスト ボックス 30">
            <a:extLst>
              <a:ext uri="{FF2B5EF4-FFF2-40B4-BE49-F238E27FC236}">
                <a16:creationId xmlns:a16="http://schemas.microsoft.com/office/drawing/2014/main" id="{9DDD9C47-9D01-6E5D-4A96-0610C8B9FD3E}"/>
              </a:ext>
            </a:extLst>
          </p:cNvPr>
          <p:cNvSpPr txBox="1"/>
          <p:nvPr/>
        </p:nvSpPr>
        <p:spPr>
          <a:xfrm>
            <a:off x="6274685" y="2126497"/>
            <a:ext cx="2845651" cy="369332"/>
          </a:xfrm>
          <a:prstGeom prst="rect">
            <a:avLst/>
          </a:prstGeom>
          <a:solidFill>
            <a:schemeClr val="bg1">
              <a:alpha val="80000"/>
            </a:schemeClr>
          </a:solidFill>
        </p:spPr>
        <p:txBody>
          <a:bodyPr wrap="none" rtlCol="0">
            <a:spAutoFit/>
          </a:bodyPr>
          <a:ls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a:lstStyle>
          <a:p>
            <a:pPr algn="ctr"/>
            <a:r>
              <a:rPr kumimoji="1" lang="en-US" altLang="ja-JP" sz="1800" b="1" dirty="0">
                <a:solidFill>
                  <a:srgbClr val="FF0000"/>
                </a:solidFill>
              </a:rPr>
              <a:t>IEEE 802.15.4 SUN NODE</a:t>
            </a:r>
            <a:endParaRPr kumimoji="1" lang="ja-JP" altLang="en-US" sz="1800" b="1" dirty="0">
              <a:solidFill>
                <a:srgbClr val="FF0000"/>
              </a:solidFill>
            </a:endParaRPr>
          </a:p>
        </p:txBody>
      </p:sp>
      <p:sp>
        <p:nvSpPr>
          <p:cNvPr id="13" name="テキスト ボックス 30">
            <a:extLst>
              <a:ext uri="{FF2B5EF4-FFF2-40B4-BE49-F238E27FC236}">
                <a16:creationId xmlns:a16="http://schemas.microsoft.com/office/drawing/2014/main" id="{9E671A2A-EBED-F999-E193-682EA0F39407}"/>
              </a:ext>
            </a:extLst>
          </p:cNvPr>
          <p:cNvSpPr txBox="1"/>
          <p:nvPr/>
        </p:nvSpPr>
        <p:spPr>
          <a:xfrm>
            <a:off x="1217817" y="2459896"/>
            <a:ext cx="2845651" cy="369332"/>
          </a:xfrm>
          <a:prstGeom prst="rect">
            <a:avLst/>
          </a:prstGeom>
          <a:solidFill>
            <a:schemeClr val="bg1">
              <a:alpha val="80000"/>
            </a:schemeClr>
          </a:solidFill>
        </p:spPr>
        <p:txBody>
          <a:bodyPr wrap="none" rtlCol="0">
            <a:spAutoFit/>
          </a:bodyPr>
          <a:ls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a:lstStyle>
          <a:p>
            <a:pPr algn="ctr"/>
            <a:r>
              <a:rPr kumimoji="1" lang="en-US" altLang="ja-JP" sz="1800" b="1" dirty="0">
                <a:solidFill>
                  <a:srgbClr val="FF0000"/>
                </a:solidFill>
              </a:rPr>
              <a:t>IEEE 802.15.4 SUN NODE</a:t>
            </a:r>
            <a:endParaRPr kumimoji="1" lang="ja-JP" altLang="en-US" sz="1800" b="1" dirty="0">
              <a:solidFill>
                <a:srgbClr val="FF0000"/>
              </a:solidFill>
            </a:endParaRPr>
          </a:p>
        </p:txBody>
      </p:sp>
      <p:sp>
        <p:nvSpPr>
          <p:cNvPr id="14" name="テキスト ボックス 28">
            <a:extLst>
              <a:ext uri="{FF2B5EF4-FFF2-40B4-BE49-F238E27FC236}">
                <a16:creationId xmlns:a16="http://schemas.microsoft.com/office/drawing/2014/main" id="{4DFD38C0-A802-6B4B-BAAE-D10D6D850A42}"/>
              </a:ext>
            </a:extLst>
          </p:cNvPr>
          <p:cNvSpPr txBox="1"/>
          <p:nvPr/>
        </p:nvSpPr>
        <p:spPr>
          <a:xfrm>
            <a:off x="1593945" y="4351565"/>
            <a:ext cx="2386166" cy="369332"/>
          </a:xfrm>
          <a:prstGeom prst="rect">
            <a:avLst/>
          </a:prstGeom>
          <a:noFill/>
        </p:spPr>
        <p:txBody>
          <a:bodyPr wrap="none" rtlCol="0">
            <a:spAutoFit/>
          </a:bodyPr>
          <a:ls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a:lstStyle>
          <a:p>
            <a:pPr algn="ctr"/>
            <a:r>
              <a:rPr kumimoji="1" lang="en-US" altLang="ja-JP" sz="1800" b="1" dirty="0">
                <a:solidFill>
                  <a:srgbClr val="FFFF00"/>
                </a:solidFill>
              </a:rPr>
              <a:t>IEEE 802.11 S1G STA</a:t>
            </a:r>
            <a:endParaRPr kumimoji="1" lang="ja-JP" altLang="en-US" sz="1800" b="1" dirty="0">
              <a:solidFill>
                <a:srgbClr val="FFFF00"/>
              </a:solidFill>
            </a:endParaRPr>
          </a:p>
        </p:txBody>
      </p:sp>
      <p:cxnSp>
        <p:nvCxnSpPr>
          <p:cNvPr id="16" name="直線矢印コネクタ 15">
            <a:extLst>
              <a:ext uri="{FF2B5EF4-FFF2-40B4-BE49-F238E27FC236}">
                <a16:creationId xmlns:a16="http://schemas.microsoft.com/office/drawing/2014/main" id="{429F9A20-40A5-CFF0-0D34-01947050EBAA}"/>
              </a:ext>
            </a:extLst>
          </p:cNvPr>
          <p:cNvCxnSpPr>
            <a:cxnSpLocks/>
            <a:stCxn id="11" idx="0"/>
          </p:cNvCxnSpPr>
          <p:nvPr/>
        </p:nvCxnSpPr>
        <p:spPr bwMode="auto">
          <a:xfrm flipV="1">
            <a:off x="9662436" y="3789040"/>
            <a:ext cx="249988" cy="386386"/>
          </a:xfrm>
          <a:prstGeom prst="straightConnector1">
            <a:avLst/>
          </a:prstGeom>
          <a:solidFill>
            <a:srgbClr val="00B8FF"/>
          </a:solidFill>
          <a:ln w="28575" cap="flat" cmpd="sng" algn="ctr">
            <a:solidFill>
              <a:srgbClr val="FF0000"/>
            </a:solidFill>
            <a:prstDash val="solid"/>
            <a:round/>
            <a:headEnd type="none" w="med" len="med"/>
            <a:tailEnd type="triangle" w="lg" len="lg"/>
          </a:ln>
          <a:effectLst/>
        </p:spPr>
      </p:cxnSp>
      <p:cxnSp>
        <p:nvCxnSpPr>
          <p:cNvPr id="20" name="直線矢印コネクタ 19">
            <a:extLst>
              <a:ext uri="{FF2B5EF4-FFF2-40B4-BE49-F238E27FC236}">
                <a16:creationId xmlns:a16="http://schemas.microsoft.com/office/drawing/2014/main" id="{C44FB965-D399-DA10-387F-2D7D0A5189A5}"/>
              </a:ext>
            </a:extLst>
          </p:cNvPr>
          <p:cNvCxnSpPr>
            <a:cxnSpLocks/>
            <a:stCxn id="12" idx="2"/>
          </p:cNvCxnSpPr>
          <p:nvPr/>
        </p:nvCxnSpPr>
        <p:spPr bwMode="auto">
          <a:xfrm flipH="1">
            <a:off x="7248128" y="2495829"/>
            <a:ext cx="449383" cy="382850"/>
          </a:xfrm>
          <a:prstGeom prst="straightConnector1">
            <a:avLst/>
          </a:prstGeom>
          <a:solidFill>
            <a:srgbClr val="00B8FF"/>
          </a:solidFill>
          <a:ln w="28575" cap="flat" cmpd="sng" algn="ctr">
            <a:solidFill>
              <a:srgbClr val="FF0000"/>
            </a:solidFill>
            <a:prstDash val="solid"/>
            <a:round/>
            <a:headEnd type="none" w="med" len="med"/>
            <a:tailEnd type="triangle" w="lg" len="lg"/>
          </a:ln>
          <a:effectLst/>
        </p:spPr>
      </p:cxnSp>
      <p:cxnSp>
        <p:nvCxnSpPr>
          <p:cNvPr id="23" name="直線矢印コネクタ 22">
            <a:extLst>
              <a:ext uri="{FF2B5EF4-FFF2-40B4-BE49-F238E27FC236}">
                <a16:creationId xmlns:a16="http://schemas.microsoft.com/office/drawing/2014/main" id="{221F5674-56F0-1A8A-A3DC-539B529C2011}"/>
              </a:ext>
            </a:extLst>
          </p:cNvPr>
          <p:cNvCxnSpPr>
            <a:cxnSpLocks/>
          </p:cNvCxnSpPr>
          <p:nvPr/>
        </p:nvCxnSpPr>
        <p:spPr bwMode="auto">
          <a:xfrm>
            <a:off x="2640641" y="2829228"/>
            <a:ext cx="214999" cy="318658"/>
          </a:xfrm>
          <a:prstGeom prst="straightConnector1">
            <a:avLst/>
          </a:prstGeom>
          <a:solidFill>
            <a:srgbClr val="00B8FF"/>
          </a:solidFill>
          <a:ln w="28575" cap="flat" cmpd="sng" algn="ctr">
            <a:solidFill>
              <a:srgbClr val="FF0000"/>
            </a:solidFill>
            <a:prstDash val="solid"/>
            <a:round/>
            <a:headEnd type="none" w="med" len="med"/>
            <a:tailEnd type="triangle" w="lg" len="lg"/>
          </a:ln>
          <a:effectLst/>
        </p:spPr>
      </p:cxnSp>
      <p:cxnSp>
        <p:nvCxnSpPr>
          <p:cNvPr id="26" name="直線矢印コネクタ 25">
            <a:extLst>
              <a:ext uri="{FF2B5EF4-FFF2-40B4-BE49-F238E27FC236}">
                <a16:creationId xmlns:a16="http://schemas.microsoft.com/office/drawing/2014/main" id="{1F77A82C-6FB3-948A-99A4-9754FADC4005}"/>
              </a:ext>
            </a:extLst>
          </p:cNvPr>
          <p:cNvCxnSpPr>
            <a:cxnSpLocks/>
            <a:stCxn id="10" idx="2"/>
          </p:cNvCxnSpPr>
          <p:nvPr/>
        </p:nvCxnSpPr>
        <p:spPr bwMode="auto">
          <a:xfrm flipH="1">
            <a:off x="9551359" y="2878679"/>
            <a:ext cx="236078" cy="189471"/>
          </a:xfrm>
          <a:prstGeom prst="straightConnector1">
            <a:avLst/>
          </a:prstGeom>
          <a:solidFill>
            <a:srgbClr val="00B8FF"/>
          </a:solidFill>
          <a:ln w="28575" cap="flat" cmpd="sng" algn="ctr">
            <a:solidFill>
              <a:srgbClr val="FFFF00"/>
            </a:solidFill>
            <a:prstDash val="solid"/>
            <a:round/>
            <a:headEnd type="none" w="med" len="med"/>
            <a:tailEnd type="triangle" w="lg" len="lg"/>
          </a:ln>
          <a:effectLst/>
        </p:spPr>
      </p:cxnSp>
      <p:cxnSp>
        <p:nvCxnSpPr>
          <p:cNvPr id="29" name="直線矢印コネクタ 28">
            <a:extLst>
              <a:ext uri="{FF2B5EF4-FFF2-40B4-BE49-F238E27FC236}">
                <a16:creationId xmlns:a16="http://schemas.microsoft.com/office/drawing/2014/main" id="{60EDDB4F-648B-43A6-1E5C-BF5A27D20DC2}"/>
              </a:ext>
            </a:extLst>
          </p:cNvPr>
          <p:cNvCxnSpPr>
            <a:cxnSpLocks/>
            <a:stCxn id="9" idx="2"/>
          </p:cNvCxnSpPr>
          <p:nvPr/>
        </p:nvCxnSpPr>
        <p:spPr bwMode="auto">
          <a:xfrm flipH="1">
            <a:off x="5053420" y="2382454"/>
            <a:ext cx="1" cy="685696"/>
          </a:xfrm>
          <a:prstGeom prst="straightConnector1">
            <a:avLst/>
          </a:prstGeom>
          <a:solidFill>
            <a:srgbClr val="00B8FF"/>
          </a:solidFill>
          <a:ln w="28575" cap="flat" cmpd="sng" algn="ctr">
            <a:solidFill>
              <a:srgbClr val="FFFF00"/>
            </a:solidFill>
            <a:prstDash val="solid"/>
            <a:round/>
            <a:headEnd type="none" w="med" len="med"/>
            <a:tailEnd type="triangle" w="lg" len="lg"/>
          </a:ln>
          <a:effectLst/>
        </p:spPr>
      </p:cxnSp>
      <p:cxnSp>
        <p:nvCxnSpPr>
          <p:cNvPr id="32" name="直線矢印コネクタ 31">
            <a:extLst>
              <a:ext uri="{FF2B5EF4-FFF2-40B4-BE49-F238E27FC236}">
                <a16:creationId xmlns:a16="http://schemas.microsoft.com/office/drawing/2014/main" id="{97457164-D642-B027-05D9-68015C1591EE}"/>
              </a:ext>
            </a:extLst>
          </p:cNvPr>
          <p:cNvCxnSpPr>
            <a:cxnSpLocks/>
            <a:stCxn id="14" idx="0"/>
          </p:cNvCxnSpPr>
          <p:nvPr/>
        </p:nvCxnSpPr>
        <p:spPr bwMode="auto">
          <a:xfrm flipH="1" flipV="1">
            <a:off x="2748140" y="3982233"/>
            <a:ext cx="38888" cy="369332"/>
          </a:xfrm>
          <a:prstGeom prst="straightConnector1">
            <a:avLst/>
          </a:prstGeom>
          <a:solidFill>
            <a:srgbClr val="00B8FF"/>
          </a:solidFill>
          <a:ln w="28575" cap="flat" cmpd="sng" algn="ctr">
            <a:solidFill>
              <a:srgbClr val="FFFF00"/>
            </a:solidFill>
            <a:prstDash val="solid"/>
            <a:round/>
            <a:headEnd type="none" w="med" len="med"/>
            <a:tailEnd type="triangle" w="lg" len="lg"/>
          </a:ln>
          <a:effectLst/>
        </p:spPr>
      </p:cxnSp>
    </p:spTree>
    <p:extLst>
      <p:ext uri="{BB962C8B-B14F-4D97-AF65-F5344CB8AC3E}">
        <p14:creationId xmlns:p14="http://schemas.microsoft.com/office/powerpoint/2010/main" val="19244921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0DBEE-A955-8738-2C05-AE0ECFCFC24A}"/>
            </a:ext>
          </a:extLst>
        </p:cNvPr>
        <p:cNvGrpSpPr/>
        <p:nvPr/>
      </p:nvGrpSpPr>
      <p:grpSpPr>
        <a:xfrm>
          <a:off x="0" y="0"/>
          <a:ext cx="0" cy="0"/>
          <a:chOff x="0" y="0"/>
          <a:chExt cx="0" cy="0"/>
        </a:xfrm>
      </p:grpSpPr>
      <p:sp>
        <p:nvSpPr>
          <p:cNvPr id="4097" name="Rectangle 1">
            <a:extLst>
              <a:ext uri="{FF2B5EF4-FFF2-40B4-BE49-F238E27FC236}">
                <a16:creationId xmlns:a16="http://schemas.microsoft.com/office/drawing/2014/main" id="{906DBBB6-0150-EA24-7DD6-27669D4BD1FD}"/>
              </a:ext>
            </a:extLst>
          </p:cNvPr>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Parameters of IEEE 802.15.4 SUN MAC for experimental evaluation</a:t>
            </a:r>
          </a:p>
        </p:txBody>
      </p:sp>
      <p:sp>
        <p:nvSpPr>
          <p:cNvPr id="4098" name="Rectangle 2">
            <a:extLst>
              <a:ext uri="{FF2B5EF4-FFF2-40B4-BE49-F238E27FC236}">
                <a16:creationId xmlns:a16="http://schemas.microsoft.com/office/drawing/2014/main" id="{DDCF6437-2E66-1A80-5DCA-A9423F785F35}"/>
              </a:ext>
            </a:extLst>
          </p:cNvPr>
          <p:cNvSpPr>
            <a:spLocks noGrp="1" noChangeArrowheads="1"/>
          </p:cNvSpPr>
          <p:nvPr>
            <p:ph idx="1"/>
          </p:nvPr>
        </p:nvSpPr>
        <p:spPr>
          <a:ln/>
        </p:spPr>
        <p:txBody>
          <a:bodyPr/>
          <a:lstStyle/>
          <a:p>
            <a:pP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sz="2400" dirty="0"/>
              <a:t>In this experiment, following MAC parameters for IEEE 802.15.4 SUN MAC were </a:t>
            </a:r>
            <a:r>
              <a:rPr lang="en-US" altLang="ja-JP" dirty="0"/>
              <a:t>used.</a:t>
            </a:r>
          </a:p>
          <a:p>
            <a:pPr marL="627063" lvl="1" indent="-227013">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err="1"/>
              <a:t>macMinBe</a:t>
            </a:r>
            <a:r>
              <a:rPr lang="en-US" altLang="ja-JP" dirty="0"/>
              <a:t>: 3</a:t>
            </a:r>
          </a:p>
          <a:p>
            <a:pPr marL="627063" lvl="1" indent="-227013">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err="1"/>
              <a:t>macMaxBe</a:t>
            </a:r>
            <a:r>
              <a:rPr lang="en-US" altLang="ja-JP" dirty="0"/>
              <a:t>: 5</a:t>
            </a:r>
          </a:p>
          <a:p>
            <a:pPr marL="627063" lvl="1" indent="-227013">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BE: [</a:t>
            </a:r>
            <a:r>
              <a:rPr lang="en-US" altLang="ja-JP" dirty="0" err="1"/>
              <a:t>macMinBe</a:t>
            </a:r>
            <a:r>
              <a:rPr lang="en-US" altLang="ja-JP" dirty="0"/>
              <a:t>, </a:t>
            </a:r>
            <a:r>
              <a:rPr lang="en-US" altLang="ja-JP" dirty="0" err="1"/>
              <a:t>macMaxBe</a:t>
            </a:r>
            <a:r>
              <a:rPr lang="en-US" altLang="ja-JP" dirty="0"/>
              <a:t>]</a:t>
            </a:r>
          </a:p>
          <a:p>
            <a:pPr marL="627063" lvl="1" indent="-227013">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err="1"/>
              <a:t>RetryLimit</a:t>
            </a:r>
            <a:r>
              <a:rPr lang="en-US" altLang="ja-JP" dirty="0"/>
              <a:t>: 4</a:t>
            </a:r>
          </a:p>
          <a:p>
            <a:pPr marL="627063" lvl="1" indent="-227013">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Backoffs: 4</a:t>
            </a:r>
          </a:p>
          <a:p>
            <a:pPr marL="627063" lvl="1" indent="-227013">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CA: 1</a:t>
            </a:r>
          </a:p>
        </p:txBody>
      </p:sp>
      <p:sp>
        <p:nvSpPr>
          <p:cNvPr id="6" name="Slide Number Placeholder 5">
            <a:extLst>
              <a:ext uri="{FF2B5EF4-FFF2-40B4-BE49-F238E27FC236}">
                <a16:creationId xmlns:a16="http://schemas.microsoft.com/office/drawing/2014/main" id="{32166B9B-5C6B-A2EE-F84A-31C40808FD49}"/>
              </a:ext>
            </a:extLst>
          </p:cNvPr>
          <p:cNvSpPr>
            <a:spLocks noGrp="1"/>
          </p:cNvSpPr>
          <p:nvPr>
            <p:ph type="sldNum" idx="12"/>
          </p:nvPr>
        </p:nvSpPr>
        <p:spPr/>
        <p:txBody>
          <a:bodyPr/>
          <a:lstStyle/>
          <a:p>
            <a:r>
              <a:rPr lang="en-GB"/>
              <a:t>Slide </a:t>
            </a:r>
            <a:fld id="{351F4386-A5E2-41A1-B4D0-BE653C929E06}" type="slidenum">
              <a:rPr lang="en-GB"/>
              <a:pPr/>
              <a:t>8</a:t>
            </a:fld>
            <a:endParaRPr lang="en-GB"/>
          </a:p>
        </p:txBody>
      </p:sp>
      <p:sp>
        <p:nvSpPr>
          <p:cNvPr id="5" name="Footer Placeholder 4">
            <a:extLst>
              <a:ext uri="{FF2B5EF4-FFF2-40B4-BE49-F238E27FC236}">
                <a16:creationId xmlns:a16="http://schemas.microsoft.com/office/drawing/2014/main" id="{D531DCE9-5F44-31F7-71FF-933361CA960A}"/>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4F8F7A3A-F9A2-D2F8-8728-2DEF15E6BFD9}"/>
              </a:ext>
            </a:extLst>
          </p:cNvPr>
          <p:cNvSpPr>
            <a:spLocks noGrp="1"/>
          </p:cNvSpPr>
          <p:nvPr>
            <p:ph type="dt" idx="15"/>
          </p:nvPr>
        </p:nvSpPr>
        <p:spPr/>
        <p:txBody>
          <a:bodyPr/>
          <a:lstStyle/>
          <a:p>
            <a:r>
              <a:rPr lang="en-US" altLang="ja-JP"/>
              <a:t>July 2025</a:t>
            </a:r>
            <a:endParaRPr lang="en-GB" dirty="0"/>
          </a:p>
        </p:txBody>
      </p:sp>
    </p:spTree>
    <p:extLst>
      <p:ext uri="{BB962C8B-B14F-4D97-AF65-F5344CB8AC3E}">
        <p14:creationId xmlns:p14="http://schemas.microsoft.com/office/powerpoint/2010/main" val="36813997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375DC-4B82-418B-FC1E-F9756D3BEB0B}"/>
            </a:ext>
          </a:extLst>
        </p:cNvPr>
        <p:cNvGrpSpPr/>
        <p:nvPr/>
      </p:nvGrpSpPr>
      <p:grpSpPr>
        <a:xfrm>
          <a:off x="0" y="0"/>
          <a:ext cx="0" cy="0"/>
          <a:chOff x="0" y="0"/>
          <a:chExt cx="0" cy="0"/>
        </a:xfrm>
      </p:grpSpPr>
      <p:sp>
        <p:nvSpPr>
          <p:cNvPr id="4097" name="Rectangle 1">
            <a:extLst>
              <a:ext uri="{FF2B5EF4-FFF2-40B4-BE49-F238E27FC236}">
                <a16:creationId xmlns:a16="http://schemas.microsoft.com/office/drawing/2014/main" id="{735B0DFD-36CA-2ECE-DD49-E359F0A0CFA7}"/>
              </a:ext>
            </a:extLst>
          </p:cNvPr>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Parameters of IEEE 802.11 S1G MAC for experimental evaluation</a:t>
            </a:r>
          </a:p>
        </p:txBody>
      </p:sp>
      <p:sp>
        <p:nvSpPr>
          <p:cNvPr id="4098" name="Rectangle 2">
            <a:extLst>
              <a:ext uri="{FF2B5EF4-FFF2-40B4-BE49-F238E27FC236}">
                <a16:creationId xmlns:a16="http://schemas.microsoft.com/office/drawing/2014/main" id="{49DA98E0-1D6E-4A41-016D-46F7AF3C1FF4}"/>
              </a:ext>
            </a:extLst>
          </p:cNvPr>
          <p:cNvSpPr>
            <a:spLocks noGrp="1" noChangeArrowheads="1"/>
          </p:cNvSpPr>
          <p:nvPr>
            <p:ph idx="1"/>
          </p:nvPr>
        </p:nvSpPr>
        <p:spPr>
          <a:ln/>
        </p:spPr>
        <p:txBody>
          <a:bodyPr/>
          <a:lstStyle/>
          <a:p>
            <a:pP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In this experiment, following MAC parameters for IEEE 802.11 S1G MAC were used.</a:t>
            </a:r>
          </a:p>
          <a:p>
            <a:pPr marL="627063" lvl="1" indent="-227013">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err="1"/>
              <a:t>CWmin</a:t>
            </a:r>
            <a:r>
              <a:rPr lang="en-US" altLang="ja-JP" dirty="0"/>
              <a:t>: 15</a:t>
            </a:r>
          </a:p>
          <a:p>
            <a:pPr marL="627063" lvl="1" indent="-227013">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err="1"/>
              <a:t>CWmax</a:t>
            </a:r>
            <a:r>
              <a:rPr lang="en-US" altLang="ja-JP" dirty="0"/>
              <a:t>: 1023</a:t>
            </a:r>
          </a:p>
          <a:p>
            <a:pPr marL="627063" lvl="1" indent="-227013">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a:t>CW: [</a:t>
            </a:r>
            <a:r>
              <a:rPr lang="en-US" altLang="ja-JP" dirty="0" err="1"/>
              <a:t>CWmin</a:t>
            </a:r>
            <a:r>
              <a:rPr lang="en-US" altLang="ja-JP" dirty="0"/>
              <a:t>, </a:t>
            </a:r>
            <a:r>
              <a:rPr lang="en-US" altLang="ja-JP" dirty="0" err="1"/>
              <a:t>CWmax</a:t>
            </a:r>
            <a:r>
              <a:rPr lang="en-US" altLang="ja-JP" dirty="0"/>
              <a:t>]</a:t>
            </a:r>
          </a:p>
          <a:p>
            <a:pPr marL="627063" lvl="1" indent="-227013">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US" altLang="ja-JP" dirty="0" err="1"/>
              <a:t>RetryLimit</a:t>
            </a:r>
            <a:r>
              <a:rPr lang="en-US" altLang="ja-JP" dirty="0"/>
              <a:t>: 7</a:t>
            </a:r>
            <a:r>
              <a:rPr lang="ja-JP" altLang="en-US" dirty="0"/>
              <a:t> </a:t>
            </a:r>
            <a:r>
              <a:rPr lang="en-US" altLang="ja-JP" dirty="0"/>
              <a:t>(Equipment 11-A), not disclosed (Equipment 11-B)</a:t>
            </a:r>
          </a:p>
          <a:p>
            <a:pPr>
              <a:tabLst>
                <a:tab pos="973693" algn="l"/>
                <a:tab pos="1949079" algn="l"/>
                <a:tab pos="2924465" algn="l"/>
                <a:tab pos="3899851" algn="l"/>
                <a:tab pos="4875237" algn="l"/>
                <a:tab pos="5850623" algn="l"/>
                <a:tab pos="6826009" algn="l"/>
                <a:tab pos="7801395" algn="l"/>
                <a:tab pos="8776781" algn="l"/>
                <a:tab pos="9752167" algn="l"/>
                <a:tab pos="10727552" algn="l"/>
              </a:tabLst>
            </a:pPr>
            <a:endParaRPr lang="en-GB" altLang="ja-JP" dirty="0"/>
          </a:p>
        </p:txBody>
      </p:sp>
      <p:sp>
        <p:nvSpPr>
          <p:cNvPr id="6" name="Slide Number Placeholder 5">
            <a:extLst>
              <a:ext uri="{FF2B5EF4-FFF2-40B4-BE49-F238E27FC236}">
                <a16:creationId xmlns:a16="http://schemas.microsoft.com/office/drawing/2014/main" id="{D61529BD-6206-6B6A-04DA-9BDEE8963EF0}"/>
              </a:ext>
            </a:extLst>
          </p:cNvPr>
          <p:cNvSpPr>
            <a:spLocks noGrp="1"/>
          </p:cNvSpPr>
          <p:nvPr>
            <p:ph type="sldNum" idx="12"/>
          </p:nvPr>
        </p:nvSpPr>
        <p:spPr/>
        <p:txBody>
          <a:bodyPr/>
          <a:lstStyle/>
          <a:p>
            <a:r>
              <a:rPr lang="en-GB"/>
              <a:t>Slide </a:t>
            </a:r>
            <a:fld id="{351F4386-A5E2-41A1-B4D0-BE653C929E06}" type="slidenum">
              <a:rPr lang="en-GB"/>
              <a:pPr/>
              <a:t>9</a:t>
            </a:fld>
            <a:endParaRPr lang="en-GB"/>
          </a:p>
        </p:txBody>
      </p:sp>
      <p:sp>
        <p:nvSpPr>
          <p:cNvPr id="5" name="Footer Placeholder 4">
            <a:extLst>
              <a:ext uri="{FF2B5EF4-FFF2-40B4-BE49-F238E27FC236}">
                <a16:creationId xmlns:a16="http://schemas.microsoft.com/office/drawing/2014/main" id="{AB0529E3-93C1-7CED-318C-7C08FD818455}"/>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45B52526-BD45-6778-3ADB-7B549A0FCAA3}"/>
              </a:ext>
            </a:extLst>
          </p:cNvPr>
          <p:cNvSpPr>
            <a:spLocks noGrp="1"/>
          </p:cNvSpPr>
          <p:nvPr>
            <p:ph type="dt" idx="15"/>
          </p:nvPr>
        </p:nvSpPr>
        <p:spPr/>
        <p:txBody>
          <a:bodyPr/>
          <a:lstStyle/>
          <a:p>
            <a:r>
              <a:rPr lang="en-US" altLang="ja-JP"/>
              <a:t>July 2025</a:t>
            </a:r>
            <a:endParaRPr lang="en-GB" dirty="0"/>
          </a:p>
        </p:txBody>
      </p:sp>
    </p:spTree>
    <p:extLst>
      <p:ext uri="{BB962C8B-B14F-4D97-AF65-F5344CB8AC3E}">
        <p14:creationId xmlns:p14="http://schemas.microsoft.com/office/powerpoint/2010/main" val="29472157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 Gothic"/>
        <a:cs typeface=""/>
      </a:majorFont>
      <a:minorFont>
        <a:latin typeface="Times New Roman"/>
        <a:ea typeface="MS 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ea typeface="MS Gothic"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ea typeface="MS Gothic"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802-11-Submission.potx" id="{39B8279D-3729-4704-AB80-54F0A287AE33}" vid="{CABC245B-FFD7-4563-8595-2F43F99F393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802-11-submission</Template>
  <TotalTime>3133</TotalTime>
  <Words>4296</Words>
  <Application>Microsoft Office PowerPoint</Application>
  <PresentationFormat>ワイド画面</PresentationFormat>
  <Paragraphs>729</Paragraphs>
  <Slides>34</Slides>
  <Notes>34</Notes>
  <HiddenSlides>0</HiddenSlides>
  <MMClips>0</MMClips>
  <ScaleCrop>false</ScaleCrop>
  <HeadingPairs>
    <vt:vector size="8" baseType="variant">
      <vt:variant>
        <vt:lpstr>使用されているフォント</vt:lpstr>
      </vt:variant>
      <vt:variant>
        <vt:i4>5</vt:i4>
      </vt:variant>
      <vt:variant>
        <vt:lpstr>テーマ</vt:lpstr>
      </vt:variant>
      <vt:variant>
        <vt:i4>1</vt:i4>
      </vt:variant>
      <vt:variant>
        <vt:lpstr>埋め込まれた OLE サーバー</vt:lpstr>
      </vt:variant>
      <vt:variant>
        <vt:i4>1</vt:i4>
      </vt:variant>
      <vt:variant>
        <vt:lpstr>スライド タイトル</vt:lpstr>
      </vt:variant>
      <vt:variant>
        <vt:i4>34</vt:i4>
      </vt:variant>
    </vt:vector>
  </HeadingPairs>
  <TitlesOfParts>
    <vt:vector size="41" baseType="lpstr">
      <vt:lpstr>Arial Unicode MS</vt:lpstr>
      <vt:lpstr>Arial</vt:lpstr>
      <vt:lpstr>Calibri</vt:lpstr>
      <vt:lpstr>Symbol</vt:lpstr>
      <vt:lpstr>Times New Roman</vt:lpstr>
      <vt:lpstr>Office テーマ</vt:lpstr>
      <vt:lpstr>Document</vt:lpstr>
      <vt:lpstr>Coexistence experiment between IEEE 802.15.4 SUN and IEEE 802.11 S1G systems, and possible recommended practice</vt:lpstr>
      <vt:lpstr>Introduction</vt:lpstr>
      <vt:lpstr>Radio equipment used in the experiment </vt:lpstr>
      <vt:lpstr>Photos of IEEE 802.15.4 SUN equipment</vt:lpstr>
      <vt:lpstr>Photos of IEEE 802.11 S1G equipment</vt:lpstr>
      <vt:lpstr>Node layout</vt:lpstr>
      <vt:lpstr>Photos of the experiment site</vt:lpstr>
      <vt:lpstr>Parameters of IEEE 802.15.4 SUN MAC for experimental evaluation</vt:lpstr>
      <vt:lpstr>Parameters of IEEE 802.11 S1G MAC for experimental evaluation</vt:lpstr>
      <vt:lpstr>Parameters of PHY</vt:lpstr>
      <vt:lpstr>Channel configurations</vt:lpstr>
      <vt:lpstr>Parameters of data traffic</vt:lpstr>
      <vt:lpstr>Measurement configurations (1/2)</vt:lpstr>
      <vt:lpstr>Measurement configurations (2/2)</vt:lpstr>
      <vt:lpstr>Experimental result 15.4 SUN : Legacy CSMA, 2-FSK, 924.1 MHz , 7.5 kb/s offered load, 100-byte packet 11 S1G : N/A  /  Attenuator : 20 dB</vt:lpstr>
      <vt:lpstr>Experimental result 15.4 SUN : N/A 11 S1G : 9x waiting time, 1 MHz channel width, 10 kb/s offered load, 100-byte packet  /  Attenuator : 20 dB</vt:lpstr>
      <vt:lpstr>Experimental result 15.4 SUN : Legacy CSMA, 2-FSK, 924.1 MHz, 7.5 kb/s offered load, 100-byte packet 11 S1G : 9x waiting time, 1 MHz channel width, 10 kb/s offered load, 100-byte packet  /  Attenuator : 20 dB</vt:lpstr>
      <vt:lpstr>Experimental result 15.4 SUN : Suspendable-CSMA, 2-FSK, 924.1 MHz, 10 kb/s offered load, 100-byte packet 11 S1G : 9x waiting time, 1 MHz channel width, 10 kb/s offered load, 100-byte packet  /  Attenuator : 20 dB</vt:lpstr>
      <vt:lpstr>Experimental result 15.4 SUN : Legacy CSMA, 2-FSK, 924.1 MHz, 7.5 kb/s offered load, 100-byte packet 11 S1G : 180 s duty window, 1 MHz channel width, 10 kb/s offered load, 100-byte packet  /  Attenuator : 20 dB</vt:lpstr>
      <vt:lpstr>Experimental result 15.4 SUN : Suspendable-CSMA, 2-FSK, 924.1 MHz, 10 kb/s offered load, 100-byte packet 11 S1G : 180 s duty window, 1 MHz channel width, 10 kb/s offered load, 100-byte packet  /  Attenuator : 20 dB</vt:lpstr>
      <vt:lpstr>Experimental result 15.4 SUN : Legacy CSMA, 2-FSK, 924.1 MHz, 7.5 kb/s offered load, 200-byte packet 11 S1G : 9x waiting time, 1 MHz channel width, 10 kb/s offered load, 200-byte packet  /  Attenuator : 20 dB</vt:lpstr>
      <vt:lpstr>Experimental result 15.4 SUN : Legacy CSMA, MCS 5, 924.1 MHz, 7.5 kb/s offered load, 100-byte packet 11 S1G : 9x waiting time, 1 MHz channel width, 10 kb/s offered load, 100-byte packet  /  Attenuator : 20 dB</vt:lpstr>
      <vt:lpstr>Experimental result 15.4 SUN : Legacy CSMA, 2-FSK, 924.5 MHz, 7.5 kb/s offered load, 100-byte packet 11 S1G : 9x waiting time, 4 MHz channel width, 10 kb/s offered load, 100-byte packet  /  Attenuator : 20 dB</vt:lpstr>
      <vt:lpstr>Experimental result 15.4 SUN : Legacy CSMA, 2-FSK, 924.1 MHz, 7.5 kb/s offered load, 100-byte packet 11 S1G : 9x waiting time, 1 MHz channel width, 10 kb/s offered load, 1250-byte packet  /  Attenuator : 20 dB</vt:lpstr>
      <vt:lpstr>Experimental result 15.4 SUN : Legacy CSMA, MCS 5, 924.1 MHz, 7.5 kb/s offered load, 100-byte packet 11 S1G : 9x waiting time, 1 MHz channel width, 10 kb/s offered load, 1250-byte packet  /  Attenuator : 20 dB</vt:lpstr>
      <vt:lpstr>Experimental result 15.4 SUN : Legacy CSMA, 2-FSK, 924.5 MHz, 7.5 kb/s offered load, 100-byte packet 11 S1G : 9x waiting time, 4 MHz channel width, 40 kb/s offered load, 100-byte packet  /  Attenuator : 20 dB</vt:lpstr>
      <vt:lpstr>Experimental result 15.4 SUN : Legacy CSMA, 2-FSK, 924.1 MHz, 7.5 kb/s offered load, 100-byte packet 11 S1G : 9x waiting time, 1 MHz channel width, 10 kb/s offered load, 100-byte packet  /  Attenuator : 25 dB</vt:lpstr>
      <vt:lpstr>Experimental result 15.4 SUN : Legacy CSMA, 2-FSK, 924.5 MHz, 7.5 kb/s offered load, 100-byte packet 11 S1G : 9x waiting time, 4 MHz channel width, 40 kb/s offered load, 100-byte packet  /  Attenuator : 25 dB</vt:lpstr>
      <vt:lpstr>Experimental result 15.4 SUN : Legacy CSMA, 2-FSK, 923.3 MHz, 7.5 kb/s offered load, 100-byte packet 11 S1G : 9x waiting time, 4 MHz channel width, 40 kb/s offered load, 100-byte packet  /  Attenuator : 25 dB</vt:lpstr>
      <vt:lpstr>Issue on the coexistence between IEEE 802.15.4 S1G and IEEE 802.11 SUN system</vt:lpstr>
      <vt:lpstr>Possible recommended practice</vt:lpstr>
      <vt:lpstr>Consideration for future standards</vt:lpstr>
      <vt:lpstr>Summary</vt:lpstr>
      <vt:lpstr>Reference</vt:lpstr>
    </vt:vector>
  </TitlesOfParts>
  <Company>ATR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Coexistence experiment between IEEE 802.15.4 SUN and IEEE 802.11 S1G systems, and possible recommended practice</dc:title>
  <dc:creator>一人 矢野</dc:creator>
  <cp:keywords/>
  <cp:lastModifiedBy>一人 矢野</cp:lastModifiedBy>
  <cp:revision>977</cp:revision>
  <cp:lastPrinted>1601-01-01T00:00:00Z</cp:lastPrinted>
  <dcterms:created xsi:type="dcterms:W3CDTF">2024-03-06T15:27:27Z</dcterms:created>
  <dcterms:modified xsi:type="dcterms:W3CDTF">2025-07-30T09:54:55Z</dcterms:modified>
  <cp:category>Kazuto Yano, ATR</cp:category>
</cp:coreProperties>
</file>